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5" r:id="rId3"/>
  </p:sldMasterIdLst>
  <p:notesMasterIdLst>
    <p:notesMasterId r:id="rId10"/>
  </p:notesMasterIdLst>
  <p:handoutMasterIdLst>
    <p:handoutMasterId r:id="rId53"/>
  </p:handoutMasterIdLst>
  <p:sldIdLst>
    <p:sldId id="502" r:id="rId4"/>
    <p:sldId id="503" r:id="rId5"/>
    <p:sldId id="307" r:id="rId6"/>
    <p:sldId id="504" r:id="rId7"/>
    <p:sldId id="505" r:id="rId8"/>
    <p:sldId id="506" r:id="rId9"/>
    <p:sldId id="507" r:id="rId11"/>
    <p:sldId id="508" r:id="rId12"/>
    <p:sldId id="510" r:id="rId13"/>
    <p:sldId id="511" r:id="rId14"/>
    <p:sldId id="512" r:id="rId15"/>
    <p:sldId id="516" r:id="rId16"/>
    <p:sldId id="517" r:id="rId17"/>
    <p:sldId id="518" r:id="rId18"/>
    <p:sldId id="513" r:id="rId19"/>
    <p:sldId id="514" r:id="rId20"/>
    <p:sldId id="515" r:id="rId21"/>
    <p:sldId id="519" r:id="rId22"/>
    <p:sldId id="520" r:id="rId23"/>
    <p:sldId id="521" r:id="rId24"/>
    <p:sldId id="522" r:id="rId25"/>
    <p:sldId id="523" r:id="rId26"/>
    <p:sldId id="477" r:id="rId27"/>
    <p:sldId id="509" r:id="rId28"/>
    <p:sldId id="524" r:id="rId29"/>
    <p:sldId id="526" r:id="rId30"/>
    <p:sldId id="527" r:id="rId31"/>
    <p:sldId id="529" r:id="rId32"/>
    <p:sldId id="530" r:id="rId33"/>
    <p:sldId id="531" r:id="rId34"/>
    <p:sldId id="532" r:id="rId35"/>
    <p:sldId id="533" r:id="rId36"/>
    <p:sldId id="534" r:id="rId37"/>
    <p:sldId id="535" r:id="rId38"/>
    <p:sldId id="528" r:id="rId39"/>
    <p:sldId id="525" r:id="rId40"/>
    <p:sldId id="536" r:id="rId41"/>
    <p:sldId id="537" r:id="rId42"/>
    <p:sldId id="538" r:id="rId43"/>
    <p:sldId id="540" r:id="rId44"/>
    <p:sldId id="541" r:id="rId45"/>
    <p:sldId id="542" r:id="rId46"/>
    <p:sldId id="544" r:id="rId47"/>
    <p:sldId id="545" r:id="rId48"/>
    <p:sldId id="543" r:id="rId49"/>
    <p:sldId id="546" r:id="rId50"/>
    <p:sldId id="431" r:id="rId51"/>
    <p:sldId id="552" r:id="rId52"/>
  </p:sldIdLst>
  <p:sldSz cx="9144000" cy="5143500"/>
  <p:notesSz cx="6858000" cy="9144000"/>
  <p:embeddedFontLst>
    <p:embeddedFont>
      <p:font typeface="黑体" panose="02010609060101010101" pitchFamily="49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微软雅黑" panose="020B0503020204020204" charset="-122"/>
      <p:regular r:id="rId59"/>
    </p:embeddedFont>
    <p:embeddedFont>
      <p:font typeface="Calibri" panose="020F0502020204030204" charset="0"/>
      <p:regular r:id="rId60"/>
      <p:bold r:id="rId61"/>
      <p:italic r:id="rId62"/>
      <p:boldItalic r:id="rId63"/>
    </p:embeddedFont>
  </p:embeddedFontLst>
  <p:custDataLst>
    <p:tags r:id="rId6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8677C"/>
    <a:srgbClr val="5795B2"/>
    <a:srgbClr val="FF00FF"/>
    <a:srgbClr val="66CCFF"/>
    <a:srgbClr val="9C0725"/>
    <a:srgbClr val="0066FF"/>
    <a:srgbClr val="0033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24"/>
    <p:restoredTop sz="94412"/>
  </p:normalViewPr>
  <p:slideViewPr>
    <p:cSldViewPr snapToGrid="0" showGuides="1">
      <p:cViewPr varScale="1">
        <p:scale>
          <a:sx n="137" d="100"/>
          <a:sy n="137" d="100"/>
        </p:scale>
        <p:origin x="84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1.xml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5EBEF8-C9BA-4A67-B9E1-2BC21EB473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7469F9-F2A4-41BE-980C-E7E05F3493F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7EDA1A-FCF9-42B1-B158-66D9C43398C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32058B-122F-4105-A33F-20333AA0074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536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30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30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rcRect l="55963"/>
          <a:stretch>
            <a:fillRect/>
          </a:stretch>
        </p:blipFill>
        <p:spPr>
          <a:xfrm>
            <a:off x="-7937" y="3151188"/>
            <a:ext cx="914400" cy="2076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512" y="0"/>
            <a:ext cx="895350" cy="769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84163" y="268288"/>
            <a:ext cx="8575675" cy="4606925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rcRect l="4153" r="585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slide" Target="slide2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3.png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microsoft.com/office/2007/relationships/media" Target="file:///F:\&#37049;&#38451;\&#25991;&#31185;\2020&#26149;&#19979;\&#19978;&#35838;&#35838;&#20214;\&#20154;&#19968;&#35821;&#25945;&#26696;&#29256;\&#31532;&#20843;&#21333;&#20803;\20%20&#21653;&#21658;&#12304;&#25945;&#26696;&#21305;&#37197;&#29256;&#12305;&#25512;&#33616;&#10084;\&#23478;.wmv" TargetMode="External"/><Relationship Id="rId2" Type="http://schemas.openxmlformats.org/officeDocument/2006/relationships/video" Target="file:///F:\&#37049;&#38451;\&#25991;&#31185;\2020&#26149;&#19979;\&#19978;&#35838;&#35838;&#20214;\&#20154;&#19968;&#35821;&#25945;&#26696;&#29256;\&#31532;&#20843;&#21333;&#20803;\20%20&#21653;&#21658;&#12304;&#25945;&#26696;&#21305;&#37197;&#29256;&#12305;&#25512;&#33616;&#10084;\&#23478;.wmv" TargetMode="Externa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microsoft.com/office/2007/relationships/media" Target="file:///F:\&#37049;&#38451;\&#25991;&#31185;\2020&#26149;&#19979;\&#19978;&#35838;&#35838;&#20214;\&#20154;&#19968;&#35821;&#25945;&#26696;&#29256;\&#31532;&#20843;&#21333;&#20803;\20%20&#21653;&#21658;&#12304;&#25945;&#26696;&#21305;&#37197;&#29256;&#12305;&#25512;&#33616;&#10084;\&#35937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20843;&#21333;&#20803;\20%20&#21653;&#21658;&#12304;&#25945;&#26696;&#21305;&#37197;&#29256;&#12305;&#25512;&#33616;&#10084;\&#35937;.wmv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5">
            <a:hlinkClick r:id="rId1" action="ppaction://hlinksldjump"/>
          </p:cNvPr>
          <p:cNvSpPr/>
          <p:nvPr/>
        </p:nvSpPr>
        <p:spPr>
          <a:xfrm>
            <a:off x="1257300" y="1354138"/>
            <a:ext cx="2244725" cy="696913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5">
            <a:hlinkClick r:id="rId2" action="ppaction://hlinksldjump"/>
          </p:cNvPr>
          <p:cNvSpPr/>
          <p:nvPr/>
        </p:nvSpPr>
        <p:spPr>
          <a:xfrm>
            <a:off x="2471738" y="2809875"/>
            <a:ext cx="2244725" cy="696913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9220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75" y="906463"/>
            <a:ext cx="1417638" cy="1220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713" y="2378075"/>
            <a:ext cx="1417637" cy="1220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4"/>
          <p:cNvGrpSpPr/>
          <p:nvPr/>
        </p:nvGrpSpPr>
        <p:grpSpPr>
          <a:xfrm>
            <a:off x="1795463" y="1055688"/>
            <a:ext cx="1306512" cy="1243012"/>
            <a:chOff x="1497049" y="1749073"/>
            <a:chExt cx="947040" cy="922782"/>
          </a:xfrm>
        </p:grpSpPr>
        <p:grpSp>
          <p:nvGrpSpPr>
            <p:cNvPr id="19462" name="组合 7"/>
            <p:cNvGrpSpPr/>
            <p:nvPr/>
          </p:nvGrpSpPr>
          <p:grpSpPr>
            <a:xfrm>
              <a:off x="1497049" y="1820282"/>
              <a:ext cx="837285" cy="851573"/>
              <a:chOff x="2437" y="2032"/>
              <a:chExt cx="1245" cy="1265"/>
            </a:xfrm>
          </p:grpSpPr>
          <p:sp>
            <p:nvSpPr>
              <p:cNvPr id="1946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6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3" name="TextBox 1"/>
            <p:cNvSpPr txBox="1"/>
            <p:nvPr/>
          </p:nvSpPr>
          <p:spPr>
            <a:xfrm>
              <a:off x="1512002" y="1749073"/>
              <a:ext cx="932087" cy="8916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羊</a:t>
              </a:r>
              <a:endParaRPr lang="en-US" altLang="zh-CN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9" name="矩形 7"/>
          <p:cNvSpPr/>
          <p:nvPr/>
        </p:nvSpPr>
        <p:spPr>
          <a:xfrm>
            <a:off x="1331913" y="2801938"/>
            <a:ext cx="6480175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“羊”字是什么结构的字？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2366963" y="3783013"/>
            <a:ext cx="34686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1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585788"/>
            <a:ext cx="2851150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55613" y="92075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整体感知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483" name="矩形 4"/>
          <p:cNvSpPr/>
          <p:nvPr/>
        </p:nvSpPr>
        <p:spPr>
          <a:xfrm>
            <a:off x="596900" y="854075"/>
            <a:ext cx="76454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再读课文，边读边标好自然段的序号，思考：动物王国今天又发生了什么有趣的事情？</a:t>
            </a:r>
            <a:r>
              <a:rPr lang="en-US" altLang="zh-CN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</a:rPr>
              <a:t>咕咚”是什么，故事中讲了哪几种小动物？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8775" y="2900363"/>
            <a:ext cx="5443538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咕咚”是熟透了的木瓜掉进湖里发出的声音。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949325" y="369888"/>
            <a:ext cx="1627188" cy="2027237"/>
            <a:chOff x="948766" y="370280"/>
            <a:chExt cx="1627582" cy="2026837"/>
          </a:xfrm>
        </p:grpSpPr>
        <p:pic>
          <p:nvPicPr>
            <p:cNvPr id="21525" name="图片 4"/>
            <p:cNvPicPr>
              <a:picLocks noChangeAspect="1"/>
            </p:cNvPicPr>
            <p:nvPr/>
          </p:nvPicPr>
          <p:blipFill>
            <a:blip r:embed="rId1"/>
            <a:srcRect l="26535" t="8237" r="29422" b="12407"/>
            <a:stretch>
              <a:fillRect/>
            </a:stretch>
          </p:blipFill>
          <p:spPr>
            <a:xfrm>
              <a:off x="1331307" y="370280"/>
              <a:ext cx="862500" cy="14304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6" name="TextBox 44"/>
            <p:cNvSpPr txBox="1"/>
            <p:nvPr/>
          </p:nvSpPr>
          <p:spPr>
            <a:xfrm>
              <a:off x="948766" y="1750786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兔子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76513" y="349250"/>
            <a:ext cx="1627187" cy="2038350"/>
            <a:chOff x="2576348" y="348535"/>
            <a:chExt cx="1627582" cy="2039565"/>
          </a:xfrm>
        </p:grpSpPr>
        <p:pic>
          <p:nvPicPr>
            <p:cNvPr id="21523" name="图片 9"/>
            <p:cNvPicPr>
              <a:picLocks noChangeAspect="1"/>
            </p:cNvPicPr>
            <p:nvPr/>
          </p:nvPicPr>
          <p:blipFill>
            <a:blip r:embed="rId2"/>
            <a:srcRect l="16974" t="6531" r="19331" b="3523"/>
            <a:stretch>
              <a:fillRect/>
            </a:stretch>
          </p:blipFill>
          <p:spPr>
            <a:xfrm>
              <a:off x="2874000" y="348535"/>
              <a:ext cx="1041169" cy="1473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4" name="TextBox 44"/>
            <p:cNvSpPr txBox="1"/>
            <p:nvPr/>
          </p:nvSpPr>
          <p:spPr>
            <a:xfrm>
              <a:off x="2576348" y="1741769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小猴子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03700" y="474663"/>
            <a:ext cx="1627188" cy="1912937"/>
            <a:chOff x="4203930" y="474095"/>
            <a:chExt cx="1627582" cy="1914005"/>
          </a:xfrm>
        </p:grpSpPr>
        <p:pic>
          <p:nvPicPr>
            <p:cNvPr id="21521" name="图片 12"/>
            <p:cNvPicPr>
              <a:picLocks noChangeAspect="1"/>
            </p:cNvPicPr>
            <p:nvPr/>
          </p:nvPicPr>
          <p:blipFill>
            <a:blip r:embed="rId3"/>
            <a:srcRect l="3021" t="5746" r="4279" b="4024"/>
            <a:stretch>
              <a:fillRect/>
            </a:stretch>
          </p:blipFill>
          <p:spPr>
            <a:xfrm>
              <a:off x="4393380" y="474095"/>
              <a:ext cx="1390368" cy="13573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2" name="TextBox 44"/>
            <p:cNvSpPr txBox="1"/>
            <p:nvPr/>
          </p:nvSpPr>
          <p:spPr>
            <a:xfrm>
              <a:off x="4203930" y="1741769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狐狸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81725" y="393700"/>
            <a:ext cx="1627188" cy="1992313"/>
            <a:chOff x="6181814" y="393727"/>
            <a:chExt cx="1627582" cy="1992590"/>
          </a:xfrm>
        </p:grpSpPr>
        <p:pic>
          <p:nvPicPr>
            <p:cNvPr id="21519" name="Picture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83130" y="393727"/>
              <a:ext cx="1564725" cy="1464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20" name="TextBox 44"/>
            <p:cNvSpPr txBox="1"/>
            <p:nvPr/>
          </p:nvSpPr>
          <p:spPr>
            <a:xfrm>
              <a:off x="6181814" y="1739986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山羊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9325" y="2432050"/>
            <a:ext cx="1627188" cy="2308225"/>
            <a:chOff x="948766" y="2432474"/>
            <a:chExt cx="1627582" cy="2307688"/>
          </a:xfrm>
        </p:grpSpPr>
        <p:pic>
          <p:nvPicPr>
            <p:cNvPr id="21517" name="Picture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1063" y="2432474"/>
              <a:ext cx="1062741" cy="1802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8" name="TextBox 44"/>
            <p:cNvSpPr txBox="1"/>
            <p:nvPr/>
          </p:nvSpPr>
          <p:spPr>
            <a:xfrm>
              <a:off x="948766" y="4093831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小鹿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33750" y="2571750"/>
            <a:ext cx="1938338" cy="2168525"/>
            <a:chOff x="3061635" y="2571750"/>
            <a:chExt cx="1937990" cy="2168412"/>
          </a:xfrm>
        </p:grpSpPr>
        <p:pic>
          <p:nvPicPr>
            <p:cNvPr id="21515" name="图片 1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1635" y="2571750"/>
              <a:ext cx="1937990" cy="14970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6" name="TextBox 44"/>
            <p:cNvSpPr txBox="1"/>
            <p:nvPr/>
          </p:nvSpPr>
          <p:spPr>
            <a:xfrm>
              <a:off x="3216839" y="4093831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大象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810250" y="2449513"/>
            <a:ext cx="1731963" cy="2290762"/>
            <a:chOff x="5810412" y="2448944"/>
            <a:chExt cx="1732007" cy="2291218"/>
          </a:xfrm>
        </p:grpSpPr>
        <p:pic>
          <p:nvPicPr>
            <p:cNvPr id="21513" name="图片 2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10412" y="2448944"/>
              <a:ext cx="1732007" cy="17862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4" name="TextBox 44"/>
            <p:cNvSpPr txBox="1"/>
            <p:nvPr/>
          </p:nvSpPr>
          <p:spPr>
            <a:xfrm>
              <a:off x="5810412" y="4093831"/>
              <a:ext cx="1627582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野牛</a:t>
              </a:r>
              <a:endPara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84175" y="563563"/>
            <a:ext cx="8207375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全文共有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个自然段，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幅图。课文讲了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听到“咕咚”的声音，没有弄明白是什么情况，拔腿就跑，后来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也跟着跑起来，只有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没有跟着跑，帮助大伙儿弄清了真相。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4"/>
          <p:cNvSpPr txBox="1"/>
          <p:nvPr/>
        </p:nvSpPr>
        <p:spPr>
          <a:xfrm>
            <a:off x="2940050" y="652463"/>
            <a:ext cx="811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5765800" y="652463"/>
            <a:ext cx="811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4"/>
          <p:cNvSpPr txBox="1"/>
          <p:nvPr/>
        </p:nvSpPr>
        <p:spPr>
          <a:xfrm>
            <a:off x="1565275" y="1236663"/>
            <a:ext cx="14922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4"/>
          <p:cNvSpPr txBox="1"/>
          <p:nvPr/>
        </p:nvSpPr>
        <p:spPr>
          <a:xfrm>
            <a:off x="6446838" y="1893888"/>
            <a:ext cx="14922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猴子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4"/>
          <p:cNvSpPr txBox="1"/>
          <p:nvPr/>
        </p:nvSpPr>
        <p:spPr>
          <a:xfrm>
            <a:off x="384175" y="2524125"/>
            <a:ext cx="1492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4"/>
          <p:cNvSpPr txBox="1"/>
          <p:nvPr/>
        </p:nvSpPr>
        <p:spPr>
          <a:xfrm>
            <a:off x="1979613" y="2524125"/>
            <a:ext cx="1492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山羊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4"/>
          <p:cNvSpPr txBox="1"/>
          <p:nvPr/>
        </p:nvSpPr>
        <p:spPr>
          <a:xfrm>
            <a:off x="3595688" y="2524125"/>
            <a:ext cx="1492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小鹿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4"/>
          <p:cNvSpPr txBox="1"/>
          <p:nvPr/>
        </p:nvSpPr>
        <p:spPr>
          <a:xfrm>
            <a:off x="5260975" y="2524125"/>
            <a:ext cx="1492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4"/>
          <p:cNvSpPr txBox="1"/>
          <p:nvPr/>
        </p:nvSpPr>
        <p:spPr>
          <a:xfrm>
            <a:off x="2573338" y="3163888"/>
            <a:ext cx="14906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野牛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55613" y="76200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理清脉络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1694" t="2190" r="74105" b="8317"/>
          <a:stretch>
            <a:fillRect/>
          </a:stretch>
        </p:blipFill>
        <p:spPr>
          <a:xfrm>
            <a:off x="363551" y="1042988"/>
            <a:ext cx="3417873" cy="32173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矩形 5"/>
          <p:cNvSpPr/>
          <p:nvPr/>
        </p:nvSpPr>
        <p:spPr>
          <a:xfrm>
            <a:off x="3867150" y="487363"/>
            <a:ext cx="4697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这幅图上画了什么？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7150" y="1074738"/>
            <a:ext cx="4821238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兔子听到木瓜掉进湖里的“咕咚”声，吓了一跳，拔腿就跑。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7150" y="2789238"/>
            <a:ext cx="4748213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课文哪几个自然段写了这幅图画的内容。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7150" y="3957638"/>
            <a:ext cx="48212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G:\人一语大课堂正文\续157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8438" y="1049338"/>
            <a:ext cx="2806700" cy="199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5" descr="G:\人一语大课堂正文\续158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1049338"/>
            <a:ext cx="2806700" cy="199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 descr="G:\人一语大课堂正文\续159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2988" y="1049338"/>
            <a:ext cx="2806700" cy="1992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23900" y="3279775"/>
            <a:ext cx="7723188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观察第二、三、四幅插图，分别说图意，并找到相对应的段落。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G:\人一语大课堂正文\续157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8163" y="1112838"/>
            <a:ext cx="4108450" cy="2917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008563" y="992188"/>
            <a:ext cx="35560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听到兔子的叫喊，小猴子、狐狸、山羊、小鹿、大象也跟着跑。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6963" y="3546475"/>
            <a:ext cx="37592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5" descr="G:\人一语大课堂正文\续158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22725" y="1009650"/>
            <a:ext cx="4519613" cy="3208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447675" y="1171575"/>
            <a:ext cx="355600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野牛又问大伙“咕咚”在哪里，谁看见了。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413" y="3373438"/>
            <a:ext cx="37592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G:\人一语大课堂正文\续159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2613" y="1057275"/>
            <a:ext cx="4108450" cy="2917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5011738" y="1057275"/>
            <a:ext cx="35575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兔子领着大家来到湖边，弄清了“咕咚”是什么，大伙都笑了。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1725" y="3671888"/>
            <a:ext cx="37576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93713" y="87313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指导书写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8675" name="组合 4"/>
          <p:cNvGrpSpPr/>
          <p:nvPr/>
        </p:nvGrpSpPr>
        <p:grpSpPr>
          <a:xfrm>
            <a:off x="1241425" y="912813"/>
            <a:ext cx="1150938" cy="1244600"/>
            <a:chOff x="1489758" y="1736190"/>
            <a:chExt cx="843905" cy="934992"/>
          </a:xfrm>
        </p:grpSpPr>
        <p:grpSp>
          <p:nvGrpSpPr>
            <p:cNvPr id="2871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7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1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6" name="组合 4"/>
          <p:cNvGrpSpPr/>
          <p:nvPr/>
        </p:nvGrpSpPr>
        <p:grpSpPr>
          <a:xfrm>
            <a:off x="3070225" y="906463"/>
            <a:ext cx="1150938" cy="1246187"/>
            <a:chOff x="1489758" y="1736190"/>
            <a:chExt cx="843905" cy="934992"/>
          </a:xfrm>
        </p:grpSpPr>
        <p:grpSp>
          <p:nvGrpSpPr>
            <p:cNvPr id="2870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71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1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1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09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怕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7" name="组合 4"/>
          <p:cNvGrpSpPr/>
          <p:nvPr/>
        </p:nvGrpSpPr>
        <p:grpSpPr>
          <a:xfrm>
            <a:off x="4900613" y="912813"/>
            <a:ext cx="1150937" cy="1246187"/>
            <a:chOff x="1489758" y="1736190"/>
            <a:chExt cx="843905" cy="934992"/>
          </a:xfrm>
        </p:grpSpPr>
        <p:grpSp>
          <p:nvGrpSpPr>
            <p:cNvPr id="2870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70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0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0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70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8" name="组合 4"/>
          <p:cNvGrpSpPr/>
          <p:nvPr/>
        </p:nvGrpSpPr>
        <p:grpSpPr>
          <a:xfrm>
            <a:off x="6637338" y="927100"/>
            <a:ext cx="1150937" cy="1244600"/>
            <a:chOff x="1489758" y="1736190"/>
            <a:chExt cx="843905" cy="934992"/>
          </a:xfrm>
        </p:grpSpPr>
        <p:grpSp>
          <p:nvGrpSpPr>
            <p:cNvPr id="2869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70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70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70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9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79" name="组合 4"/>
          <p:cNvGrpSpPr/>
          <p:nvPr/>
        </p:nvGrpSpPr>
        <p:grpSpPr>
          <a:xfrm>
            <a:off x="2203450" y="2171700"/>
            <a:ext cx="1150938" cy="1244600"/>
            <a:chOff x="1489758" y="1736190"/>
            <a:chExt cx="843905" cy="934992"/>
          </a:xfrm>
        </p:grpSpPr>
        <p:grpSp>
          <p:nvGrpSpPr>
            <p:cNvPr id="2869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9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9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80" name="组合 4"/>
          <p:cNvGrpSpPr/>
          <p:nvPr/>
        </p:nvGrpSpPr>
        <p:grpSpPr>
          <a:xfrm>
            <a:off x="4033838" y="2178050"/>
            <a:ext cx="1150937" cy="1244600"/>
            <a:chOff x="1489758" y="1736190"/>
            <a:chExt cx="843905" cy="934992"/>
          </a:xfrm>
        </p:grpSpPr>
        <p:grpSp>
          <p:nvGrpSpPr>
            <p:cNvPr id="2868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9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9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9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9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81" name="组合 4"/>
          <p:cNvGrpSpPr/>
          <p:nvPr/>
        </p:nvGrpSpPr>
        <p:grpSpPr>
          <a:xfrm>
            <a:off x="5770563" y="2190750"/>
            <a:ext cx="1150937" cy="1246188"/>
            <a:chOff x="1489758" y="1736190"/>
            <a:chExt cx="843905" cy="934992"/>
          </a:xfrm>
        </p:grpSpPr>
        <p:grpSp>
          <p:nvGrpSpPr>
            <p:cNvPr id="2868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868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68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868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868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33425" y="3424238"/>
            <a:ext cx="7750175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这几个字有什么特点？写的时候应该注意什么？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730250" y="942975"/>
            <a:ext cx="76835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同学们，动物王国又要开大会了，今天来了哪些动物？又发生了什么有趣的事情呢？猜猜看，这是什么声音？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物体落水声">
            <a:hlinkClick r:id="" action="ppaction://media"/>
          </p:cNvPr>
          <p:cNvPicPr>
            <a:picLocks noRot="1" noChangeAspect="1"/>
          </p:cNvPicPr>
          <p:nvPr>
            <a:wavAudioFile r:embed="rId1" name="物体落水声.wav"/>
          </p:nvPr>
        </p:nvPicPr>
        <p:blipFill>
          <a:blip r:embed="rId2"/>
          <a:stretch>
            <a:fillRect/>
          </a:stretch>
        </p:blipFill>
        <p:spPr>
          <a:xfrm>
            <a:off x="2106613" y="3052763"/>
            <a:ext cx="1403350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5"/>
          <p:cNvSpPr/>
          <p:nvPr/>
        </p:nvSpPr>
        <p:spPr>
          <a:xfrm>
            <a:off x="363538" y="57150"/>
            <a:ext cx="2244725" cy="69691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"/>
          <p:cNvGrpSpPr/>
          <p:nvPr/>
        </p:nvGrpSpPr>
        <p:grpSpPr>
          <a:xfrm>
            <a:off x="1241425" y="1065213"/>
            <a:ext cx="1150938" cy="1244600"/>
            <a:chOff x="1489758" y="1736190"/>
            <a:chExt cx="843905" cy="934992"/>
          </a:xfrm>
        </p:grpSpPr>
        <p:grpSp>
          <p:nvGrpSpPr>
            <p:cNvPr id="2971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2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19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699" name="组合 4"/>
          <p:cNvGrpSpPr/>
          <p:nvPr/>
        </p:nvGrpSpPr>
        <p:grpSpPr>
          <a:xfrm>
            <a:off x="3070225" y="1058863"/>
            <a:ext cx="1150938" cy="1246187"/>
            <a:chOff x="1489758" y="1736190"/>
            <a:chExt cx="843905" cy="934992"/>
          </a:xfrm>
        </p:grpSpPr>
        <p:grpSp>
          <p:nvGrpSpPr>
            <p:cNvPr id="2971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1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1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怕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700" name="组合 4"/>
          <p:cNvGrpSpPr/>
          <p:nvPr/>
        </p:nvGrpSpPr>
        <p:grpSpPr>
          <a:xfrm>
            <a:off x="4900613" y="1065213"/>
            <a:ext cx="1150937" cy="1246187"/>
            <a:chOff x="1489758" y="1736190"/>
            <a:chExt cx="843905" cy="934992"/>
          </a:xfrm>
        </p:grpSpPr>
        <p:grpSp>
          <p:nvGrpSpPr>
            <p:cNvPr id="29708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1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9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701" name="组合 4"/>
          <p:cNvGrpSpPr/>
          <p:nvPr/>
        </p:nvGrpSpPr>
        <p:grpSpPr>
          <a:xfrm>
            <a:off x="6745288" y="1098550"/>
            <a:ext cx="1150937" cy="1246188"/>
            <a:chOff x="1489758" y="1736190"/>
            <a:chExt cx="843905" cy="934992"/>
          </a:xfrm>
        </p:grpSpPr>
        <p:grpSp>
          <p:nvGrpSpPr>
            <p:cNvPr id="29703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0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0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0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4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847725" y="2638425"/>
            <a:ext cx="744855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，注意左右部分的宽窄、长短、高低和笔画的穿插。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4"/>
          <p:cNvGrpSpPr/>
          <p:nvPr/>
        </p:nvGrpSpPr>
        <p:grpSpPr>
          <a:xfrm>
            <a:off x="920750" y="1949450"/>
            <a:ext cx="1150938" cy="1244600"/>
            <a:chOff x="1489758" y="1736190"/>
            <a:chExt cx="843905" cy="934992"/>
          </a:xfrm>
        </p:grpSpPr>
        <p:grpSp>
          <p:nvGrpSpPr>
            <p:cNvPr id="30724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2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2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2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25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54288" y="1466850"/>
            <a:ext cx="6037262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，撇画较多，注意观察起笔的位置和行笔的方向。</a:t>
            </a:r>
            <a:endParaRPr lang="zh-CN" altLang="en-US" sz="40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4"/>
          <p:cNvGrpSpPr/>
          <p:nvPr/>
        </p:nvGrpSpPr>
        <p:grpSpPr>
          <a:xfrm>
            <a:off x="1651000" y="568325"/>
            <a:ext cx="1150938" cy="1244600"/>
            <a:chOff x="1489758" y="1736190"/>
            <a:chExt cx="843905" cy="934992"/>
          </a:xfrm>
        </p:grpSpPr>
        <p:grpSp>
          <p:nvGrpSpPr>
            <p:cNvPr id="3175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175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175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1760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1757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羊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747" name="组合 4"/>
          <p:cNvGrpSpPr/>
          <p:nvPr/>
        </p:nvGrpSpPr>
        <p:grpSpPr>
          <a:xfrm>
            <a:off x="6224588" y="574675"/>
            <a:ext cx="1150937" cy="1244600"/>
            <a:chOff x="1489758" y="1736190"/>
            <a:chExt cx="843905" cy="934992"/>
          </a:xfrm>
        </p:grpSpPr>
        <p:grpSp>
          <p:nvGrpSpPr>
            <p:cNvPr id="3175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175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175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175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1752" name="TextBox 1"/>
            <p:cNvSpPr txBox="1"/>
            <p:nvPr/>
          </p:nvSpPr>
          <p:spPr>
            <a:xfrm>
              <a:off x="1489758" y="1736190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170238" y="808038"/>
            <a:ext cx="26971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1338" y="1997075"/>
            <a:ext cx="35131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第二横写得略短些，下横稍长，竖为悬针竖，写在竖中线上。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27638" y="2292350"/>
            <a:ext cx="3067050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左下三撇上下排列，右边捺要顿笔。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1093788" y="19304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93788" y="259397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3788" y="331787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73300" y="19558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上下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06638" y="26225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宋体" panose="02010600030101010101" pitchFamily="2" charset="-122"/>
                <a:cs typeface="+mn-cs"/>
              </a:rPr>
              <a:t>宀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98800" y="3344863"/>
            <a:ext cx="5265738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“宀”要略大；下部弯钩弧度不能太大，捺舒展。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3300" y="1020763"/>
            <a:ext cx="14017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+mn-ea"/>
                <a:ea typeface="+mn-ea"/>
                <a:cs typeface="+mn-cs"/>
              </a:rPr>
              <a:t>jiā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2777" name="文本框 23"/>
          <p:cNvSpPr txBox="1"/>
          <p:nvPr/>
        </p:nvSpPr>
        <p:spPr>
          <a:xfrm>
            <a:off x="2170113" y="671513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en-US" altLang="zh-CN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838755" y="334169"/>
            <a:ext cx="4032508" cy="5842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重难点字书写指导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27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38113"/>
            <a:ext cx="595312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家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79963" y="635000"/>
            <a:ext cx="2798762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9800" y="16811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9800" y="227488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9800" y="288766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9313" y="17065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2650" y="23034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宋体" panose="02010600030101010101" pitchFamily="2" charset="-122"/>
                <a:cs typeface="+mn-cs"/>
              </a:rPr>
              <a:t>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4813" y="2914650"/>
            <a:ext cx="5761038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33CC"/>
                </a:solidFill>
                <a:latin typeface="+mn-ea"/>
                <a:ea typeface="+mn-ea"/>
                <a:cs typeface="+mn-cs"/>
              </a:rPr>
              <a:t>上收下放，捺最舒展。重心要对正，形体偏长。下面三撇有长短，间距匀称。</a:t>
            </a:r>
            <a:endParaRPr kumimoji="0" lang="en-US" altLang="zh-CN" sz="3200" b="1" kern="1200" cap="none" spc="0" normalizeH="0" baseline="0" noProof="0" dirty="0">
              <a:solidFill>
                <a:srgbClr val="0033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313" y="792163"/>
            <a:ext cx="14017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latin typeface="+mn-ea"/>
                <a:ea typeface="+mn-ea"/>
                <a:cs typeface="+mn-cs"/>
              </a:rPr>
              <a:t>xiànɡ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33801" name="文本框 23"/>
          <p:cNvSpPr txBox="1"/>
          <p:nvPr/>
        </p:nvSpPr>
        <p:spPr>
          <a:xfrm>
            <a:off x="2016125" y="442913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en-US" altLang="zh-CN" sz="8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象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19638" y="538163"/>
            <a:ext cx="2722562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5"/>
          <p:cNvSpPr/>
          <p:nvPr/>
        </p:nvSpPr>
        <p:spPr>
          <a:xfrm>
            <a:off x="3609975" y="0"/>
            <a:ext cx="2244725" cy="696913"/>
          </a:xfrm>
          <a:prstGeom prst="round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31800" y="76200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复习导入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820" name="矩形 5"/>
          <p:cNvSpPr/>
          <p:nvPr/>
        </p:nvSpPr>
        <p:spPr>
          <a:xfrm>
            <a:off x="536575" y="852488"/>
            <a:ext cx="807085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通过上节课的学习，大家知道什么是“咕咚”吗？小兔子听到“咕咚”声为什么拔腿就跑，其他动物为什么也要跑呢，野牛又是怎么做的呢？这篇课文告诉了我们一个什么道理呢？这节课我们继续一起去探秘。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标题 1"/>
          <p:cNvSpPr txBox="1"/>
          <p:nvPr/>
        </p:nvSpPr>
        <p:spPr>
          <a:xfrm>
            <a:off x="685800" y="1506538"/>
            <a:ext cx="3455988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咕 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77838" y="98425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研读课文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1694" t="2190" r="74105" b="8317"/>
          <a:stretch>
            <a:fillRect/>
          </a:stretch>
        </p:blipFill>
        <p:spPr>
          <a:xfrm>
            <a:off x="713038" y="1601604"/>
            <a:ext cx="2956841" cy="27833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 6"/>
          <p:cNvSpPr/>
          <p:nvPr/>
        </p:nvSpPr>
        <p:spPr>
          <a:xfrm>
            <a:off x="3717925" y="1636713"/>
            <a:ext cx="46974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这幅图讲了什么？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17925" y="2365375"/>
            <a:ext cx="483235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兔子听到木瓜掉进湖里的咕咚声，吓了一跳，拔腿就跑。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938" y="965200"/>
            <a:ext cx="47180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看图学习第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694" t="2190" r="74104" b="8318"/>
          <a:stretch>
            <a:fillRect/>
          </a:stretch>
        </p:blipFill>
        <p:spPr>
          <a:xfrm>
            <a:off x="439738" y="1011238"/>
            <a:ext cx="3176587" cy="298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1698625" y="2844800"/>
            <a:ext cx="1162050" cy="11620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3163" y="804863"/>
            <a:ext cx="4887912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小朋友们吃过木瓜吗？木瓜甜甜的，你们看，木瓜的皮金黄金黄的，这样的木瓜就是熟了的。谁知道跟“熟”意思相反的词？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3438" y="4000500"/>
            <a:ext cx="27336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</a:t>
            </a:r>
            <a:r>
              <a:rPr lang="en-US" altLang="zh-CN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7"/>
          <p:cNvGrpSpPr/>
          <p:nvPr/>
        </p:nvGrpSpPr>
        <p:grpSpPr>
          <a:xfrm>
            <a:off x="854075" y="708025"/>
            <a:ext cx="7435850" cy="1616075"/>
            <a:chOff x="854241" y="921675"/>
            <a:chExt cx="7435517" cy="1616129"/>
          </a:xfrm>
        </p:grpSpPr>
        <p:sp>
          <p:nvSpPr>
            <p:cNvPr id="38917" name="矩形 1"/>
            <p:cNvSpPr/>
            <p:nvPr/>
          </p:nvSpPr>
          <p:spPr>
            <a:xfrm>
              <a:off x="854241" y="921675"/>
              <a:ext cx="7435517" cy="14790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5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木瓜熟了。一个木瓜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从高高的树上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掉进湖里，咕咚！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949647" y="1601148"/>
              <a:ext cx="165093" cy="1651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233717" y="2325072"/>
              <a:ext cx="165093" cy="1651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551363" y="2372698"/>
              <a:ext cx="165093" cy="1651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019654" y="2372698"/>
              <a:ext cx="163506" cy="16510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54075" y="2482850"/>
            <a:ext cx="758190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小兔子听到“咕咚”的声音有什么表现？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6813" y="3546475"/>
            <a:ext cx="27892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吓了一跳。</a:t>
            </a:r>
            <a:endParaRPr lang="zh-CN" altLang="en-US" sz="40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椭圆 8"/>
          <p:cNvSpPr/>
          <p:nvPr/>
        </p:nvSpPr>
        <p:spPr>
          <a:xfrm>
            <a:off x="3348038" y="1812925"/>
            <a:ext cx="720725" cy="720725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2843213" y="1765300"/>
            <a:ext cx="3455987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咕 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913" y="2016125"/>
            <a:ext cx="233362" cy="24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475" y="2028825"/>
            <a:ext cx="233363" cy="23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754313" y="1117600"/>
            <a:ext cx="6094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宋体" panose="02010600030101010101" pitchFamily="2" charset="-122"/>
              </a:rPr>
              <a:t>都是口字旁，形声字，拟声词。</a:t>
            </a:r>
            <a:endParaRPr lang="zh-CN" altLang="en-US" sz="3200" b="1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pic>
        <p:nvPicPr>
          <p:cNvPr id="11271" name="图片 1"/>
          <p:cNvPicPr>
            <a:picLocks noChangeAspect="1"/>
          </p:cNvPicPr>
          <p:nvPr/>
        </p:nvPicPr>
        <p:blipFill>
          <a:blip r:embed="rId4"/>
          <a:srcRect l="34157"/>
          <a:stretch>
            <a:fillRect/>
          </a:stretch>
        </p:blipFill>
        <p:spPr>
          <a:xfrm>
            <a:off x="271463" y="4576763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315913" y="476250"/>
            <a:ext cx="7672387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小兔子吓了一跳后，做了一个什么动作？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5575" y="1192213"/>
            <a:ext cx="298291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拔腿就跑。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1694" t="2190" r="74105" b="8317"/>
          <a:stretch>
            <a:fillRect/>
          </a:stretch>
        </p:blipFill>
        <p:spPr>
          <a:xfrm>
            <a:off x="5541401" y="1803109"/>
            <a:ext cx="3176399" cy="29900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349250" y="1889125"/>
            <a:ext cx="5318125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“拔腿就跑”是怎样跑的？谁能表演一下？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250" y="3252788"/>
            <a:ext cx="53181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跑得很快，听到咕咚声马上就跑。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651500" y="835025"/>
            <a:ext cx="29829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拔腿就跑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11694" t="2190" r="74105" b="8317"/>
          <a:stretch>
            <a:fillRect/>
          </a:stretch>
        </p:blipFill>
        <p:spPr>
          <a:xfrm>
            <a:off x="5554846" y="1567786"/>
            <a:ext cx="3176399" cy="2990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650875" y="977900"/>
            <a:ext cx="4700588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兔子吓了一跳，拔腿就跑。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兔子一边跑一叫：</a:t>
            </a: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不好啦，‘咕咚’可怕极了！</a:t>
            </a: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544513" y="652463"/>
            <a:ext cx="702310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兔子为什么要拔腿就跑呢？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513" y="1384300"/>
            <a:ext cx="8181975" cy="1335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因为兔子吓了一跳，好害怕；他觉得“咕咚”可怕极了。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513" y="2859088"/>
            <a:ext cx="7926387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请你来当当这只兔子，读一读。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5413" y="3735388"/>
            <a:ext cx="7164387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“不好啦，‘咕咚’可怕极了！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538163" y="782638"/>
            <a:ext cx="8067675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兔子为什么这么害怕？它以为“咕咚”是什么东西呀？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6850" y="2312988"/>
            <a:ext cx="5087938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妖怪、怪兽、水怪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8163" y="3105150"/>
            <a:ext cx="8059737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这是一只多么慌张、多么胆小的兔子啊！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355600"/>
            <a:ext cx="471805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看图学习第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" name="Picture 4" descr="G:\人一语大课堂正文\续157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07038" y="1025525"/>
            <a:ext cx="2970213" cy="2108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52450" y="1268413"/>
            <a:ext cx="8039100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小猴子、狐狸、山羊、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小鹿、大象听见了兔子的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叫声是怎么做的？又是怎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么说的？请大家看看第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幅插图，读读课文，并圈画出相关语句。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93738" y="474663"/>
            <a:ext cx="7972425" cy="4151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小猴子一听，就跟着跑起来。他一边跑一边大叫：</a:t>
            </a:r>
            <a:r>
              <a:rPr lang="en-US" altLang="zh-CN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不好啦，不好啦，‘咕咚’来了，大家快跑哇！</a:t>
            </a:r>
            <a:r>
              <a:rPr lang="en-US" altLang="zh-CN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狐狸呀，山羊啊，小鹿哇，一个跟着一个跑起来。大伙一边跑一边叫：</a:t>
            </a:r>
            <a:r>
              <a:rPr lang="en-US" altLang="zh-CN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快逃命啊，‘咕咚’来了！</a:t>
            </a:r>
            <a:r>
              <a:rPr lang="en-US" altLang="zh-CN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大象看见了，也跟着跑起来。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71975" y="1031875"/>
            <a:ext cx="106363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60913" y="1031875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302500" y="1028700"/>
            <a:ext cx="106363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78738" y="10287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48625" y="10287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09713" y="16129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73263" y="16129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97125" y="16129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67013" y="1612900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333625" y="2794000"/>
            <a:ext cx="106363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56050" y="2794000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11813" y="2794000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373563" y="3344863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60913" y="3344863"/>
            <a:ext cx="106363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160963" y="3344863"/>
            <a:ext cx="106363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99113" y="3344863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984875" y="3344863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400800" y="3344863"/>
            <a:ext cx="107950" cy="1079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010025" y="4519613"/>
            <a:ext cx="107950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73563" y="4519613"/>
            <a:ext cx="106363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68850" y="4519613"/>
            <a:ext cx="106363" cy="1063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charRg st="46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2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charRg st="92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657225" y="661988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看图想象当时的场面，用哪一个词语可以形容？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3" name="Picture 4" descr="G:\人一语大课堂正文\续157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62563" y="1412875"/>
            <a:ext cx="2970213" cy="2108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657225" y="2155825"/>
            <a:ext cx="4605338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乱糟糟、慌成一团、热闹</a:t>
            </a:r>
            <a:r>
              <a: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7225" y="3589338"/>
            <a:ext cx="79946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讨论：动物们为什么跟着兔子一起跑？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703263" y="539750"/>
            <a:ext cx="7737475" cy="302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“不好啦，‘咕咚’可怕极了！</a:t>
            </a: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“不好啦，不好啦，‘咕咚’来了，大家快跑哇！</a:t>
            </a: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“快逃命啊，‘咕咚’来了，</a:t>
            </a: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6288" y="3563938"/>
            <a:ext cx="759142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动物们讲的话相同吗？不同在哪里？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73100" y="1084263"/>
            <a:ext cx="7797800" cy="2974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小兔子只是说“咕咚”可怕极了；小猴子认为“咕咚”追他们来了；其他的动物以为“咕咚”吃他们来了。他们把“咕咚”越传越厉害。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61975" y="506413"/>
            <a:ext cx="409892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看图学习第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4" name="Picture 5" descr="G:\人一语大课堂正文\续158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713" y="1277938"/>
            <a:ext cx="4108450" cy="2916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0180" name="矩形 4"/>
          <p:cNvSpPr/>
          <p:nvPr/>
        </p:nvSpPr>
        <p:spPr>
          <a:xfrm>
            <a:off x="4718050" y="712788"/>
            <a:ext cx="3930650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图中的小动物们在干什么？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8050" y="2201863"/>
            <a:ext cx="3998913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野牛拦住了大伙，问“咕咚”在哪里，谁看见了。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61963" y="80963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初读课文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291" name="矩形 4"/>
          <p:cNvSpPr/>
          <p:nvPr/>
        </p:nvSpPr>
        <p:spPr>
          <a:xfrm>
            <a:off x="747713" y="1136650"/>
            <a:ext cx="7648575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请同学们自己读读课文，遇到注音的生字多读几遍，遇到不会读的生字圈出来，看图猜字或者尝试用其他方法猜读。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flipH="1">
            <a:off x="1216025" y="582613"/>
            <a:ext cx="1951038" cy="2465387"/>
            <a:chOff x="5862625" y="2608543"/>
            <a:chExt cx="1651290" cy="2365544"/>
          </a:xfrm>
        </p:grpSpPr>
        <p:pic>
          <p:nvPicPr>
            <p:cNvPr id="5120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862625" y="2608543"/>
              <a:ext cx="1599386" cy="16495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9" name="TextBox 44"/>
            <p:cNvSpPr txBox="1"/>
            <p:nvPr/>
          </p:nvSpPr>
          <p:spPr>
            <a:xfrm>
              <a:off x="5886333" y="4135973"/>
              <a:ext cx="1627582" cy="8381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35000"/>
                </a:lnSpc>
              </a:pPr>
              <a:r>
                <a:rPr lang="zh-CN" altLang="en-US" sz="44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野牛</a:t>
              </a:r>
              <a:endParaRPr lang="zh-CN" altLang="en-US" sz="44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4"/>
          <p:cNvSpPr txBox="1"/>
          <p:nvPr/>
        </p:nvSpPr>
        <p:spPr>
          <a:xfrm flipH="1">
            <a:off x="4165600" y="1296988"/>
            <a:ext cx="1092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4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4"/>
          <p:cNvSpPr txBox="1"/>
          <p:nvPr/>
        </p:nvSpPr>
        <p:spPr>
          <a:xfrm flipH="1">
            <a:off x="5551488" y="1192213"/>
            <a:ext cx="2181225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里字旁。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4"/>
          <p:cNvSpPr txBox="1"/>
          <p:nvPr/>
        </p:nvSpPr>
        <p:spPr>
          <a:xfrm flipH="1">
            <a:off x="1646238" y="3433763"/>
            <a:ext cx="109061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</a:t>
            </a:r>
            <a:endParaRPr lang="zh-CN" altLang="en-US" sz="4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4"/>
          <p:cNvSpPr txBox="1"/>
          <p:nvPr/>
        </p:nvSpPr>
        <p:spPr>
          <a:xfrm flipH="1">
            <a:off x="2973388" y="3328988"/>
            <a:ext cx="2578100" cy="87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提手旁。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25" y="2308225"/>
            <a:ext cx="1857375" cy="240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0" y="53975"/>
            <a:ext cx="29337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说话练习</a:t>
            </a:r>
            <a:endParaRPr kumimoji="0" lang="zh-CN" altLang="en-US" sz="40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2227" name="矩形 2"/>
          <p:cNvSpPr/>
          <p:nvPr/>
        </p:nvSpPr>
        <p:spPr>
          <a:xfrm>
            <a:off x="641350" y="1112838"/>
            <a:ext cx="796925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野牛先问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，最后问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4"/>
          <p:cNvSpPr txBox="1"/>
          <p:nvPr/>
        </p:nvSpPr>
        <p:spPr>
          <a:xfrm flipH="1">
            <a:off x="3384550" y="1009650"/>
            <a:ext cx="19208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4"/>
          <p:cNvSpPr txBox="1"/>
          <p:nvPr/>
        </p:nvSpPr>
        <p:spPr>
          <a:xfrm flipH="1">
            <a:off x="6340475" y="1009650"/>
            <a:ext cx="19224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大伙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4"/>
          <p:cNvSpPr txBox="1"/>
          <p:nvPr/>
        </p:nvSpPr>
        <p:spPr>
          <a:xfrm flipH="1">
            <a:off x="2085975" y="1720850"/>
            <a:ext cx="192246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5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44"/>
          <p:cNvSpPr txBox="1">
            <a:spLocks noChangeArrowheads="1"/>
          </p:cNvSpPr>
          <p:nvPr/>
        </p:nvSpPr>
        <p:spPr bwMode="auto">
          <a:xfrm flipH="1">
            <a:off x="5045075" y="1893888"/>
            <a:ext cx="3479800" cy="769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不慌不忙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675" y="2701925"/>
            <a:ext cx="81026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谁能读一读“野牛”的问话和“大象”“兔子”的答话。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393700"/>
            <a:ext cx="4891088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看图学习第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" name="Picture 3" descr="G:\人一语大课堂正文\续159.t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3088" y="1333500"/>
            <a:ext cx="3735388" cy="2651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252" name="矩形 3"/>
          <p:cNvSpPr/>
          <p:nvPr/>
        </p:nvSpPr>
        <p:spPr>
          <a:xfrm>
            <a:off x="4449763" y="946150"/>
            <a:ext cx="41227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小动物们在干什么？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TextBox 44"/>
          <p:cNvSpPr txBox="1"/>
          <p:nvPr/>
        </p:nvSpPr>
        <p:spPr>
          <a:xfrm flipH="1">
            <a:off x="4449763" y="1692275"/>
            <a:ext cx="3979862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兔子领着大家来到湖边，弄清了“咕咚”是什么，大伙都笑了。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873125" y="560388"/>
            <a:ext cx="7366000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兔子领着大家来到湖边。正好又有一个木瓜从高高的树上掉进湖里，咕咚！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大伙你看看我，我看看你，都笑了。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5163" y="2346325"/>
            <a:ext cx="80740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知道了“咕咚”的真相后大家都笑了，为什么都笑了？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9113" y="3541713"/>
            <a:ext cx="81057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知道了“咕咚”是木瓜掉进湖里发出的声音后，觉得自己刚才的行为十分可笑。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1"/>
          <p:cNvSpPr/>
          <p:nvPr/>
        </p:nvSpPr>
        <p:spPr>
          <a:xfrm>
            <a:off x="519113" y="841375"/>
            <a:ext cx="67738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小动物们都会想些什么？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9113" y="1639888"/>
            <a:ext cx="8105775" cy="266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小猴想：我以后要向野牛学习，不再偏听偏信，人云亦云，遇事要多动脑筋，弄清事情的真相。</a:t>
            </a:r>
            <a:endParaRPr lang="en-US" altLang="zh-CN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zh-CN" altLang="en-US" sz="36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19113" y="84138"/>
            <a:ext cx="2028825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整体回顾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6323" name="矩形 4"/>
          <p:cNvSpPr/>
          <p:nvPr/>
        </p:nvSpPr>
        <p:spPr>
          <a:xfrm>
            <a:off x="519113" y="882650"/>
            <a:ext cx="81057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再次看图，回顾整篇文章，分小组试讲故事，小组推选代表上台讲故事。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以</a:t>
            </a:r>
            <a:r>
              <a:rPr lang="en-US" altLang="zh-CN" sz="3200" b="1" dirty="0">
                <a:latin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宋体" panose="02010600030101010101" pitchFamily="2" charset="-122"/>
              </a:rPr>
              <a:t>个同学为一组，戴好“木瓜”和</a:t>
            </a:r>
            <a:r>
              <a:rPr lang="en-US" altLang="zh-CN" sz="3200" b="1" dirty="0"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latin typeface="宋体" panose="02010600030101010101" pitchFamily="2" charset="-122"/>
              </a:rPr>
              <a:t>种动物的头饰，在音乐声中进行表演。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讨论：如果我们以后遇到这样的事情应该怎么办？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4838" y="3821113"/>
            <a:ext cx="52816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要学会思考，不盲目跟从。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1388" y="2571750"/>
            <a:ext cx="2970212" cy="218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2566988"/>
            <a:ext cx="3087687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388" y="212725"/>
            <a:ext cx="2970212" cy="218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11694" t="2190" r="74104" b="8318"/>
          <a:stretch>
            <a:fillRect/>
          </a:stretch>
        </p:blipFill>
        <p:spPr>
          <a:xfrm>
            <a:off x="1547813" y="211138"/>
            <a:ext cx="3086100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左大括号 4"/>
          <p:cNvSpPr/>
          <p:nvPr/>
        </p:nvSpPr>
        <p:spPr>
          <a:xfrm>
            <a:off x="1933575" y="963613"/>
            <a:ext cx="392113" cy="3049588"/>
          </a:xfrm>
          <a:prstGeom prst="leftBrace">
            <a:avLst>
              <a:gd name="adj1" fmla="val 31979"/>
              <a:gd name="adj2" fmla="val 482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2228850" y="942975"/>
            <a:ext cx="1112838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52450" y="1698625"/>
            <a:ext cx="1271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咕 咚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 flipH="1">
            <a:off x="7096125" y="942975"/>
            <a:ext cx="427038" cy="3128963"/>
          </a:xfrm>
          <a:prstGeom prst="leftBrace">
            <a:avLst>
              <a:gd name="adj1" fmla="val 23363"/>
              <a:gd name="adj2" fmla="val 482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3686175" y="954088"/>
            <a:ext cx="206375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拔腿就跑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165475" y="1125538"/>
            <a:ext cx="566738" cy="147638"/>
          </a:xfrm>
          <a:prstGeom prst="right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2255838" y="1627188"/>
            <a:ext cx="2586037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小猴子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4141788" y="1611313"/>
            <a:ext cx="188595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跟着跑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644900" y="1793875"/>
            <a:ext cx="566738" cy="147638"/>
          </a:xfrm>
          <a:prstGeom prst="right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5"/>
          <p:cNvSpPr txBox="1"/>
          <p:nvPr/>
        </p:nvSpPr>
        <p:spPr>
          <a:xfrm>
            <a:off x="2228850" y="2181225"/>
            <a:ext cx="2438400" cy="11953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狐狸、山羊、小鹿、大象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/>
          <p:nvPr/>
        </p:nvSpPr>
        <p:spPr>
          <a:xfrm>
            <a:off x="5294313" y="2476500"/>
            <a:ext cx="1468437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跟着跑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632325" y="2727325"/>
            <a:ext cx="647700" cy="119063"/>
          </a:xfrm>
          <a:prstGeom prst="right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5"/>
          <p:cNvSpPr txBox="1"/>
          <p:nvPr/>
        </p:nvSpPr>
        <p:spPr>
          <a:xfrm>
            <a:off x="2238375" y="3536950"/>
            <a:ext cx="1014413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野牛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5"/>
          <p:cNvSpPr txBox="1"/>
          <p:nvPr/>
        </p:nvSpPr>
        <p:spPr>
          <a:xfrm>
            <a:off x="3819525" y="3403600"/>
            <a:ext cx="1266825" cy="9906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问出究竟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187700" y="3762375"/>
            <a:ext cx="566738" cy="147638"/>
          </a:xfrm>
          <a:prstGeom prst="right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4976813" y="3778250"/>
            <a:ext cx="565150" cy="147638"/>
          </a:xfrm>
          <a:prstGeom prst="rightArrow">
            <a:avLst/>
          </a:prstGeom>
          <a:solidFill>
            <a:srgbClr val="92D050"/>
          </a:solidFill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5541963" y="3254375"/>
            <a:ext cx="1681162" cy="11953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熟透的木瓜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900" y="3754438"/>
            <a:ext cx="531813" cy="53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397750" y="1336675"/>
            <a:ext cx="1366838" cy="2368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盲从不可要遇事多动脑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89" name="图片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0" name="图片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1" name="图片 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2" name="图片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3" name="图片 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4" name="图片 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5" name="图片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6" name="图片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97" name="图片 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1380" r="73776" b="6268"/>
          <a:stretch>
            <a:fillRect/>
          </a:stretch>
        </p:blipFill>
        <p:spPr>
          <a:xfrm>
            <a:off x="350838" y="2173288"/>
            <a:ext cx="1701800" cy="1604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99" name="TextBox 4"/>
          <p:cNvSpPr txBox="1"/>
          <p:nvPr/>
        </p:nvSpPr>
        <p:spPr>
          <a:xfrm>
            <a:off x="350838" y="101600"/>
            <a:ext cx="23177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1" grpId="0" animBg="1"/>
      <p:bldP spid="22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998538" y="461963"/>
            <a:ext cx="75136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你认识了哪些字，是怎么认识的？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9763" y="1196975"/>
            <a:ext cx="95726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6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13394" t="8534" r="16531" b="6473"/>
          <a:stretch>
            <a:fillRect/>
          </a:stretch>
        </p:blipFill>
        <p:spPr>
          <a:xfrm>
            <a:off x="1479550" y="2305050"/>
            <a:ext cx="1706563" cy="196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022850" y="1196975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6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19237"/>
          <a:stretch>
            <a:fillRect/>
          </a:stretch>
        </p:blipFill>
        <p:spPr>
          <a:xfrm>
            <a:off x="4035425" y="2305050"/>
            <a:ext cx="2932113" cy="191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"/>
          <p:cNvGrpSpPr/>
          <p:nvPr/>
        </p:nvGrpSpPr>
        <p:grpSpPr>
          <a:xfrm>
            <a:off x="1189038" y="1192213"/>
            <a:ext cx="1439862" cy="1108075"/>
            <a:chOff x="146581" y="2252860"/>
            <a:chExt cx="1440160" cy="1108920"/>
          </a:xfrm>
        </p:grpSpPr>
        <p:pic>
          <p:nvPicPr>
            <p:cNvPr id="14373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3128" y="2252860"/>
              <a:ext cx="848795" cy="1108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4" name="TextBox 44"/>
            <p:cNvSpPr txBox="1"/>
            <p:nvPr/>
          </p:nvSpPr>
          <p:spPr>
            <a:xfrm>
              <a:off x="146581" y="2482396"/>
              <a:ext cx="1440160" cy="830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口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左大括号 4"/>
          <p:cNvSpPr/>
          <p:nvPr/>
        </p:nvSpPr>
        <p:spPr>
          <a:xfrm>
            <a:off x="3425825" y="395288"/>
            <a:ext cx="288925" cy="2895600"/>
          </a:xfrm>
          <a:prstGeom prst="leftBrace">
            <a:avLst>
              <a:gd name="adj1" fmla="val 47405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十字形 5"/>
          <p:cNvSpPr/>
          <p:nvPr/>
        </p:nvSpPr>
        <p:spPr>
          <a:xfrm>
            <a:off x="2527300" y="1497013"/>
            <a:ext cx="720725" cy="677863"/>
          </a:xfrm>
          <a:prstGeom prst="plus">
            <a:avLst>
              <a:gd name="adj" fmla="val 4057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13300" y="720725"/>
            <a:ext cx="706438" cy="360363"/>
            <a:chOff x="5411176" y="3507854"/>
            <a:chExt cx="706936" cy="360040"/>
          </a:xfrm>
        </p:grpSpPr>
        <p:sp>
          <p:nvSpPr>
            <p:cNvPr id="8" name="矩形 7"/>
            <p:cNvSpPr/>
            <p:nvPr/>
          </p:nvSpPr>
          <p:spPr>
            <a:xfrm>
              <a:off x="5411176" y="3507854"/>
              <a:ext cx="706936" cy="14433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411176" y="3723560"/>
              <a:ext cx="706936" cy="14433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16475" y="1674813"/>
            <a:ext cx="706438" cy="358775"/>
            <a:chOff x="5411176" y="3507854"/>
            <a:chExt cx="706936" cy="360040"/>
          </a:xfrm>
        </p:grpSpPr>
        <p:sp>
          <p:nvSpPr>
            <p:cNvPr id="11" name="矩形 10"/>
            <p:cNvSpPr/>
            <p:nvPr/>
          </p:nvSpPr>
          <p:spPr>
            <a:xfrm>
              <a:off x="5411176" y="3507854"/>
              <a:ext cx="706936" cy="14337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11176" y="3724515"/>
              <a:ext cx="706936" cy="14337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13300" y="2735263"/>
            <a:ext cx="706438" cy="360362"/>
            <a:chOff x="5411176" y="3507854"/>
            <a:chExt cx="706936" cy="360040"/>
          </a:xfrm>
        </p:grpSpPr>
        <p:sp>
          <p:nvSpPr>
            <p:cNvPr id="14" name="矩形 13"/>
            <p:cNvSpPr/>
            <p:nvPr/>
          </p:nvSpPr>
          <p:spPr>
            <a:xfrm>
              <a:off x="5411176" y="3507854"/>
              <a:ext cx="706936" cy="14433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11176" y="3723561"/>
              <a:ext cx="706936" cy="14433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88013" y="214313"/>
            <a:ext cx="812800" cy="1089025"/>
            <a:chOff x="6572907" y="545368"/>
            <a:chExt cx="811441" cy="1088031"/>
          </a:xfrm>
        </p:grpSpPr>
        <p:sp>
          <p:nvSpPr>
            <p:cNvPr id="14365" name="TextBox 44"/>
            <p:cNvSpPr txBox="1"/>
            <p:nvPr/>
          </p:nvSpPr>
          <p:spPr>
            <a:xfrm>
              <a:off x="6572907" y="925513"/>
              <a:ext cx="811441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咕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663243" y="545368"/>
              <a:ext cx="546772" cy="523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ɡū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70288" y="234950"/>
            <a:ext cx="965200" cy="1084263"/>
            <a:chOff x="3989762" y="548881"/>
            <a:chExt cx="965200" cy="1084518"/>
          </a:xfrm>
        </p:grpSpPr>
        <p:sp>
          <p:nvSpPr>
            <p:cNvPr id="14363" name="TextBox 44"/>
            <p:cNvSpPr txBox="1"/>
            <p:nvPr/>
          </p:nvSpPr>
          <p:spPr>
            <a:xfrm>
              <a:off x="3989762" y="925513"/>
              <a:ext cx="9652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173912" y="548881"/>
              <a:ext cx="546100" cy="523998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>
                <a:buNone/>
              </a:pPr>
              <a:r>
                <a:rPr lang="en-US" altLang="zh-CN" sz="2800" b="1" dirty="0">
                  <a:latin typeface="宋体" panose="02010600030101010101" pitchFamily="2" charset="-122"/>
                </a:rPr>
                <a:t>ɡǔ</a:t>
              </a:r>
              <a:endParaRPr lang="en-US" altLang="zh-CN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1338" y="1303338"/>
            <a:ext cx="908050" cy="1055687"/>
            <a:chOff x="6511926" y="1773836"/>
            <a:chExt cx="909223" cy="1055744"/>
          </a:xfrm>
        </p:grpSpPr>
        <p:sp>
          <p:nvSpPr>
            <p:cNvPr id="14361" name="TextBox 44"/>
            <p:cNvSpPr txBox="1"/>
            <p:nvPr/>
          </p:nvSpPr>
          <p:spPr>
            <a:xfrm>
              <a:off x="6599803" y="2121694"/>
              <a:ext cx="72808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咚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11926" y="1773836"/>
              <a:ext cx="909223" cy="5239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dōnɡ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48063" y="1295400"/>
            <a:ext cx="965200" cy="1071563"/>
            <a:chOff x="3922527" y="1773836"/>
            <a:chExt cx="965200" cy="1072413"/>
          </a:xfrm>
        </p:grpSpPr>
        <p:sp>
          <p:nvSpPr>
            <p:cNvPr id="14359" name="TextBox 44"/>
            <p:cNvSpPr txBox="1"/>
            <p:nvPr/>
          </p:nvSpPr>
          <p:spPr>
            <a:xfrm>
              <a:off x="3922527" y="2138363"/>
              <a:ext cx="9652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冬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66977" y="1773836"/>
              <a:ext cx="908050" cy="52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dōnɡ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92513" y="2324100"/>
            <a:ext cx="882650" cy="1030288"/>
            <a:chOff x="3989762" y="3035573"/>
            <a:chExt cx="882515" cy="1031466"/>
          </a:xfrm>
        </p:grpSpPr>
        <p:sp>
          <p:nvSpPr>
            <p:cNvPr id="14357" name="TextBox 44"/>
            <p:cNvSpPr txBox="1"/>
            <p:nvPr/>
          </p:nvSpPr>
          <p:spPr>
            <a:xfrm>
              <a:off x="3989762" y="3359153"/>
              <a:ext cx="882515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069125" y="3035573"/>
              <a:ext cx="728551" cy="5228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xià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16588" y="2312988"/>
            <a:ext cx="812800" cy="1046162"/>
            <a:chOff x="6572907" y="3022125"/>
            <a:chExt cx="812800" cy="1046501"/>
          </a:xfrm>
        </p:grpSpPr>
        <p:sp>
          <p:nvSpPr>
            <p:cNvPr id="14355" name="TextBox 44"/>
            <p:cNvSpPr txBox="1"/>
            <p:nvPr/>
          </p:nvSpPr>
          <p:spPr>
            <a:xfrm>
              <a:off x="6572907" y="3360740"/>
              <a:ext cx="8128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595132" y="3022125"/>
              <a:ext cx="728662" cy="522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xià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4" name="文本框 39"/>
          <p:cNvSpPr txBox="1"/>
          <p:nvPr/>
        </p:nvSpPr>
        <p:spPr>
          <a:xfrm>
            <a:off x="3308350" y="3643313"/>
            <a:ext cx="3781425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兰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56063" y="3440113"/>
            <a:ext cx="7286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lán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441950" y="3452813"/>
            <a:ext cx="965200" cy="1054100"/>
            <a:chOff x="6511947" y="3067860"/>
            <a:chExt cx="965200" cy="1054124"/>
          </a:xfrm>
        </p:grpSpPr>
        <p:sp>
          <p:nvSpPr>
            <p:cNvPr id="14353" name="TextBox 44"/>
            <p:cNvSpPr txBox="1"/>
            <p:nvPr/>
          </p:nvSpPr>
          <p:spPr>
            <a:xfrm>
              <a:off x="6511947" y="3414098"/>
              <a:ext cx="9652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拦</a:t>
              </a:r>
              <a:endParaRPr lang="zh-CN" altLang="en-US" sz="4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34172" y="3067860"/>
              <a:ext cx="728663" cy="5222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lán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30288" y="1406525"/>
            <a:ext cx="22574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r>
              <a:rPr lang="en-US" altLang="zh-CN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4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6938" y="1406525"/>
            <a:ext cx="22590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</a:t>
            </a:r>
            <a:r>
              <a:rPr lang="en-US" altLang="zh-CN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endParaRPr lang="zh-CN" altLang="en-US" sz="4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95988" y="1406525"/>
            <a:ext cx="22574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en-US" altLang="zh-CN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</a:t>
            </a:r>
            <a:endParaRPr lang="zh-CN" altLang="en-US" sz="4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700" y="436563"/>
            <a:ext cx="2794000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熟字相比较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700" y="2114550"/>
            <a:ext cx="2794000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组词识记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1000" y="2917825"/>
            <a:ext cx="6807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en-US" altLang="zh-CN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野鸭、野草、野花</a:t>
            </a:r>
            <a:endParaRPr lang="zh-CN" altLang="en-US" sz="4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1000" y="3757613"/>
            <a:ext cx="6807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en-US" altLang="zh-CN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救命、活命、生命</a:t>
            </a:r>
            <a:endParaRPr lang="zh-CN" altLang="en-US" sz="4000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800100" y="692150"/>
            <a:ext cx="7724775" cy="246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zh-CN" altLang="en-US" sz="40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咕咚   熟了   掉进   吓了一跳　　　山羊   小鹿   逃命     大象   野牛   拦住   领着</a:t>
            </a:r>
            <a:endParaRPr lang="zh-CN" altLang="en-US" sz="40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8363" y="3284538"/>
            <a:ext cx="75152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谁能带领大家读这些词语？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4"/>
          <p:cNvGrpSpPr/>
          <p:nvPr/>
        </p:nvGrpSpPr>
        <p:grpSpPr>
          <a:xfrm>
            <a:off x="1039813" y="1289050"/>
            <a:ext cx="963612" cy="922338"/>
            <a:chOff x="1483256" y="1769500"/>
            <a:chExt cx="932087" cy="914788"/>
          </a:xfrm>
        </p:grpSpPr>
        <p:grpSp>
          <p:nvGrpSpPr>
            <p:cNvPr id="1851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51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51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51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51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咕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5" name="组合 4"/>
          <p:cNvGrpSpPr/>
          <p:nvPr/>
        </p:nvGrpSpPr>
        <p:grpSpPr>
          <a:xfrm>
            <a:off x="2270125" y="1289050"/>
            <a:ext cx="963613" cy="922338"/>
            <a:chOff x="1483256" y="1769500"/>
            <a:chExt cx="932087" cy="914788"/>
          </a:xfrm>
        </p:grpSpPr>
        <p:grpSp>
          <p:nvGrpSpPr>
            <p:cNvPr id="1850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50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50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510" name="直接连接符 49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50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咚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6" name="组合 4"/>
          <p:cNvGrpSpPr/>
          <p:nvPr/>
        </p:nvGrpSpPr>
        <p:grpSpPr>
          <a:xfrm>
            <a:off x="3486150" y="1289050"/>
            <a:ext cx="963613" cy="922338"/>
            <a:chOff x="1483256" y="1769500"/>
            <a:chExt cx="932087" cy="914788"/>
          </a:xfrm>
        </p:grpSpPr>
        <p:grpSp>
          <p:nvGrpSpPr>
            <p:cNvPr id="1850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50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50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505" name="直接连接符 55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50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熟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7" name="组合 4"/>
          <p:cNvGrpSpPr/>
          <p:nvPr/>
        </p:nvGrpSpPr>
        <p:grpSpPr>
          <a:xfrm>
            <a:off x="4710113" y="1289050"/>
            <a:ext cx="963612" cy="922338"/>
            <a:chOff x="1483256" y="1769500"/>
            <a:chExt cx="932087" cy="914788"/>
          </a:xfrm>
        </p:grpSpPr>
        <p:grpSp>
          <p:nvGrpSpPr>
            <p:cNvPr id="1849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9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9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500" name="直接连接符 61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9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掉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8" name="组合 4"/>
          <p:cNvGrpSpPr/>
          <p:nvPr/>
        </p:nvGrpSpPr>
        <p:grpSpPr>
          <a:xfrm>
            <a:off x="5934075" y="1289050"/>
            <a:ext cx="963613" cy="922338"/>
            <a:chOff x="1483256" y="1769500"/>
            <a:chExt cx="932087" cy="914788"/>
          </a:xfrm>
        </p:grpSpPr>
        <p:grpSp>
          <p:nvGrpSpPr>
            <p:cNvPr id="1849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9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9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95" name="直接连接符 67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9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39" name="组合 4"/>
          <p:cNvGrpSpPr/>
          <p:nvPr/>
        </p:nvGrpSpPr>
        <p:grpSpPr>
          <a:xfrm>
            <a:off x="7164388" y="1289050"/>
            <a:ext cx="963612" cy="922338"/>
            <a:chOff x="1483256" y="1769500"/>
            <a:chExt cx="932087" cy="914788"/>
          </a:xfrm>
        </p:grpSpPr>
        <p:grpSp>
          <p:nvGrpSpPr>
            <p:cNvPr id="1848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8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8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90" name="直接连接符 73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8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鹿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0" name="组合 4"/>
          <p:cNvGrpSpPr/>
          <p:nvPr/>
        </p:nvGrpSpPr>
        <p:grpSpPr>
          <a:xfrm>
            <a:off x="1039813" y="2592388"/>
            <a:ext cx="963612" cy="923925"/>
            <a:chOff x="1483256" y="1769500"/>
            <a:chExt cx="932087" cy="914788"/>
          </a:xfrm>
        </p:grpSpPr>
        <p:grpSp>
          <p:nvGrpSpPr>
            <p:cNvPr id="1848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85" name="直接连接符 79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8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逃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1" name="组合 4"/>
          <p:cNvGrpSpPr/>
          <p:nvPr/>
        </p:nvGrpSpPr>
        <p:grpSpPr>
          <a:xfrm>
            <a:off x="2270125" y="2592388"/>
            <a:ext cx="963613" cy="923925"/>
            <a:chOff x="1483256" y="1769500"/>
            <a:chExt cx="932087" cy="914788"/>
          </a:xfrm>
        </p:grpSpPr>
        <p:grpSp>
          <p:nvGrpSpPr>
            <p:cNvPr id="1847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7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7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80" name="直接连接符 85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7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命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2" name="组合 4"/>
          <p:cNvGrpSpPr/>
          <p:nvPr/>
        </p:nvGrpSpPr>
        <p:grpSpPr>
          <a:xfrm>
            <a:off x="3486150" y="2592388"/>
            <a:ext cx="963613" cy="923925"/>
            <a:chOff x="1483256" y="1769500"/>
            <a:chExt cx="932087" cy="914788"/>
          </a:xfrm>
        </p:grpSpPr>
        <p:grpSp>
          <p:nvGrpSpPr>
            <p:cNvPr id="1847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7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7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75" name="直接连接符 91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7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3" name="组合 4"/>
          <p:cNvGrpSpPr/>
          <p:nvPr/>
        </p:nvGrpSpPr>
        <p:grpSpPr>
          <a:xfrm>
            <a:off x="4710113" y="2592388"/>
            <a:ext cx="963612" cy="923925"/>
            <a:chOff x="1483256" y="1769500"/>
            <a:chExt cx="932087" cy="914788"/>
          </a:xfrm>
        </p:grpSpPr>
        <p:grpSp>
          <p:nvGrpSpPr>
            <p:cNvPr id="1846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6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6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70" name="直接连接符 97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6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野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4" name="组合 4"/>
          <p:cNvGrpSpPr/>
          <p:nvPr/>
        </p:nvGrpSpPr>
        <p:grpSpPr>
          <a:xfrm>
            <a:off x="5934075" y="2592388"/>
            <a:ext cx="963613" cy="923925"/>
            <a:chOff x="1483256" y="1769500"/>
            <a:chExt cx="932087" cy="914788"/>
          </a:xfrm>
        </p:grpSpPr>
        <p:grpSp>
          <p:nvGrpSpPr>
            <p:cNvPr id="18461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6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6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65" name="直接连接符 103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62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拦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45" name="组合 4"/>
          <p:cNvGrpSpPr/>
          <p:nvPr/>
        </p:nvGrpSpPr>
        <p:grpSpPr>
          <a:xfrm>
            <a:off x="7164388" y="2592388"/>
            <a:ext cx="963612" cy="923925"/>
            <a:chOff x="1483256" y="1769500"/>
            <a:chExt cx="932087" cy="914788"/>
          </a:xfrm>
        </p:grpSpPr>
        <p:grpSp>
          <p:nvGrpSpPr>
            <p:cNvPr id="18456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18458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59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60" name="直接连接符 109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57" name="TextBox 1"/>
            <p:cNvSpPr txBox="1"/>
            <p:nvPr/>
          </p:nvSpPr>
          <p:spPr>
            <a:xfrm>
              <a:off x="1483256" y="1769500"/>
              <a:ext cx="932087" cy="9147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" name="矩形: 圆角 111"/>
          <p:cNvSpPr/>
          <p:nvPr/>
        </p:nvSpPr>
        <p:spPr>
          <a:xfrm>
            <a:off x="3424238" y="1243013"/>
            <a:ext cx="1033463" cy="1082675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: 圆角 112"/>
          <p:cNvSpPr/>
          <p:nvPr/>
        </p:nvSpPr>
        <p:spPr>
          <a:xfrm>
            <a:off x="2198688" y="2525713"/>
            <a:ext cx="1035050" cy="1084263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TextBox 44"/>
          <p:cNvSpPr txBox="1"/>
          <p:nvPr/>
        </p:nvSpPr>
        <p:spPr>
          <a:xfrm>
            <a:off x="2616200" y="420688"/>
            <a:ext cx="26495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矩形: 圆角 114"/>
          <p:cNvSpPr/>
          <p:nvPr/>
        </p:nvSpPr>
        <p:spPr>
          <a:xfrm>
            <a:off x="7094538" y="1243013"/>
            <a:ext cx="1033463" cy="1082675"/>
          </a:xfrm>
          <a:prstGeom prst="roundRect">
            <a:avLst/>
          </a:prstGeom>
          <a:noFill/>
          <a:ln w="57150">
            <a:solidFill>
              <a:srgbClr val="66CC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矩形: 圆角 115"/>
          <p:cNvSpPr/>
          <p:nvPr/>
        </p:nvSpPr>
        <p:spPr>
          <a:xfrm>
            <a:off x="968375" y="2525713"/>
            <a:ext cx="1035050" cy="1084263"/>
          </a:xfrm>
          <a:prstGeom prst="roundRect">
            <a:avLst/>
          </a:prstGeom>
          <a:noFill/>
          <a:ln w="57150">
            <a:solidFill>
              <a:srgbClr val="66CC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TextBox 44"/>
          <p:cNvSpPr txBox="1"/>
          <p:nvPr/>
        </p:nvSpPr>
        <p:spPr>
          <a:xfrm>
            <a:off x="268288" y="3771900"/>
            <a:ext cx="34686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矩形: 圆角 117"/>
          <p:cNvSpPr/>
          <p:nvPr/>
        </p:nvSpPr>
        <p:spPr>
          <a:xfrm>
            <a:off x="968375" y="1128713"/>
            <a:ext cx="3603625" cy="1304925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1" name="矩形: 圆角 120"/>
          <p:cNvSpPr/>
          <p:nvPr/>
        </p:nvSpPr>
        <p:spPr>
          <a:xfrm>
            <a:off x="5802313" y="1243013"/>
            <a:ext cx="1111250" cy="1082675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" name="矩形: 圆角 121"/>
          <p:cNvSpPr/>
          <p:nvPr/>
        </p:nvSpPr>
        <p:spPr>
          <a:xfrm>
            <a:off x="5802313" y="2522538"/>
            <a:ext cx="2373313" cy="1082675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" name="TextBox 44"/>
          <p:cNvSpPr txBox="1"/>
          <p:nvPr/>
        </p:nvSpPr>
        <p:spPr>
          <a:xfrm>
            <a:off x="5157788" y="3771900"/>
            <a:ext cx="34686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形声字</a:t>
            </a:r>
            <a:endParaRPr lang="zh-CN" altLang="en-US" sz="4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/>
      <p:bldP spid="115" grpId="0" animBg="1"/>
      <p:bldP spid="116" grpId="0" animBg="1"/>
      <p:bldP spid="117" grpId="0"/>
      <p:bldP spid="118" grpId="0" animBg="1"/>
      <p:bldP spid="121" grpId="0" animBg="1"/>
      <p:bldP spid="122" grpId="0" animBg="1"/>
      <p:bldP spid="12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2578</Words>
  <Application>WPS 演示</Application>
  <PresentationFormat>全屏显示(16:9)</PresentationFormat>
  <Paragraphs>412</Paragraphs>
  <Slides>48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Wingdings</vt:lpstr>
      <vt:lpstr>Cambria</vt:lpstr>
      <vt:lpstr>黑体</vt:lpstr>
      <vt:lpstr>楷体</vt:lpstr>
      <vt:lpstr>微软雅黑</vt:lpstr>
      <vt:lpstr>Arial Unicode MS</vt:lpstr>
      <vt:lpstr>Calibri</vt:lpstr>
      <vt:lpstr>Times New Roman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2023-10-27T05:32:00Z</dcterms:created>
  <dcterms:modified xsi:type="dcterms:W3CDTF">2023-11-13T15:39:16Z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781387FCF49544ABBB4B48EFDB73502E_13</vt:lpwstr>
  </property>
  <property fmtid="{D5CDD505-2E9C-101B-9397-08002B2CF9AE}" pid="3" name="KSOProductBuildVer">
    <vt:lpwstr>2052-12.1.0.15374</vt:lpwstr>
  </property>
</Properties>
</file>