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38"/>
  </p:handoutMasterIdLst>
  <p:sldIdLst>
    <p:sldId id="307" r:id="rId4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8" r:id="rId18"/>
    <p:sldId id="326" r:id="rId19"/>
    <p:sldId id="327" r:id="rId20"/>
    <p:sldId id="329" r:id="rId21"/>
    <p:sldId id="330" r:id="rId22"/>
    <p:sldId id="331" r:id="rId23"/>
    <p:sldId id="332" r:id="rId24"/>
    <p:sldId id="333" r:id="rId25"/>
    <p:sldId id="334" r:id="rId26"/>
    <p:sldId id="336" r:id="rId27"/>
    <p:sldId id="335" r:id="rId28"/>
    <p:sldId id="337" r:id="rId29"/>
    <p:sldId id="338" r:id="rId30"/>
    <p:sldId id="339" r:id="rId31"/>
    <p:sldId id="341" r:id="rId32"/>
    <p:sldId id="342" r:id="rId33"/>
    <p:sldId id="343" r:id="rId34"/>
    <p:sldId id="340" r:id="rId35"/>
    <p:sldId id="344" r:id="rId36"/>
    <p:sldId id="347" r:id="rId37"/>
  </p:sldIdLst>
  <p:sldSz cx="9144000" cy="5143500"/>
  <p:notesSz cx="6858000" cy="9144000"/>
  <p:embeddedFontLst>
    <p:embeddedFont>
      <p:font typeface="黑体" panose="02010609060101010101" pitchFamily="49" charset="-122"/>
      <p:regular r:id="rId42"/>
    </p:embeddedFont>
    <p:embeddedFont>
      <p:font typeface="楷体" panose="02010609060101010101" pitchFamily="49" charset="-122"/>
      <p:regular r:id="rId43"/>
    </p:embeddedFont>
    <p:embeddedFont>
      <p:font typeface="微软雅黑" panose="020B0503020204020204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</p:embeddedFontLst>
  <p:custDataLst>
    <p:tags r:id="rId4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9BC3D"/>
    <a:srgbClr val="FF00FF"/>
    <a:srgbClr val="0000FF"/>
    <a:srgbClr val="FFFFFF"/>
    <a:srgbClr val="0033CC"/>
    <a:srgbClr val="BB8968"/>
    <a:srgbClr val="FF0066"/>
    <a:srgbClr val="6EAA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/>
    <p:restoredTop sz="95772"/>
  </p:normalViewPr>
  <p:slideViewPr>
    <p:cSldViewPr snapToGrid="0" showGuides="1">
      <p:cViewPr varScale="1">
        <p:scale>
          <a:sx n="140" d="100"/>
          <a:sy n="140" d="100"/>
        </p:scale>
        <p:origin x="672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9" Type="http://schemas.openxmlformats.org/officeDocument/2006/relationships/tags" Target="tags/tag1.xml"/><Relationship Id="rId48" Type="http://schemas.openxmlformats.org/officeDocument/2006/relationships/font" Target="fonts/font7.fntdata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AB1CF61-5CE0-4614-8525-1C29B20DAD0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39B78E6-7648-49C5-A68E-40C54C3510E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1B8E55-B59C-4D63-9CDF-F76A170ADEB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65EABF-645D-4830-83E5-7165809E554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024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1024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9075" y="-111125"/>
            <a:ext cx="2851150" cy="1014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762" y="-14287"/>
            <a:ext cx="9148763" cy="5157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6125" y="793750"/>
            <a:ext cx="2124075" cy="769938"/>
          </a:xfrm>
          <a:prstGeom prst="rect">
            <a:avLst/>
          </a:prstGeom>
          <a:pattFill prst="lgGrid">
            <a:fgClr>
              <a:srgbClr val="FFFF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514600" y="-14287"/>
            <a:ext cx="6350" cy="16160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392863" y="-1587"/>
            <a:ext cx="7938" cy="16144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693988" y="2505075"/>
            <a:ext cx="6350" cy="16144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rot="5400000">
            <a:off x="896938" y="3475038"/>
            <a:ext cx="766763" cy="2570163"/>
          </a:xfrm>
          <a:prstGeom prst="rect">
            <a:avLst/>
          </a:prstGeom>
          <a:pattFill prst="dashUpDiag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65650" y="2573338"/>
            <a:ext cx="4562475" cy="2543175"/>
          </a:xfrm>
          <a:prstGeom prst="rect">
            <a:avLst/>
          </a:prstGeom>
          <a:pattFill prst="dash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8" y="1762125"/>
            <a:ext cx="601663" cy="2543175"/>
          </a:xfrm>
          <a:prstGeom prst="rect">
            <a:avLst/>
          </a:prstGeom>
          <a:solidFill>
            <a:srgbClr val="EDC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7888" y="3175"/>
            <a:ext cx="5421313" cy="762000"/>
          </a:xfrm>
          <a:prstGeom prst="rect">
            <a:avLst/>
          </a:prstGeom>
          <a:pattFill prst="solidDmnd">
            <a:fgClr>
              <a:srgbClr val="EDC2C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 rot="20404778">
            <a:off x="-141287" y="3175000"/>
            <a:ext cx="642938" cy="693738"/>
          </a:xfrm>
          <a:custGeom>
            <a:avLst/>
            <a:gdLst>
              <a:gd name="connsiteX0" fmla="*/ 643545 w 643545"/>
              <a:gd name="connsiteY0" fmla="*/ 0 h 693668"/>
              <a:gd name="connsiteX1" fmla="*/ 643545 w 643545"/>
              <a:gd name="connsiteY1" fmla="*/ 693668 h 693668"/>
              <a:gd name="connsiteX2" fmla="*/ 0 w 643545"/>
              <a:gd name="connsiteY2" fmla="*/ 693668 h 693668"/>
              <a:gd name="connsiteX3" fmla="*/ 251383 w 643545"/>
              <a:gd name="connsiteY3" fmla="*/ 0 h 69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545" h="693668">
                <a:moveTo>
                  <a:pt x="643545" y="0"/>
                </a:moveTo>
                <a:lnTo>
                  <a:pt x="643545" y="693668"/>
                </a:lnTo>
                <a:lnTo>
                  <a:pt x="0" y="693668"/>
                </a:lnTo>
                <a:lnTo>
                  <a:pt x="251383" y="0"/>
                </a:lnTo>
                <a:close/>
              </a:path>
            </a:pathLst>
          </a:custGeom>
          <a:pattFill prst="horzBrick">
            <a:fgClr>
              <a:schemeClr val="bg2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>
          <a:xfrm rot="20010022">
            <a:off x="20638" y="247650"/>
            <a:ext cx="793750" cy="677863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等腰三角形 13"/>
          <p:cNvSpPr/>
          <p:nvPr/>
        </p:nvSpPr>
        <p:spPr>
          <a:xfrm rot="20010022">
            <a:off x="157163" y="14288"/>
            <a:ext cx="793750" cy="677863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等腰三角形 14"/>
          <p:cNvSpPr/>
          <p:nvPr/>
        </p:nvSpPr>
        <p:spPr>
          <a:xfrm rot="1334940">
            <a:off x="7275513" y="1041400"/>
            <a:ext cx="1103313" cy="941388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336675" y="1901825"/>
            <a:ext cx="1289050" cy="127793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不完整圆 17"/>
          <p:cNvSpPr/>
          <p:nvPr/>
        </p:nvSpPr>
        <p:spPr>
          <a:xfrm>
            <a:off x="4021138" y="3752850"/>
            <a:ext cx="1089025" cy="1079500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不完整圆 18"/>
          <p:cNvSpPr/>
          <p:nvPr/>
        </p:nvSpPr>
        <p:spPr>
          <a:xfrm rot="5400000">
            <a:off x="1462881" y="2029619"/>
            <a:ext cx="1077913" cy="1089025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-4762" y="1395413"/>
            <a:ext cx="688975" cy="1277938"/>
          </a:xfrm>
          <a:custGeom>
            <a:avLst/>
            <a:gdLst>
              <a:gd name="connsiteX0" fmla="*/ 44939 w 689536"/>
              <a:gd name="connsiteY0" fmla="*/ 0 h 1276878"/>
              <a:gd name="connsiteX1" fmla="*/ 689536 w 689536"/>
              <a:gd name="connsiteY1" fmla="*/ 638439 h 1276878"/>
              <a:gd name="connsiteX2" fmla="*/ 44939 w 689536"/>
              <a:gd name="connsiteY2" fmla="*/ 1276878 h 1276878"/>
              <a:gd name="connsiteX3" fmla="*/ 0 w 689536"/>
              <a:gd name="connsiteY3" fmla="*/ 1272391 h 1276878"/>
              <a:gd name="connsiteX4" fmla="*/ 0 w 689536"/>
              <a:gd name="connsiteY4" fmla="*/ 4487 h 127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9536" h="1276878">
                <a:moveTo>
                  <a:pt x="44939" y="0"/>
                </a:moveTo>
                <a:cubicBezTo>
                  <a:pt x="400940" y="0"/>
                  <a:pt x="689536" y="285839"/>
                  <a:pt x="689536" y="638439"/>
                </a:cubicBezTo>
                <a:cubicBezTo>
                  <a:pt x="689536" y="991039"/>
                  <a:pt x="400940" y="1276878"/>
                  <a:pt x="44939" y="1276878"/>
                </a:cubicBezTo>
                <a:lnTo>
                  <a:pt x="0" y="1272391"/>
                </a:lnTo>
                <a:lnTo>
                  <a:pt x="0" y="4487"/>
                </a:lnTo>
                <a:close/>
              </a:path>
            </a:pathLst>
          </a:custGeom>
          <a:pattFill prst="ltVert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84400" y="1644650"/>
            <a:ext cx="4762500" cy="1854200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 rot="20010022">
            <a:off x="7551738" y="3506788"/>
            <a:ext cx="793750" cy="677863"/>
          </a:xfrm>
          <a:prstGeom prst="triangle">
            <a:avLst/>
          </a:prstGeom>
          <a:pattFill prst="pct40">
            <a:fgClr>
              <a:srgbClr val="FFFF00"/>
            </a:fgClr>
            <a:bgClr>
              <a:schemeClr val="bg1"/>
            </a:bgClr>
          </a:patt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 rot="20010022">
            <a:off x="7910513" y="3844925"/>
            <a:ext cx="577850" cy="493713"/>
          </a:xfrm>
          <a:prstGeom prst="triangle">
            <a:avLst/>
          </a:prstGeom>
          <a:solidFill>
            <a:srgbClr val="EDC2C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216400" y="3894138"/>
            <a:ext cx="858838" cy="850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任意多边形: 形状 30"/>
          <p:cNvSpPr/>
          <p:nvPr/>
        </p:nvSpPr>
        <p:spPr>
          <a:xfrm rot="8650525">
            <a:off x="1387475" y="3625850"/>
            <a:ext cx="1454150" cy="584200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5" name="连接符: 曲线 33"/>
          <p:cNvCxnSpPr/>
          <p:nvPr/>
        </p:nvCxnSpPr>
        <p:spPr>
          <a:xfrm rot="10800000">
            <a:off x="1692275" y="603250"/>
            <a:ext cx="573088" cy="527050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曲线 42"/>
          <p:cNvCxnSpPr/>
          <p:nvPr/>
        </p:nvCxnSpPr>
        <p:spPr>
          <a:xfrm rot="10800000">
            <a:off x="1566863" y="719138"/>
            <a:ext cx="573088" cy="525463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曲线 43"/>
          <p:cNvCxnSpPr/>
          <p:nvPr/>
        </p:nvCxnSpPr>
        <p:spPr>
          <a:xfrm rot="10800000">
            <a:off x="1433513" y="850900"/>
            <a:ext cx="571500" cy="527050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等腰三角形 27"/>
          <p:cNvSpPr/>
          <p:nvPr/>
        </p:nvSpPr>
        <p:spPr>
          <a:xfrm rot="2315709">
            <a:off x="2997200" y="346075"/>
            <a:ext cx="881063" cy="752475"/>
          </a:xfrm>
          <a:prstGeom prst="triangle">
            <a:avLst/>
          </a:prstGeom>
          <a:pattFill prst="pct7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" name="等腰三角形 28"/>
          <p:cNvSpPr/>
          <p:nvPr/>
        </p:nvSpPr>
        <p:spPr>
          <a:xfrm rot="2315709">
            <a:off x="3370263" y="403225"/>
            <a:ext cx="881063" cy="750888"/>
          </a:xfrm>
          <a:prstGeom prst="triangle">
            <a:avLst/>
          </a:prstGeom>
          <a:pattFill prst="wdUpDiag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762" y="-14287"/>
            <a:ext cx="9148763" cy="5157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8288" y="4114800"/>
            <a:ext cx="2135188" cy="782638"/>
          </a:xfrm>
          <a:prstGeom prst="rect">
            <a:avLst/>
          </a:prstGeom>
          <a:pattFill prst="lgGrid">
            <a:fgClr>
              <a:srgbClr val="FFFF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744788" y="-47625"/>
            <a:ext cx="6350" cy="16383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311900" y="-15875"/>
            <a:ext cx="7938" cy="16383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525" y="2560638"/>
            <a:ext cx="779463" cy="2582863"/>
          </a:xfrm>
          <a:prstGeom prst="rect">
            <a:avLst/>
          </a:prstGeom>
          <a:pattFill prst="dashUpDiag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40250" y="2586038"/>
            <a:ext cx="4587875" cy="2581275"/>
          </a:xfrm>
          <a:prstGeom prst="rect">
            <a:avLst/>
          </a:prstGeom>
          <a:pattFill prst="dash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00288" y="1482725"/>
            <a:ext cx="4103688" cy="2528888"/>
          </a:xfrm>
          <a:prstGeom prst="rect">
            <a:avLst/>
          </a:prstGeom>
          <a:pattFill prst="pct30">
            <a:fgClr>
              <a:srgbClr val="EDC2C9"/>
            </a:fgClr>
            <a:bgClr>
              <a:schemeClr val="bg1"/>
            </a:bgClr>
          </a:patt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935913" y="31750"/>
            <a:ext cx="1208088" cy="1443038"/>
          </a:xfrm>
          <a:custGeom>
            <a:avLst/>
            <a:gdLst>
              <a:gd name="connsiteX0" fmla="*/ 27012 w 1208468"/>
              <a:gd name="connsiteY0" fmla="*/ 0 h 1443389"/>
              <a:gd name="connsiteX1" fmla="*/ 1208468 w 1208468"/>
              <a:gd name="connsiteY1" fmla="*/ 0 h 1443389"/>
              <a:gd name="connsiteX2" fmla="*/ 1208468 w 1208468"/>
              <a:gd name="connsiteY2" fmla="*/ 1442571 h 1443389"/>
              <a:gd name="connsiteX3" fmla="*/ 1192260 w 1208468"/>
              <a:gd name="connsiteY3" fmla="*/ 1443389 h 1443389"/>
              <a:gd name="connsiteX4" fmla="*/ 0 w 1208468"/>
              <a:gd name="connsiteY4" fmla="*/ 251129 h 1443389"/>
              <a:gd name="connsiteX5" fmla="*/ 24223 w 1208468"/>
              <a:gd name="connsiteY5" fmla="*/ 10847 h 144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8468" h="1443389">
                <a:moveTo>
                  <a:pt x="27012" y="0"/>
                </a:moveTo>
                <a:lnTo>
                  <a:pt x="1208468" y="0"/>
                </a:lnTo>
                <a:lnTo>
                  <a:pt x="1208468" y="1442571"/>
                </a:lnTo>
                <a:lnTo>
                  <a:pt x="1192260" y="1443389"/>
                </a:lnTo>
                <a:cubicBezTo>
                  <a:pt x="533793" y="1443389"/>
                  <a:pt x="0" y="909596"/>
                  <a:pt x="0" y="251129"/>
                </a:cubicBezTo>
                <a:cubicBezTo>
                  <a:pt x="0" y="168821"/>
                  <a:pt x="8341" y="88460"/>
                  <a:pt x="24223" y="1084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95700" y="6350"/>
            <a:ext cx="5448300" cy="773113"/>
          </a:xfrm>
          <a:prstGeom prst="rect">
            <a:avLst/>
          </a:prstGeom>
          <a:pattFill prst="solidDmnd">
            <a:fgClr>
              <a:srgbClr val="EDC2C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等腰三角形 11"/>
          <p:cNvSpPr/>
          <p:nvPr/>
        </p:nvSpPr>
        <p:spPr>
          <a:xfrm rot="20010022">
            <a:off x="862013" y="638175"/>
            <a:ext cx="798513" cy="687388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>
          <a:xfrm rot="20010022">
            <a:off x="998538" y="400050"/>
            <a:ext cx="798513" cy="687388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261350" y="3602038"/>
            <a:ext cx="882650" cy="1295400"/>
          </a:xfrm>
          <a:custGeom>
            <a:avLst/>
            <a:gdLst>
              <a:gd name="connsiteX0" fmla="*/ 648043 w 882208"/>
              <a:gd name="connsiteY0" fmla="*/ 0 h 1296086"/>
              <a:gd name="connsiteX1" fmla="*/ 778646 w 882208"/>
              <a:gd name="connsiteY1" fmla="*/ 13166 h 1296086"/>
              <a:gd name="connsiteX2" fmla="*/ 882208 w 882208"/>
              <a:gd name="connsiteY2" fmla="*/ 45314 h 1296086"/>
              <a:gd name="connsiteX3" fmla="*/ 882208 w 882208"/>
              <a:gd name="connsiteY3" fmla="*/ 1250773 h 1296086"/>
              <a:gd name="connsiteX4" fmla="*/ 778646 w 882208"/>
              <a:gd name="connsiteY4" fmla="*/ 1282920 h 1296086"/>
              <a:gd name="connsiteX5" fmla="*/ 648043 w 882208"/>
              <a:gd name="connsiteY5" fmla="*/ 1296086 h 1296086"/>
              <a:gd name="connsiteX6" fmla="*/ 0 w 882208"/>
              <a:gd name="connsiteY6" fmla="*/ 648043 h 1296086"/>
              <a:gd name="connsiteX7" fmla="*/ 648043 w 882208"/>
              <a:gd name="connsiteY7" fmla="*/ 0 h 129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2208" h="1296086">
                <a:moveTo>
                  <a:pt x="648043" y="0"/>
                </a:moveTo>
                <a:cubicBezTo>
                  <a:pt x="692781" y="0"/>
                  <a:pt x="736460" y="4534"/>
                  <a:pt x="778646" y="13166"/>
                </a:cubicBezTo>
                <a:lnTo>
                  <a:pt x="882208" y="45314"/>
                </a:lnTo>
                <a:lnTo>
                  <a:pt x="882208" y="1250773"/>
                </a:lnTo>
                <a:lnTo>
                  <a:pt x="778646" y="1282920"/>
                </a:lnTo>
                <a:cubicBezTo>
                  <a:pt x="736460" y="1291553"/>
                  <a:pt x="692781" y="1296086"/>
                  <a:pt x="648043" y="1296086"/>
                </a:cubicBezTo>
                <a:cubicBezTo>
                  <a:pt x="290139" y="1296086"/>
                  <a:pt x="0" y="1005947"/>
                  <a:pt x="0" y="648043"/>
                </a:cubicBezTo>
                <a:cubicBezTo>
                  <a:pt x="0" y="290139"/>
                  <a:pt x="290139" y="0"/>
                  <a:pt x="64804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不完整圆 17"/>
          <p:cNvSpPr/>
          <p:nvPr/>
        </p:nvSpPr>
        <p:spPr>
          <a:xfrm>
            <a:off x="8362950" y="3697288"/>
            <a:ext cx="1093788" cy="1095375"/>
          </a:xfrm>
          <a:prstGeom prst="pie">
            <a:avLst>
              <a:gd name="adj1" fmla="val 5413424"/>
              <a:gd name="adj2" fmla="val 16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1533525"/>
            <a:ext cx="622300" cy="1290638"/>
          </a:xfrm>
          <a:custGeom>
            <a:avLst/>
            <a:gdLst>
              <a:gd name="connsiteX0" fmla="*/ 0 w 622986"/>
              <a:gd name="connsiteY0" fmla="*/ 0 h 1291034"/>
              <a:gd name="connsiteX1" fmla="*/ 105546 w 622986"/>
              <a:gd name="connsiteY1" fmla="*/ 10640 h 1291034"/>
              <a:gd name="connsiteX2" fmla="*/ 622986 w 622986"/>
              <a:gd name="connsiteY2" fmla="*/ 645517 h 1291034"/>
              <a:gd name="connsiteX3" fmla="*/ 105546 w 622986"/>
              <a:gd name="connsiteY3" fmla="*/ 1280394 h 1291034"/>
              <a:gd name="connsiteX4" fmla="*/ 0 w 622986"/>
              <a:gd name="connsiteY4" fmla="*/ 1291034 h 129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86" h="1291034">
                <a:moveTo>
                  <a:pt x="0" y="0"/>
                </a:moveTo>
                <a:lnTo>
                  <a:pt x="105546" y="10640"/>
                </a:lnTo>
                <a:cubicBezTo>
                  <a:pt x="400848" y="71068"/>
                  <a:pt x="622986" y="332351"/>
                  <a:pt x="622986" y="645517"/>
                </a:cubicBezTo>
                <a:cubicBezTo>
                  <a:pt x="622986" y="958683"/>
                  <a:pt x="400848" y="1219967"/>
                  <a:pt x="105546" y="1280394"/>
                </a:cubicBezTo>
                <a:lnTo>
                  <a:pt x="0" y="1291034"/>
                </a:lnTo>
                <a:close/>
              </a:path>
            </a:pathLst>
          </a:custGeom>
          <a:pattFill prst="ltVert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90800" y="1193800"/>
            <a:ext cx="3944938" cy="2579688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任意多边形: 形状 20"/>
          <p:cNvSpPr/>
          <p:nvPr/>
        </p:nvSpPr>
        <p:spPr>
          <a:xfrm rot="8650525">
            <a:off x="296863" y="4714875"/>
            <a:ext cx="1462088" cy="593725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 rot="20010022">
            <a:off x="7529513" y="2055813"/>
            <a:ext cx="798513" cy="688975"/>
          </a:xfrm>
          <a:prstGeom prst="triangle">
            <a:avLst/>
          </a:prstGeom>
          <a:pattFill prst="pct40">
            <a:fgClr>
              <a:srgbClr val="FFFF00"/>
            </a:fgClr>
            <a:bgClr>
              <a:schemeClr val="bg1"/>
            </a:bgClr>
          </a:patt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 rot="20010022">
            <a:off x="7889875" y="2400300"/>
            <a:ext cx="582613" cy="501650"/>
          </a:xfrm>
          <a:prstGeom prst="triangle">
            <a:avLst/>
          </a:prstGeom>
          <a:solidFill>
            <a:srgbClr val="EDC2C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227263" y="4051300"/>
            <a:ext cx="862013" cy="86201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任意多边形: 形状 30"/>
          <p:cNvSpPr/>
          <p:nvPr/>
        </p:nvSpPr>
        <p:spPr>
          <a:xfrm rot="8650525">
            <a:off x="468313" y="4911725"/>
            <a:ext cx="1462088" cy="593725"/>
          </a:xfrm>
          <a:custGeom>
            <a:avLst/>
            <a:gdLst>
              <a:gd name="connsiteX0" fmla="*/ 0 w 1943100"/>
              <a:gd name="connsiteY0" fmla="*/ 788708 h 788708"/>
              <a:gd name="connsiteX1" fmla="*/ 381000 w 1943100"/>
              <a:gd name="connsiteY1" fmla="*/ 293408 h 788708"/>
              <a:gd name="connsiteX2" fmla="*/ 812800 w 1943100"/>
              <a:gd name="connsiteY2" fmla="*/ 750608 h 788708"/>
              <a:gd name="connsiteX3" fmla="*/ 1117600 w 1943100"/>
              <a:gd name="connsiteY3" fmla="*/ 331508 h 788708"/>
              <a:gd name="connsiteX4" fmla="*/ 1270000 w 1943100"/>
              <a:gd name="connsiteY4" fmla="*/ 255308 h 788708"/>
              <a:gd name="connsiteX5" fmla="*/ 1511300 w 1943100"/>
              <a:gd name="connsiteY5" fmla="*/ 585508 h 788708"/>
              <a:gd name="connsiteX6" fmla="*/ 1600200 w 1943100"/>
              <a:gd name="connsiteY6" fmla="*/ 1308 h 788708"/>
              <a:gd name="connsiteX7" fmla="*/ 1943100 w 1943100"/>
              <a:gd name="connsiteY7" fmla="*/ 458508 h 78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788708">
                <a:moveTo>
                  <a:pt x="0" y="788708"/>
                </a:moveTo>
                <a:cubicBezTo>
                  <a:pt x="122766" y="544233"/>
                  <a:pt x="245533" y="299758"/>
                  <a:pt x="381000" y="293408"/>
                </a:cubicBezTo>
                <a:cubicBezTo>
                  <a:pt x="516467" y="287058"/>
                  <a:pt x="690033" y="744258"/>
                  <a:pt x="812800" y="750608"/>
                </a:cubicBezTo>
                <a:cubicBezTo>
                  <a:pt x="935567" y="756958"/>
                  <a:pt x="1041400" y="414058"/>
                  <a:pt x="1117600" y="331508"/>
                </a:cubicBezTo>
                <a:cubicBezTo>
                  <a:pt x="1193800" y="248958"/>
                  <a:pt x="1204383" y="212975"/>
                  <a:pt x="1270000" y="255308"/>
                </a:cubicBezTo>
                <a:cubicBezTo>
                  <a:pt x="1335617" y="297641"/>
                  <a:pt x="1456267" y="627841"/>
                  <a:pt x="1511300" y="585508"/>
                </a:cubicBezTo>
                <a:cubicBezTo>
                  <a:pt x="1566333" y="543175"/>
                  <a:pt x="1528233" y="22475"/>
                  <a:pt x="1600200" y="1308"/>
                </a:cubicBezTo>
                <a:cubicBezTo>
                  <a:pt x="1672167" y="-19859"/>
                  <a:pt x="1807633" y="219324"/>
                  <a:pt x="1943100" y="4585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7096125" y="0"/>
            <a:ext cx="1528763" cy="1150938"/>
          </a:xfrm>
          <a:custGeom>
            <a:avLst/>
            <a:gdLst>
              <a:gd name="connsiteX0" fmla="*/ 108239 w 1528776"/>
              <a:gd name="connsiteY0" fmla="*/ 0 h 1150667"/>
              <a:gd name="connsiteX1" fmla="*/ 1420538 w 1528776"/>
              <a:gd name="connsiteY1" fmla="*/ 0 h 1150667"/>
              <a:gd name="connsiteX2" fmla="*/ 1468707 w 1528776"/>
              <a:gd name="connsiteY2" fmla="*/ 88745 h 1150667"/>
              <a:gd name="connsiteX3" fmla="*/ 1528776 w 1528776"/>
              <a:gd name="connsiteY3" fmla="*/ 386279 h 1150667"/>
              <a:gd name="connsiteX4" fmla="*/ 764388 w 1528776"/>
              <a:gd name="connsiteY4" fmla="*/ 1150667 h 1150667"/>
              <a:gd name="connsiteX5" fmla="*/ 0 w 1528776"/>
              <a:gd name="connsiteY5" fmla="*/ 386279 h 1150667"/>
              <a:gd name="connsiteX6" fmla="*/ 60070 w 1528776"/>
              <a:gd name="connsiteY6" fmla="*/ 88745 h 1150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8776" h="1150667">
                <a:moveTo>
                  <a:pt x="108239" y="0"/>
                </a:moveTo>
                <a:lnTo>
                  <a:pt x="1420538" y="0"/>
                </a:lnTo>
                <a:lnTo>
                  <a:pt x="1468707" y="88745"/>
                </a:lnTo>
                <a:cubicBezTo>
                  <a:pt x="1507387" y="180195"/>
                  <a:pt x="1528776" y="280739"/>
                  <a:pt x="1528776" y="386279"/>
                </a:cubicBezTo>
                <a:cubicBezTo>
                  <a:pt x="1528776" y="808439"/>
                  <a:pt x="1186548" y="1150667"/>
                  <a:pt x="764388" y="1150667"/>
                </a:cubicBezTo>
                <a:cubicBezTo>
                  <a:pt x="342228" y="1150667"/>
                  <a:pt x="0" y="808439"/>
                  <a:pt x="0" y="386279"/>
                </a:cubicBezTo>
                <a:cubicBezTo>
                  <a:pt x="0" y="280739"/>
                  <a:pt x="21390" y="180195"/>
                  <a:pt x="60070" y="88745"/>
                </a:cubicBezTo>
                <a:close/>
              </a:path>
            </a:pathLst>
          </a:cu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4" name="连接符: 曲线 33"/>
          <p:cNvCxnSpPr/>
          <p:nvPr/>
        </p:nvCxnSpPr>
        <p:spPr>
          <a:xfrm rot="10800000">
            <a:off x="2543175" y="998538"/>
            <a:ext cx="574675" cy="534988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曲线 42"/>
          <p:cNvCxnSpPr/>
          <p:nvPr/>
        </p:nvCxnSpPr>
        <p:spPr>
          <a:xfrm rot="10800000">
            <a:off x="2417763" y="1114425"/>
            <a:ext cx="574675" cy="534988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连接符: 曲线 43"/>
          <p:cNvCxnSpPr/>
          <p:nvPr/>
        </p:nvCxnSpPr>
        <p:spPr>
          <a:xfrm rot="10800000">
            <a:off x="2282825" y="1249363"/>
            <a:ext cx="574675" cy="534988"/>
          </a:xfrm>
          <a:prstGeom prst="curved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 rot="2315709">
            <a:off x="1139825" y="1797050"/>
            <a:ext cx="885825" cy="763588"/>
          </a:xfrm>
          <a:prstGeom prst="triangle">
            <a:avLst/>
          </a:prstGeom>
          <a:pattFill prst="pct7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" name="等腰三角形 27"/>
          <p:cNvSpPr/>
          <p:nvPr/>
        </p:nvSpPr>
        <p:spPr>
          <a:xfrm rot="2315709">
            <a:off x="1457325" y="1804988"/>
            <a:ext cx="885825" cy="763588"/>
          </a:xfrm>
          <a:prstGeom prst="triangle">
            <a:avLst/>
          </a:prstGeom>
          <a:pattFill prst="pct5">
            <a:fgClr>
              <a:srgbClr val="9DC3E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175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20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1"/>
          <p:cNvSpPr txBox="1"/>
          <p:nvPr/>
        </p:nvSpPr>
        <p:spPr>
          <a:xfrm>
            <a:off x="2743200" y="1912938"/>
            <a:ext cx="365760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语文园地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5503863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4875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8" name="图片 2"/>
          <p:cNvPicPr>
            <a:picLocks noChangeAspect="1"/>
          </p:cNvPicPr>
          <p:nvPr/>
        </p:nvPicPr>
        <p:blipFill>
          <a:blip r:embed="rId3"/>
          <a:srcRect l="34721"/>
          <a:stretch>
            <a:fillRect/>
          </a:stretch>
        </p:blipFill>
        <p:spPr>
          <a:xfrm>
            <a:off x="398463" y="193675"/>
            <a:ext cx="2344737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92450" y="377825"/>
            <a:ext cx="2749550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赴汤蹈火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9313" y="1227138"/>
            <a:ext cx="72358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联系文言文学过的字的意思，说说词语的意思。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9313" y="2589213"/>
            <a:ext cx="7235825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两小儿辩日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中“及其日中如探汤”的“汤”是什么意思呢？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27475" y="3963988"/>
            <a:ext cx="1077913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热水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35050" y="2312988"/>
            <a:ext cx="7250113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跳进热水之中，踏着烈火，比喻不避艰险，奋不顾身。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3413" y="1244600"/>
            <a:ext cx="274955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赴汤蹈火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4400" y="957263"/>
            <a:ext cx="7235825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你能借助文言文中学过的字的意思，推想下面词语的意思吗？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15363" name="组合 9"/>
          <p:cNvGrpSpPr/>
          <p:nvPr/>
        </p:nvGrpSpPr>
        <p:grpSpPr>
          <a:xfrm>
            <a:off x="1414463" y="2482850"/>
            <a:ext cx="7235825" cy="1533525"/>
            <a:chOff x="1197272" y="2323972"/>
            <a:chExt cx="7236260" cy="1532514"/>
          </a:xfrm>
        </p:grpSpPr>
        <p:sp>
          <p:nvSpPr>
            <p:cNvPr id="21508" name="文本框 2"/>
            <p:cNvSpPr txBox="1"/>
            <p:nvPr/>
          </p:nvSpPr>
          <p:spPr>
            <a:xfrm>
              <a:off x="1197272" y="2330550"/>
              <a:ext cx="7236260" cy="13487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  <a:spcBef>
                  <a:spcPts val="1200"/>
                </a:spcBef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走马观花    自愧弗如    声泪俱下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  <a:spcBef>
                  <a:spcPts val="1200"/>
                </a:spcBef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不以为然    过犹不及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09" name="文本框 3"/>
            <p:cNvSpPr txBox="1"/>
            <p:nvPr/>
          </p:nvSpPr>
          <p:spPr>
            <a:xfrm>
              <a:off x="1335420" y="2323972"/>
              <a:ext cx="394705" cy="796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0" name="文本框 4"/>
            <p:cNvSpPr txBox="1"/>
            <p:nvPr/>
          </p:nvSpPr>
          <p:spPr>
            <a:xfrm>
              <a:off x="4591737" y="2323972"/>
              <a:ext cx="394705" cy="796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1" name="文本框 5"/>
            <p:cNvSpPr txBox="1"/>
            <p:nvPr/>
          </p:nvSpPr>
          <p:spPr>
            <a:xfrm>
              <a:off x="7058643" y="2323972"/>
              <a:ext cx="394705" cy="796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2" name="文本框 6"/>
            <p:cNvSpPr txBox="1"/>
            <p:nvPr/>
          </p:nvSpPr>
          <p:spPr>
            <a:xfrm>
              <a:off x="2555717" y="3059537"/>
              <a:ext cx="394705" cy="796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3" name="文本框 7"/>
            <p:cNvSpPr txBox="1"/>
            <p:nvPr/>
          </p:nvSpPr>
          <p:spPr>
            <a:xfrm>
              <a:off x="4986442" y="3059537"/>
              <a:ext cx="394705" cy="796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en-US" altLang="zh-CN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9125" y="893763"/>
            <a:ext cx="2278063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走马观花：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自愧弗如：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声泪俱下：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1438" y="866775"/>
            <a:ext cx="5776912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走，奔跑。骑在奔跑的马上看花。比喻粗略地观察事物。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11438" y="2054225"/>
            <a:ext cx="589438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弗，不。自感不如别人而内心惭愧。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11438" y="3214688"/>
            <a:ext cx="589438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俱，一起。边诉说，边哭泣，形容极其悲恸。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6288" y="1358900"/>
            <a:ext cx="2085975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不以为然：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过犹不及：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6375" y="1358900"/>
            <a:ext cx="5616575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然，对。不认为是对的，表示不同意（多含轻视意）。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46375" y="2544763"/>
            <a:ext cx="5616575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及，达到。事情办得过火，就跟做得不够一样，都是不好的。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2013" y="1584325"/>
            <a:ext cx="72374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请说一说你们知道的名人名言。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6350" y="2414588"/>
            <a:ext cx="712470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我读的书愈多，就愈亲近世界，愈明了生活的意义，愈觉得生活的重要。</a:t>
            </a:r>
            <a:endParaRPr lang="en-US" altLang="zh-CN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algn="r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高尔基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663" y="754063"/>
            <a:ext cx="72358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引用名人名言。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96950" y="1366838"/>
            <a:ext cx="7237413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可以用以下两种方法体会引用名人名言的好处：一是联系上下文，二是比较引用名人名言和去掉名人名言后的句子的表达效果。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0125" y="1030288"/>
            <a:ext cx="7235825" cy="3200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正像数学家华罗庚说过的，科学的灵感，绝不是坐等可以等来的。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莎士比亚说：“书籍是全世界的营养品。”对我这样如饥似渴阅读的少年来说，它的功用是不言而喻的。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6263" y="709613"/>
            <a:ext cx="7991475" cy="422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开头引用名人名言具有提纲挈领、总领全篇、引人入胜、为整篇文章奠定基调等作用。文中引用名人名言可以在说明问题、阐明观点时增强说服力，具有突出中心、富有启发性、使语言精练等作用。而在文章末尾引用名人名言则可以起到画龙点睛、启迪读者的作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89075" y="1852613"/>
            <a:ext cx="6032500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你在习作中引用过名人名言吗？通过学习，你有什么体会？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">
            <a:hlinkClick r:id="rId1" action="ppaction://hlinksldjump"/>
          </p:cNvPr>
          <p:cNvSpPr txBox="1"/>
          <p:nvPr/>
        </p:nvSpPr>
        <p:spPr>
          <a:xfrm>
            <a:off x="2085975" y="2178050"/>
            <a:ext cx="24209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" name="文本框 2">
            <a:hlinkClick r:id="rId2" action="ppaction://hlinksldjump"/>
          </p:cNvPr>
          <p:cNvSpPr txBox="1"/>
          <p:nvPr/>
        </p:nvSpPr>
        <p:spPr>
          <a:xfrm>
            <a:off x="4619625" y="2185988"/>
            <a:ext cx="24209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"/>
          <p:cNvSpPr txBox="1"/>
          <p:nvPr/>
        </p:nvSpPr>
        <p:spPr>
          <a:xfrm>
            <a:off x="3387725" y="271463"/>
            <a:ext cx="24209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61" name="文本框 3"/>
          <p:cNvSpPr txBox="1">
            <a:spLocks noChangeArrowheads="1"/>
          </p:cNvSpPr>
          <p:nvPr/>
        </p:nvSpPr>
        <p:spPr bwMode="auto">
          <a:xfrm>
            <a:off x="233363" y="38100"/>
            <a:ext cx="2527300" cy="757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D65B6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书写指导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D65B6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2970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638" y="1533525"/>
            <a:ext cx="6869112" cy="23098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5868988" y="917575"/>
            <a:ext cx="2492375" cy="1198563"/>
            <a:chOff x="5868919" y="1072282"/>
            <a:chExt cx="2492249" cy="1197272"/>
          </a:xfrm>
        </p:grpSpPr>
        <p:sp>
          <p:nvSpPr>
            <p:cNvPr id="8" name="云形标注 7"/>
            <p:cNvSpPr/>
            <p:nvPr/>
          </p:nvSpPr>
          <p:spPr>
            <a:xfrm>
              <a:off x="5868919" y="1072282"/>
              <a:ext cx="2492249" cy="1197272"/>
            </a:xfrm>
            <a:prstGeom prst="cloudCallout">
              <a:avLst>
                <a:gd name="adj1" fmla="val -36670"/>
                <a:gd name="adj2" fmla="val 60402"/>
              </a:avLst>
            </a:prstGeom>
            <a:solidFill>
              <a:srgbClr val="E9BC3D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704" name="文本框 8"/>
            <p:cNvSpPr txBox="1"/>
            <p:nvPr/>
          </p:nvSpPr>
          <p:spPr>
            <a:xfrm>
              <a:off x="6078997" y="1072282"/>
              <a:ext cx="2118250" cy="11095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1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这是谁的作品？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713038" y="3952875"/>
            <a:ext cx="3770312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王羲之</a:t>
            </a:r>
            <a:r>
              <a:rPr lang="en-US" altLang="zh-CN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兰亭集序</a:t>
            </a:r>
            <a:r>
              <a:rPr lang="en-US" altLang="zh-CN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》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7225" y="1271588"/>
            <a:ext cx="63293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你还知道哪些有名的书法家？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4113" y="2271713"/>
            <a:ext cx="7154862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欧阳询、颜真卿、柳公权、苏轼、米芾、黄庭坚等。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5150" y="1520825"/>
            <a:ext cx="7993063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书法史上“楷书四大家”是指唐代欧阳询（欧体）、唐代颜真卿（颜体）、唐代柳公权（柳体）、元代赵孟頫（赵体）。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3313" y="1414463"/>
            <a:ext cx="7307262" cy="2017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欣赏的方法：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我们可以从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运笔特点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结构特点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整体感觉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等方面欣赏书法作品。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1"/>
          <p:cNvPicPr>
            <a:picLocks noChangeAspect="1"/>
          </p:cNvPicPr>
          <p:nvPr/>
        </p:nvPicPr>
        <p:blipFill>
          <a:blip r:embed="rId1"/>
          <a:srcRect l="4015" t="4988" r="3670" b="4716"/>
          <a:stretch>
            <a:fillRect/>
          </a:stretch>
        </p:blipFill>
        <p:spPr>
          <a:xfrm>
            <a:off x="669925" y="1104900"/>
            <a:ext cx="3333750" cy="2932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241800" y="989013"/>
            <a:ext cx="4664075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运笔自然，点画圆润多姿，具有行书的笔意；结构严谨端庄，平正宽绰；整体上显得秀丽柔美，稳健大方。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4963" y="4075113"/>
            <a:ext cx="63277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对你今后的写字有什么启发？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矩形 1"/>
          <p:cNvSpPr/>
          <p:nvPr/>
        </p:nvSpPr>
        <p:spPr>
          <a:xfrm>
            <a:off x="762000" y="520700"/>
            <a:ext cx="34798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赵孟頫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三门记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7" name="文本框 2"/>
          <p:cNvSpPr txBox="1">
            <a:spLocks noChangeArrowheads="1"/>
          </p:cNvSpPr>
          <p:nvPr/>
        </p:nvSpPr>
        <p:spPr bwMode="auto">
          <a:xfrm>
            <a:off x="220663" y="61913"/>
            <a:ext cx="2732088" cy="757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D65B6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日积月累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D65B6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7050" y="1563688"/>
            <a:ext cx="8037513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比喻学生的成就超过老师或后人胜过前人，可以用哪一句古语名言来形容？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24088" y="2995613"/>
            <a:ext cx="4643437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青，取之于蓝而青于蓝。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0225" y="1012825"/>
            <a:ext cx="7999413" cy="209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穷则变，变则通，通则久。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周易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苟日新，日日新，又日新。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礼记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青，取之于蓝而青于蓝。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荀子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文本框 2"/>
          <p:cNvSpPr txBox="1"/>
          <p:nvPr/>
        </p:nvSpPr>
        <p:spPr>
          <a:xfrm>
            <a:off x="3348038" y="306388"/>
            <a:ext cx="23622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0225" y="3238500"/>
            <a:ext cx="769937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苟利于民，不必法古；苟周于事，不必循旧。        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淮南子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7050" y="1041400"/>
            <a:ext cx="7999413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穷则变，变则通，通则久。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5838" y="1674813"/>
            <a:ext cx="7672387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事物发展到了极点，就会发生变化，只有发生变化，事物的发展才不受阻碍，事物才能不断地发展。说明在面临不断发展的局面时，必须要改变现状，进行变革。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47688" y="1071563"/>
            <a:ext cx="79994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苟日新，日日新，又日新。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2500" y="1676400"/>
            <a:ext cx="7672388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如果能每天除旧更新，就要持之以恒，不停地革新。这句话从勤于省身和动态的角度来强调要及时反省和不断革新，激励人们自强不息，创新不已。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47700" y="1292225"/>
            <a:ext cx="799941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青，取之于蓝而青于蓝。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6488" y="1897063"/>
            <a:ext cx="7267575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靛青是从蓼蓝里提炼出来的，但是颜色比蓼蓝更深。常用以比喻学生的成就超过老师或后人胜过前人。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3302000" y="260350"/>
            <a:ext cx="24209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3" name="文本框 1"/>
          <p:cNvSpPr txBox="1">
            <a:spLocks noChangeArrowheads="1"/>
          </p:cNvSpPr>
          <p:nvPr/>
        </p:nvSpPr>
        <p:spPr bwMode="auto">
          <a:xfrm>
            <a:off x="117475" y="52388"/>
            <a:ext cx="2270125" cy="757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D65B6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交流平台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D65B6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2292" name="文本框 7"/>
          <p:cNvSpPr txBox="1"/>
          <p:nvPr/>
        </p:nvSpPr>
        <p:spPr>
          <a:xfrm>
            <a:off x="933450" y="1651000"/>
            <a:ext cx="6954838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孔子曰：“少成若天性，习贯如自然。” 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——《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汉书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贾谊传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72000" y="2544763"/>
            <a:ext cx="4010025" cy="927100"/>
            <a:chOff x="4723303" y="2499799"/>
            <a:chExt cx="4009397" cy="926665"/>
          </a:xfrm>
        </p:grpSpPr>
        <p:sp>
          <p:nvSpPr>
            <p:cNvPr id="9" name="云形标注 8"/>
            <p:cNvSpPr/>
            <p:nvPr/>
          </p:nvSpPr>
          <p:spPr>
            <a:xfrm>
              <a:off x="4723303" y="2499799"/>
              <a:ext cx="4009397" cy="926665"/>
            </a:xfrm>
            <a:prstGeom prst="cloudCallout">
              <a:avLst>
                <a:gd name="adj1" fmla="val -13613"/>
                <a:gd name="adj2" fmla="val -86889"/>
              </a:avLst>
            </a:prstGeom>
            <a:solidFill>
              <a:srgbClr val="E9BC3D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96" name="文本框 9"/>
            <p:cNvSpPr txBox="1"/>
            <p:nvPr/>
          </p:nvSpPr>
          <p:spPr>
            <a:xfrm>
              <a:off x="4947753" y="2621499"/>
              <a:ext cx="3560495" cy="6832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这句话是什么意思？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79500" y="3438525"/>
            <a:ext cx="6867525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小时候形成的良好行为习惯和天生的一样牢固。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6750" y="1117600"/>
            <a:ext cx="7827963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苟利于民，不必法古；苟周于事，不必循旧。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3788" y="2414588"/>
            <a:ext cx="740092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如果对人民有好处，就不必效法古人的制度；如果有助于事情的成功，就不必沿袭旧的规矩。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36638" y="1665288"/>
            <a:ext cx="80375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这四句话的共同意思是什么呢？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6513" y="2616200"/>
            <a:ext cx="46434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改革创新，发展超越。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23963" y="1738313"/>
            <a:ext cx="3933825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学习了以上四句古语名言之后，你受到了什么启发？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98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0913" y="1276350"/>
            <a:ext cx="1346200" cy="2593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2217738" y="2197100"/>
            <a:ext cx="4706937" cy="757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养成良好的学习习惯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82638" y="801688"/>
            <a:ext cx="76898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同学们，如果在学习中遇到问题，你们会怎么办？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1438" y="2157413"/>
            <a:ext cx="6762750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遇到问题，随时向人请教，或者读书、查资料，琢磨解决问题的办法。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32100" y="3690938"/>
            <a:ext cx="344011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勤问勤查的习惯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5638" y="1143000"/>
            <a:ext cx="74533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默读“交流平台”的内容，要求：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0488" y="1747838"/>
            <a:ext cx="7453312" cy="194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spcBef>
                <a:spcPts val="1200"/>
              </a:spcBef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一边读一边思考：除了“勤问勤查”，还提到了哪些学习方法？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ts val="1200"/>
              </a:spcBef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重点的句子做标记。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74788" y="749300"/>
            <a:ext cx="4710112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学习方法：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00288" y="1431925"/>
            <a:ext cx="4710112" cy="291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勤问勤查的习惯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坚持课外阅读的习惯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边读书边思考的习惯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修改自己习作的习惯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5163" y="788988"/>
            <a:ext cx="7426325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在学习中，除了上面提到的四种良好的学习习惯，你们还有哪些良好的学习习惯呢？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4900" y="2773363"/>
            <a:ext cx="2019300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课前预习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62375" y="2773363"/>
            <a:ext cx="20193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举手发言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69038" y="2773363"/>
            <a:ext cx="20193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写日记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4900" y="3614738"/>
            <a:ext cx="3065463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按时完成作业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62375" y="3614738"/>
            <a:ext cx="20193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……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-174625" y="77788"/>
            <a:ext cx="2860675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65B6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词句段运用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D65B6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3013" y="1971675"/>
            <a:ext cx="72358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理解词语意思的方法有哪些呢？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5125" y="2882900"/>
            <a:ext cx="6453188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联系上下文、查工具书、联系生活实际、抓重点字等方法。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3113" y="985838"/>
            <a:ext cx="7237412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推想词语的意思。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1785</Words>
  <Application>WPS 演示</Application>
  <PresentationFormat>全屏显示(16:9)</PresentationFormat>
  <Paragraphs>183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Cambria</vt:lpstr>
      <vt:lpstr>黑体</vt:lpstr>
      <vt:lpstr>楷体</vt:lpstr>
      <vt:lpstr>微软雅黑</vt:lpstr>
      <vt:lpstr>Arial Unicode MS</vt:lpstr>
      <vt:lpstr>Calibri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yitifen.tmall.com易提分旗舰店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2023-11-01T00:31:00Z</dcterms:created>
  <dcterms:modified xsi:type="dcterms:W3CDTF">2023-11-13T12:04:01Z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A93BC0A46DAE4710B259F0BA6EEB525F_13</vt:lpwstr>
  </property>
  <property fmtid="{D5CDD505-2E9C-101B-9397-08002B2CF9AE}" pid="3" name="KSOProductBuildVer">
    <vt:lpwstr>2052-12.1.0.15374</vt:lpwstr>
  </property>
</Properties>
</file>