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257" r:id="rId5"/>
    <p:sldId id="273" r:id="rId6"/>
    <p:sldId id="266" r:id="rId7"/>
    <p:sldId id="274" r:id="rId8"/>
    <p:sldId id="275" r:id="rId9"/>
    <p:sldId id="276" r:id="rId10"/>
    <p:sldId id="280" r:id="rId11"/>
    <p:sldId id="278" r:id="rId12"/>
    <p:sldId id="281" r:id="rId13"/>
    <p:sldId id="282" r:id="rId14"/>
    <p:sldId id="267" r:id="rId15"/>
    <p:sldId id="283" r:id="rId16"/>
    <p:sldId id="285" r:id="rId17"/>
    <p:sldId id="286" r:id="rId18"/>
    <p:sldId id="287" r:id="rId19"/>
    <p:sldId id="268" r:id="rId20"/>
    <p:sldId id="294" r:id="rId21"/>
    <p:sldId id="263" r:id="rId22"/>
    <p:sldId id="298"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A5E0"/>
    <a:srgbClr val="2D61B7"/>
    <a:srgbClr val="FFFD3D"/>
    <a:srgbClr val="3BF567"/>
    <a:srgbClr val="FE9B1C"/>
    <a:srgbClr val="57C45B"/>
    <a:srgbClr val="A838A7"/>
    <a:srgbClr val="F98DF3"/>
    <a:srgbClr val="F5A292"/>
    <a:srgbClr val="93E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9.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tags" Target="../tags/tag10.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17.png"/><Relationship Id="rId6" Type="http://schemas.openxmlformats.org/officeDocument/2006/relationships/tags" Target="../tags/tag3.xml"/><Relationship Id="rId5" Type="http://schemas.openxmlformats.org/officeDocument/2006/relationships/image" Target="../media/image16.png"/><Relationship Id="rId4" Type="http://schemas.openxmlformats.org/officeDocument/2006/relationships/tags" Target="../tags/tag2.xml"/><Relationship Id="rId3" Type="http://schemas.openxmlformats.org/officeDocument/2006/relationships/image" Target="../media/image15.png"/><Relationship Id="rId2" Type="http://schemas.openxmlformats.org/officeDocument/2006/relationships/tags" Target="../tags/tag1.xml"/><Relationship Id="rId11" Type="http://schemas.openxmlformats.org/officeDocument/2006/relationships/slideLayout" Target="../slideLayouts/slideLayout3.xml"/><Relationship Id="rId10" Type="http://schemas.openxmlformats.org/officeDocument/2006/relationships/tags" Target="../tags/tag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oleObject" Target="../embeddings/oleObject1.bin"/><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oleObject" Target="../embeddings/oleObject2.bin"/><Relationship Id="rId2" Type="http://schemas.openxmlformats.org/officeDocument/2006/relationships/image" Target="../media/image22.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7.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55287" y="2169041"/>
            <a:ext cx="2926080" cy="922020"/>
          </a:xfrm>
          <a:prstGeom prst="rect">
            <a:avLst/>
          </a:prstGeom>
          <a:noFill/>
        </p:spPr>
        <p:txBody>
          <a:bodyPr wrap="none" rtlCol="0">
            <a:spAutoFit/>
          </a:bodyPr>
          <a:lstStyle/>
          <a:p>
            <a:r>
              <a:rPr kumimoji="1" lang="zh-CN" sz="5400" b="1" dirty="0">
                <a:solidFill>
                  <a:srgbClr val="00B4FF"/>
                </a:solidFill>
              </a:rPr>
              <a:t>圆的周长</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857885" y="1360170"/>
            <a:ext cx="10220960" cy="4657090"/>
            <a:chOff x="1297" y="1279"/>
            <a:chExt cx="16096" cy="7334"/>
          </a:xfrm>
        </p:grpSpPr>
        <p:pic>
          <p:nvPicPr>
            <p:cNvPr id="4" name="图片 3" descr="图片211"/>
            <p:cNvPicPr>
              <a:picLocks noChangeAspect="1"/>
            </p:cNvPicPr>
            <p:nvPr>
              <p:custDataLst>
                <p:tags r:id="rId2"/>
              </p:custDataLst>
            </p:nvPr>
          </p:nvPicPr>
          <p:blipFill>
            <a:blip r:embed="rId3"/>
            <a:stretch>
              <a:fillRect/>
            </a:stretch>
          </p:blipFill>
          <p:spPr>
            <a:xfrm rot="16200000">
              <a:off x="5678" y="-3102"/>
              <a:ext cx="7334" cy="16097"/>
            </a:xfrm>
            <a:prstGeom prst="rect">
              <a:avLst/>
            </a:prstGeom>
          </p:spPr>
        </p:pic>
        <p:sp>
          <p:nvSpPr>
            <p:cNvPr id="3" name="文本框 2"/>
            <p:cNvSpPr txBox="1"/>
            <p:nvPr/>
          </p:nvSpPr>
          <p:spPr>
            <a:xfrm>
              <a:off x="5194" y="2060"/>
              <a:ext cx="9408" cy="5378"/>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其实，早就有人研究了周长与直径的关系，</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发现任意一个圆的周长与它的直径的比值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是一个固定的数，我们把它叫做圆周率，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用字母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表示。它是一个无限不循环小数，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l-GR"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3.1415926535……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但在实际应用中常</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常只取它的近似值，例如</a:t>
              </a:r>
              <a:r>
                <a:rPr lang="el-GR"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descr="6c20b2da-1c44-4c74-90c3-435e36951e27"/>
          <p:cNvPicPr>
            <a:picLocks noChangeAspect="1"/>
          </p:cNvPicPr>
          <p:nvPr/>
        </p:nvPicPr>
        <p:blipFill>
          <a:blip r:embed="rId4"/>
          <a:stretch>
            <a:fillRect/>
          </a:stretch>
        </p:blipFill>
        <p:spPr>
          <a:xfrm flipH="1">
            <a:off x="8775065" y="583565"/>
            <a:ext cx="3018790" cy="14433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7" name="Rectangle 86"/>
          <p:cNvSpPr>
            <a:spLocks noChangeArrowheads="1"/>
          </p:cNvSpPr>
          <p:nvPr/>
        </p:nvSpPr>
        <p:spPr bwMode="auto">
          <a:xfrm>
            <a:off x="3086011" y="1688103"/>
            <a:ext cx="5357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如果用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表示圆的周长，就有：</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 name="矩形 5"/>
          <p:cNvSpPr>
            <a:spLocks noChangeArrowheads="1"/>
          </p:cNvSpPr>
          <p:nvPr/>
        </p:nvSpPr>
        <p:spPr bwMode="auto">
          <a:xfrm>
            <a:off x="5340350" y="3192780"/>
            <a:ext cx="8483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或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2259965" y="3072765"/>
            <a:ext cx="2319020" cy="699770"/>
            <a:chOff x="4438" y="7087"/>
            <a:chExt cx="3652" cy="1102"/>
          </a:xfrm>
        </p:grpSpPr>
        <p:sp>
          <p:nvSpPr>
            <p:cNvPr id="5" name="圆角矩形 4"/>
            <p:cNvSpPr/>
            <p:nvPr/>
          </p:nvSpPr>
          <p:spPr>
            <a:xfrm>
              <a:off x="4438" y="7087"/>
              <a:ext cx="3652" cy="1102"/>
            </a:xfrm>
            <a:prstGeom prst="roundRect">
              <a:avLst/>
            </a:prstGeom>
            <a:solidFill>
              <a:srgbClr val="57C45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06" y="7155"/>
              <a:ext cx="2416" cy="919"/>
            </a:xfrm>
            <a:prstGeom prst="rect">
              <a:avLst/>
            </a:prstGeom>
            <a:noFill/>
          </p:spPr>
          <p:txBody>
            <a:bodyPr wrap="none" rtlCol="0">
              <a:spAutoFit/>
            </a:bodyPr>
            <a:p>
              <a:pPr algn="l"/>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el-GR"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d </a:t>
              </a:r>
              <a:endPar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 name="组合 6"/>
          <p:cNvGrpSpPr/>
          <p:nvPr/>
        </p:nvGrpSpPr>
        <p:grpSpPr>
          <a:xfrm>
            <a:off x="6765290" y="3073400"/>
            <a:ext cx="2319020" cy="699770"/>
            <a:chOff x="10088" y="6898"/>
            <a:chExt cx="3652" cy="1102"/>
          </a:xfrm>
        </p:grpSpPr>
        <p:sp>
          <p:nvSpPr>
            <p:cNvPr id="6" name="圆角矩形 5"/>
            <p:cNvSpPr/>
            <p:nvPr/>
          </p:nvSpPr>
          <p:spPr>
            <a:xfrm>
              <a:off x="10088" y="6898"/>
              <a:ext cx="3652" cy="1102"/>
            </a:xfrm>
            <a:prstGeom prst="roundRect">
              <a:avLst/>
            </a:prstGeom>
            <a:solidFill>
              <a:srgbClr val="57C45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737" y="6965"/>
              <a:ext cx="2248" cy="919"/>
            </a:xfrm>
            <a:prstGeom prst="rect">
              <a:avLst/>
            </a:prstGeom>
            <a:noFill/>
          </p:spPr>
          <p:txBody>
            <a:bodyPr wrap="none" rtlCol="0">
              <a:spAutoFit/>
            </a:bodyPr>
            <a:p>
              <a:pPr algn="l" eaLnBrk="1" latinLnBrk="1" hangingPunct="1">
                <a:buFont typeface="Arial" panose="020B0604020202020204" pitchFamily="34" charset="0"/>
                <a:buNone/>
              </a:pP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C=2</a:t>
              </a:r>
              <a:r>
                <a:rPr lang="el-GR"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r</a:t>
              </a:r>
              <a:endPar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0" name="图片 9" descr="图片116"/>
          <p:cNvPicPr>
            <a:picLocks noChangeAspect="1"/>
          </p:cNvPicPr>
          <p:nvPr/>
        </p:nvPicPr>
        <p:blipFill>
          <a:blip r:embed="rId2"/>
          <a:stretch>
            <a:fillRect/>
          </a:stretch>
        </p:blipFill>
        <p:spPr>
          <a:xfrm>
            <a:off x="647065" y="4871720"/>
            <a:ext cx="3191510" cy="1755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p:bldP spid="47" grpId="1"/>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578" name="Picture 3" descr="59"/>
          <p:cNvPicPr>
            <a:picLocks noChangeAspect="1"/>
          </p:cNvPicPr>
          <p:nvPr/>
        </p:nvPicPr>
        <p:blipFill>
          <a:blip r:embed="rId2"/>
          <a:stretch>
            <a:fillRect/>
          </a:stretch>
        </p:blipFill>
        <p:spPr>
          <a:xfrm>
            <a:off x="1011555" y="1170940"/>
            <a:ext cx="9416415" cy="5074920"/>
          </a:xfrm>
          <a:prstGeom prst="rect">
            <a:avLst/>
          </a:prstGeom>
          <a:noFill/>
          <a:ln w="9525">
            <a:noFill/>
          </a:ln>
        </p:spPr>
      </p:pic>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30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495300" y="3052445"/>
            <a:ext cx="2126615" cy="1636395"/>
          </a:xfrm>
          <a:prstGeom prst="rect">
            <a:avLst/>
          </a:prstGeom>
        </p:spPr>
      </p:pic>
      <p:grpSp>
        <p:nvGrpSpPr>
          <p:cNvPr id="5" name="组合 4"/>
          <p:cNvGrpSpPr/>
          <p:nvPr/>
        </p:nvGrpSpPr>
        <p:grpSpPr>
          <a:xfrm>
            <a:off x="2943225" y="3209925"/>
            <a:ext cx="2491105" cy="1551305"/>
            <a:chOff x="11369" y="2552"/>
            <a:chExt cx="3923" cy="2443"/>
          </a:xfrm>
        </p:grpSpPr>
        <p:sp>
          <p:nvSpPr>
            <p:cNvPr id="43" name="圆角矩形标注 42"/>
            <p:cNvSpPr/>
            <p:nvPr/>
          </p:nvSpPr>
          <p:spPr>
            <a:xfrm>
              <a:off x="11369" y="2552"/>
              <a:ext cx="3923" cy="2443"/>
            </a:xfrm>
            <a:prstGeom prst="wedgeRoundRectCallout">
              <a:avLst>
                <a:gd name="adj1" fmla="val -66416"/>
                <a:gd name="adj2" fmla="val 20896"/>
                <a:gd name="adj3" fmla="val 16667"/>
              </a:avLst>
            </a:prstGeom>
            <a:solidFill>
              <a:srgbClr val="FE9B1C"/>
            </a:solidFill>
            <a:ln w="22225">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1689" y="2696"/>
              <a:ext cx="3603" cy="2237"/>
            </a:xfrm>
            <a:prstGeom prst="rect">
              <a:avLst/>
            </a:prstGeom>
            <a:noFill/>
          </p:spPr>
          <p:txBody>
            <a:bodyPr wrap="none" rtlCol="0" anchor="t">
              <a:spAutoFit/>
            </a:bodyPr>
            <a:p>
              <a:pPr>
                <a:lnSpc>
                  <a:spcPct val="12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这辆自行车后</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轮轮胎的半径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大约是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33 cm</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sp>
        <p:nvSpPr>
          <p:cNvPr id="6" name="文本框 5"/>
          <p:cNvSpPr txBox="1"/>
          <p:nvPr/>
        </p:nvSpPr>
        <p:spPr>
          <a:xfrm>
            <a:off x="1957705" y="964565"/>
            <a:ext cx="8827770" cy="1198880"/>
          </a:xfrm>
          <a:prstGeom prst="rect">
            <a:avLst/>
          </a:prstGeom>
          <a:noFill/>
        </p:spPr>
        <p:txBody>
          <a:bodyPr wrap="none" rtlCol="0" anchor="t">
            <a:spAutoFit/>
          </a:bodyPr>
          <a:p>
            <a:pPr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这辆自行车后轮转一圈，大约可以走多远？小明家离学校</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骑车从家里到学校，轮子大约转了多少圈？</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Rectangle 18"/>
          <p:cNvSpPr>
            <a:spLocks noChangeArrowheads="1"/>
          </p:cNvSpPr>
          <p:nvPr/>
        </p:nvSpPr>
        <p:spPr bwMode="auto">
          <a:xfrm>
            <a:off x="6188163" y="2530825"/>
            <a:ext cx="1655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en-US" altLang="zh-CN" sz="2400" i="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el-GR"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π</a:t>
            </a:r>
            <a:r>
              <a:rPr lang="en-US" altLang="zh-CN" sz="2400" i="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r</a:t>
            </a:r>
            <a:endParaRPr lang="en-US" altLang="zh-CN" sz="2400" i="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4"/>
          <p:cNvSpPr txBox="1">
            <a:spLocks noChangeArrowheads="1"/>
          </p:cNvSpPr>
          <p:nvPr/>
        </p:nvSpPr>
        <p:spPr bwMode="auto">
          <a:xfrm>
            <a:off x="5969000" y="3235325"/>
            <a:ext cx="61163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2×3.14×33</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207.24</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6"/>
          <p:cNvSpPr txBox="1">
            <a:spLocks noChangeArrowheads="1"/>
          </p:cNvSpPr>
          <p:nvPr/>
        </p:nvSpPr>
        <p:spPr bwMode="auto">
          <a:xfrm>
            <a:off x="5956300" y="3924300"/>
            <a:ext cx="30029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km</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1000 m     </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831840" y="4658360"/>
            <a:ext cx="306705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1000÷2=500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（圈）</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4286885" y="5392420"/>
            <a:ext cx="5828665" cy="977265"/>
          </a:xfrm>
          <a:prstGeom prst="rect">
            <a:avLst/>
          </a:prstGeom>
          <a:noFill/>
        </p:spPr>
        <p:txBody>
          <a:bodyPr wrap="none" rtlCol="0" anchor="t">
            <a:spAutoFit/>
          </a:bodyPr>
          <a:p>
            <a:pPr eaLnBrk="1" hangingPunct="1">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答：这辆自行车后轮转一圈，大约走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lnSpc>
                <a:spcPct val="12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小明从家到学校，大约转</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圈。</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9" name="组合 18"/>
          <p:cNvGrpSpPr/>
          <p:nvPr/>
        </p:nvGrpSpPr>
        <p:grpSpPr>
          <a:xfrm>
            <a:off x="934720" y="2622550"/>
            <a:ext cx="9771380" cy="1236980"/>
            <a:chOff x="1472" y="3554"/>
            <a:chExt cx="15388" cy="1948"/>
          </a:xfrm>
        </p:grpSpPr>
        <p:grpSp>
          <p:nvGrpSpPr>
            <p:cNvPr id="9" name="组合 8"/>
            <p:cNvGrpSpPr/>
            <p:nvPr/>
          </p:nvGrpSpPr>
          <p:grpSpPr>
            <a:xfrm>
              <a:off x="1472" y="3554"/>
              <a:ext cx="15388" cy="1948"/>
              <a:chOff x="5755" y="1019"/>
              <a:chExt cx="15388" cy="1948"/>
            </a:xfrm>
          </p:grpSpPr>
          <p:sp>
            <p:nvSpPr>
              <p:cNvPr id="10" name="圆角矩形 9"/>
              <p:cNvSpPr/>
              <p:nvPr/>
            </p:nvSpPr>
            <p:spPr>
              <a:xfrm>
                <a:off x="6235" y="1724"/>
                <a:ext cx="14908" cy="1243"/>
              </a:xfrm>
              <a:prstGeom prst="roundRect">
                <a:avLst/>
              </a:prstGeom>
              <a:solidFill>
                <a:srgbClr val="3BF567"/>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3" name="文本框 2"/>
            <p:cNvSpPr txBox="1"/>
            <p:nvPr/>
          </p:nvSpPr>
          <p:spPr>
            <a:xfrm>
              <a:off x="2338" y="4518"/>
              <a:ext cx="14523" cy="725"/>
            </a:xfrm>
            <a:prstGeom prst="rect">
              <a:avLst/>
            </a:prstGeom>
            <a:noFill/>
          </p:spPr>
          <p:txBody>
            <a:bodyPr wrap="squar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一个圆的直径扩大到原来的</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倍，周长就扩大到原来的（</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934720" y="1179830"/>
            <a:ext cx="9771380" cy="1236980"/>
            <a:chOff x="1472" y="1858"/>
            <a:chExt cx="15388" cy="1948"/>
          </a:xfrm>
        </p:grpSpPr>
        <p:grpSp>
          <p:nvGrpSpPr>
            <p:cNvPr id="40" name="组合 39"/>
            <p:cNvGrpSpPr/>
            <p:nvPr/>
          </p:nvGrpSpPr>
          <p:grpSpPr>
            <a:xfrm>
              <a:off x="1472" y="1858"/>
              <a:ext cx="12701" cy="1948"/>
              <a:chOff x="5755" y="1019"/>
              <a:chExt cx="12701" cy="1948"/>
            </a:xfrm>
          </p:grpSpPr>
          <p:sp>
            <p:nvSpPr>
              <p:cNvPr id="7" name="圆角矩形 6"/>
              <p:cNvSpPr/>
              <p:nvPr/>
            </p:nvSpPr>
            <p:spPr>
              <a:xfrm>
                <a:off x="6235" y="1724"/>
                <a:ext cx="12221" cy="1243"/>
              </a:xfrm>
              <a:prstGeom prst="roundRect">
                <a:avLst/>
              </a:prstGeom>
              <a:solidFill>
                <a:schemeClr val="accent2">
                  <a:lumMod val="40000"/>
                  <a:lumOff val="6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4" name="文本框 3"/>
            <p:cNvSpPr txBox="1"/>
            <p:nvPr/>
          </p:nvSpPr>
          <p:spPr>
            <a:xfrm>
              <a:off x="2338" y="2822"/>
              <a:ext cx="14523" cy="725"/>
            </a:xfrm>
            <a:prstGeom prst="rect">
              <a:avLst/>
            </a:prstGeom>
            <a:noFill/>
          </p:spPr>
          <p:txBody>
            <a:bodyPr wrap="squar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一个圆的周长是</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25.12dm</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，它的半径是（</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dm</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934720" y="4123055"/>
            <a:ext cx="10834370" cy="1828800"/>
            <a:chOff x="1472" y="5341"/>
            <a:chExt cx="17062" cy="2880"/>
          </a:xfrm>
        </p:grpSpPr>
        <p:grpSp>
          <p:nvGrpSpPr>
            <p:cNvPr id="12" name="组合 11"/>
            <p:cNvGrpSpPr/>
            <p:nvPr/>
          </p:nvGrpSpPr>
          <p:grpSpPr>
            <a:xfrm>
              <a:off x="1472" y="5341"/>
              <a:ext cx="15827" cy="2881"/>
              <a:chOff x="5755" y="1019"/>
              <a:chExt cx="15827" cy="2881"/>
            </a:xfrm>
          </p:grpSpPr>
          <p:sp>
            <p:nvSpPr>
              <p:cNvPr id="13" name="圆角矩形 12"/>
              <p:cNvSpPr/>
              <p:nvPr/>
            </p:nvSpPr>
            <p:spPr>
              <a:xfrm>
                <a:off x="6235" y="1724"/>
                <a:ext cx="15347" cy="2176"/>
              </a:xfrm>
              <a:prstGeom prst="roundRect">
                <a:avLst/>
              </a:prstGeom>
              <a:solidFill>
                <a:srgbClr val="FFC00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5" name="文本框 4"/>
            <p:cNvSpPr txBox="1"/>
            <p:nvPr/>
          </p:nvSpPr>
          <p:spPr>
            <a:xfrm>
              <a:off x="2338" y="6214"/>
              <a:ext cx="16197" cy="1888"/>
            </a:xfrm>
            <a:prstGeom prst="rect">
              <a:avLst/>
            </a:prstGeom>
            <a:noFill/>
          </p:spPr>
          <p:txBody>
            <a:bodyPr wrap="square" rtlCol="0">
              <a:spAutoFit/>
            </a:bodyPr>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要画一个周长是</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18.84dm</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的圆，圆规的两脚在直尺上应取（</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的距离。</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文本框 20"/>
          <p:cNvSpPr txBox="1"/>
          <p:nvPr/>
        </p:nvSpPr>
        <p:spPr>
          <a:xfrm>
            <a:off x="7160895" y="17919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endParaRPr>
          </a:p>
        </p:txBody>
      </p:sp>
      <p:sp>
        <p:nvSpPr>
          <p:cNvPr id="22" name="文本框 21"/>
          <p:cNvSpPr txBox="1"/>
          <p:nvPr/>
        </p:nvSpPr>
        <p:spPr>
          <a:xfrm>
            <a:off x="9147175" y="32600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23" name="文本框 22"/>
          <p:cNvSpPr txBox="1"/>
          <p:nvPr/>
        </p:nvSpPr>
        <p:spPr>
          <a:xfrm>
            <a:off x="9541510" y="485584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30</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 name="TextBox 3"/>
          <p:cNvSpPr txBox="1">
            <a:spLocks noChangeArrowheads="1"/>
          </p:cNvSpPr>
          <p:nvPr/>
        </p:nvSpPr>
        <p:spPr bwMode="auto">
          <a:xfrm>
            <a:off x="1167765" y="1096010"/>
            <a:ext cx="401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rPr>
              <a:t>求下面各圆的周长。</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662622" y="5155149"/>
            <a:ext cx="3527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2×3.14×3</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18.84</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5"/>
          <p:cNvSpPr txBox="1">
            <a:spLocks noChangeArrowheads="1"/>
          </p:cNvSpPr>
          <p:nvPr/>
        </p:nvSpPr>
        <p:spPr bwMode="auto">
          <a:xfrm>
            <a:off x="4534535" y="5154930"/>
            <a:ext cx="37064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3.14×6</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18.84</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6"/>
          <p:cNvSpPr txBox="1">
            <a:spLocks noChangeArrowheads="1"/>
          </p:cNvSpPr>
          <p:nvPr/>
        </p:nvSpPr>
        <p:spPr bwMode="auto">
          <a:xfrm>
            <a:off x="7958772" y="5154831"/>
            <a:ext cx="34813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2×3.14×5</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Picture 9" descr="57"/>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1583690" y="1983740"/>
            <a:ext cx="85471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9458" name="矩形 3"/>
          <p:cNvSpPr/>
          <p:nvPr/>
        </p:nvSpPr>
        <p:spPr>
          <a:xfrm>
            <a:off x="3330858" y="1232219"/>
            <a:ext cx="3840480" cy="460375"/>
          </a:xfrm>
          <a:prstGeom prst="rect">
            <a:avLst/>
          </a:prstGeom>
          <a:noFill/>
          <a:ln w="9525">
            <a:noFill/>
          </a:ln>
        </p:spPr>
        <p:txBody>
          <a:bodyPr wrap="none">
            <a:spAutoFit/>
          </a:bodyPr>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计算</a:t>
            </a:r>
            <a:r>
              <a:rPr lang="zh-CN" altLang="zh-CN" sz="2400" dirty="0">
                <a:solidFill>
                  <a:schemeClr val="tx1"/>
                </a:solidFill>
                <a:latin typeface="微软雅黑" panose="020B0503020204020204" pitchFamily="34" charset="-122"/>
                <a:ea typeface="微软雅黑" panose="020B0503020204020204" pitchFamily="34" charset="-122"/>
              </a:rPr>
              <a:t>下面涂色</a:t>
            </a:r>
            <a:r>
              <a:rPr lang="zh-CN" altLang="en-US" sz="2400" dirty="0">
                <a:solidFill>
                  <a:schemeClr val="tx1"/>
                </a:solidFill>
                <a:latin typeface="微软雅黑" panose="020B0503020204020204" pitchFamily="34" charset="-122"/>
                <a:ea typeface="微软雅黑" panose="020B0503020204020204" pitchFamily="34" charset="-122"/>
              </a:rPr>
              <a:t>部分</a:t>
            </a:r>
            <a:r>
              <a:rPr lang="zh-CN" altLang="zh-CN" sz="2400" dirty="0">
                <a:solidFill>
                  <a:schemeClr val="tx1"/>
                </a:solidFill>
                <a:latin typeface="微软雅黑" panose="020B0503020204020204" pitchFamily="34" charset="-122"/>
                <a:ea typeface="微软雅黑" panose="020B0503020204020204" pitchFamily="34" charset="-122"/>
              </a:rPr>
              <a:t>的周长。</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nvGrpSpPr>
          <p:cNvPr id="19459" name="组合 6"/>
          <p:cNvGrpSpPr/>
          <p:nvPr/>
        </p:nvGrpSpPr>
        <p:grpSpPr>
          <a:xfrm>
            <a:off x="1608773" y="2665415"/>
            <a:ext cx="2808288" cy="2808287"/>
            <a:chOff x="1331640" y="1419624"/>
            <a:chExt cx="2808314" cy="2808312"/>
          </a:xfrm>
        </p:grpSpPr>
        <p:sp>
          <p:nvSpPr>
            <p:cNvPr id="19461" name="TextBox 1"/>
            <p:cNvSpPr txBox="1"/>
            <p:nvPr/>
          </p:nvSpPr>
          <p:spPr>
            <a:xfrm>
              <a:off x="1645010" y="2799112"/>
              <a:ext cx="972108" cy="460379"/>
            </a:xfrm>
            <a:prstGeom prst="rect">
              <a:avLst/>
            </a:prstGeom>
            <a:noFill/>
            <a:ln w="9525">
              <a:noFill/>
            </a:ln>
          </p:spPr>
          <p:txBody>
            <a:bodyPr>
              <a:spAutoFit/>
            </a:bodyPr>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5cm</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弦形 4"/>
            <p:cNvSpPr/>
            <p:nvPr/>
          </p:nvSpPr>
          <p:spPr bwMode="auto">
            <a:xfrm rot="5400000">
              <a:off x="1331641" y="1419623"/>
              <a:ext cx="2808312" cy="2808313"/>
            </a:xfrm>
            <a:prstGeom prst="chord">
              <a:avLst>
                <a:gd name="adj1" fmla="val 5319090"/>
                <a:gd name="adj2" fmla="val 16266564"/>
              </a:avLst>
            </a:prstGeom>
            <a:solidFill>
              <a:srgbClr val="33CCFF"/>
            </a:solidFill>
            <a:ln w="9525" cap="flat" cmpd="sng" algn="ctr">
              <a:solidFill>
                <a:schemeClr val="tx1"/>
              </a:solidFill>
              <a:prstDash val="solid"/>
              <a:round/>
              <a:headEnd type="none" w="med" len="med"/>
              <a:tailEnd type="none" w="med" len="med"/>
            </a:ln>
            <a:effectLst/>
          </p:spPr>
          <p:txBody>
            <a:bodyPr/>
            <a:p>
              <a:pPr marL="0" marR="0" lvl="0" indent="0" algn="l" defTabSz="914400" rtl="0" eaLnBrk="1" fontAlgn="base" latinLnBrk="1"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6" name="弦形 5"/>
            <p:cNvSpPr/>
            <p:nvPr/>
          </p:nvSpPr>
          <p:spPr bwMode="auto">
            <a:xfrm rot="5400000">
              <a:off x="1284808" y="2141148"/>
              <a:ext cx="1497026" cy="1403363"/>
            </a:xfrm>
            <a:prstGeom prst="chord">
              <a:avLst>
                <a:gd name="adj1" fmla="val 5357716"/>
                <a:gd name="adj2" fmla="val 16246663"/>
              </a:avLst>
            </a:prstGeom>
            <a:solidFill>
              <a:schemeClr val="bg1"/>
            </a:solidFill>
            <a:ln w="9525" cap="flat" cmpd="sng" algn="ctr">
              <a:solidFill>
                <a:schemeClr val="tx1"/>
              </a:solidFill>
              <a:prstDash val="solid"/>
              <a:round/>
              <a:headEnd type="none" w="med" len="med"/>
              <a:tailEnd type="none" w="med" len="med"/>
            </a:ln>
            <a:effectLst/>
          </p:spPr>
          <p:txBody>
            <a:bodyPr/>
            <a:p>
              <a:pPr marL="0" marR="0" lvl="0" indent="0" algn="l" defTabSz="914400" rtl="0" eaLnBrk="1" fontAlgn="base" latinLnBrk="1"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弦形 7"/>
            <p:cNvSpPr/>
            <p:nvPr/>
          </p:nvSpPr>
          <p:spPr bwMode="auto">
            <a:xfrm rot="5400000" flipH="1">
              <a:off x="2752466" y="2165753"/>
              <a:ext cx="1370025" cy="1404950"/>
            </a:xfrm>
            <a:prstGeom prst="chord">
              <a:avLst>
                <a:gd name="adj1" fmla="val 5357716"/>
                <a:gd name="adj2" fmla="val 16291515"/>
              </a:avLst>
            </a:prstGeom>
            <a:solidFill>
              <a:srgbClr val="33CCFF"/>
            </a:solidFill>
            <a:ln w="9525" cap="flat" cmpd="sng" algn="ctr">
              <a:solidFill>
                <a:schemeClr val="tx1"/>
              </a:solidFill>
              <a:prstDash val="solid"/>
              <a:round/>
              <a:headEnd type="none" w="med" len="med"/>
              <a:tailEnd type="none" w="med" len="med"/>
            </a:ln>
            <a:effectLst/>
          </p:spPr>
          <p:txBody>
            <a:bodyPr/>
            <a:p>
              <a:pPr marL="0" marR="0" lvl="0" indent="0" algn="l" defTabSz="914400" rtl="0" eaLnBrk="1" fontAlgn="base" latinLnBrk="1"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
        <p:nvSpPr>
          <p:cNvPr id="10" name="TextBox 9"/>
          <p:cNvSpPr txBox="1"/>
          <p:nvPr/>
        </p:nvSpPr>
        <p:spPr>
          <a:xfrm>
            <a:off x="5316220" y="2981325"/>
            <a:ext cx="5591175" cy="460375"/>
          </a:xfrm>
          <a:prstGeom prst="rect">
            <a:avLst/>
          </a:prstGeom>
          <a:noFill/>
          <a:ln w="9525">
            <a:noFill/>
          </a:ln>
        </p:spPr>
        <p:txBody>
          <a:bodyPr wrap="square">
            <a:spAutoFit/>
          </a:bodyPr>
          <a:p>
            <a:pPr eaLnBrk="1" latinLnBrk="1" hangingPunct="1">
              <a:lnSpc>
                <a:spcPct val="10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2+3.14×5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220970" y="4337050"/>
            <a:ext cx="1750060" cy="645160"/>
          </a:xfrm>
          <a:prstGeom prst="rect">
            <a:avLst/>
          </a:prstGeom>
          <a:noFill/>
        </p:spPr>
        <p:txBody>
          <a:bodyPr wrap="none" rtlCol="0">
            <a:spAutoFit/>
          </a:bodyPr>
          <a:p>
            <a:pPr algn="l" eaLnBrk="1" latinLnBrk="1" hangingPunct="1">
              <a:lnSpc>
                <a:spcPct val="15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31.4(cm)</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137785" y="3695700"/>
            <a:ext cx="2033270" cy="460375"/>
          </a:xfrm>
          <a:prstGeom prst="rect">
            <a:avLst/>
          </a:prstGeom>
          <a:noFill/>
        </p:spPr>
        <p:txBody>
          <a:bodyPr wrap="none" rtlCol="0">
            <a:spAutoFit/>
          </a:bodyPr>
          <a:p>
            <a:pPr algn="l" eaLnBrk="1" latinLnBrk="1" hangingPunct="1">
              <a:lnSpc>
                <a:spcPct val="10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 15.7+15.7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020570" y="1221740"/>
            <a:ext cx="7245350"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一位杂技演员表演独轮走钢丝，车轮直径是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走过</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47.1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米长的钢丝，车轮需要转动多少周？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462780" y="3199130"/>
            <a:ext cx="2110740"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厘米</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4462780" y="3893185"/>
            <a:ext cx="3126740"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3.14</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×0.5=1.57</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4459605" y="4657090"/>
            <a:ext cx="3042285"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47.1</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÷1.57=30</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（周</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4187190" y="5420995"/>
            <a:ext cx="3587750" cy="460375"/>
          </a:xfrm>
          <a:prstGeom prst="rect">
            <a:avLst/>
          </a:prstGeom>
          <a:noFill/>
        </p:spPr>
        <p:txBody>
          <a:bodyPr wrap="none" rtlCol="0" anchor="t">
            <a:spAutoFit/>
          </a:bodyPr>
          <a:p>
            <a:pPr>
              <a:lnSpc>
                <a:spcPct val="1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答：车轮需要转动</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31" name="组合 30"/>
          <p:cNvGrpSpPr/>
          <p:nvPr/>
        </p:nvGrpSpPr>
        <p:grpSpPr>
          <a:xfrm>
            <a:off x="3761105" y="1609725"/>
            <a:ext cx="4537710" cy="699770"/>
            <a:chOff x="5827" y="2535"/>
            <a:chExt cx="7146" cy="1102"/>
          </a:xfrm>
        </p:grpSpPr>
        <p:sp>
          <p:nvSpPr>
            <p:cNvPr id="30" name="圆角矩形 29"/>
            <p:cNvSpPr/>
            <p:nvPr/>
          </p:nvSpPr>
          <p:spPr>
            <a:xfrm>
              <a:off x="5827" y="2535"/>
              <a:ext cx="7147" cy="1102"/>
            </a:xfrm>
            <a:prstGeom prst="roundRect">
              <a:avLst/>
            </a:prstGeom>
            <a:solidFill>
              <a:srgbClr val="FFFD3D"/>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a:spLocks noChangeArrowheads="1"/>
            </p:cNvSpPr>
            <p:nvPr/>
          </p:nvSpPr>
          <p:spPr bwMode="auto">
            <a:xfrm>
              <a:off x="6105" y="2724"/>
              <a:ext cx="652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围成圆的曲线的长是圆的周长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876675" y="2947670"/>
            <a:ext cx="4240530" cy="699770"/>
            <a:chOff x="6105" y="4642"/>
            <a:chExt cx="6678" cy="1102"/>
          </a:xfrm>
        </p:grpSpPr>
        <p:sp>
          <p:nvSpPr>
            <p:cNvPr id="32" name="圆角矩形 31"/>
            <p:cNvSpPr/>
            <p:nvPr/>
          </p:nvSpPr>
          <p:spPr>
            <a:xfrm>
              <a:off x="6105" y="4642"/>
              <a:ext cx="6678" cy="1102"/>
            </a:xfrm>
            <a:prstGeom prst="roundRect">
              <a:avLst/>
            </a:prstGeom>
            <a:solidFill>
              <a:srgbClr val="7FA5E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a:spLocks noChangeArrowheads="1"/>
            </p:cNvSpPr>
            <p:nvPr/>
          </p:nvSpPr>
          <p:spPr bwMode="auto">
            <a:xfrm>
              <a:off x="6425" y="4830"/>
              <a:ext cx="588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圆的周长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圆周率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3072765" y="4624070"/>
            <a:ext cx="2319020" cy="699770"/>
            <a:chOff x="4438" y="7087"/>
            <a:chExt cx="3652" cy="1102"/>
          </a:xfrm>
        </p:grpSpPr>
        <p:sp>
          <p:nvSpPr>
            <p:cNvPr id="17" name="圆角矩形 16"/>
            <p:cNvSpPr/>
            <p:nvPr/>
          </p:nvSpPr>
          <p:spPr>
            <a:xfrm>
              <a:off x="4438" y="7087"/>
              <a:ext cx="3652" cy="1102"/>
            </a:xfrm>
            <a:prstGeom prst="roundRect">
              <a:avLst/>
            </a:prstGeom>
            <a:solidFill>
              <a:srgbClr val="57C45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5106" y="7155"/>
              <a:ext cx="2416" cy="919"/>
            </a:xfrm>
            <a:prstGeom prst="rect">
              <a:avLst/>
            </a:prstGeom>
            <a:noFill/>
          </p:spPr>
          <p:txBody>
            <a:bodyPr wrap="none" rtlCol="0">
              <a:spAutoFit/>
            </a:bodyPr>
            <a:p>
              <a:pPr algn="l"/>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el-GR"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d </a:t>
              </a:r>
              <a:endPar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7" name="组合 26"/>
          <p:cNvGrpSpPr/>
          <p:nvPr/>
        </p:nvGrpSpPr>
        <p:grpSpPr>
          <a:xfrm>
            <a:off x="6671945" y="4624705"/>
            <a:ext cx="2319020" cy="699770"/>
            <a:chOff x="10088" y="6898"/>
            <a:chExt cx="3652" cy="1102"/>
          </a:xfrm>
        </p:grpSpPr>
        <p:sp>
          <p:nvSpPr>
            <p:cNvPr id="28" name="圆角矩形 27"/>
            <p:cNvSpPr/>
            <p:nvPr/>
          </p:nvSpPr>
          <p:spPr>
            <a:xfrm>
              <a:off x="10088" y="6898"/>
              <a:ext cx="3652" cy="1102"/>
            </a:xfrm>
            <a:prstGeom prst="roundRect">
              <a:avLst/>
            </a:prstGeom>
            <a:solidFill>
              <a:srgbClr val="57C45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0737" y="6965"/>
              <a:ext cx="2248" cy="919"/>
            </a:xfrm>
            <a:prstGeom prst="rect">
              <a:avLst/>
            </a:prstGeom>
            <a:noFill/>
          </p:spPr>
          <p:txBody>
            <a:bodyPr wrap="none" rtlCol="0">
              <a:spAutoFit/>
            </a:bodyPr>
            <a:p>
              <a:pPr algn="l" eaLnBrk="1" latinLnBrk="1" hangingPunct="1">
                <a:buFont typeface="Arial" panose="020B0604020202020204" pitchFamily="34" charset="0"/>
                <a:buNone/>
              </a:pP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C=2</a:t>
              </a:r>
              <a:r>
                <a:rPr lang="el-GR"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r</a:t>
              </a:r>
              <a:endParaRPr lang="en-US" altLang="zh-CN"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up)">
                                      <p:cBhvr>
                                        <p:cTn id="8" dur="500"/>
                                        <p:tgtEl>
                                          <p:spTgt spid="3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p:tgtEl>
                                          <p:spTgt spid="33"/>
                                        </p:tgtEl>
                                        <p:attrNameLst>
                                          <p:attrName>ppt_y</p:attrName>
                                        </p:attrNameLst>
                                      </p:cBhvr>
                                      <p:tavLst>
                                        <p:tav tm="0">
                                          <p:val>
                                            <p:strVal val="#ppt_y+#ppt_h*1.125000"/>
                                          </p:val>
                                        </p:tav>
                                        <p:tav tm="100000">
                                          <p:val>
                                            <p:strVal val="#ppt_y"/>
                                          </p:val>
                                        </p:tav>
                                      </p:tavLst>
                                    </p:anim>
                                    <p:animEffect transition="in" filter="wipe(up)">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par>
                                <p:cTn id="21" presetID="1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ppt_y</p:attrName>
                                        </p:attrNameLst>
                                      </p:cBhvr>
                                      <p:tavLst>
                                        <p:tav tm="0">
                                          <p:val>
                                            <p:strVal val="#ppt_y+#ppt_h*1.125000"/>
                                          </p:val>
                                        </p:tav>
                                        <p:tav tm="100000">
                                          <p:val>
                                            <p:strVal val="#ppt_y"/>
                                          </p:val>
                                        </p:tav>
                                      </p:tavLst>
                                    </p:anim>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5122" name="Picture 3" descr="18"/>
          <p:cNvPicPr>
            <a:picLocks noChangeAspect="1"/>
          </p:cNvPicPr>
          <p:nvPr>
            <p:custDataLst>
              <p:tags r:id="rId2"/>
            </p:custDataLst>
          </p:nvPr>
        </p:nvPicPr>
        <p:blipFill>
          <a:blip r:embed="rId3">
            <a:clrChange>
              <a:clrFrom>
                <a:srgbClr val="FFFFFF"/>
              </a:clrFrom>
              <a:clrTo>
                <a:srgbClr val="FFFFFF">
                  <a:alpha val="0"/>
                </a:srgbClr>
              </a:clrTo>
            </a:clrChange>
          </a:blip>
          <a:srcRect r="51798"/>
          <a:stretch>
            <a:fillRect/>
          </a:stretch>
        </p:blipFill>
        <p:spPr>
          <a:xfrm>
            <a:off x="2746375" y="1901825"/>
            <a:ext cx="2964815" cy="2032000"/>
          </a:xfrm>
          <a:prstGeom prst="rect">
            <a:avLst/>
          </a:prstGeom>
          <a:noFill/>
          <a:ln w="9525">
            <a:noFill/>
          </a:ln>
        </p:spPr>
      </p:pic>
      <p:sp>
        <p:nvSpPr>
          <p:cNvPr id="5123" name="文本框 1"/>
          <p:cNvSpPr txBox="1"/>
          <p:nvPr/>
        </p:nvSpPr>
        <p:spPr>
          <a:xfrm>
            <a:off x="2324100" y="2742883"/>
            <a:ext cx="528638" cy="460375"/>
          </a:xfrm>
          <a:prstGeom prst="rect">
            <a:avLst/>
          </a:prstGeom>
          <a:noFill/>
          <a:ln w="9525">
            <a:noFill/>
          </a:ln>
        </p:spPr>
        <p:txBody>
          <a:bodyPr wrap="square" anchor="t">
            <a:spAutoFit/>
          </a:bodyPr>
          <a:p>
            <a:r>
              <a:rPr lang="en-US" altLang="zh-CN" sz="2400">
                <a:latin typeface="微软雅黑" panose="020B0503020204020204" pitchFamily="34" charset="-122"/>
                <a:ea typeface="微软雅黑" panose="020B0503020204020204" pitchFamily="34" charset="-122"/>
              </a:rPr>
              <a:t>A</a:t>
            </a:r>
            <a:endParaRPr lang="en-US" altLang="zh-CN" sz="2400">
              <a:latin typeface="微软雅黑" panose="020B0503020204020204" pitchFamily="34" charset="-122"/>
              <a:ea typeface="微软雅黑" panose="020B0503020204020204" pitchFamily="34" charset="-122"/>
            </a:endParaRPr>
          </a:p>
        </p:txBody>
      </p:sp>
      <p:sp>
        <p:nvSpPr>
          <p:cNvPr id="5124" name="文本框 2"/>
          <p:cNvSpPr txBox="1"/>
          <p:nvPr/>
        </p:nvSpPr>
        <p:spPr>
          <a:xfrm>
            <a:off x="2982278" y="3824288"/>
            <a:ext cx="357187" cy="460375"/>
          </a:xfrm>
          <a:prstGeom prst="rect">
            <a:avLst/>
          </a:prstGeom>
          <a:noFill/>
          <a:ln w="9525">
            <a:noFill/>
          </a:ln>
        </p:spPr>
        <p:txBody>
          <a:bodyPr wrap="square" anchor="t">
            <a:spAutoFit/>
          </a:bodyPr>
          <a:p>
            <a:r>
              <a:rPr lang="en-US" altLang="zh-CN" sz="2400">
                <a:latin typeface="微软雅黑" panose="020B0503020204020204" pitchFamily="34" charset="-122"/>
                <a:ea typeface="微软雅黑" panose="020B0503020204020204" pitchFamily="34" charset="-122"/>
              </a:rPr>
              <a:t>B</a:t>
            </a:r>
            <a:endParaRPr lang="en-US" altLang="zh-CN" sz="2400">
              <a:latin typeface="微软雅黑" panose="020B0503020204020204" pitchFamily="34" charset="-122"/>
              <a:ea typeface="微软雅黑" panose="020B0503020204020204" pitchFamily="34" charset="-122"/>
            </a:endParaRPr>
          </a:p>
        </p:txBody>
      </p:sp>
      <p:sp>
        <p:nvSpPr>
          <p:cNvPr id="5126" name="文本框 6"/>
          <p:cNvSpPr txBox="1"/>
          <p:nvPr/>
        </p:nvSpPr>
        <p:spPr>
          <a:xfrm>
            <a:off x="4776470" y="3055620"/>
            <a:ext cx="357188" cy="460375"/>
          </a:xfrm>
          <a:prstGeom prst="rect">
            <a:avLst/>
          </a:prstGeom>
          <a:noFill/>
          <a:ln w="9525">
            <a:noFill/>
          </a:ln>
        </p:spPr>
        <p:txBody>
          <a:bodyPr wrap="square" anchor="t">
            <a:spAutoFit/>
          </a:bodyPr>
          <a:p>
            <a:r>
              <a:rPr lang="en-US" altLang="zh-CN" sz="2400">
                <a:latin typeface="微软雅黑" panose="020B0503020204020204" pitchFamily="34" charset="-122"/>
                <a:ea typeface="微软雅黑" panose="020B0503020204020204" pitchFamily="34" charset="-122"/>
              </a:rPr>
              <a:t>C</a:t>
            </a:r>
            <a:endParaRPr lang="en-US" altLang="zh-CN" sz="2400">
              <a:latin typeface="微软雅黑" panose="020B0503020204020204" pitchFamily="34" charset="-122"/>
              <a:ea typeface="微软雅黑" panose="020B0503020204020204" pitchFamily="34" charset="-122"/>
            </a:endParaRPr>
          </a:p>
        </p:txBody>
      </p:sp>
      <p:sp>
        <p:nvSpPr>
          <p:cNvPr id="5127" name="文本框 7"/>
          <p:cNvSpPr txBox="1"/>
          <p:nvPr/>
        </p:nvSpPr>
        <p:spPr>
          <a:xfrm>
            <a:off x="3114040" y="1520825"/>
            <a:ext cx="358775" cy="460375"/>
          </a:xfrm>
          <a:prstGeom prst="rect">
            <a:avLst/>
          </a:prstGeom>
          <a:noFill/>
          <a:ln w="9525">
            <a:noFill/>
          </a:ln>
        </p:spPr>
        <p:txBody>
          <a:bodyPr wrap="square" anchor="t">
            <a:spAutoFit/>
          </a:bodyPr>
          <a:p>
            <a:r>
              <a:rPr lang="en-US" altLang="zh-CN" sz="2400">
                <a:latin typeface="微软雅黑" panose="020B0503020204020204" pitchFamily="34" charset="-122"/>
                <a:ea typeface="微软雅黑" panose="020B0503020204020204" pitchFamily="34" charset="-122"/>
              </a:rPr>
              <a:t>D</a:t>
            </a:r>
            <a:endParaRPr lang="en-US" altLang="zh-CN" sz="2400">
              <a:latin typeface="微软雅黑" panose="020B0503020204020204" pitchFamily="34" charset="-122"/>
              <a:ea typeface="微软雅黑" panose="020B0503020204020204" pitchFamily="34" charset="-122"/>
            </a:endParaRPr>
          </a:p>
        </p:txBody>
      </p:sp>
      <p:sp>
        <p:nvSpPr>
          <p:cNvPr id="5128" name="文本框 8"/>
          <p:cNvSpPr txBox="1"/>
          <p:nvPr/>
        </p:nvSpPr>
        <p:spPr>
          <a:xfrm>
            <a:off x="4044315" y="3890328"/>
            <a:ext cx="357188" cy="460375"/>
          </a:xfrm>
          <a:prstGeom prst="rect">
            <a:avLst/>
          </a:prstGeom>
          <a:noFill/>
          <a:ln w="9525">
            <a:noFill/>
          </a:ln>
        </p:spPr>
        <p:txBody>
          <a:bodyPr wrap="square" anchor="t">
            <a:spAutoFit/>
          </a:bodyPr>
          <a:p>
            <a:r>
              <a:rPr lang="en-US" altLang="zh-CN" sz="2400">
                <a:latin typeface="微软雅黑" panose="020B0503020204020204" pitchFamily="34" charset="-122"/>
                <a:ea typeface="微软雅黑" panose="020B0503020204020204" pitchFamily="34" charset="-122"/>
              </a:rPr>
              <a:t>E</a:t>
            </a:r>
            <a:endParaRPr lang="en-US" altLang="zh-CN" sz="2400">
              <a:latin typeface="微软雅黑" panose="020B0503020204020204" pitchFamily="34" charset="-122"/>
              <a:ea typeface="微软雅黑" panose="020B0503020204020204" pitchFamily="34" charset="-122"/>
            </a:endParaRPr>
          </a:p>
        </p:txBody>
      </p:sp>
      <p:pic>
        <p:nvPicPr>
          <p:cNvPr id="9" name="图片 8"/>
          <p:cNvPicPr>
            <a:picLocks noChangeAspect="1"/>
          </p:cNvPicPr>
          <p:nvPr>
            <p:custDataLst>
              <p:tags r:id="rId4"/>
            </p:custDataLst>
          </p:nvPr>
        </p:nvPicPr>
        <p:blipFill>
          <a:blip r:embed="rId5">
            <a:clrChange>
              <a:clrFrom>
                <a:srgbClr val="FFFFF2"/>
              </a:clrFrom>
              <a:clrTo>
                <a:srgbClr val="FFFFF2">
                  <a:alpha val="0"/>
                </a:srgbClr>
              </a:clrTo>
            </a:clrChange>
          </a:blip>
          <a:stretch>
            <a:fillRect/>
          </a:stretch>
        </p:blipFill>
        <p:spPr>
          <a:xfrm>
            <a:off x="7498715" y="1170940"/>
            <a:ext cx="2717165" cy="3129915"/>
          </a:xfrm>
          <a:prstGeom prst="rect">
            <a:avLst/>
          </a:prstGeom>
        </p:spPr>
      </p:pic>
      <p:sp>
        <p:nvSpPr>
          <p:cNvPr id="5121" name="TextBox 11"/>
          <p:cNvSpPr txBox="1"/>
          <p:nvPr/>
        </p:nvSpPr>
        <p:spPr>
          <a:xfrm>
            <a:off x="2932430" y="946785"/>
            <a:ext cx="4156710" cy="460375"/>
          </a:xfrm>
          <a:prstGeom prst="rect">
            <a:avLst/>
          </a:prstGeom>
          <a:noFill/>
          <a:ln w="9525">
            <a:noFill/>
          </a:ln>
        </p:spPr>
        <p:txBody>
          <a:bodyPr wrap="square" anchor="t">
            <a:spAutoFit/>
          </a:bodyPr>
          <a:p>
            <a:pPr>
              <a:lnSpc>
                <a:spcPct val="100000"/>
              </a:lnSpc>
            </a:pPr>
            <a:r>
              <a:rPr lang="zh-CN" altLang="en-US" sz="2400" dirty="0">
                <a:latin typeface="微软雅黑" panose="020B0503020204020204" pitchFamily="34" charset="-122"/>
                <a:ea typeface="微软雅黑" panose="020B0503020204020204" pitchFamily="34" charset="-122"/>
                <a:cs typeface="楷体" panose="02010609060101010101" charset="-122"/>
              </a:rPr>
              <a:t>找出下列圆的直径和半径。</a:t>
            </a:r>
            <a:endParaRPr lang="zh-CN" altLang="en-US" sz="2400" dirty="0">
              <a:latin typeface="微软雅黑" panose="020B0503020204020204" pitchFamily="34" charset="-122"/>
              <a:ea typeface="微软雅黑" panose="020B0503020204020204" pitchFamily="34" charset="-122"/>
              <a:cs typeface="楷体" panose="02010609060101010101" charset="-122"/>
            </a:endParaRPr>
          </a:p>
        </p:txBody>
      </p:sp>
      <p:grpSp>
        <p:nvGrpSpPr>
          <p:cNvPr id="12" name="组合 11"/>
          <p:cNvGrpSpPr/>
          <p:nvPr/>
        </p:nvGrpSpPr>
        <p:grpSpPr>
          <a:xfrm>
            <a:off x="1224280" y="4568825"/>
            <a:ext cx="2140585" cy="1067435"/>
            <a:chOff x="555" y="7466"/>
            <a:chExt cx="3371" cy="1681"/>
          </a:xfrm>
        </p:grpSpPr>
        <p:sp>
          <p:nvSpPr>
            <p:cNvPr id="11" name="圆角矩形 10"/>
            <p:cNvSpPr/>
            <p:nvPr/>
          </p:nvSpPr>
          <p:spPr>
            <a:xfrm>
              <a:off x="555" y="7911"/>
              <a:ext cx="3371" cy="1236"/>
            </a:xfrm>
            <a:prstGeom prst="roundRect">
              <a:avLst/>
            </a:prstGeom>
            <a:solidFill>
              <a:srgbClr val="FFE183"/>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01ee3703a08c94e376"/>
            <p:cNvPicPr>
              <a:picLocks noChangeAspect="1"/>
            </p:cNvPicPr>
            <p:nvPr>
              <p:custDataLst>
                <p:tags r:id="rId6"/>
              </p:custDataLst>
            </p:nvPr>
          </p:nvPicPr>
          <p:blipFill>
            <a:blip r:embed="rId7">
              <a:clrChange>
                <a:clrFrom>
                  <a:srgbClr val="FFFFFF">
                    <a:alpha val="100000"/>
                  </a:srgbClr>
                </a:clrFrom>
                <a:clrTo>
                  <a:srgbClr val="FFFFFF">
                    <a:alpha val="100000"/>
                    <a:alpha val="0"/>
                  </a:srgbClr>
                </a:clrTo>
              </a:clrChange>
            </a:blip>
            <a:srcRect l="17433" t="36833" r="16250" b="35633"/>
            <a:stretch>
              <a:fillRect/>
            </a:stretch>
          </p:blipFill>
          <p:spPr>
            <a:xfrm>
              <a:off x="1351" y="7466"/>
              <a:ext cx="1906" cy="989"/>
            </a:xfrm>
            <a:prstGeom prst="rect">
              <a:avLst/>
            </a:prstGeom>
          </p:spPr>
        </p:pic>
        <p:sp>
          <p:nvSpPr>
            <p:cNvPr id="6" name="文本框 5"/>
            <p:cNvSpPr txBox="1"/>
            <p:nvPr/>
          </p:nvSpPr>
          <p:spPr>
            <a:xfrm>
              <a:off x="1703" y="7598"/>
              <a:ext cx="1248"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半径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8" name="文本框 7"/>
          <p:cNvSpPr txBox="1"/>
          <p:nvPr/>
        </p:nvSpPr>
        <p:spPr>
          <a:xfrm>
            <a:off x="1195070" y="5135245"/>
            <a:ext cx="2140585" cy="460375"/>
          </a:xfrm>
          <a:prstGeom prst="rect">
            <a:avLst/>
          </a:prstGeom>
          <a:noFill/>
        </p:spPr>
        <p:txBody>
          <a:bodyPr wrap="none" rtlCol="0">
            <a:spAutoFit/>
          </a:bodyPr>
          <a:p>
            <a:pPr algn="l"/>
            <a:r>
              <a:rPr lang="en-US" altLang="zh-CN" sz="24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O</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OD</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OE</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2"/>
          <p:cNvGrpSpPr/>
          <p:nvPr/>
        </p:nvGrpSpPr>
        <p:grpSpPr>
          <a:xfrm>
            <a:off x="3777615" y="4568825"/>
            <a:ext cx="2140585" cy="1067435"/>
            <a:chOff x="555" y="7466"/>
            <a:chExt cx="3371" cy="1681"/>
          </a:xfrm>
        </p:grpSpPr>
        <p:sp>
          <p:nvSpPr>
            <p:cNvPr id="14" name="圆角矩形 13"/>
            <p:cNvSpPr/>
            <p:nvPr/>
          </p:nvSpPr>
          <p:spPr>
            <a:xfrm>
              <a:off x="555" y="7911"/>
              <a:ext cx="3371" cy="1236"/>
            </a:xfrm>
            <a:prstGeom prst="roundRect">
              <a:avLst/>
            </a:prstGeom>
            <a:solidFill>
              <a:srgbClr val="FFE183"/>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t01ee3703a08c94e376"/>
            <p:cNvPicPr>
              <a:picLocks noChangeAspect="1"/>
            </p:cNvPicPr>
            <p:nvPr>
              <p:custDataLst>
                <p:tags r:id="rId8"/>
              </p:custDataLst>
            </p:nvPr>
          </p:nvPicPr>
          <p:blipFill>
            <a:blip r:embed="rId7">
              <a:clrChange>
                <a:clrFrom>
                  <a:srgbClr val="FFFFFF">
                    <a:alpha val="100000"/>
                  </a:srgbClr>
                </a:clrFrom>
                <a:clrTo>
                  <a:srgbClr val="FFFFFF">
                    <a:alpha val="100000"/>
                    <a:alpha val="0"/>
                  </a:srgbClr>
                </a:clrTo>
              </a:clrChange>
            </a:blip>
            <a:srcRect l="17433" t="36833" r="16250" b="35633"/>
            <a:stretch>
              <a:fillRect/>
            </a:stretch>
          </p:blipFill>
          <p:spPr>
            <a:xfrm>
              <a:off x="1351" y="7466"/>
              <a:ext cx="1906" cy="989"/>
            </a:xfrm>
            <a:prstGeom prst="rect">
              <a:avLst/>
            </a:prstGeom>
          </p:spPr>
        </p:pic>
        <p:sp>
          <p:nvSpPr>
            <p:cNvPr id="16" name="文本框 15"/>
            <p:cNvSpPr txBox="1"/>
            <p:nvPr/>
          </p:nvSpPr>
          <p:spPr>
            <a:xfrm>
              <a:off x="1703" y="7598"/>
              <a:ext cx="1248"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7" name="组合 16"/>
          <p:cNvGrpSpPr/>
          <p:nvPr/>
        </p:nvGrpSpPr>
        <p:grpSpPr>
          <a:xfrm>
            <a:off x="6360160" y="4568825"/>
            <a:ext cx="2140585" cy="1067435"/>
            <a:chOff x="555" y="7466"/>
            <a:chExt cx="3371" cy="1681"/>
          </a:xfrm>
        </p:grpSpPr>
        <p:sp>
          <p:nvSpPr>
            <p:cNvPr id="18" name="圆角矩形 17"/>
            <p:cNvSpPr/>
            <p:nvPr/>
          </p:nvSpPr>
          <p:spPr>
            <a:xfrm>
              <a:off x="555" y="7911"/>
              <a:ext cx="3371" cy="1236"/>
            </a:xfrm>
            <a:prstGeom prst="roundRect">
              <a:avLst/>
            </a:prstGeom>
            <a:solidFill>
              <a:srgbClr val="FFE183"/>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图片 18" descr="t01ee3703a08c94e376"/>
            <p:cNvPicPr>
              <a:picLocks noChangeAspect="1"/>
            </p:cNvPicPr>
            <p:nvPr>
              <p:custDataLst>
                <p:tags r:id="rId9"/>
              </p:custDataLst>
            </p:nvPr>
          </p:nvPicPr>
          <p:blipFill>
            <a:blip r:embed="rId7">
              <a:clrChange>
                <a:clrFrom>
                  <a:srgbClr val="FFFFFF">
                    <a:alpha val="100000"/>
                  </a:srgbClr>
                </a:clrFrom>
                <a:clrTo>
                  <a:srgbClr val="FFFFFF">
                    <a:alpha val="100000"/>
                    <a:alpha val="0"/>
                  </a:srgbClr>
                </a:clrTo>
              </a:clrChange>
            </a:blip>
            <a:srcRect l="17433" t="36833" r="16250" b="35633"/>
            <a:stretch>
              <a:fillRect/>
            </a:stretch>
          </p:blipFill>
          <p:spPr>
            <a:xfrm>
              <a:off x="1351" y="7466"/>
              <a:ext cx="1906" cy="989"/>
            </a:xfrm>
            <a:prstGeom prst="rect">
              <a:avLst/>
            </a:prstGeom>
          </p:spPr>
        </p:pic>
        <p:sp>
          <p:nvSpPr>
            <p:cNvPr id="20" name="文本框 19"/>
            <p:cNvSpPr txBox="1"/>
            <p:nvPr/>
          </p:nvSpPr>
          <p:spPr>
            <a:xfrm>
              <a:off x="1703" y="7598"/>
              <a:ext cx="1248"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半径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1" name="组合 20"/>
          <p:cNvGrpSpPr/>
          <p:nvPr/>
        </p:nvGrpSpPr>
        <p:grpSpPr>
          <a:xfrm>
            <a:off x="8942705" y="4568825"/>
            <a:ext cx="2140585" cy="1067435"/>
            <a:chOff x="555" y="7466"/>
            <a:chExt cx="3371" cy="1681"/>
          </a:xfrm>
        </p:grpSpPr>
        <p:sp>
          <p:nvSpPr>
            <p:cNvPr id="22" name="圆角矩形 21"/>
            <p:cNvSpPr/>
            <p:nvPr/>
          </p:nvSpPr>
          <p:spPr>
            <a:xfrm>
              <a:off x="555" y="7911"/>
              <a:ext cx="3371" cy="1236"/>
            </a:xfrm>
            <a:prstGeom prst="roundRect">
              <a:avLst/>
            </a:prstGeom>
            <a:solidFill>
              <a:srgbClr val="FFE183"/>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3" name="图片 22" descr="t01ee3703a08c94e376"/>
            <p:cNvPicPr>
              <a:picLocks noChangeAspect="1"/>
            </p:cNvPicPr>
            <p:nvPr>
              <p:custDataLst>
                <p:tags r:id="rId10"/>
              </p:custDataLst>
            </p:nvPr>
          </p:nvPicPr>
          <p:blipFill>
            <a:blip r:embed="rId7">
              <a:clrChange>
                <a:clrFrom>
                  <a:srgbClr val="FFFFFF">
                    <a:alpha val="100000"/>
                  </a:srgbClr>
                </a:clrFrom>
                <a:clrTo>
                  <a:srgbClr val="FFFFFF">
                    <a:alpha val="100000"/>
                    <a:alpha val="0"/>
                  </a:srgbClr>
                </a:clrTo>
              </a:clrChange>
            </a:blip>
            <a:srcRect l="17433" t="36833" r="16250" b="35633"/>
            <a:stretch>
              <a:fillRect/>
            </a:stretch>
          </p:blipFill>
          <p:spPr>
            <a:xfrm>
              <a:off x="1351" y="7466"/>
              <a:ext cx="1906" cy="989"/>
            </a:xfrm>
            <a:prstGeom prst="rect">
              <a:avLst/>
            </a:prstGeom>
          </p:spPr>
        </p:pic>
        <p:sp>
          <p:nvSpPr>
            <p:cNvPr id="24" name="文本框 23"/>
            <p:cNvSpPr txBox="1"/>
            <p:nvPr/>
          </p:nvSpPr>
          <p:spPr>
            <a:xfrm>
              <a:off x="1703" y="7598"/>
              <a:ext cx="1248" cy="72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0" name="文本框 9"/>
          <p:cNvSpPr txBox="1"/>
          <p:nvPr/>
        </p:nvSpPr>
        <p:spPr>
          <a:xfrm>
            <a:off x="4606290" y="5164455"/>
            <a:ext cx="582930" cy="460375"/>
          </a:xfrm>
          <a:prstGeom prst="rect">
            <a:avLst/>
          </a:prstGeom>
          <a:noFill/>
        </p:spPr>
        <p:txBody>
          <a:bodyPr wrap="none" rtlCol="0">
            <a:spAutoFit/>
          </a:bodyPr>
          <a:p>
            <a:pPr algn="l">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DE</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文本框 24"/>
          <p:cNvSpPr txBox="1"/>
          <p:nvPr/>
        </p:nvSpPr>
        <p:spPr>
          <a:xfrm>
            <a:off x="6459855" y="5142230"/>
            <a:ext cx="1997710" cy="460375"/>
          </a:xfrm>
          <a:prstGeom prst="rect">
            <a:avLst/>
          </a:prstGeom>
          <a:noFill/>
        </p:spPr>
        <p:txBody>
          <a:bodyPr wrap="non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OI</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OF</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OJ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文本框 25"/>
          <p:cNvSpPr txBox="1"/>
          <p:nvPr/>
        </p:nvSpPr>
        <p:spPr>
          <a:xfrm>
            <a:off x="9822815" y="5113020"/>
            <a:ext cx="393065" cy="460375"/>
          </a:xfrm>
          <a:prstGeom prst="rect">
            <a:avLst/>
          </a:prstGeom>
          <a:noFill/>
        </p:spPr>
        <p:txBody>
          <a:bodyPr wrap="squar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IJ</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Rectangle 4"/>
          <p:cNvSpPr>
            <a:spLocks noChangeArrowheads="1"/>
          </p:cNvSpPr>
          <p:nvPr/>
        </p:nvSpPr>
        <p:spPr bwMode="auto">
          <a:xfrm>
            <a:off x="2004060" y="3515995"/>
            <a:ext cx="3053715" cy="1824355"/>
          </a:xfrm>
          <a:prstGeom prst="rect">
            <a:avLst/>
          </a:prstGeom>
          <a:solidFill>
            <a:schemeClr val="bg1"/>
          </a:solidFill>
          <a:ln w="25400" algn="ctr">
            <a:solidFill>
              <a:srgbClr val="3333FF"/>
            </a:solidFill>
            <a:miter lim="800000"/>
          </a:ln>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Rectangle 5"/>
          <p:cNvSpPr>
            <a:spLocks noChangeArrowheads="1"/>
          </p:cNvSpPr>
          <p:nvPr/>
        </p:nvSpPr>
        <p:spPr bwMode="auto">
          <a:xfrm>
            <a:off x="7117715" y="3392170"/>
            <a:ext cx="2160000" cy="2160000"/>
          </a:xfrm>
          <a:prstGeom prst="rect">
            <a:avLst/>
          </a:prstGeom>
          <a:solidFill>
            <a:schemeClr val="bg1"/>
          </a:solidFill>
          <a:ln w="25400" algn="ctr">
            <a:solidFill>
              <a:srgbClr val="3333FF"/>
            </a:solidFill>
            <a:miter lim="800000"/>
          </a:ln>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Oval 6"/>
          <p:cNvSpPr>
            <a:spLocks noChangeArrowheads="1"/>
          </p:cNvSpPr>
          <p:nvPr/>
        </p:nvSpPr>
        <p:spPr bwMode="auto">
          <a:xfrm>
            <a:off x="1908810" y="3392170"/>
            <a:ext cx="234315" cy="288290"/>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Oval 7"/>
          <p:cNvSpPr>
            <a:spLocks noChangeArrowheads="1"/>
          </p:cNvSpPr>
          <p:nvPr/>
        </p:nvSpPr>
        <p:spPr bwMode="auto">
          <a:xfrm>
            <a:off x="7011035" y="3273425"/>
            <a:ext cx="234315" cy="288290"/>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5" name="Rectangle 8"/>
          <p:cNvSpPr>
            <a:spLocks noChangeArrowheads="1"/>
          </p:cNvSpPr>
          <p:nvPr/>
        </p:nvSpPr>
        <p:spPr bwMode="auto">
          <a:xfrm>
            <a:off x="2004060" y="3531235"/>
            <a:ext cx="3053715" cy="1824355"/>
          </a:xfrm>
          <a:prstGeom prst="rect">
            <a:avLst/>
          </a:prstGeom>
          <a:noFill/>
          <a:ln w="25400" algn="ctr">
            <a:solidFill>
              <a:srgbClr val="FF0000"/>
            </a:solidFill>
            <a:miter lim="800000"/>
          </a:ln>
          <a:extLst>
            <a:ext uri="{909E8E84-426E-40DD-AFC4-6F175D3DCCD1}">
              <a14:hiddenFill xmlns:a14="http://schemas.microsoft.com/office/drawing/2010/main">
                <a:solidFill>
                  <a:srgbClr val="FFFFFF"/>
                </a:solidFill>
              </a14:hiddenFill>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Rectangle 9"/>
          <p:cNvSpPr>
            <a:spLocks noChangeArrowheads="1"/>
          </p:cNvSpPr>
          <p:nvPr/>
        </p:nvSpPr>
        <p:spPr bwMode="auto">
          <a:xfrm>
            <a:off x="7107555" y="3392170"/>
            <a:ext cx="2160000" cy="2160000"/>
          </a:xfrm>
          <a:prstGeom prst="rect">
            <a:avLst/>
          </a:prstGeom>
          <a:noFill/>
          <a:ln w="25400" algn="ctr">
            <a:solidFill>
              <a:srgbClr val="FF0000"/>
            </a:solidFill>
            <a:miter lim="800000"/>
          </a:ln>
          <a:extLst>
            <a:ext uri="{909E8E84-426E-40DD-AFC4-6F175D3DCCD1}">
              <a14:hiddenFill xmlns:a14="http://schemas.microsoft.com/office/drawing/2010/main">
                <a:solidFill>
                  <a:srgbClr val="FFFFFF"/>
                </a:solidFill>
              </a14:hiddenFill>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615690" y="1151255"/>
            <a:ext cx="4990465" cy="863600"/>
            <a:chOff x="6311" y="1050"/>
            <a:chExt cx="7859" cy="1360"/>
          </a:xfrm>
        </p:grpSpPr>
        <p:grpSp>
          <p:nvGrpSpPr>
            <p:cNvPr id="4" name="组合 3"/>
            <p:cNvGrpSpPr/>
            <p:nvPr/>
          </p:nvGrpSpPr>
          <p:grpSpPr>
            <a:xfrm rot="0">
              <a:off x="6311" y="1050"/>
              <a:ext cx="7811" cy="1360"/>
              <a:chOff x="11732" y="6237"/>
              <a:chExt cx="5252" cy="1360"/>
            </a:xfrm>
          </p:grpSpPr>
          <p:sp>
            <p:nvSpPr>
              <p:cNvPr id="21" name="圆角矩形 20"/>
              <p:cNvSpPr/>
              <p:nvPr/>
            </p:nvSpPr>
            <p:spPr>
              <a:xfrm>
                <a:off x="11861" y="6350"/>
                <a:ext cx="4959" cy="1102"/>
              </a:xfrm>
              <a:prstGeom prst="roundRect">
                <a:avLst/>
              </a:prstGeom>
              <a:solidFill>
                <a:srgbClr val="93E2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标注 4"/>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Text Box 12"/>
            <p:cNvSpPr txBox="1">
              <a:spLocks noChangeArrowheads="1"/>
            </p:cNvSpPr>
            <p:nvPr/>
          </p:nvSpPr>
          <p:spPr bwMode="auto">
            <a:xfrm>
              <a:off x="6602" y="1127"/>
              <a:ext cx="7568" cy="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buFontTx/>
                <a:buNone/>
              </a:pPr>
              <a:r>
                <a:rPr lang="zh-CN" altLang="en-US" sz="2400" dirty="0">
                  <a:solidFill>
                    <a:schemeClr val="tx1"/>
                  </a:solidFill>
                  <a:latin typeface="微软雅黑" panose="020B0503020204020204" pitchFamily="34" charset="-122"/>
                  <a:ea typeface="微软雅黑" panose="020B0503020204020204" pitchFamily="34" charset="-122"/>
                </a:rPr>
                <a:t>长方形、正方形的周长各指什么？</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7" name="图片 6" descr="图片107"/>
          <p:cNvPicPr>
            <a:picLocks noChangeAspect="1"/>
          </p:cNvPicPr>
          <p:nvPr/>
        </p:nvPicPr>
        <p:blipFill>
          <a:blip r:embed="rId2"/>
          <a:stretch>
            <a:fillRect/>
          </a:stretch>
        </p:blipFill>
        <p:spPr>
          <a:xfrm flipH="1">
            <a:off x="9787255" y="810895"/>
            <a:ext cx="1191260" cy="175069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childTnLst>
                                </p:cTn>
                              </p:par>
                              <p:par>
                                <p:cTn id="16" presetID="7" presetClass="path" presetSubtype="0" accel="50000" decel="50000" fill="hold" grpId="1" nodeType="withEffect">
                                  <p:stCondLst>
                                    <p:cond delay="0"/>
                                  </p:stCondLst>
                                  <p:childTnLst>
                                    <p:animMotion origin="layout" path="M -4.59883e-06 -0.00368392 L 0.250631 -0.00368392 L 0.250631 0.266654 L -4.59883e-06 0.266654 L -4.59883e-06 -0.00368392 Z " pathEditMode="relative" rAng="0" ptsTypes="AAAAA">
                                      <p:cBhvr>
                                        <p:cTn id="17" dur="3000" fill="hold"/>
                                        <p:tgtEl>
                                          <p:spTgt spid="23"/>
                                        </p:tgtEl>
                                        <p:attrNameLst>
                                          <p:attrName>ppt_x</p:attrName>
                                          <p:attrName>ppt_y</p:attrName>
                                        </p:attrNameLst>
                                      </p:cBhvr>
                                      <p:rCtr x="125" y="135"/>
                                    </p:animMotion>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7" presetClass="path" presetSubtype="0" accel="50000" decel="50000" fill="hold" grpId="1" nodeType="withEffect">
                                  <p:stCondLst>
                                    <p:cond delay="0"/>
                                  </p:stCondLst>
                                  <p:childTnLst>
                                    <p:animMotion origin="layout" path="M -0.00264451 0.000137804 L 0.176169 0.000137804 L 0.176169 0.316531 L -0.00264451 0.316531 L -0.00264451 0.000137804 Z " pathEditMode="relative" rAng="0" ptsTypes="AAAAA">
                                      <p:cBhvr>
                                        <p:cTn id="22" dur="3000" fill="hold"/>
                                        <p:tgtEl>
                                          <p:spTgt spid="24"/>
                                        </p:tgtEl>
                                        <p:attrNameLst>
                                          <p:attrName>ppt_x</p:attrName>
                                          <p:attrName>ppt_y</p:attrName>
                                        </p:attrNameLst>
                                      </p:cBhvr>
                                      <p:rCtr x="89" y="158"/>
                                    </p:animMotion>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emph" presetSubtype="0" fill="hold" grpId="1" nodeType="withEffect">
                                  <p:stCondLst>
                                    <p:cond delay="0"/>
                                  </p:stCondLst>
                                  <p:childTnLst>
                                    <p:anim calcmode="discrete" valueType="str">
                                      <p:cBhvr>
                                        <p:cTn id="29" dur="1000" fill="hold"/>
                                        <p:tgtEl>
                                          <p:spTgt spid="26"/>
                                        </p:tgtEl>
                                        <p:attrNameLst>
                                          <p:attrName>style.visibility</p:attrName>
                                        </p:attrNameLst>
                                      </p:cBhvr>
                                      <p:tavLst>
                                        <p:tav tm="0">
                                          <p:val>
                                            <p:strVal val="hidden"/>
                                          </p:val>
                                        </p:tav>
                                        <p:tav tm="50000">
                                          <p:val>
                                            <p:strVal val="visible"/>
                                          </p:val>
                                        </p:tav>
                                      </p:tavLst>
                                    </p:anim>
                                  </p:childTnLst>
                                </p:cTn>
                              </p:par>
                              <p:par>
                                <p:cTn id="30" presetID="35" presetClass="emph" presetSubtype="0" fill="hold" grpId="1" nodeType="withEffect">
                                  <p:stCondLst>
                                    <p:cond delay="0"/>
                                  </p:stCondLst>
                                  <p:childTnLst>
                                    <p:anim calcmode="discrete" valueType="str">
                                      <p:cBhvr>
                                        <p:cTn id="31" dur="1000" fill="hold"/>
                                        <p:tgtEl>
                                          <p:spTgt spid="25"/>
                                        </p:tgtEl>
                                        <p:attrNameLst>
                                          <p:attrName>style.visibility</p:attrName>
                                        </p:attrNameLst>
                                      </p:cBhvr>
                                      <p:tavLst>
                                        <p:tav tm="0">
                                          <p:val>
                                            <p:strVal val="hidden"/>
                                          </p:val>
                                        </p:tav>
                                        <p:tav tm="50000">
                                          <p:val>
                                            <p:strVal val="visible"/>
                                          </p:val>
                                        </p:tav>
                                      </p:tavLst>
                                    </p:anim>
                                  </p:childTnLst>
                                </p:cTn>
                              </p:par>
                            </p:childTnLst>
                          </p:cTn>
                        </p:par>
                        <p:par>
                          <p:cTn id="32" fill="hold">
                            <p:stCondLst>
                              <p:cond delay="0"/>
                            </p:stCondLst>
                            <p:childTnLst>
                              <p:par>
                                <p:cTn id="33" presetID="1" presetClass="exit" presetSubtype="0" fill="hold" grpId="2" nodeType="afterEffect">
                                  <p:stCondLst>
                                    <p:cond delay="0"/>
                                  </p:stCondLst>
                                  <p:childTnLst>
                                    <p:set>
                                      <p:cBhvr>
                                        <p:cTn id="34" dur="1" fill="hold">
                                          <p:stCondLst>
                                            <p:cond delay="0"/>
                                          </p:stCondLst>
                                        </p:cTn>
                                        <p:tgtEl>
                                          <p:spTgt spid="26"/>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2" grpId="0" bldLvl="0" animBg="1"/>
      <p:bldP spid="23" grpId="0" bldLvl="0" animBg="1"/>
      <p:bldP spid="23" grpId="1" bldLvl="0" animBg="1"/>
      <p:bldP spid="24" grpId="0" bldLvl="0" animBg="1"/>
      <p:bldP spid="24" grpId="1" bldLvl="0" animBg="1"/>
      <p:bldP spid="25" grpId="0" bldLvl="0" animBg="1"/>
      <p:bldP spid="25" grpId="1" bldLvl="0" animBg="1"/>
      <p:bldP spid="25" grpId="2" bldLvl="0" animBg="1"/>
      <p:bldP spid="26" grpId="0" bldLvl="0" animBg="1"/>
      <p:bldP spid="26" grpId="1" bldLvl="0" animBg="1"/>
      <p:bldP spid="26" grpId="2"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3" name="Oval 4"/>
          <p:cNvSpPr>
            <a:spLocks noChangeArrowheads="1"/>
          </p:cNvSpPr>
          <p:nvPr/>
        </p:nvSpPr>
        <p:spPr bwMode="auto">
          <a:xfrm>
            <a:off x="4540885" y="1885315"/>
            <a:ext cx="2880000" cy="2880000"/>
          </a:xfrm>
          <a:prstGeom prst="ellipse">
            <a:avLst/>
          </a:prstGeom>
          <a:solidFill>
            <a:srgbClr val="33CCFF"/>
          </a:solidFill>
          <a:ln w="38100" algn="ctr">
            <a:solidFill>
              <a:schemeClr val="tx1"/>
            </a:solidFill>
            <a:round/>
          </a:ln>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2" name="Oval 3"/>
          <p:cNvSpPr>
            <a:spLocks noChangeArrowheads="1"/>
          </p:cNvSpPr>
          <p:nvPr/>
        </p:nvSpPr>
        <p:spPr bwMode="auto">
          <a:xfrm>
            <a:off x="5899616" y="1824531"/>
            <a:ext cx="161925" cy="161925"/>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710940" y="5353050"/>
            <a:ext cx="4639310" cy="767715"/>
            <a:chOff x="6372" y="8430"/>
            <a:chExt cx="7306" cy="790"/>
          </a:xfrm>
        </p:grpSpPr>
        <p:sp>
          <p:nvSpPr>
            <p:cNvPr id="4" name="流程图: 可选过程 3"/>
            <p:cNvSpPr/>
            <p:nvPr/>
          </p:nvSpPr>
          <p:spPr>
            <a:xfrm>
              <a:off x="6372" y="8430"/>
              <a:ext cx="7144" cy="790"/>
            </a:xfrm>
            <a:prstGeom prst="flowChartAlternateProcess">
              <a:avLst/>
            </a:prstGeom>
            <a:solidFill>
              <a:srgbClr val="FE9B1C"/>
            </a:solidFill>
            <a:ln w="15875">
              <a:solidFill>
                <a:srgbClr val="7030A0"/>
              </a:solidFill>
            </a:ln>
            <a:effectLst>
              <a:outerShdw blurRad="177800" dist="177800" dir="8100000" algn="tr"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6651" y="8588"/>
              <a:ext cx="7027" cy="474"/>
            </a:xfrm>
            <a:prstGeom prst="rect">
              <a:avLst/>
            </a:prstGeom>
          </p:spPr>
          <p:txBody>
            <a:bodyPr wrap="square">
              <a:spAutoFit/>
            </a:bodyPr>
            <a:lstStyle/>
            <a:p>
              <a:pPr latinLnBrk="1"/>
              <a:r>
                <a:rPr lang="zh-CN" altLang="en-US" sz="2400" dirty="0">
                  <a:solidFill>
                    <a:schemeClr val="tx1"/>
                  </a:solidFill>
                  <a:latin typeface="微软雅黑" panose="020B0503020204020204" pitchFamily="34" charset="-122"/>
                  <a:ea typeface="微软雅黑" panose="020B0503020204020204" pitchFamily="34" charset="-122"/>
                </a:rPr>
                <a:t>围成圆的曲线的长是圆的周长。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783965" y="709295"/>
            <a:ext cx="4798695" cy="911767"/>
            <a:chOff x="2514" y="1007"/>
            <a:chExt cx="7557" cy="1681"/>
          </a:xfrm>
        </p:grpSpPr>
        <p:grpSp>
          <p:nvGrpSpPr>
            <p:cNvPr id="64" name="组合 63"/>
            <p:cNvGrpSpPr/>
            <p:nvPr/>
          </p:nvGrpSpPr>
          <p:grpSpPr>
            <a:xfrm rot="0">
              <a:off x="2514" y="1007"/>
              <a:ext cx="7334" cy="1681"/>
              <a:chOff x="10439" y="4084"/>
              <a:chExt cx="6281" cy="3054"/>
            </a:xfrm>
          </p:grpSpPr>
          <p:sp>
            <p:nvSpPr>
              <p:cNvPr id="61" name="圆角矩形标注 60"/>
              <p:cNvSpPr/>
              <p:nvPr/>
            </p:nvSpPr>
            <p:spPr>
              <a:xfrm>
                <a:off x="10439" y="4084"/>
                <a:ext cx="6281" cy="3054"/>
              </a:xfrm>
              <a:prstGeom prst="wedgeRoundRectCallout">
                <a:avLst>
                  <a:gd name="adj1" fmla="val 60239"/>
                  <a:gd name="adj2" fmla="val -13057"/>
                  <a:gd name="adj3" fmla="val 16667"/>
                </a:avLst>
              </a:prstGeom>
              <a:noFill/>
              <a:ln>
                <a:solidFill>
                  <a:srgbClr val="A838A7"/>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0" y="4370"/>
                <a:ext cx="5923" cy="2369"/>
              </a:xfrm>
              <a:prstGeom prst="roundRect">
                <a:avLst/>
              </a:prstGeom>
              <a:solidFill>
                <a:srgbClr val="F98DF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2724" y="1458"/>
              <a:ext cx="7347" cy="84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什么是圆的周长？用手画一画。</a:t>
              </a:r>
              <a:endParaRPr lang="zh-CN" altLang="en-US" sz="2400" dirty="0">
                <a:latin typeface="微软雅黑" panose="020B0503020204020204" pitchFamily="34" charset="-122"/>
                <a:ea typeface="微软雅黑" panose="020B0503020204020204" pitchFamily="34" charset="-122"/>
              </a:endParaRPr>
            </a:p>
          </p:txBody>
        </p:sp>
      </p:grpSp>
      <p:pic>
        <p:nvPicPr>
          <p:cNvPr id="8" name="图片 7" descr="图片163"/>
          <p:cNvPicPr>
            <a:picLocks noChangeAspect="1"/>
          </p:cNvPicPr>
          <p:nvPr/>
        </p:nvPicPr>
        <p:blipFill>
          <a:blip r:embed="rId2"/>
          <a:stretch>
            <a:fillRect/>
          </a:stretch>
        </p:blipFill>
        <p:spPr>
          <a:xfrm>
            <a:off x="9594215" y="811530"/>
            <a:ext cx="1286510" cy="1654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path" presetSubtype="0" accel="50000" decel="50000" fill="hold" grpId="1" nodeType="withEffect">
                                  <p:stCondLst>
                                    <p:cond delay="0"/>
                                  </p:stCondLst>
                                  <p:childTnLst>
                                    <p:animMotion origin="layout" path="M -0.00012432 -0.000232868 C 0.0663366 -0.000232868 0.121427 0.0926711 0.121427 0.207453 C 0.121427 0.321527 0.0663366 0.415848 -0.00012432 0.415848 C -0.0665844 0.415848 -0.119567 0.321527 -0.119567 0.207453 C -0.119567 0.0926711 -0.0665844 -0.000232868 -0.00012432 -0.000232868 Z " pathEditMode="relative" rAng="0" ptsTypes="AAAAA">
                                      <p:cBhvr>
                                        <p:cTn id="13" dur="3000" fill="hold"/>
                                        <p:tgtEl>
                                          <p:spTgt spid="12"/>
                                        </p:tgtEl>
                                        <p:attrNameLst>
                                          <p:attrName>ppt_x</p:attrName>
                                          <p:attrName>ppt_y</p:attrName>
                                        </p:attrNameLst>
                                      </p:cBhvr>
                                      <p:rCtr x="1" y="208"/>
                                    </p:animMotion>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2" grpId="0" bldLvl="0" animBg="1"/>
      <p:bldP spid="12" grpId="1"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0" name="Oval 5"/>
          <p:cNvSpPr>
            <a:spLocks noChangeArrowheads="1"/>
          </p:cNvSpPr>
          <p:nvPr/>
        </p:nvSpPr>
        <p:spPr bwMode="auto">
          <a:xfrm>
            <a:off x="3315618" y="2255526"/>
            <a:ext cx="1944291" cy="1944290"/>
          </a:xfrm>
          <a:prstGeom prst="ellipse">
            <a:avLst/>
          </a:prstGeom>
          <a:noFill/>
          <a:ln w="85725" algn="ctr">
            <a:solidFill>
              <a:srgbClr val="FF0000"/>
            </a:solidFill>
            <a:round/>
          </a:ln>
          <a:extLst>
            <a:ext uri="{909E8E84-426E-40DD-AFC4-6F175D3DCCD1}">
              <a14:hiddenFill xmlns:a14="http://schemas.microsoft.com/office/drawing/2010/main">
                <a:solidFill>
                  <a:srgbClr val="FFFFFF"/>
                </a:solidFill>
              </a14:hiddenFill>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1" name="Line 6"/>
          <p:cNvSpPr>
            <a:spLocks noChangeShapeType="1"/>
          </p:cNvSpPr>
          <p:nvPr/>
        </p:nvSpPr>
        <p:spPr bwMode="auto">
          <a:xfrm>
            <a:off x="3101305" y="4139095"/>
            <a:ext cx="4643438" cy="0"/>
          </a:xfrm>
          <a:prstGeom prst="line">
            <a:avLst/>
          </a:prstGeom>
          <a:noFill/>
          <a:ln w="114300">
            <a:solidFill>
              <a:srgbClr val="FF0000"/>
            </a:solidFill>
            <a:round/>
          </a:ln>
          <a:extLst>
            <a:ext uri="{909E8E84-426E-40DD-AFC4-6F175D3DCCD1}">
              <a14:hiddenFill xmlns:a14="http://schemas.microsoft.com/office/drawing/2010/main">
                <a:noFill/>
              </a14:hiddenFill>
            </a:ext>
          </a:extLst>
        </p:spPr>
        <p:txBody>
          <a:bodyPr lIns="67500" tIns="35100" rIns="67500" bIns="35100" anchor="ctr"/>
          <a:lstStyle/>
          <a:p>
            <a:pPr fontAlgn="base">
              <a:spcBef>
                <a:spcPct val="0"/>
              </a:spcBef>
              <a:spcAft>
                <a:spcPct val="0"/>
              </a:spcAft>
            </a:pPr>
            <a:endParaRPr lang="zh-CN" altLang="en-US" sz="2100" b="1">
              <a:solidFill>
                <a:srgbClr val="000000"/>
              </a:solidFill>
              <a:ea typeface="楷体_GB2312" pitchFamily="49" charset="-122"/>
            </a:endParaRPr>
          </a:p>
        </p:txBody>
      </p:sp>
      <p:sp>
        <p:nvSpPr>
          <p:cNvPr id="3" name="椭圆 2"/>
          <p:cNvSpPr/>
          <p:nvPr/>
        </p:nvSpPr>
        <p:spPr>
          <a:xfrm>
            <a:off x="3388519" y="2316147"/>
            <a:ext cx="1800200" cy="1807708"/>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42" name="Group 7"/>
          <p:cNvGrpSpPr/>
          <p:nvPr/>
        </p:nvGrpSpPr>
        <p:grpSpPr bwMode="auto">
          <a:xfrm>
            <a:off x="3045346" y="4170052"/>
            <a:ext cx="6100546" cy="1269498"/>
            <a:chOff x="475" y="2024"/>
            <a:chExt cx="5262" cy="1095"/>
          </a:xfrm>
        </p:grpSpPr>
        <p:grpSp>
          <p:nvGrpSpPr>
            <p:cNvPr id="43" name="Group 8"/>
            <p:cNvGrpSpPr/>
            <p:nvPr/>
          </p:nvGrpSpPr>
          <p:grpSpPr bwMode="auto">
            <a:xfrm>
              <a:off x="475" y="2024"/>
              <a:ext cx="5262" cy="1095"/>
              <a:chOff x="385" y="1888"/>
              <a:chExt cx="5262" cy="1095"/>
            </a:xfrm>
          </p:grpSpPr>
          <p:graphicFrame>
            <p:nvGraphicFramePr>
              <p:cNvPr id="53" name="Object 9"/>
              <p:cNvGraphicFramePr>
                <a:graphicFrameLocks noChangeAspect="1"/>
              </p:cNvGraphicFramePr>
              <p:nvPr/>
            </p:nvGraphicFramePr>
            <p:xfrm>
              <a:off x="385" y="1888"/>
              <a:ext cx="5184" cy="863"/>
            </p:xfrm>
            <a:graphic>
              <a:graphicData uri="http://schemas.openxmlformats.org/presentationml/2006/ole">
                <mc:AlternateContent xmlns:mc="http://schemas.openxmlformats.org/markup-compatibility/2006">
                  <mc:Choice xmlns:v="urn:schemas-microsoft-com:vml" Requires="v">
                    <p:oleObj spid="_x0000_s3111" name="Image" r:id="rId2" imgW="8775700" imgH="1460500" progId="Photoshop.Image.9">
                      <p:embed/>
                    </p:oleObj>
                  </mc:Choice>
                  <mc:Fallback>
                    <p:oleObj name="Image" r:id="rId2" imgW="8775700" imgH="1460500" progId="Photoshop.Image.9">
                      <p:embed/>
                      <p:pic>
                        <p:nvPicPr>
                          <p:cNvPr id="0" name="图片 310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 y="1888"/>
                            <a:ext cx="5184" cy="863"/>
                          </a:xfrm>
                          <a:prstGeom prst="rect">
                            <a:avLst/>
                          </a:prstGeom>
                          <a:noFill/>
                          <a:ln>
                            <a:noFill/>
                          </a:ln>
                          <a:effectLst>
                            <a:outerShdw dist="107763" dir="8100000"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4" name="Rectangle 10"/>
              <p:cNvSpPr>
                <a:spLocks noChangeArrowheads="1"/>
              </p:cNvSpPr>
              <p:nvPr/>
            </p:nvSpPr>
            <p:spPr bwMode="auto">
              <a:xfrm>
                <a:off x="5421" y="2605"/>
                <a:ext cx="226"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rgbClr val="000000"/>
                  </a:solidFill>
                  <a:latin typeface="微软雅黑" panose="020B0503020204020204" pitchFamily="34" charset="-122"/>
                  <a:ea typeface="微软雅黑" panose="020B0503020204020204" pitchFamily="34" charset="-122"/>
                </a:endParaRPr>
              </a:p>
            </p:txBody>
          </p:sp>
        </p:grpSp>
        <p:sp>
          <p:nvSpPr>
            <p:cNvPr id="44" name="Text Box 11"/>
            <p:cNvSpPr txBox="1">
              <a:spLocks noChangeArrowheads="1"/>
            </p:cNvSpPr>
            <p:nvPr/>
          </p:nvSpPr>
          <p:spPr bwMode="auto">
            <a:xfrm>
              <a:off x="475" y="2236"/>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0</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45" name="Text Box 12"/>
            <p:cNvSpPr txBox="1">
              <a:spLocks noChangeArrowheads="1"/>
            </p:cNvSpPr>
            <p:nvPr/>
          </p:nvSpPr>
          <p:spPr bwMode="auto">
            <a:xfrm>
              <a:off x="1066"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1</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46" name="Text Box 13"/>
            <p:cNvSpPr txBox="1">
              <a:spLocks noChangeArrowheads="1"/>
            </p:cNvSpPr>
            <p:nvPr/>
          </p:nvSpPr>
          <p:spPr bwMode="auto">
            <a:xfrm>
              <a:off x="1655"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2</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47" name="Text Box 14"/>
            <p:cNvSpPr txBox="1">
              <a:spLocks noChangeArrowheads="1"/>
            </p:cNvSpPr>
            <p:nvPr/>
          </p:nvSpPr>
          <p:spPr bwMode="auto">
            <a:xfrm>
              <a:off x="2238"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3</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48" name="Text Box 15"/>
            <p:cNvSpPr txBox="1">
              <a:spLocks noChangeArrowheads="1"/>
            </p:cNvSpPr>
            <p:nvPr/>
          </p:nvSpPr>
          <p:spPr bwMode="auto">
            <a:xfrm>
              <a:off x="2830"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4</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49" name="Text Box 16"/>
            <p:cNvSpPr txBox="1">
              <a:spLocks noChangeArrowheads="1"/>
            </p:cNvSpPr>
            <p:nvPr/>
          </p:nvSpPr>
          <p:spPr bwMode="auto">
            <a:xfrm>
              <a:off x="4009"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6</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50" name="Text Box 17"/>
            <p:cNvSpPr txBox="1">
              <a:spLocks noChangeArrowheads="1"/>
            </p:cNvSpPr>
            <p:nvPr/>
          </p:nvSpPr>
          <p:spPr bwMode="auto">
            <a:xfrm>
              <a:off x="4551"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7</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51" name="Text Box 18"/>
            <p:cNvSpPr txBox="1">
              <a:spLocks noChangeArrowheads="1"/>
            </p:cNvSpPr>
            <p:nvPr/>
          </p:nvSpPr>
          <p:spPr bwMode="auto">
            <a:xfrm>
              <a:off x="5143"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8</a:t>
              </a:r>
              <a:endParaRPr lang="en-US" altLang="zh-CN" sz="2400">
                <a:solidFill>
                  <a:srgbClr val="000000"/>
                </a:solidFill>
                <a:latin typeface="微软雅黑" panose="020B0503020204020204" pitchFamily="34" charset="-122"/>
                <a:ea typeface="微软雅黑" panose="020B0503020204020204" pitchFamily="34" charset="-122"/>
              </a:endParaRPr>
            </a:p>
          </p:txBody>
        </p:sp>
        <p:sp>
          <p:nvSpPr>
            <p:cNvPr id="52" name="Text Box 19"/>
            <p:cNvSpPr txBox="1">
              <a:spLocks noChangeArrowheads="1"/>
            </p:cNvSpPr>
            <p:nvPr/>
          </p:nvSpPr>
          <p:spPr bwMode="auto">
            <a:xfrm>
              <a:off x="3418"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rgbClr val="000000"/>
                  </a:solidFill>
                  <a:latin typeface="微软雅黑" panose="020B0503020204020204" pitchFamily="34" charset="-122"/>
                  <a:ea typeface="微软雅黑" panose="020B0503020204020204" pitchFamily="34" charset="-122"/>
                </a:rPr>
                <a:t>5</a:t>
              </a:r>
              <a:endParaRPr lang="en-US" altLang="zh-CN" sz="2400">
                <a:solidFill>
                  <a:srgbClr val="000000"/>
                </a:solidFill>
                <a:latin typeface="微软雅黑" panose="020B0503020204020204" pitchFamily="34" charset="-122"/>
                <a:ea typeface="微软雅黑" panose="020B0503020204020204" pitchFamily="34" charset="-122"/>
              </a:endParaRPr>
            </a:p>
          </p:txBody>
        </p:sp>
      </p:grpSp>
      <p:pic>
        <p:nvPicPr>
          <p:cNvPr id="38" name="Picture 3" descr="TO087s"/>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4366160">
            <a:off x="3650501" y="4008602"/>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2555875" y="982345"/>
            <a:ext cx="2971800" cy="739140"/>
            <a:chOff x="4025" y="1547"/>
            <a:chExt cx="4680" cy="1164"/>
          </a:xfrm>
        </p:grpSpPr>
        <p:pic>
          <p:nvPicPr>
            <p:cNvPr id="4" name="图片 3" descr="ea2b6ef3-3ed7-4fee-9424-b6ad66825633"/>
            <p:cNvPicPr>
              <a:picLocks noChangeAspect="1"/>
            </p:cNvPicPr>
            <p:nvPr/>
          </p:nvPicPr>
          <p:blipFill>
            <a:blip r:embed="rId5"/>
            <a:stretch>
              <a:fillRect/>
            </a:stretch>
          </p:blipFill>
          <p:spPr>
            <a:xfrm>
              <a:off x="4401" y="1547"/>
              <a:ext cx="2367" cy="1164"/>
            </a:xfrm>
            <a:prstGeom prst="rect">
              <a:avLst/>
            </a:prstGeom>
          </p:spPr>
        </p:pic>
        <p:sp>
          <p:nvSpPr>
            <p:cNvPr id="24" name="Text Box 4"/>
            <p:cNvSpPr txBox="1">
              <a:spLocks noChangeArrowheads="1"/>
            </p:cNvSpPr>
            <p:nvPr/>
          </p:nvSpPr>
          <p:spPr bwMode="auto">
            <a:xfrm>
              <a:off x="4025" y="1767"/>
              <a:ext cx="468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绳绕法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heel(1)">
                                      <p:cBhvr>
                                        <p:cTn id="16" dur="2000"/>
                                        <p:tgtEl>
                                          <p:spTgt spid="40"/>
                                        </p:tgtEl>
                                      </p:cBhvr>
                                    </p:animEffect>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1000" fill="hold"/>
                                        <p:tgtEl>
                                          <p:spTgt spid="38"/>
                                        </p:tgtEl>
                                        <p:attrNameLst>
                                          <p:attrName>ppt_x</p:attrName>
                                        </p:attrNameLst>
                                      </p:cBhvr>
                                      <p:tavLst>
                                        <p:tav tm="0">
                                          <p:val>
                                            <p:strVal val="#ppt_x"/>
                                          </p:val>
                                        </p:tav>
                                        <p:tav tm="100000">
                                          <p:val>
                                            <p:strVal val="#ppt_x"/>
                                          </p:val>
                                        </p:tav>
                                      </p:tavLst>
                                    </p:anim>
                                    <p:anim calcmode="lin" valueType="num">
                                      <p:cBhvr additive="base">
                                        <p:cTn id="21"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xit" presetSubtype="1" fill="hold" grpId="1" nodeType="clickEffect">
                                  <p:stCondLst>
                                    <p:cond delay="0"/>
                                  </p:stCondLst>
                                  <p:childTnLst>
                                    <p:animEffect transition="out" filter="wipe(up)">
                                      <p:cBhvr>
                                        <p:cTn id="25" dur="500"/>
                                        <p:tgtEl>
                                          <p:spTgt spid="40"/>
                                        </p:tgtEl>
                                      </p:cBhvr>
                                    </p:animEffect>
                                    <p:set>
                                      <p:cBhvr>
                                        <p:cTn id="26" dur="1" fill="hold">
                                          <p:stCondLst>
                                            <p:cond delay="499"/>
                                          </p:stCondLst>
                                        </p:cTn>
                                        <p:tgtEl>
                                          <p:spTgt spid="40"/>
                                        </p:tgtEl>
                                        <p:attrNameLst>
                                          <p:attrName>style.visibility</p:attrName>
                                        </p:attrNameLst>
                                      </p:cBhvr>
                                      <p:to>
                                        <p:strVal val="hidden"/>
                                      </p:to>
                                    </p:set>
                                  </p:childTnLst>
                                </p:cTn>
                              </p:par>
                              <p:par>
                                <p:cTn id="27" presetID="4" presetClass="entr" presetSubtype="32"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ox(out)">
                                      <p:cBhvr>
                                        <p:cTn id="29" dur="1000"/>
                                        <p:tgtEl>
                                          <p:spTgt spid="41"/>
                                        </p:tgtEl>
                                      </p:cBhvr>
                                    </p:animEffect>
                                  </p:childTnLst>
                                </p:cTn>
                              </p:par>
                              <p:par>
                                <p:cTn id="30" presetID="37" presetClass="exit" presetSubtype="0" fill="hold" nodeType="withEffect">
                                  <p:stCondLst>
                                    <p:cond delay="0"/>
                                  </p:stCondLst>
                                  <p:childTnLst>
                                    <p:animEffect transition="out" filter="fade">
                                      <p:cBhvr>
                                        <p:cTn id="31" dur="1000"/>
                                        <p:tgtEl>
                                          <p:spTgt spid="38"/>
                                        </p:tgtEl>
                                      </p:cBhvr>
                                    </p:animEffect>
                                    <p:anim calcmode="lin" valueType="num">
                                      <p:cBhvr>
                                        <p:cTn id="32" dur="1000"/>
                                        <p:tgtEl>
                                          <p:spTgt spid="38"/>
                                        </p:tgtEl>
                                        <p:attrNameLst>
                                          <p:attrName>ppt_x</p:attrName>
                                        </p:attrNameLst>
                                      </p:cBhvr>
                                      <p:tavLst>
                                        <p:tav tm="0">
                                          <p:val>
                                            <p:strVal val="ppt_x"/>
                                          </p:val>
                                        </p:tav>
                                        <p:tav tm="100000">
                                          <p:val>
                                            <p:strVal val="ppt_x"/>
                                          </p:val>
                                        </p:tav>
                                      </p:tavLst>
                                    </p:anim>
                                    <p:anim calcmode="lin" valueType="num">
                                      <p:cBhvr>
                                        <p:cTn id="33" dur="100" decel="100000"/>
                                        <p:tgtEl>
                                          <p:spTgt spid="38"/>
                                        </p:tgtEl>
                                        <p:attrNameLst>
                                          <p:attrName>ppt_y</p:attrName>
                                        </p:attrNameLst>
                                      </p:cBhvr>
                                      <p:tavLst>
                                        <p:tav tm="0">
                                          <p:val>
                                            <p:strVal val="ppt_y"/>
                                          </p:val>
                                        </p:tav>
                                        <p:tav tm="100000">
                                          <p:val>
                                            <p:strVal val="ppt_y-.03"/>
                                          </p:val>
                                        </p:tav>
                                      </p:tavLst>
                                    </p:anim>
                                    <p:anim calcmode="lin" valueType="num">
                                      <p:cBhvr>
                                        <p:cTn id="34" dur="900" accel="100000">
                                          <p:stCondLst>
                                            <p:cond delay="100"/>
                                          </p:stCondLst>
                                        </p:cTn>
                                        <p:tgtEl>
                                          <p:spTgt spid="38"/>
                                        </p:tgtEl>
                                        <p:attrNameLst>
                                          <p:attrName>ppt_y</p:attrName>
                                        </p:attrNameLst>
                                      </p:cBhvr>
                                      <p:tavLst>
                                        <p:tav tm="0">
                                          <p:val>
                                            <p:strVal val="ppt_y"/>
                                          </p:val>
                                        </p:tav>
                                        <p:tav tm="100000">
                                          <p:val>
                                            <p:strVal val="ppt_y+1"/>
                                          </p:val>
                                        </p:tav>
                                      </p:tavLst>
                                    </p:anim>
                                    <p:set>
                                      <p:cBhvr>
                                        <p:cTn id="35" dur="1" fill="hold">
                                          <p:stCondLst>
                                            <p:cond delay="9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0" grpId="1" bldLvl="0" animBg="1"/>
      <p:bldP spid="41" grpId="0" bldLvl="0" animBg="1"/>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2" name="Group 17"/>
          <p:cNvGrpSpPr/>
          <p:nvPr/>
        </p:nvGrpSpPr>
        <p:grpSpPr bwMode="auto">
          <a:xfrm>
            <a:off x="2452510" y="2808302"/>
            <a:ext cx="1403747" cy="1404938"/>
            <a:chOff x="250" y="1842"/>
            <a:chExt cx="1179" cy="1180"/>
          </a:xfrm>
        </p:grpSpPr>
        <p:grpSp>
          <p:nvGrpSpPr>
            <p:cNvPr id="23" name="Group 18"/>
            <p:cNvGrpSpPr/>
            <p:nvPr/>
          </p:nvGrpSpPr>
          <p:grpSpPr bwMode="auto">
            <a:xfrm>
              <a:off x="250" y="1844"/>
              <a:ext cx="1179" cy="1178"/>
              <a:chOff x="250" y="1844"/>
              <a:chExt cx="1179" cy="1178"/>
            </a:xfrm>
          </p:grpSpPr>
          <p:sp>
            <p:nvSpPr>
              <p:cNvPr id="25" name="Oval 19"/>
              <p:cNvSpPr>
                <a:spLocks noChangeArrowheads="1"/>
              </p:cNvSpPr>
              <p:nvPr/>
            </p:nvSpPr>
            <p:spPr bwMode="auto">
              <a:xfrm>
                <a:off x="250" y="1844"/>
                <a:ext cx="1179" cy="1178"/>
              </a:xfrm>
              <a:prstGeom prst="ellipse">
                <a:avLst/>
              </a:prstGeom>
              <a:solidFill>
                <a:schemeClr val="accent1">
                  <a:lumMod val="40000"/>
                  <a:lumOff val="60000"/>
                </a:schemeClr>
              </a:solidFill>
              <a:ln w="38100" algn="ctr">
                <a:solidFill>
                  <a:schemeClr val="tx1"/>
                </a:solidFill>
                <a:round/>
              </a:ln>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Text Box 20"/>
              <p:cNvSpPr txBox="1">
                <a:spLocks noChangeArrowheads="1"/>
              </p:cNvSpPr>
              <p:nvPr/>
            </p:nvSpPr>
            <p:spPr bwMode="auto">
              <a:xfrm rot="16200000">
                <a:off x="610" y="2328"/>
                <a:ext cx="775" cy="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4" name="Line 21"/>
            <p:cNvSpPr>
              <a:spLocks noChangeShapeType="1"/>
            </p:cNvSpPr>
            <p:nvPr/>
          </p:nvSpPr>
          <p:spPr bwMode="auto">
            <a:xfrm>
              <a:off x="839" y="1842"/>
              <a:ext cx="0" cy="118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lIns="67500" tIns="35100" rIns="67500" bIns="35100" anchor="ctr"/>
            <a:lstStyle/>
            <a:p>
              <a:pPr fontAlgn="base">
                <a:spcBef>
                  <a:spcPct val="0"/>
                </a:spcBef>
                <a:spcAft>
                  <a:spcPct val="0"/>
                </a:spcAft>
              </a:pPr>
              <a:endParaRPr lang="zh-CN" altLang="en-US" sz="2100" b="1">
                <a:solidFill>
                  <a:srgbClr val="000000"/>
                </a:solidFill>
                <a:ea typeface="楷体_GB2312" pitchFamily="49" charset="-122"/>
              </a:endParaRPr>
            </a:p>
          </p:txBody>
        </p:sp>
      </p:grpSp>
      <p:sp>
        <p:nvSpPr>
          <p:cNvPr id="27" name="Line 22"/>
          <p:cNvSpPr>
            <a:spLocks noChangeShapeType="1"/>
          </p:cNvSpPr>
          <p:nvPr/>
        </p:nvSpPr>
        <p:spPr bwMode="auto">
          <a:xfrm>
            <a:off x="3153788" y="4167520"/>
            <a:ext cx="4212431" cy="0"/>
          </a:xfrm>
          <a:prstGeom prst="line">
            <a:avLst/>
          </a:prstGeom>
          <a:noFill/>
          <a:ln w="92075">
            <a:solidFill>
              <a:srgbClr val="FF0000"/>
            </a:solidFill>
            <a:round/>
          </a:ln>
          <a:extLst>
            <a:ext uri="{909E8E84-426E-40DD-AFC4-6F175D3DCCD1}">
              <a14:hiddenFill xmlns:a14="http://schemas.microsoft.com/office/drawing/2010/main">
                <a:noFill/>
              </a14:hiddenFill>
            </a:ext>
          </a:extLst>
        </p:spPr>
        <p:txBody>
          <a:bodyPr lIns="67500" tIns="35100" rIns="67500" bIns="35100" anchor="ctr"/>
          <a:lstStyle/>
          <a:p>
            <a:pPr fontAlgn="base">
              <a:spcBef>
                <a:spcPct val="0"/>
              </a:spcBef>
              <a:spcAft>
                <a:spcPct val="0"/>
              </a:spcAft>
            </a:pPr>
            <a:endParaRPr lang="zh-CN" altLang="en-US" sz="2100" b="1">
              <a:solidFill>
                <a:srgbClr val="000000"/>
              </a:solidFill>
              <a:ea typeface="楷体_GB2312" pitchFamily="49" charset="-122"/>
            </a:endParaRPr>
          </a:p>
        </p:txBody>
      </p:sp>
      <p:grpSp>
        <p:nvGrpSpPr>
          <p:cNvPr id="5" name="组合 4"/>
          <p:cNvGrpSpPr/>
          <p:nvPr/>
        </p:nvGrpSpPr>
        <p:grpSpPr>
          <a:xfrm>
            <a:off x="2794635" y="982345"/>
            <a:ext cx="1876425" cy="739140"/>
            <a:chOff x="4401" y="1547"/>
            <a:chExt cx="2955" cy="1164"/>
          </a:xfrm>
        </p:grpSpPr>
        <p:pic>
          <p:nvPicPr>
            <p:cNvPr id="4" name="图片 3" descr="ea2b6ef3-3ed7-4fee-9424-b6ad66825633"/>
            <p:cNvPicPr>
              <a:picLocks noChangeAspect="1"/>
            </p:cNvPicPr>
            <p:nvPr/>
          </p:nvPicPr>
          <p:blipFill>
            <a:blip r:embed="rId2"/>
            <a:stretch>
              <a:fillRect/>
            </a:stretch>
          </p:blipFill>
          <p:spPr>
            <a:xfrm>
              <a:off x="4401" y="1547"/>
              <a:ext cx="2367" cy="1164"/>
            </a:xfrm>
            <a:prstGeom prst="rect">
              <a:avLst/>
            </a:prstGeom>
          </p:spPr>
        </p:pic>
        <p:sp>
          <p:nvSpPr>
            <p:cNvPr id="3" name="Text Box 4"/>
            <p:cNvSpPr txBox="1">
              <a:spLocks noChangeArrowheads="1"/>
            </p:cNvSpPr>
            <p:nvPr/>
          </p:nvSpPr>
          <p:spPr bwMode="auto">
            <a:xfrm>
              <a:off x="4793" y="1767"/>
              <a:ext cx="256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滚动法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9" name="Group 4"/>
          <p:cNvGrpSpPr/>
          <p:nvPr/>
        </p:nvGrpSpPr>
        <p:grpSpPr bwMode="auto">
          <a:xfrm>
            <a:off x="3045441" y="4189427"/>
            <a:ext cx="6100546" cy="1269499"/>
            <a:chOff x="475" y="2024"/>
            <a:chExt cx="5262" cy="1095"/>
          </a:xfrm>
        </p:grpSpPr>
        <p:grpSp>
          <p:nvGrpSpPr>
            <p:cNvPr id="10" name="Group 5"/>
            <p:cNvGrpSpPr/>
            <p:nvPr/>
          </p:nvGrpSpPr>
          <p:grpSpPr bwMode="auto">
            <a:xfrm>
              <a:off x="475" y="2024"/>
              <a:ext cx="5262" cy="1095"/>
              <a:chOff x="385" y="1888"/>
              <a:chExt cx="5262" cy="1095"/>
            </a:xfrm>
          </p:grpSpPr>
          <p:graphicFrame>
            <p:nvGraphicFramePr>
              <p:cNvPr id="20" name="Object 6"/>
              <p:cNvGraphicFramePr>
                <a:graphicFrameLocks noChangeAspect="1"/>
              </p:cNvGraphicFramePr>
              <p:nvPr/>
            </p:nvGraphicFramePr>
            <p:xfrm>
              <a:off x="385" y="1888"/>
              <a:ext cx="5184" cy="863"/>
            </p:xfrm>
            <a:graphic>
              <a:graphicData uri="http://schemas.openxmlformats.org/presentationml/2006/ole">
                <mc:AlternateContent xmlns:mc="http://schemas.openxmlformats.org/markup-compatibility/2006">
                  <mc:Choice xmlns:v="urn:schemas-microsoft-com:vml" Requires="v">
                    <p:oleObj spid="_x0000_s4135" name="Image" r:id="rId3" imgW="8775700" imgH="1460500" progId="Photoshop.Image.9">
                      <p:embed/>
                    </p:oleObj>
                  </mc:Choice>
                  <mc:Fallback>
                    <p:oleObj name="Image" r:id="rId3" imgW="8775700" imgH="1460500" progId="Photoshop.Image.9">
                      <p:embed/>
                      <p:pic>
                        <p:nvPicPr>
                          <p:cNvPr id="0" name="图片 412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 y="1888"/>
                            <a:ext cx="5184" cy="863"/>
                          </a:xfrm>
                          <a:prstGeom prst="rect">
                            <a:avLst/>
                          </a:prstGeom>
                          <a:noFill/>
                          <a:ln>
                            <a:noFill/>
                          </a:ln>
                          <a:effectLst>
                            <a:outerShdw dist="107763" dir="8100000"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1" name="Rectangle 7"/>
              <p:cNvSpPr>
                <a:spLocks noChangeArrowheads="1"/>
              </p:cNvSpPr>
              <p:nvPr/>
            </p:nvSpPr>
            <p:spPr bwMode="auto">
              <a:xfrm>
                <a:off x="5421" y="2605"/>
                <a:ext cx="226"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1" name="Text Box 8"/>
            <p:cNvSpPr txBox="1">
              <a:spLocks noChangeArrowheads="1"/>
            </p:cNvSpPr>
            <p:nvPr/>
          </p:nvSpPr>
          <p:spPr bwMode="auto">
            <a:xfrm>
              <a:off x="475" y="2236"/>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2" name="Text Box 9"/>
            <p:cNvSpPr txBox="1">
              <a:spLocks noChangeArrowheads="1"/>
            </p:cNvSpPr>
            <p:nvPr/>
          </p:nvSpPr>
          <p:spPr bwMode="auto">
            <a:xfrm>
              <a:off x="1066"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3" name="Text Box 10"/>
            <p:cNvSpPr txBox="1">
              <a:spLocks noChangeArrowheads="1"/>
            </p:cNvSpPr>
            <p:nvPr/>
          </p:nvSpPr>
          <p:spPr bwMode="auto">
            <a:xfrm>
              <a:off x="1655"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4" name="Text Box 11"/>
            <p:cNvSpPr txBox="1">
              <a:spLocks noChangeArrowheads="1"/>
            </p:cNvSpPr>
            <p:nvPr/>
          </p:nvSpPr>
          <p:spPr bwMode="auto">
            <a:xfrm>
              <a:off x="2238"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5" name="Text Box 12"/>
            <p:cNvSpPr txBox="1">
              <a:spLocks noChangeArrowheads="1"/>
            </p:cNvSpPr>
            <p:nvPr/>
          </p:nvSpPr>
          <p:spPr bwMode="auto">
            <a:xfrm>
              <a:off x="2830"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6" name="Text Box 13"/>
            <p:cNvSpPr txBox="1">
              <a:spLocks noChangeArrowheads="1"/>
            </p:cNvSpPr>
            <p:nvPr/>
          </p:nvSpPr>
          <p:spPr bwMode="auto">
            <a:xfrm>
              <a:off x="4009"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7" name="Text Box 14"/>
            <p:cNvSpPr txBox="1">
              <a:spLocks noChangeArrowheads="1"/>
            </p:cNvSpPr>
            <p:nvPr/>
          </p:nvSpPr>
          <p:spPr bwMode="auto">
            <a:xfrm>
              <a:off x="4551"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8" name="Text Box 15"/>
            <p:cNvSpPr txBox="1">
              <a:spLocks noChangeArrowheads="1"/>
            </p:cNvSpPr>
            <p:nvPr/>
          </p:nvSpPr>
          <p:spPr bwMode="auto">
            <a:xfrm>
              <a:off x="5143"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8</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9" name="Text Box 16"/>
            <p:cNvSpPr txBox="1">
              <a:spLocks noChangeArrowheads="1"/>
            </p:cNvSpPr>
            <p:nvPr/>
          </p:nvSpPr>
          <p:spPr bwMode="auto">
            <a:xfrm>
              <a:off x="3418" y="2253"/>
              <a:ext cx="270"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a:solidFill>
                    <a:schemeClr val="tx1"/>
                  </a:solidFill>
                  <a:latin typeface="微软雅黑" panose="020B0503020204020204" pitchFamily="34" charset="-122"/>
                  <a:ea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3000" fill="hold"/>
                                        <p:tgtEl>
                                          <p:spTgt spid="22"/>
                                        </p:tgtEl>
                                        <p:attrNameLst>
                                          <p:attrName>r</p:attrName>
                                        </p:attrNameLst>
                                      </p:cBhvr>
                                    </p:animRot>
                                  </p:childTnLst>
                                </p:cTn>
                              </p:par>
                              <p:par>
                                <p:cTn id="12" presetID="63" presetClass="path" presetSubtype="0" accel="50000" decel="50000" fill="hold" nodeType="withEffect">
                                  <p:stCondLst>
                                    <p:cond delay="0"/>
                                  </p:stCondLst>
                                  <p:childTnLst>
                                    <p:animMotion origin="layout" path="M 1.11111E-6 3.7037E-7 L 0.46059 -0.0071 " pathEditMode="relative" rAng="0" ptsTypes="AA">
                                      <p:cBhvr>
                                        <p:cTn id="13" dur="3000" fill="hold"/>
                                        <p:tgtEl>
                                          <p:spTgt spid="22"/>
                                        </p:tgtEl>
                                        <p:attrNameLst>
                                          <p:attrName>ppt_x</p:attrName>
                                          <p:attrName>ppt_y</p:attrName>
                                        </p:attrNameLst>
                                      </p:cBhvr>
                                      <p:rCtr x="23021" y="-370"/>
                                    </p:animMotion>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Line 4"/>
          <p:cNvSpPr>
            <a:spLocks noChangeShapeType="1"/>
          </p:cNvSpPr>
          <p:nvPr/>
        </p:nvSpPr>
        <p:spPr bwMode="auto">
          <a:xfrm flipV="1">
            <a:off x="3736023" y="3517504"/>
            <a:ext cx="0" cy="1026319"/>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lIns="67500" tIns="35100" rIns="67500" bIns="35100" anchor="ctr"/>
          <a:lstStyle/>
          <a:p>
            <a:pPr fontAlgn="base">
              <a:spcBef>
                <a:spcPct val="0"/>
              </a:spcBef>
              <a:spcAft>
                <a:spcPct val="0"/>
              </a:spcAft>
            </a:pPr>
            <a:endParaRPr lang="zh-CN" altLang="en-US" sz="2100" b="1">
              <a:solidFill>
                <a:srgbClr val="000000"/>
              </a:solidFill>
              <a:ea typeface="楷体_GB2312" pitchFamily="49" charset="-122"/>
            </a:endParaRPr>
          </a:p>
        </p:txBody>
      </p:sp>
      <p:sp>
        <p:nvSpPr>
          <p:cNvPr id="5" name="Oval 5"/>
          <p:cNvSpPr>
            <a:spLocks noChangeArrowheads="1"/>
          </p:cNvSpPr>
          <p:nvPr/>
        </p:nvSpPr>
        <p:spPr bwMode="auto">
          <a:xfrm>
            <a:off x="2656126" y="2382203"/>
            <a:ext cx="2160984" cy="2160985"/>
          </a:xfrm>
          <a:prstGeom prst="ellipse">
            <a:avLst/>
          </a:prstGeom>
          <a:noFill/>
          <a:ln w="41275" algn="ctr">
            <a:solidFill>
              <a:srgbClr val="FF0000"/>
            </a:solidFill>
            <a:round/>
          </a:ln>
          <a:extLst>
            <a:ext uri="{909E8E84-426E-40DD-AFC4-6F175D3DCCD1}">
              <a14:hiddenFill xmlns:a14="http://schemas.microsoft.com/office/drawing/2010/main">
                <a:solidFill>
                  <a:srgbClr val="FFFFFF"/>
                </a:solidFill>
              </a14:hiddenFill>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100" b="1">
              <a:solidFill>
                <a:srgbClr val="000000"/>
              </a:solidFill>
              <a:ea typeface="楷体_GB2312" pitchFamily="49" charset="-122"/>
            </a:endParaRPr>
          </a:p>
        </p:txBody>
      </p:sp>
      <p:sp>
        <p:nvSpPr>
          <p:cNvPr id="6" name="Oval 6"/>
          <p:cNvSpPr>
            <a:spLocks noChangeArrowheads="1"/>
          </p:cNvSpPr>
          <p:nvPr/>
        </p:nvSpPr>
        <p:spPr bwMode="auto">
          <a:xfrm>
            <a:off x="3697685" y="4489609"/>
            <a:ext cx="107156" cy="107156"/>
          </a:xfrm>
          <a:prstGeom prst="ellipse">
            <a:avLst/>
          </a:prstGeom>
          <a:gradFill rotWithShape="1">
            <a:gsLst>
              <a:gs pos="0">
                <a:srgbClr val="FF0000"/>
              </a:gs>
              <a:gs pos="100000">
                <a:srgbClr val="760000"/>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100" b="1">
              <a:solidFill>
                <a:srgbClr val="000000"/>
              </a:solidFill>
              <a:ea typeface="楷体_GB2312" pitchFamily="49" charset="-122"/>
            </a:endParaRPr>
          </a:p>
        </p:txBody>
      </p:sp>
      <p:sp>
        <p:nvSpPr>
          <p:cNvPr id="7" name="Text Box 7"/>
          <p:cNvSpPr txBox="1">
            <a:spLocks noChangeArrowheads="1"/>
          </p:cNvSpPr>
          <p:nvPr/>
        </p:nvSpPr>
        <p:spPr bwMode="auto">
          <a:xfrm>
            <a:off x="2438321" y="1392093"/>
            <a:ext cx="3182620" cy="43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chemeClr val="tx1"/>
                </a:solidFill>
                <a:latin typeface="微软雅黑" panose="020B0503020204020204" pitchFamily="34" charset="-122"/>
                <a:ea typeface="微软雅黑" panose="020B0503020204020204" pitchFamily="34" charset="-122"/>
              </a:rPr>
              <a:t>圆的周长和什么有关？</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8" name="Line 8"/>
          <p:cNvSpPr>
            <a:spLocks noChangeShapeType="1"/>
          </p:cNvSpPr>
          <p:nvPr/>
        </p:nvSpPr>
        <p:spPr bwMode="auto">
          <a:xfrm flipV="1">
            <a:off x="8032513" y="3409950"/>
            <a:ext cx="1190" cy="1350169"/>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lIns="67500" tIns="35100" rIns="67500" bIns="35100" anchor="ctr"/>
          <a:lstStyle/>
          <a:p>
            <a:pPr fontAlgn="base">
              <a:spcBef>
                <a:spcPct val="0"/>
              </a:spcBef>
              <a:spcAft>
                <a:spcPct val="0"/>
              </a:spcAft>
            </a:pPr>
            <a:endParaRPr lang="zh-CN" altLang="en-US" sz="2100" b="1">
              <a:solidFill>
                <a:srgbClr val="000000"/>
              </a:solidFill>
              <a:ea typeface="楷体_GB2312" pitchFamily="49" charset="-122"/>
            </a:endParaRPr>
          </a:p>
        </p:txBody>
      </p:sp>
      <p:sp>
        <p:nvSpPr>
          <p:cNvPr id="9" name="Oval 9"/>
          <p:cNvSpPr>
            <a:spLocks noChangeArrowheads="1"/>
          </p:cNvSpPr>
          <p:nvPr/>
        </p:nvSpPr>
        <p:spPr bwMode="auto">
          <a:xfrm>
            <a:off x="6683534" y="2114312"/>
            <a:ext cx="2699147" cy="2699147"/>
          </a:xfrm>
          <a:prstGeom prst="ellipse">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100" b="1">
              <a:solidFill>
                <a:srgbClr val="000000"/>
              </a:solidFill>
              <a:ea typeface="楷体_GB2312" pitchFamily="49" charset="-122"/>
            </a:endParaRPr>
          </a:p>
        </p:txBody>
      </p:sp>
      <p:sp>
        <p:nvSpPr>
          <p:cNvPr id="10" name="Oval 10"/>
          <p:cNvSpPr>
            <a:spLocks noChangeArrowheads="1"/>
          </p:cNvSpPr>
          <p:nvPr/>
        </p:nvSpPr>
        <p:spPr bwMode="auto">
          <a:xfrm>
            <a:off x="7979569" y="4736387"/>
            <a:ext cx="107156" cy="107156"/>
          </a:xfrm>
          <a:prstGeom prst="ellipse">
            <a:avLst/>
          </a:prstGeom>
          <a:gradFill rotWithShape="1">
            <a:gsLst>
              <a:gs pos="0">
                <a:srgbClr val="FF0000"/>
              </a:gs>
              <a:gs pos="100000">
                <a:srgbClr val="760000"/>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lIns="67500" tIns="35100" rIns="67500" bIns="3510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endParaRPr lang="zh-CN" altLang="en-US" sz="2100" b="1">
              <a:solidFill>
                <a:srgbClr val="000000"/>
              </a:solidFill>
              <a:ea typeface="楷体_GB2312" pitchFamily="49" charset="-122"/>
            </a:endParaRPr>
          </a:p>
        </p:txBody>
      </p:sp>
      <p:grpSp>
        <p:nvGrpSpPr>
          <p:cNvPr id="12" name="组合 11"/>
          <p:cNvGrpSpPr/>
          <p:nvPr/>
        </p:nvGrpSpPr>
        <p:grpSpPr>
          <a:xfrm>
            <a:off x="488315" y="840740"/>
            <a:ext cx="1711960" cy="1541780"/>
            <a:chOff x="744" y="5514"/>
            <a:chExt cx="2696" cy="2428"/>
          </a:xfrm>
        </p:grpSpPr>
        <p:sp>
          <p:nvSpPr>
            <p:cNvPr id="3" name="Text Box 3"/>
            <p:cNvSpPr txBox="1">
              <a:spLocks noChangeArrowheads="1"/>
            </p:cNvSpPr>
            <p:nvPr/>
          </p:nvSpPr>
          <p:spPr bwMode="auto">
            <a:xfrm>
              <a:off x="1194" y="6668"/>
              <a:ext cx="1652" cy="691"/>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none" lIns="67500" tIns="35100" rIns="67500" bIns="35100">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a:solidFill>
                    <a:schemeClr val="tx1"/>
                  </a:solidFill>
                  <a:latin typeface="微软雅黑" panose="020B0503020204020204" pitchFamily="34" charset="-122"/>
                  <a:ea typeface="微软雅黑" panose="020B0503020204020204" pitchFamily="34" charset="-122"/>
                </a:rPr>
                <a:t>猜一猜</a:t>
              </a:r>
              <a:endParaRPr lang="zh-CN" altLang="en-US" sz="2400">
                <a:solidFill>
                  <a:schemeClr val="tx1"/>
                </a:solidFill>
                <a:latin typeface="微软雅黑" panose="020B0503020204020204" pitchFamily="34" charset="-122"/>
                <a:ea typeface="微软雅黑" panose="020B0503020204020204" pitchFamily="34" charset="-122"/>
              </a:endParaRPr>
            </a:p>
          </p:txBody>
        </p:sp>
        <p:pic>
          <p:nvPicPr>
            <p:cNvPr id="11" name="图片 10" descr="16pic_9226203_s"/>
            <p:cNvPicPr>
              <a:picLocks noChangeAspect="1"/>
            </p:cNvPicPr>
            <p:nvPr/>
          </p:nvPicPr>
          <p:blipFill>
            <a:blip r:embed="rId2">
              <a:clrChange>
                <a:clrFrom>
                  <a:srgbClr val="FFFFFF">
                    <a:alpha val="100000"/>
                  </a:srgbClr>
                </a:clrFrom>
                <a:clrTo>
                  <a:srgbClr val="FFFFFF">
                    <a:alpha val="100000"/>
                    <a:alpha val="0"/>
                  </a:srgbClr>
                </a:clrTo>
              </a:clrChange>
            </a:blip>
            <a:srcRect l="10964" r="47620" b="52035"/>
            <a:stretch>
              <a:fillRect/>
            </a:stretch>
          </p:blipFill>
          <p:spPr>
            <a:xfrm>
              <a:off x="744" y="5514"/>
              <a:ext cx="2697" cy="2428"/>
            </a:xfrm>
            <a:prstGeom prst="rect">
              <a:avLst/>
            </a:prstGeom>
          </p:spPr>
        </p:pic>
      </p:grpSp>
      <p:grpSp>
        <p:nvGrpSpPr>
          <p:cNvPr id="15" name="组合 14"/>
          <p:cNvGrpSpPr/>
          <p:nvPr/>
        </p:nvGrpSpPr>
        <p:grpSpPr>
          <a:xfrm>
            <a:off x="1234440" y="4698365"/>
            <a:ext cx="6609080" cy="1499870"/>
            <a:chOff x="1152" y="7399"/>
            <a:chExt cx="10408" cy="2362"/>
          </a:xfrm>
        </p:grpSpPr>
        <p:grpSp>
          <p:nvGrpSpPr>
            <p:cNvPr id="13" name="组合 12"/>
            <p:cNvGrpSpPr/>
            <p:nvPr/>
          </p:nvGrpSpPr>
          <p:grpSpPr>
            <a:xfrm>
              <a:off x="4374" y="7715"/>
              <a:ext cx="7187" cy="1828"/>
              <a:chOff x="4374" y="7715"/>
              <a:chExt cx="7187" cy="1828"/>
            </a:xfrm>
          </p:grpSpPr>
          <p:sp>
            <p:nvSpPr>
              <p:cNvPr id="43" name="圆角矩形标注 42"/>
              <p:cNvSpPr/>
              <p:nvPr/>
            </p:nvSpPr>
            <p:spPr>
              <a:xfrm>
                <a:off x="4374" y="7715"/>
                <a:ext cx="6615" cy="1828"/>
              </a:xfrm>
              <a:prstGeom prst="wedgeRoundRectCallout">
                <a:avLst>
                  <a:gd name="adj1" fmla="val -61353"/>
                  <a:gd name="adj2" fmla="val -16495"/>
                  <a:gd name="adj3" fmla="val 16667"/>
                </a:avLst>
              </a:prstGeom>
              <a:solidFill>
                <a:srgbClr val="FFFF00"/>
              </a:solidFill>
              <a:ln w="22225">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4527" y="7811"/>
                <a:ext cx="7035" cy="1539"/>
              </a:xfrm>
              <a:prstGeom prst="rect">
                <a:avLst/>
              </a:prstGeom>
              <a:noFill/>
            </p:spPr>
            <p:txBody>
              <a:bodyPr wrap="square" rtlCol="0" anchor="t">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圆的周长和圆的大小有关系，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圆的大小取决于圆的半径</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168"/>
            <p:cNvPicPr>
              <a:picLocks noChangeAspect="1"/>
            </p:cNvPicPr>
            <p:nvPr/>
          </p:nvPicPr>
          <p:blipFill>
            <a:blip r:embed="rId3"/>
            <a:stretch>
              <a:fillRect/>
            </a:stretch>
          </p:blipFill>
          <p:spPr>
            <a:xfrm flipH="1">
              <a:off x="1152" y="7399"/>
              <a:ext cx="1930" cy="2362"/>
            </a:xfrm>
            <a:prstGeom prst="rect">
              <a:avLst/>
            </a:prstGeom>
          </p:spPr>
        </p:pic>
      </p:grpSp>
      <p:sp>
        <p:nvSpPr>
          <p:cNvPr id="16" name="文本框 1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path" presetSubtype="0" accel="50000" decel="50000" fill="hold" grpId="1" nodeType="clickEffect">
                                  <p:stCondLst>
                                    <p:cond delay="0"/>
                                  </p:stCondLst>
                                  <p:childTnLst>
                                    <p:animMotion origin="layout" path="M -0.00125913 -0.00237061 C -0.0495587 -0.00237061 -0.0889923 -0.0723278 -0.0889923 -0.158559 C -0.0889923 -0.245017 -0.0495587 -0.315207 -0.00125913 -0.315207 C 0.0471601 -0.315207 0.0860754 -0.245017 0.0860754 -0.158559 C 0.0860754 -0.0723278 0.0471601 -0.00237061 -0.00125913 -0.00237061 Z " pathEditMode="relative" rAng="11796480" ptsTypes="AAAAA">
                                      <p:cBhvr>
                                        <p:cTn id="20" dur="2000" fill="hold"/>
                                        <p:tgtEl>
                                          <p:spTgt spid="6"/>
                                        </p:tgtEl>
                                        <p:attrNameLst>
                                          <p:attrName>ppt_x</p:attrName>
                                          <p:attrName>ppt_y</p:attrName>
                                        </p:attrNameLst>
                                      </p:cBhvr>
                                      <p:rCtr x="-8" y="-15637"/>
                                    </p:animMotion>
                                  </p:childTnLst>
                                </p:cTn>
                              </p:par>
                              <p:par>
                                <p:cTn id="21" presetID="14"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path" presetSubtype="0" accel="50000" decel="50000" fill="hold" grpId="1" nodeType="clickEffect">
                                  <p:stCondLst>
                                    <p:cond delay="0"/>
                                  </p:stCondLst>
                                  <p:childTnLst>
                                    <p:animMotion origin="layout" path="M 2.05752e-07 0.00445957 C -0.0614401 0.00677956 -0.111417 -0.0810694 -0.110646 -0.189773 C -0.111417 -0.29871 -0.0614401 -0.387249 2.05752e-07 -0.387249 C 0.061188 -0.387249 0.11052 -0.29871 0.11052 -0.189773 C 0.11052 -0.0810694 0.061188 0.00445957 2.05752e-07 0.00445957 Z " pathEditMode="relative" rAng="11796480" ptsTypes="AAAAA">
                                      <p:cBhvr>
                                        <p:cTn id="36" dur="2000" fill="hold"/>
                                        <p:tgtEl>
                                          <p:spTgt spid="10"/>
                                        </p:tgtEl>
                                        <p:attrNameLst>
                                          <p:attrName>ppt_x</p:attrName>
                                          <p:attrName>ppt_y</p:attrName>
                                        </p:attrNameLst>
                                      </p:cBhvr>
                                      <p:rCtr x="0" y="-19559"/>
                                    </p:animMotion>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ppt_y</p:attrName>
                                        </p:attrNameLst>
                                      </p:cBhvr>
                                      <p:tavLst>
                                        <p:tav tm="0">
                                          <p:val>
                                            <p:strVal val="#ppt_y+#ppt_h*1.125000"/>
                                          </p:val>
                                        </p:tav>
                                        <p:tav tm="100000">
                                          <p:val>
                                            <p:strVal val="#ppt_y"/>
                                          </p:val>
                                        </p:tav>
                                      </p:tavLst>
                                    </p:anim>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6" grpId="1" bldLvl="0" animBg="1"/>
      <p:bldP spid="7" grpId="0"/>
      <p:bldP spid="8" grpId="0" bldLvl="0" animBg="1"/>
      <p:bldP spid="9" grpId="0" bldLvl="0" animBg="1"/>
      <p:bldP spid="10" grpId="0" bldLvl="0" animBg="1"/>
      <p:bldP spid="10" grpId="1"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2486025" y="-206375"/>
            <a:ext cx="8167370" cy="7631430"/>
            <a:chOff x="2643" y="-325"/>
            <a:chExt cx="12862" cy="12018"/>
          </a:xfrm>
        </p:grpSpPr>
        <p:pic>
          <p:nvPicPr>
            <p:cNvPr id="6" name="图片 5" descr="图片264"/>
            <p:cNvPicPr>
              <a:picLocks noChangeAspect="1"/>
            </p:cNvPicPr>
            <p:nvPr>
              <p:custDataLst>
                <p:tags r:id="rId2"/>
              </p:custDataLst>
            </p:nvPr>
          </p:nvPicPr>
          <p:blipFill>
            <a:blip r:embed="rId3"/>
            <a:stretch>
              <a:fillRect/>
            </a:stretch>
          </p:blipFill>
          <p:spPr>
            <a:xfrm>
              <a:off x="2643" y="-325"/>
              <a:ext cx="12862" cy="12018"/>
            </a:xfrm>
            <a:prstGeom prst="rect">
              <a:avLst/>
            </a:prstGeom>
          </p:spPr>
        </p:pic>
        <p:sp>
          <p:nvSpPr>
            <p:cNvPr id="3" name="文本框 2"/>
            <p:cNvSpPr txBox="1"/>
            <p:nvPr/>
          </p:nvSpPr>
          <p:spPr>
            <a:xfrm>
              <a:off x="4800" y="4325"/>
              <a:ext cx="8640" cy="3343"/>
            </a:xfrm>
            <a:prstGeom prst="rect">
              <a:avLst/>
            </a:prstGeom>
            <a:noFill/>
          </p:spPr>
          <p:txBody>
            <a:bodyPr wrap="square" rtlCol="0" anchor="t">
              <a:spAutoFit/>
            </a:bodyPr>
            <a:p>
              <a:pPr>
                <a:lnSpc>
                  <a:spcPct val="150000"/>
                </a:lnSpc>
              </a:pPr>
              <a:r>
                <a:rPr lang="zh-CN" altLang="en-US" sz="2400" dirty="0">
                  <a:latin typeface="Arial" panose="020B0604020202020204" pitchFamily="34" charset="0"/>
                  <a:sym typeface="+mn-ea"/>
                </a:rPr>
                <a:t>找一些圆形的物品，分别量出它们的周长和直径，并算出周长和直径的比值，把结果填入下表中，看看有什么发现。</a:t>
              </a:r>
              <a:endParaRPr lang="zh-CN" altLang="en-US" sz="2400" dirty="0">
                <a:latin typeface="Arial" panose="020B0604020202020204" pitchFamily="34" charset="0"/>
              </a:endParaRPr>
            </a:p>
            <a:p>
              <a:endParaRPr lang="zh-CN" altLang="en-US" sz="2400"/>
            </a:p>
          </p:txBody>
        </p:sp>
      </p:grpSp>
      <p:sp>
        <p:nvSpPr>
          <p:cNvPr id="5" name="文本框 4"/>
          <p:cNvSpPr txBox="1"/>
          <p:nvPr/>
        </p:nvSpPr>
        <p:spPr>
          <a:xfrm>
            <a:off x="5582920" y="1812290"/>
            <a:ext cx="1435100" cy="460375"/>
          </a:xfrm>
          <a:prstGeom prst="rect">
            <a:avLst/>
          </a:prstGeom>
          <a:noFill/>
        </p:spPr>
        <p:txBody>
          <a:bodyPr wrap="none" rtlCol="0">
            <a:spAutoFit/>
          </a:bodyPr>
          <a:p>
            <a:r>
              <a:rPr lang="zh-CN" altLang="en-US" sz="2400"/>
              <a:t>做</a:t>
            </a:r>
            <a:r>
              <a:rPr lang="en-US" altLang="zh-CN" sz="2400"/>
              <a:t>  </a:t>
            </a:r>
            <a:r>
              <a:rPr lang="zh-CN" altLang="en-US" sz="2400"/>
              <a:t>实</a:t>
            </a:r>
            <a:r>
              <a:rPr lang="en-US" altLang="zh-CN" sz="2400"/>
              <a:t>  </a:t>
            </a:r>
            <a:r>
              <a:rPr lang="zh-CN" altLang="en-US" sz="2400"/>
              <a:t>验</a:t>
            </a:r>
            <a:endParaRPr lang="zh-CN" altLang="en-US" sz="2400"/>
          </a:p>
        </p:txBody>
      </p:sp>
      <p:pic>
        <p:nvPicPr>
          <p:cNvPr id="7" name="图片 6" descr="图片61"/>
          <p:cNvPicPr>
            <a:picLocks noChangeAspect="1"/>
          </p:cNvPicPr>
          <p:nvPr/>
        </p:nvPicPr>
        <p:blipFill>
          <a:blip r:embed="rId4"/>
          <a:stretch>
            <a:fillRect/>
          </a:stretch>
        </p:blipFill>
        <p:spPr>
          <a:xfrm flipH="1">
            <a:off x="857885" y="2875280"/>
            <a:ext cx="1835150" cy="18656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1828800" y="1679575"/>
          <a:ext cx="8531860" cy="3170555"/>
        </p:xfrm>
        <a:graphic>
          <a:graphicData uri="http://schemas.openxmlformats.org/drawingml/2006/table">
            <a:tbl>
              <a:tblPr firstRow="1" bandRow="1">
                <a:tableStyleId>{5C22544A-7EE6-4342-B048-85BDC9FD1C3A}</a:tableStyleId>
              </a:tblPr>
              <a:tblGrid>
                <a:gridCol w="2132965"/>
                <a:gridCol w="2132965"/>
                <a:gridCol w="2132965"/>
                <a:gridCol w="2132965"/>
              </a:tblGrid>
              <a:tr h="1009015">
                <a:tc>
                  <a:txBody>
                    <a:bodyPr/>
                    <a:p>
                      <a:pPr>
                        <a:buNone/>
                      </a:pPr>
                      <a:endParaRPr lang="zh-CN" altLang="en-US"/>
                    </a:p>
                  </a:txBody>
                  <a:tcPr>
                    <a:solidFill>
                      <a:srgbClr val="FFC000"/>
                    </a:solidFill>
                  </a:tcPr>
                </a:tc>
                <a:tc>
                  <a:txBody>
                    <a:bodyPr/>
                    <a:p>
                      <a:pPr>
                        <a:buNone/>
                      </a:pPr>
                      <a:endParaRPr lang="zh-CN" altLang="en-US"/>
                    </a:p>
                  </a:txBody>
                  <a:tcPr>
                    <a:solidFill>
                      <a:srgbClr val="FFC000"/>
                    </a:solidFill>
                  </a:tcPr>
                </a:tc>
                <a:tc>
                  <a:txBody>
                    <a:bodyPr/>
                    <a:p>
                      <a:pPr>
                        <a:buNone/>
                      </a:pPr>
                      <a:endParaRPr lang="zh-CN" altLang="en-US"/>
                    </a:p>
                  </a:txBody>
                  <a:tcPr>
                    <a:solidFill>
                      <a:srgbClr val="FFC000"/>
                    </a:solidFill>
                  </a:tcPr>
                </a:tc>
                <a:tc>
                  <a:txBody>
                    <a:bodyPr/>
                    <a:p>
                      <a:pPr>
                        <a:buNone/>
                      </a:pPr>
                      <a:endParaRPr lang="zh-CN" altLang="en-US"/>
                    </a:p>
                  </a:txBody>
                  <a:tcPr>
                    <a:solidFill>
                      <a:srgbClr val="FFC000"/>
                    </a:solidFill>
                  </a:tcPr>
                </a:tc>
              </a:tr>
              <a:tr h="540385">
                <a:tc>
                  <a:txBody>
                    <a:bodyPr/>
                    <a:p>
                      <a:pPr>
                        <a:buNone/>
                      </a:pPr>
                      <a:endParaRPr lang="zh-CN" altLang="en-US"/>
                    </a:p>
                  </a:txBody>
                  <a:tcPr>
                    <a:solidFill>
                      <a:srgbClr val="49CAFF"/>
                    </a:solidFill>
                  </a:tcPr>
                </a:tc>
                <a:tc>
                  <a:txBody>
                    <a:bodyPr/>
                    <a:p>
                      <a:pPr>
                        <a:buNone/>
                      </a:pPr>
                      <a:endParaRPr lang="zh-CN" altLang="en-US"/>
                    </a:p>
                  </a:txBody>
                  <a:tcPr>
                    <a:solidFill>
                      <a:srgbClr val="49CAFF"/>
                    </a:solidFill>
                  </a:tcPr>
                </a:tc>
                <a:tc>
                  <a:txBody>
                    <a:bodyPr/>
                    <a:p>
                      <a:pPr>
                        <a:buNone/>
                      </a:pPr>
                      <a:endParaRPr lang="zh-CN" altLang="en-US"/>
                    </a:p>
                  </a:txBody>
                  <a:tcPr>
                    <a:solidFill>
                      <a:srgbClr val="49CAFF"/>
                    </a:solidFill>
                  </a:tcPr>
                </a:tc>
                <a:tc>
                  <a:txBody>
                    <a:bodyPr/>
                    <a:p>
                      <a:pPr>
                        <a:buNone/>
                      </a:pPr>
                      <a:endParaRPr lang="zh-CN" altLang="en-US"/>
                    </a:p>
                  </a:txBody>
                  <a:tcPr>
                    <a:solidFill>
                      <a:srgbClr val="49CAFF"/>
                    </a:solidFill>
                  </a:tcPr>
                </a:tc>
              </a:tr>
              <a:tr h="540385">
                <a:tc>
                  <a:txBody>
                    <a:bodyPr/>
                    <a:p>
                      <a:pPr>
                        <a:buNone/>
                      </a:pPr>
                      <a:endParaRPr lang="zh-CN" altLang="en-US"/>
                    </a:p>
                  </a:txBody>
                  <a:tcPr>
                    <a:solidFill>
                      <a:srgbClr val="F98DF3"/>
                    </a:solidFill>
                  </a:tcPr>
                </a:tc>
                <a:tc>
                  <a:txBody>
                    <a:bodyPr/>
                    <a:p>
                      <a:pPr>
                        <a:buNone/>
                      </a:pPr>
                      <a:endParaRPr lang="zh-CN" altLang="en-US"/>
                    </a:p>
                  </a:txBody>
                  <a:tcPr>
                    <a:solidFill>
                      <a:srgbClr val="F98DF3"/>
                    </a:solidFill>
                  </a:tcPr>
                </a:tc>
                <a:tc>
                  <a:txBody>
                    <a:bodyPr/>
                    <a:p>
                      <a:pPr>
                        <a:buNone/>
                      </a:pPr>
                      <a:endParaRPr lang="zh-CN" altLang="en-US"/>
                    </a:p>
                  </a:txBody>
                  <a:tcPr>
                    <a:solidFill>
                      <a:srgbClr val="F98DF3"/>
                    </a:solidFill>
                  </a:tcPr>
                </a:tc>
                <a:tc>
                  <a:txBody>
                    <a:bodyPr/>
                    <a:p>
                      <a:pPr>
                        <a:buNone/>
                      </a:pPr>
                      <a:endParaRPr lang="zh-CN" altLang="en-US"/>
                    </a:p>
                  </a:txBody>
                  <a:tcPr>
                    <a:solidFill>
                      <a:srgbClr val="F98DF3"/>
                    </a:solidFill>
                  </a:tcPr>
                </a:tc>
              </a:tr>
              <a:tr h="540385">
                <a:tc>
                  <a:txBody>
                    <a:bodyPr/>
                    <a:p>
                      <a:pPr>
                        <a:buNone/>
                      </a:pPr>
                      <a:endParaRPr lang="zh-CN" altLang="en-US"/>
                    </a:p>
                  </a:txBody>
                  <a:tcPr>
                    <a:solidFill>
                      <a:schemeClr val="accent3">
                        <a:lumMod val="40000"/>
                        <a:lumOff val="60000"/>
                      </a:schemeClr>
                    </a:solidFill>
                  </a:tcPr>
                </a:tc>
                <a:tc>
                  <a:txBody>
                    <a:bodyPr/>
                    <a:p>
                      <a:pPr>
                        <a:buNone/>
                      </a:pPr>
                      <a:endParaRPr lang="zh-CN" altLang="en-US"/>
                    </a:p>
                  </a:txBody>
                  <a:tcPr>
                    <a:solidFill>
                      <a:schemeClr val="accent3">
                        <a:lumMod val="40000"/>
                        <a:lumOff val="60000"/>
                      </a:schemeClr>
                    </a:solidFill>
                  </a:tcPr>
                </a:tc>
                <a:tc>
                  <a:txBody>
                    <a:bodyPr/>
                    <a:p>
                      <a:pPr>
                        <a:buNone/>
                      </a:pPr>
                      <a:endParaRPr lang="zh-CN" altLang="en-US"/>
                    </a:p>
                  </a:txBody>
                  <a:tcPr>
                    <a:solidFill>
                      <a:schemeClr val="accent3">
                        <a:lumMod val="40000"/>
                        <a:lumOff val="60000"/>
                      </a:schemeClr>
                    </a:solidFill>
                  </a:tcPr>
                </a:tc>
                <a:tc>
                  <a:txBody>
                    <a:bodyPr/>
                    <a:p>
                      <a:pPr>
                        <a:buNone/>
                      </a:pPr>
                      <a:endParaRPr lang="zh-CN" altLang="en-US"/>
                    </a:p>
                  </a:txBody>
                  <a:tcPr>
                    <a:solidFill>
                      <a:schemeClr val="accent3">
                        <a:lumMod val="40000"/>
                        <a:lumOff val="60000"/>
                      </a:schemeClr>
                    </a:solidFill>
                  </a:tcPr>
                </a:tc>
              </a:tr>
              <a:tr h="540385">
                <a:tc>
                  <a:txBody>
                    <a:bodyPr/>
                    <a:p>
                      <a:pPr>
                        <a:buNone/>
                      </a:pPr>
                      <a:endParaRPr lang="zh-CN" altLang="en-US"/>
                    </a:p>
                  </a:txBody>
                  <a:tcPr>
                    <a:solidFill>
                      <a:schemeClr val="accent5">
                        <a:lumMod val="40000"/>
                        <a:lumOff val="60000"/>
                      </a:schemeClr>
                    </a:solidFill>
                  </a:tcPr>
                </a:tc>
                <a:tc>
                  <a:txBody>
                    <a:bodyPr/>
                    <a:p>
                      <a:pPr>
                        <a:buNone/>
                      </a:pPr>
                      <a:endParaRPr lang="zh-CN" altLang="en-US"/>
                    </a:p>
                  </a:txBody>
                  <a:tcPr>
                    <a:solidFill>
                      <a:schemeClr val="accent5">
                        <a:lumMod val="40000"/>
                        <a:lumOff val="60000"/>
                      </a:schemeClr>
                    </a:solidFill>
                  </a:tcPr>
                </a:tc>
                <a:tc>
                  <a:txBody>
                    <a:bodyPr/>
                    <a:p>
                      <a:pPr>
                        <a:buNone/>
                      </a:pPr>
                      <a:endParaRPr lang="zh-CN" altLang="en-US"/>
                    </a:p>
                  </a:txBody>
                  <a:tcPr>
                    <a:solidFill>
                      <a:schemeClr val="accent5">
                        <a:lumMod val="40000"/>
                        <a:lumOff val="60000"/>
                      </a:schemeClr>
                    </a:solidFill>
                  </a:tcPr>
                </a:tc>
                <a:tc>
                  <a:txBody>
                    <a:bodyPr/>
                    <a:p>
                      <a:pPr>
                        <a:buNone/>
                      </a:pPr>
                      <a:endParaRPr lang="zh-CN" altLang="en-US"/>
                    </a:p>
                  </a:txBody>
                  <a:tcPr>
                    <a:solidFill>
                      <a:schemeClr val="accent5">
                        <a:lumMod val="40000"/>
                        <a:lumOff val="60000"/>
                      </a:schemeClr>
                    </a:solidFill>
                  </a:tcPr>
                </a:tc>
              </a:tr>
            </a:tbl>
          </a:graphicData>
        </a:graphic>
      </p:graphicFrame>
      <p:sp>
        <p:nvSpPr>
          <p:cNvPr id="4" name="文本框 3"/>
          <p:cNvSpPr txBox="1"/>
          <p:nvPr/>
        </p:nvSpPr>
        <p:spPr>
          <a:xfrm>
            <a:off x="4793615" y="811530"/>
            <a:ext cx="2316480" cy="460375"/>
          </a:xfrm>
          <a:prstGeom prst="rect">
            <a:avLst/>
          </a:prstGeom>
          <a:noFill/>
        </p:spPr>
        <p:txBody>
          <a:bodyPr wrap="none" rtlCol="0" anchor="t">
            <a:spAutoFit/>
          </a:bodyPr>
          <a:p>
            <a:pPr eaLnBrk="1" fontAlgn="base" hangingPunct="1">
              <a:spcBef>
                <a:spcPct val="0"/>
              </a:spcBef>
              <a:spcAft>
                <a:spcPct val="0"/>
              </a:spcAft>
              <a:buFontTx/>
              <a:buNone/>
            </a:pPr>
            <a:r>
              <a:rPr lang="zh-CN" altLang="en-US" sz="2400" dirty="0">
                <a:solidFill>
                  <a:schemeClr val="tx1"/>
                </a:solidFill>
                <a:latin typeface="微软雅黑" panose="020B0503020204020204" pitchFamily="34" charset="-122"/>
                <a:ea typeface="微软雅黑" panose="020B0503020204020204" pitchFamily="34" charset="-122"/>
                <a:sym typeface="+mn-ea"/>
              </a:rPr>
              <a:t>自己动手量一量</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4594860" y="1938655"/>
            <a:ext cx="792480" cy="460375"/>
          </a:xfrm>
          <a:prstGeom prst="rect">
            <a:avLst/>
          </a:prstGeom>
          <a:noFill/>
        </p:spPr>
        <p:txBody>
          <a:bodyPr wrap="none" rtlCol="0">
            <a:spAutoFit/>
          </a:bodyPr>
          <a:p>
            <a:r>
              <a:rPr lang="zh-CN" altLang="en-US" sz="2400"/>
              <a:t>周长</a:t>
            </a:r>
            <a:endParaRPr lang="zh-CN" altLang="en-US" sz="2400"/>
          </a:p>
        </p:txBody>
      </p:sp>
      <p:sp>
        <p:nvSpPr>
          <p:cNvPr id="6" name="文本框 5"/>
          <p:cNvSpPr txBox="1"/>
          <p:nvPr/>
        </p:nvSpPr>
        <p:spPr>
          <a:xfrm>
            <a:off x="6722110" y="1938655"/>
            <a:ext cx="792480" cy="460375"/>
          </a:xfrm>
          <a:prstGeom prst="rect">
            <a:avLst/>
          </a:prstGeom>
          <a:noFill/>
        </p:spPr>
        <p:txBody>
          <a:bodyPr wrap="none" rtlCol="0">
            <a:spAutoFit/>
          </a:bodyPr>
          <a:p>
            <a:r>
              <a:rPr lang="zh-CN" altLang="en-US" sz="2400"/>
              <a:t>直径</a:t>
            </a:r>
            <a:endParaRPr lang="zh-CN" altLang="en-US" sz="2400"/>
          </a:p>
        </p:txBody>
      </p:sp>
      <p:sp>
        <p:nvSpPr>
          <p:cNvPr id="54" name="TextBox 10"/>
          <p:cNvSpPr txBox="1">
            <a:spLocks noChangeArrowheads="1"/>
          </p:cNvSpPr>
          <p:nvPr/>
        </p:nvSpPr>
        <p:spPr bwMode="auto">
          <a:xfrm>
            <a:off x="2213610" y="1923415"/>
            <a:ext cx="1562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chemeClr val="tx1"/>
                </a:solidFill>
                <a:latin typeface="微软雅黑" panose="020B0503020204020204" pitchFamily="34" charset="-122"/>
                <a:ea typeface="微软雅黑" panose="020B0503020204020204" pitchFamily="34" charset="-122"/>
              </a:rPr>
              <a:t>物品名称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7" name="组合 13"/>
          <p:cNvGrpSpPr/>
          <p:nvPr/>
        </p:nvGrpSpPr>
        <p:grpSpPr bwMode="auto">
          <a:xfrm>
            <a:off x="8199365" y="1652378"/>
            <a:ext cx="2378075" cy="1033143"/>
            <a:chOff x="4877959" y="474113"/>
            <a:chExt cx="3172587" cy="1375886"/>
          </a:xfrm>
        </p:grpSpPr>
        <p:sp>
          <p:nvSpPr>
            <p:cNvPr id="59" name="TextBox 15"/>
            <p:cNvSpPr txBox="1">
              <a:spLocks noChangeArrowheads="1"/>
            </p:cNvSpPr>
            <p:nvPr/>
          </p:nvSpPr>
          <p:spPr bwMode="auto">
            <a:xfrm>
              <a:off x="5254943" y="474113"/>
              <a:ext cx="1384248" cy="53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000" dirty="0">
                  <a:solidFill>
                    <a:srgbClr val="000000"/>
                  </a:solidFill>
                  <a:latin typeface="微软雅黑" panose="020B0503020204020204" pitchFamily="34" charset="-122"/>
                  <a:ea typeface="微软雅黑" panose="020B0503020204020204" pitchFamily="34" charset="-122"/>
                </a:rPr>
                <a:t>周长</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60" name="TextBox 16"/>
            <p:cNvSpPr txBox="1">
              <a:spLocks noChangeArrowheads="1"/>
            </p:cNvSpPr>
            <p:nvPr/>
          </p:nvSpPr>
          <p:spPr bwMode="auto">
            <a:xfrm>
              <a:off x="5247316" y="929925"/>
              <a:ext cx="1218206" cy="53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000" dirty="0">
                  <a:solidFill>
                    <a:srgbClr val="000000"/>
                  </a:solidFill>
                  <a:latin typeface="微软雅黑" panose="020B0503020204020204" pitchFamily="34" charset="-122"/>
                  <a:ea typeface="微软雅黑" panose="020B0503020204020204" pitchFamily="34" charset="-122"/>
                </a:rPr>
                <a:t>直径</a:t>
              </a:r>
              <a:endParaRPr lang="zh-CN" altLang="en-US" sz="2000" dirty="0">
                <a:solidFill>
                  <a:srgbClr val="000000"/>
                </a:solidFill>
                <a:latin typeface="微软雅黑" panose="020B0503020204020204" pitchFamily="34" charset="-122"/>
                <a:ea typeface="微软雅黑" panose="020B0503020204020204" pitchFamily="34" charset="-122"/>
              </a:endParaRPr>
            </a:p>
          </p:txBody>
        </p:sp>
        <p:cxnSp>
          <p:nvCxnSpPr>
            <p:cNvPr id="58" name="直接连接符 14"/>
            <p:cNvCxnSpPr>
              <a:cxnSpLocks noChangeShapeType="1"/>
            </p:cNvCxnSpPr>
            <p:nvPr/>
          </p:nvCxnSpPr>
          <p:spPr bwMode="auto">
            <a:xfrm>
              <a:off x="5356460" y="969645"/>
              <a:ext cx="768441"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sp>
          <p:nvSpPr>
            <p:cNvPr id="61" name="TextBox 17"/>
            <p:cNvSpPr txBox="1">
              <a:spLocks noChangeArrowheads="1"/>
            </p:cNvSpPr>
            <p:nvPr/>
          </p:nvSpPr>
          <p:spPr bwMode="auto">
            <a:xfrm>
              <a:off x="6084301" y="765021"/>
              <a:ext cx="1745135" cy="53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000" dirty="0">
                  <a:solidFill>
                    <a:srgbClr val="000000"/>
                  </a:solidFill>
                  <a:latin typeface="微软雅黑" panose="020B0503020204020204" pitchFamily="34" charset="-122"/>
                  <a:ea typeface="微软雅黑" panose="020B0503020204020204" pitchFamily="34" charset="-122"/>
                </a:rPr>
                <a:t>的比值</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62" name="TextBox 18"/>
            <p:cNvSpPr txBox="1">
              <a:spLocks noChangeArrowheads="1"/>
            </p:cNvSpPr>
            <p:nvPr/>
          </p:nvSpPr>
          <p:spPr bwMode="auto">
            <a:xfrm>
              <a:off x="4877959" y="1318925"/>
              <a:ext cx="3172587" cy="53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000" dirty="0">
                  <a:solidFill>
                    <a:srgbClr val="000000"/>
                  </a:solidFill>
                  <a:latin typeface="微软雅黑" panose="020B0503020204020204" pitchFamily="34" charset="-122"/>
                  <a:ea typeface="微软雅黑" panose="020B0503020204020204" pitchFamily="34" charset="-122"/>
                </a:rPr>
                <a:t>（保留两位小数）</a:t>
              </a:r>
              <a:endParaRPr lang="zh-CN" altLang="en-US" sz="2000" dirty="0">
                <a:solidFill>
                  <a:srgbClr val="000000"/>
                </a:solidFill>
                <a:latin typeface="微软雅黑" panose="020B0503020204020204" pitchFamily="34" charset="-122"/>
                <a:ea typeface="微软雅黑" panose="020B0503020204020204" pitchFamily="34" charset="-122"/>
              </a:endParaRPr>
            </a:p>
          </p:txBody>
        </p:sp>
      </p:grpSp>
      <p:sp>
        <p:nvSpPr>
          <p:cNvPr id="37" name="TextBox 38"/>
          <p:cNvSpPr txBox="1">
            <a:spLocks noChangeArrowheads="1"/>
          </p:cNvSpPr>
          <p:nvPr/>
        </p:nvSpPr>
        <p:spPr bwMode="auto">
          <a:xfrm>
            <a:off x="2426970" y="2713990"/>
            <a:ext cx="1594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茶杯盖</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TextBox 39"/>
          <p:cNvSpPr txBox="1">
            <a:spLocks noChangeArrowheads="1"/>
          </p:cNvSpPr>
          <p:nvPr/>
        </p:nvSpPr>
        <p:spPr bwMode="auto">
          <a:xfrm>
            <a:off x="2496185" y="3804920"/>
            <a:ext cx="1594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硬币</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Box 40"/>
          <p:cNvSpPr txBox="1">
            <a:spLocks noChangeArrowheads="1"/>
          </p:cNvSpPr>
          <p:nvPr/>
        </p:nvSpPr>
        <p:spPr bwMode="auto">
          <a:xfrm>
            <a:off x="2496820" y="3259455"/>
            <a:ext cx="1594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光盘</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TextBox 41"/>
          <p:cNvSpPr txBox="1">
            <a:spLocks noChangeArrowheads="1"/>
          </p:cNvSpPr>
          <p:nvPr/>
        </p:nvSpPr>
        <p:spPr bwMode="auto">
          <a:xfrm>
            <a:off x="2051685" y="4341495"/>
            <a:ext cx="18218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chemeClr val="tx1"/>
                </a:solidFill>
                <a:latin typeface="微软雅黑" panose="020B0503020204020204" pitchFamily="34" charset="-122"/>
                <a:ea typeface="微软雅黑" panose="020B0503020204020204" pitchFamily="34" charset="-122"/>
              </a:rPr>
              <a:t>玩具车车轮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1" name="TextBox 42"/>
          <p:cNvSpPr txBox="1">
            <a:spLocks noChangeArrowheads="1"/>
          </p:cNvSpPr>
          <p:nvPr/>
        </p:nvSpPr>
        <p:spPr bwMode="auto">
          <a:xfrm>
            <a:off x="4436110" y="4363085"/>
            <a:ext cx="1438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latin typeface="微软雅黑" panose="020B0503020204020204" pitchFamily="34" charset="-122"/>
                <a:ea typeface="微软雅黑" panose="020B0503020204020204" pitchFamily="34" charset="-122"/>
                <a:sym typeface="+mn-ea"/>
              </a:rPr>
              <a:t>23.5cm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TextBox 43"/>
          <p:cNvSpPr txBox="1">
            <a:spLocks noChangeArrowheads="1"/>
          </p:cNvSpPr>
          <p:nvPr/>
        </p:nvSpPr>
        <p:spPr bwMode="auto">
          <a:xfrm>
            <a:off x="8886190" y="4326255"/>
            <a:ext cx="10693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3.13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TextBox 44"/>
          <p:cNvSpPr txBox="1">
            <a:spLocks noChangeArrowheads="1"/>
          </p:cNvSpPr>
          <p:nvPr/>
        </p:nvSpPr>
        <p:spPr bwMode="auto">
          <a:xfrm>
            <a:off x="6685915" y="4363085"/>
            <a:ext cx="10693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latin typeface="微软雅黑" panose="020B0503020204020204" pitchFamily="34" charset="-122"/>
                <a:ea typeface="微软雅黑" panose="020B0503020204020204" pitchFamily="34" charset="-122"/>
                <a:sym typeface="+mn-ea"/>
              </a:rPr>
              <a:t>7.5cm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4" name="TextBox 45"/>
          <p:cNvSpPr txBox="1">
            <a:spLocks noChangeArrowheads="1"/>
          </p:cNvSpPr>
          <p:nvPr/>
        </p:nvSpPr>
        <p:spPr bwMode="auto">
          <a:xfrm>
            <a:off x="4436110" y="273875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28.3cm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TextBox 46"/>
          <p:cNvSpPr txBox="1">
            <a:spLocks noChangeArrowheads="1"/>
          </p:cNvSpPr>
          <p:nvPr/>
        </p:nvSpPr>
        <p:spPr bwMode="auto">
          <a:xfrm>
            <a:off x="4363720" y="328231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37.85cm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TextBox 47"/>
          <p:cNvSpPr txBox="1">
            <a:spLocks noChangeArrowheads="1"/>
          </p:cNvSpPr>
          <p:nvPr/>
        </p:nvSpPr>
        <p:spPr bwMode="auto">
          <a:xfrm>
            <a:off x="4481195" y="3840480"/>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7.85cm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7" name="TextBox 48"/>
          <p:cNvSpPr txBox="1">
            <a:spLocks noChangeArrowheads="1"/>
          </p:cNvSpPr>
          <p:nvPr/>
        </p:nvSpPr>
        <p:spPr bwMode="auto">
          <a:xfrm>
            <a:off x="6795135" y="273240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9cm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8" name="TextBox 49"/>
          <p:cNvSpPr txBox="1">
            <a:spLocks noChangeArrowheads="1"/>
          </p:cNvSpPr>
          <p:nvPr/>
        </p:nvSpPr>
        <p:spPr bwMode="auto">
          <a:xfrm>
            <a:off x="6724650" y="328231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12cm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TextBox 50"/>
          <p:cNvSpPr txBox="1">
            <a:spLocks noChangeArrowheads="1"/>
          </p:cNvSpPr>
          <p:nvPr/>
        </p:nvSpPr>
        <p:spPr bwMode="auto">
          <a:xfrm>
            <a:off x="6701790" y="3821430"/>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2.5cm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Box 51"/>
          <p:cNvSpPr txBox="1">
            <a:spLocks noChangeArrowheads="1"/>
          </p:cNvSpPr>
          <p:nvPr/>
        </p:nvSpPr>
        <p:spPr bwMode="auto">
          <a:xfrm>
            <a:off x="8874125" y="275018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3.14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TextBox 52"/>
          <p:cNvSpPr txBox="1">
            <a:spLocks noChangeArrowheads="1"/>
          </p:cNvSpPr>
          <p:nvPr/>
        </p:nvSpPr>
        <p:spPr bwMode="auto">
          <a:xfrm>
            <a:off x="8889365" y="3297555"/>
            <a:ext cx="16916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3.15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TextBox 53"/>
          <p:cNvSpPr txBox="1">
            <a:spLocks noChangeArrowheads="1"/>
          </p:cNvSpPr>
          <p:nvPr/>
        </p:nvSpPr>
        <p:spPr bwMode="auto">
          <a:xfrm>
            <a:off x="8877935" y="3839845"/>
            <a:ext cx="1693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en-US" altLang="zh-CN" sz="2400" dirty="0">
                <a:solidFill>
                  <a:schemeClr val="tx1"/>
                </a:solidFill>
                <a:latin typeface="微软雅黑" panose="020B0503020204020204" pitchFamily="34" charset="-122"/>
                <a:ea typeface="微软雅黑" panose="020B0503020204020204" pitchFamily="34" charset="-122"/>
              </a:rPr>
              <a:t>3.14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TextBox 54"/>
          <p:cNvSpPr txBox="1">
            <a:spLocks noChangeArrowheads="1"/>
          </p:cNvSpPr>
          <p:nvPr/>
        </p:nvSpPr>
        <p:spPr bwMode="auto">
          <a:xfrm>
            <a:off x="3110865" y="5423535"/>
            <a:ext cx="56819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lnSpc>
                <a:spcPct val="100000"/>
              </a:lnSpc>
              <a:spcBef>
                <a:spcPct val="0"/>
              </a:spcBef>
              <a:spcAft>
                <a:spcPct val="0"/>
              </a:spcAft>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圆的周长总是它的直径的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倍多一些。</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500"/>
                                        <p:tgtEl>
                                          <p:spTgt spid="4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22" presetClass="entr" presetSubtype="8"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left)">
                                      <p:cBhvr>
                                        <p:cTn id="45" dur="500"/>
                                        <p:tgtEl>
                                          <p:spTgt spid="49"/>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53">
                                            <p:txEl>
                                              <p:pRg st="0" end="0"/>
                                            </p:txEl>
                                          </p:spTgt>
                                        </p:tgtEl>
                                        <p:attrNameLst>
                                          <p:attrName>style.visibility</p:attrName>
                                        </p:attrNameLst>
                                      </p:cBhvr>
                                      <p:to>
                                        <p:strVal val="visible"/>
                                      </p:to>
                                    </p:set>
                                    <p:anim calcmode="lin" valueType="num">
                                      <p:cBhvr additive="base">
                                        <p:cTn id="71" dur="500"/>
                                        <p:tgtEl>
                                          <p:spTgt spid="53">
                                            <p:txEl>
                                              <p:pRg st="0" end="0"/>
                                            </p:txEl>
                                          </p:spTgt>
                                        </p:tgtEl>
                                        <p:attrNameLst>
                                          <p:attrName>ppt_y</p:attrName>
                                        </p:attrNameLst>
                                      </p:cBhvr>
                                      <p:tavLst>
                                        <p:tav tm="0">
                                          <p:val>
                                            <p:strVal val="#ppt_y+#ppt_h*1.125000"/>
                                          </p:val>
                                        </p:tav>
                                        <p:tav tm="100000">
                                          <p:val>
                                            <p:strVal val="#ppt_y"/>
                                          </p:val>
                                        </p:tav>
                                      </p:tavLst>
                                    </p:anim>
                                    <p:animEffect transition="in" filter="wipe(up)">
                                      <p:cBhvr>
                                        <p:cTn id="72" dur="50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Lst>
  </p:timing>
</p:sld>
</file>

<file path=ppt/tags/tag1.xml><?xml version="1.0" encoding="utf-8"?>
<p:tagLst xmlns:p="http://schemas.openxmlformats.org/presentationml/2006/main">
  <p:tag name="KSO_WM_UNIT_PLACING_PICTURE_USER_VIEWPORT" val="{&quot;height&quot;:3200,&quot;width&quot;:4669}"/>
</p:tagLst>
</file>

<file path=ppt/tags/tag10.xml><?xml version="1.0" encoding="utf-8"?>
<p:tagLst xmlns:p="http://schemas.openxmlformats.org/presentationml/2006/main">
  <p:tag name="KSO_WM_UNIT_PLACING_PICTURE_USER_VIEWPORT" val="{&quot;height&quot;:2832.5007874015746,&quot;width&quot;:10592.500787401576}"/>
</p:tagLst>
</file>

<file path=ppt/tags/tag1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2.xml><?xml version="1.0" encoding="utf-8"?>
<p:tagLst xmlns:p="http://schemas.openxmlformats.org/presentationml/2006/main">
  <p:tag name="KSO_WM_UNIT_PLACING_PICTURE_USER_VIEWPORT" val="{&quot;height&quot;:4929,&quot;width&quot;:4279}"/>
</p:tagLst>
</file>

<file path=ppt/tags/tag3.xml><?xml version="1.0" encoding="utf-8"?>
<p:tagLst xmlns:p="http://schemas.openxmlformats.org/presentationml/2006/main">
  <p:tag name="KSO_WM_UNIT_PLACING_PICTURE_USER_VIEWPORT" val="{&quot;height&quot;:6000,&quot;width&quot;:6000}"/>
</p:tagLst>
</file>

<file path=ppt/tags/tag4.xml><?xml version="1.0" encoding="utf-8"?>
<p:tagLst xmlns:p="http://schemas.openxmlformats.org/presentationml/2006/main">
  <p:tag name="KSO_WM_UNIT_PLACING_PICTURE_USER_VIEWPORT" val="{&quot;height&quot;:6000,&quot;width&quot;:6000}"/>
</p:tagLst>
</file>

<file path=ppt/tags/tag5.xml><?xml version="1.0" encoding="utf-8"?>
<p:tagLst xmlns:p="http://schemas.openxmlformats.org/presentationml/2006/main">
  <p:tag name="KSO_WM_UNIT_PLACING_PICTURE_USER_VIEWPORT" val="{&quot;height&quot;:6000,&quot;width&quot;:6000}"/>
</p:tagLst>
</file>

<file path=ppt/tags/tag6.xml><?xml version="1.0" encoding="utf-8"?>
<p:tagLst xmlns:p="http://schemas.openxmlformats.org/presentationml/2006/main">
  <p:tag name="KSO_WM_UNIT_PLACING_PICTURE_USER_VIEWPORT" val="{&quot;height&quot;:6000,&quot;width&quot;:6000}"/>
</p:tagLst>
</file>

<file path=ppt/tags/tag7.xml><?xml version="1.0" encoding="utf-8"?>
<p:tagLst xmlns:p="http://schemas.openxmlformats.org/presentationml/2006/main">
  <p:tag name="KSO_WM_UNIT_PLACING_PICTURE_USER_VIEWPORT" val="{&quot;height&quot;:8746,&quot;width&quot;:8947}"/>
</p:tagLst>
</file>

<file path=ppt/tags/tag8.xml><?xml version="1.0" encoding="utf-8"?>
<p:tagLst xmlns:p="http://schemas.openxmlformats.org/presentationml/2006/main">
  <p:tag name="KSO_WM_UNIT_TABLE_BEAUTIFY" val="smartTable{cd84b643-3ed9-4a64-9f3c-de170578b013}"/>
  <p:tag name="TABLE_ENDDRAG_ORIGIN_RECT" val="671*212"/>
  <p:tag name="TABLE_ENDDRAG_RECT" val="144*132*671*212"/>
</p:tagLst>
</file>

<file path=ppt/tags/tag9.xml><?xml version="1.0" encoding="utf-8"?>
<p:tagLst xmlns:p="http://schemas.openxmlformats.org/presentationml/2006/main">
  <p:tag name="KSO_WM_UNIT_PLACING_PICTURE_USER_VIEWPORT" val="{&quot;height&quot;:1872,&quot;width&quot;:445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1159</Words>
  <Application>WPS 演示</Application>
  <PresentationFormat>宽屏</PresentationFormat>
  <Paragraphs>265</Paragraphs>
  <Slides>20</Slides>
  <Notes>0</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2</vt:i4>
      </vt:variant>
      <vt:variant>
        <vt:lpstr>幻灯片标题</vt:lpstr>
      </vt:variant>
      <vt:variant>
        <vt:i4>20</vt:i4>
      </vt:variant>
    </vt:vector>
  </HeadingPairs>
  <TitlesOfParts>
    <vt:vector size="41" baseType="lpstr">
      <vt:lpstr>Arial</vt:lpstr>
      <vt:lpstr>宋体</vt:lpstr>
      <vt:lpstr>Wingdings</vt:lpstr>
      <vt:lpstr>微软雅黑</vt:lpstr>
      <vt:lpstr>Wingdings</vt:lpstr>
      <vt:lpstr>Times New Roman</vt:lpstr>
      <vt:lpstr>楷体</vt:lpstr>
      <vt:lpstr>楷体_GB2312</vt:lpstr>
      <vt:lpstr>Gulim</vt:lpstr>
      <vt:lpstr>Arial Unicode MS</vt:lpstr>
      <vt:lpstr>等线</vt:lpstr>
      <vt:lpstr>新宋体</vt:lpstr>
      <vt:lpstr>Calibri</vt:lpstr>
      <vt:lpstr>Cambria</vt:lpstr>
      <vt:lpstr>黑体</vt:lpstr>
      <vt:lpstr>Arial</vt:lpstr>
      <vt:lpstr>等线</vt:lpstr>
      <vt:lpstr>Office 主题​​</vt:lpstr>
      <vt:lpstr>自定义设计方案</vt:lpstr>
      <vt:lpstr>Photoshop.Image.9</vt:lpstr>
      <vt:lpstr>Photoshop.Image.9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B616F580F60545929BE134B6683EAEB1</vt:lpwstr>
  </property>
</Properties>
</file>