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7" r:id="rId3"/>
  </p:sldMasterIdLst>
  <p:sldIdLst>
    <p:sldId id="256" r:id="rId4"/>
    <p:sldId id="257" r:id="rId5"/>
    <p:sldId id="267" r:id="rId6"/>
    <p:sldId id="258" r:id="rId7"/>
    <p:sldId id="259" r:id="rId8"/>
    <p:sldId id="318" r:id="rId9"/>
    <p:sldId id="271" r:id="rId10"/>
    <p:sldId id="300" r:id="rId11"/>
    <p:sldId id="305" r:id="rId12"/>
    <p:sldId id="306" r:id="rId13"/>
    <p:sldId id="264" r:id="rId14"/>
    <p:sldId id="303" r:id="rId15"/>
    <p:sldId id="307" r:id="rId16"/>
    <p:sldId id="308" r:id="rId17"/>
    <p:sldId id="309" r:id="rId18"/>
    <p:sldId id="310" r:id="rId19"/>
    <p:sldId id="311" r:id="rId20"/>
    <p:sldId id="312" r:id="rId21"/>
    <p:sldId id="313" r:id="rId22"/>
    <p:sldId id="291" r:id="rId23"/>
    <p:sldId id="278" r:id="rId24"/>
    <p:sldId id="334" r:id="rId25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3AF7946-84B9-435C-AD02-E07335A5566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3AF7946-84B9-435C-AD02-E07335A5566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3AF7946-84B9-435C-AD02-E07335A5566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3AF7946-84B9-435C-AD02-E07335A5566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3AF7946-84B9-435C-AD02-E07335A5566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3AF7946-84B9-435C-AD02-E07335A5566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3AF7946-84B9-435C-AD02-E07335A5566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3AF7946-84B9-435C-AD02-E07335A5566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3AF7946-84B9-435C-AD02-E07335A5566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3AF7946-84B9-435C-AD02-E07335A5566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3AF7946-84B9-435C-AD02-E07335A5566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3AF7946-84B9-435C-AD02-E07335A5566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3AF7946-84B9-435C-AD02-E07335A5566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3AF7946-84B9-435C-AD02-E07335A5566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3AF7946-84B9-435C-AD02-E07335A5566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3AF7946-84B9-435C-AD02-E07335A5566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3AF7946-84B9-435C-AD02-E07335A5566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3AF7946-84B9-435C-AD02-E07335A5566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11.png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1.png"/><Relationship Id="rId1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" name="矩形 35"/>
          <p:cNvSpPr/>
          <p:nvPr/>
        </p:nvSpPr>
        <p:spPr>
          <a:xfrm>
            <a:off x="0" y="4365625"/>
            <a:ext cx="9144000" cy="165576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43" name="文本框 4130"/>
          <p:cNvSpPr txBox="1"/>
          <p:nvPr/>
        </p:nvSpPr>
        <p:spPr>
          <a:xfrm>
            <a:off x="1763713" y="4510088"/>
            <a:ext cx="6048375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13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植树的牧羊人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1790700" y="5413375"/>
            <a:ext cx="5562600" cy="0"/>
          </a:xfrm>
          <a:prstGeom prst="line">
            <a:avLst/>
          </a:prstGeom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433907" y="241986"/>
            <a:ext cx="6276183" cy="4179934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3"/>
          <p:cNvGrpSpPr/>
          <p:nvPr/>
        </p:nvGrpSpPr>
        <p:grpSpPr>
          <a:xfrm>
            <a:off x="920750" y="673100"/>
            <a:ext cx="3048000" cy="2827338"/>
            <a:chOff x="467544" y="836712"/>
            <a:chExt cx="3048000" cy="2827476"/>
          </a:xfrm>
        </p:grpSpPr>
        <p:pic>
          <p:nvPicPr>
            <p:cNvPr id="19465" name="Picture 2" descr="http://p0.so.qhimgs1.com/bdr/_240_/t01a8959d13de129d3c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7544" y="836712"/>
              <a:ext cx="3048000" cy="228600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6" name="矩形 2"/>
            <p:cNvSpPr/>
            <p:nvPr/>
          </p:nvSpPr>
          <p:spPr>
            <a:xfrm>
              <a:off x="467544" y="3140968"/>
              <a:ext cx="906017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橡树</a:t>
              </a:r>
              <a:endParaRPr lang="zh-CN" altLang="en-US" sz="20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3" name="组合 6"/>
          <p:cNvGrpSpPr/>
          <p:nvPr/>
        </p:nvGrpSpPr>
        <p:grpSpPr>
          <a:xfrm>
            <a:off x="4687888" y="673100"/>
            <a:ext cx="3124200" cy="2540000"/>
            <a:chOff x="4211960" y="1052736"/>
            <a:chExt cx="3124200" cy="2539444"/>
          </a:xfrm>
        </p:grpSpPr>
        <p:pic>
          <p:nvPicPr>
            <p:cNvPr id="19463" name="Picture 4" descr="http://p1.so.qhimgs1.com/bdr/_240_/t013368a3c7f3fc3bed.jpg"/>
            <p:cNvPicPr>
              <a:picLocks noChangeAspect="1"/>
            </p:cNvPicPr>
            <p:nvPr/>
          </p:nvPicPr>
          <p:blipFill>
            <a:blip r:embed="rId2"/>
            <a:srcRect b="11801"/>
            <a:stretch>
              <a:fillRect/>
            </a:stretch>
          </p:blipFill>
          <p:spPr>
            <a:xfrm>
              <a:off x="4211960" y="1052736"/>
              <a:ext cx="3124200" cy="20162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4" name="矩形 5"/>
            <p:cNvSpPr/>
            <p:nvPr/>
          </p:nvSpPr>
          <p:spPr>
            <a:xfrm>
              <a:off x="4211960" y="3068960"/>
              <a:ext cx="1266693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山毛榉</a:t>
              </a:r>
              <a:endParaRPr lang="zh-CN" altLang="en-US" sz="20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4" name="组合 9"/>
          <p:cNvGrpSpPr/>
          <p:nvPr/>
        </p:nvGrpSpPr>
        <p:grpSpPr>
          <a:xfrm>
            <a:off x="1547813" y="3789363"/>
            <a:ext cx="5111750" cy="2286000"/>
            <a:chOff x="683568" y="3789040"/>
            <a:chExt cx="5112568" cy="2286001"/>
          </a:xfrm>
        </p:grpSpPr>
        <p:pic>
          <p:nvPicPr>
            <p:cNvPr id="19461" name="Picture 6" descr="http://p2.so.qhmsg.com/bdr/_240_/t0124fe03f28269ca87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3568" y="3789040"/>
              <a:ext cx="4572000" cy="228600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2" name="矩形 8"/>
            <p:cNvSpPr/>
            <p:nvPr/>
          </p:nvSpPr>
          <p:spPr>
            <a:xfrm>
              <a:off x="5292080" y="3789040"/>
              <a:ext cx="504056" cy="12926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白桦树</a:t>
              </a:r>
              <a:endParaRPr lang="zh-CN" altLang="en-US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11265"/>
          <p:cNvSpPr txBox="1"/>
          <p:nvPr/>
        </p:nvSpPr>
        <p:spPr>
          <a:xfrm>
            <a:off x="827088" y="1462088"/>
            <a:ext cx="7092950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作者以</a:t>
            </a:r>
            <a:r>
              <a:rPr lang="en-US" altLang="zh-CN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植树的牧羊人</a:t>
            </a:r>
            <a:r>
              <a:rPr lang="en-US" altLang="zh-CN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为题有什么含义？</a:t>
            </a:r>
            <a:endParaRPr lang="zh-CN" altLang="en-US" sz="2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2" name="文本框 2"/>
          <p:cNvSpPr txBox="1"/>
          <p:nvPr/>
        </p:nvSpPr>
        <p:spPr>
          <a:xfrm>
            <a:off x="495300" y="2120900"/>
            <a:ext cx="8288338" cy="2493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在英文中，“牧羊人”还是基督耶酥的意思。文中的牧羊人日复一日的植树，终于使荒漠变成了绿洲，使上万人受惠，其行为宛如救世的基督。作者以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植树的牧羊人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为题，饱含</a:t>
            </a:r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赞美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之情。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484" name="图片 8193" descr="0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75375" y="4192588"/>
            <a:ext cx="2043113" cy="20304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485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20486" name="图片 88070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87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重点解读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11265"/>
          <p:cNvSpPr txBox="1"/>
          <p:nvPr/>
        </p:nvSpPr>
        <p:spPr>
          <a:xfrm>
            <a:off x="971550" y="1325563"/>
            <a:ext cx="7704138" cy="493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文章结尾段运用了哪种表达方式？有什么作用？</a:t>
            </a:r>
            <a:endParaRPr lang="zh-CN" altLang="en-US" sz="2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333375" y="2251075"/>
            <a:ext cx="8567738" cy="3292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结尾段运用了</a:t>
            </a:r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议论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抒情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的表达方式，作者抒发了对牧羊老人的敬佩之情，赞美了牧羊人的毅力和无私奉献的品质，在内容上突出了本文的中心，在结构上同开头段照应，使得结构严谨。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11265"/>
          <p:cNvSpPr txBox="1"/>
          <p:nvPr/>
        </p:nvSpPr>
        <p:spPr>
          <a:xfrm>
            <a:off x="539750" y="765175"/>
            <a:ext cx="8424863" cy="129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    3.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文中的牧羊人给作者留下了怎样的印象？请从文中找出相关语句，并进行概括。</a:t>
            </a:r>
            <a:endParaRPr lang="zh-CN" altLang="en-US" sz="2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468313" y="2301875"/>
            <a:ext cx="8280400" cy="364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作者评价牧羊人的句子有：</a:t>
            </a:r>
            <a:endParaRPr lang="zh-CN" altLang="en-US" sz="2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）他很少说话，但可以感觉得出是一个充满自信、意志果断的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人，因为他在这个荒凉的高地砌起一栋石头房子。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）尽管生活并不富裕，但牧羊人的外表却很整洁。他的胡子刮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得干干净净，衣服也一针一线地仔细缝过，看不出任何补丁。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）战争对他一点儿影响都没有，这段时间他心无旁骛地一直在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种树。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3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charRg st="13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charRg st="13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charRg st="13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3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charRg st="43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charRg st="43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charRg st="43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71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charRg st="71" end="10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charRg st="71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charRg st="71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01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charRg st="101" end="1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charRg st="101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charRg st="101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34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charRg st="134" end="1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charRg st="134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charRg st="134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64" end="1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charRg st="164" end="1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charRg st="164" end="17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charRg st="164" end="17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96888" y="1417638"/>
            <a:ext cx="8396287" cy="374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200" b="1" dirty="0">
                <a:latin typeface="Times New Roman" panose="02020603050405020304" pitchFamily="18" charset="0"/>
                <a:sym typeface="Arial" panose="020B0604020202020204" pitchFamily="34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sym typeface="Arial" panose="020B0604020202020204" pitchFamily="34" charset="0"/>
              </a:rPr>
              <a:t>4</a:t>
            </a:r>
            <a:r>
              <a:rPr lang="zh-CN" altLang="en-US" sz="2200" b="1" dirty="0">
                <a:latin typeface="Times New Roman" panose="02020603050405020304" pitchFamily="18" charset="0"/>
                <a:sym typeface="Arial" panose="020B0604020202020204" pitchFamily="34" charset="0"/>
              </a:rPr>
              <a:t>）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更不曾有人想象过光凭一个人的毅力和爱心，能让大自然有所改变。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（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5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）这个男人告诉我们，只靠身体力行和蕴藏的品德，便能将荒地变成沃土。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sym typeface="Arial" panose="020B0604020202020204" pitchFamily="34" charset="0"/>
              </a:rPr>
              <a:t>           ……</a:t>
            </a:r>
            <a:endParaRPr lang="en-US" altLang="zh-CN" sz="2200" b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         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所以，牧羊人是一个充满自信、意志果断、外表整洁、心无旁骛，有毅力、有爱心、身体力行、慷慨无私的人。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4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charRg st="34" end="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charRg st="34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charRg st="34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70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charRg st="70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charRg st="70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charRg st="70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84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charRg st="84" end="1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charRg st="84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charRg st="84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0" y="620713"/>
            <a:ext cx="1627188" cy="5238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品味语言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4579" name="文本框 11265"/>
          <p:cNvSpPr txBox="1"/>
          <p:nvPr/>
        </p:nvSpPr>
        <p:spPr>
          <a:xfrm>
            <a:off x="900113" y="1639888"/>
            <a:ext cx="7740650" cy="493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下面是文中两处描写环境的句子，请进行赏析。</a:t>
            </a:r>
            <a:endParaRPr lang="zh-CN" altLang="en-US" sz="2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4580" name="文本框 1"/>
          <p:cNvSpPr txBox="1"/>
          <p:nvPr/>
        </p:nvSpPr>
        <p:spPr>
          <a:xfrm>
            <a:off x="301625" y="2481263"/>
            <a:ext cx="8504238" cy="1668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   （</a:t>
            </a:r>
            <a:r>
              <a:rPr lang="en-US" altLang="zh-CN" sz="2400" b="1" dirty="0">
                <a:latin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宋体" panose="02010600030101010101" pitchFamily="2" charset="-122"/>
              </a:rPr>
              <a:t>）房间里收拾得很整齐，餐具洗得干干净净，地板上没有一点儿灰尘，猎枪也上过了油。炉子上，还煮着一锅热腾腾的汤。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3850" y="4440238"/>
            <a:ext cx="8640763" cy="129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写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室内的环境，突出其洁净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侧面衬托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牧羊人勤劳能干、做事认真仔细、干净利落的性格特征。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1"/>
          <p:cNvSpPr txBox="1"/>
          <p:nvPr/>
        </p:nvSpPr>
        <p:spPr>
          <a:xfrm>
            <a:off x="349250" y="908050"/>
            <a:ext cx="8504238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   （</a:t>
            </a:r>
            <a:r>
              <a:rPr lang="en-US" altLang="zh-CN" sz="2400" b="1" dirty="0">
                <a:latin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宋体" panose="02010600030101010101" pitchFamily="2" charset="-122"/>
              </a:rPr>
              <a:t>）那是六月晴朗的一天，太阳快要把人烤焦了。在毫无遮拦的高地上，风吹得人东倒西歪。狂风呼啸着穿过破房子的缝隙，像一只饥饿的野兽发出的吼叫。（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从修辞手法的角度赏析 ）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376238" y="3357563"/>
            <a:ext cx="8569325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运用了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夸张和比喻的修辞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，写出了阿尔卑斯山地恶劣的环境，为“我”继续向前走，寻找水源做铺垫，同时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从侧面说明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牧羊人植树是一项伟大的工程，衬托了牧羊人慷慨无私、坚持不懈的形象。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11265"/>
          <p:cNvSpPr txBox="1"/>
          <p:nvPr/>
        </p:nvSpPr>
        <p:spPr>
          <a:xfrm>
            <a:off x="900113" y="847725"/>
            <a:ext cx="6264275" cy="493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根据要求，赏析下面句子中画横线的词。</a:t>
            </a:r>
            <a:endParaRPr lang="zh-CN" altLang="en-US" sz="2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6627" name="文本框 1"/>
          <p:cNvSpPr txBox="1"/>
          <p:nvPr/>
        </p:nvSpPr>
        <p:spPr>
          <a:xfrm>
            <a:off x="484188" y="1674813"/>
            <a:ext cx="8223250" cy="166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</a:rPr>
              <a:t>      </a:t>
            </a:r>
            <a:r>
              <a:rPr lang="zh-CN" altLang="en-US" sz="2400" b="1" dirty="0">
                <a:latin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宋体" panose="02010600030101010101" pitchFamily="2" charset="-122"/>
              </a:rPr>
              <a:t>）他停了下来，用铁棍在地上戳了一个坑。然后，他</a:t>
            </a:r>
            <a:r>
              <a:rPr lang="zh-CN" altLang="en-US" sz="2400" b="1" u="sng" dirty="0">
                <a:solidFill>
                  <a:srgbClr val="FF0000"/>
                </a:solidFill>
                <a:latin typeface="宋体" panose="02010600030101010101" pitchFamily="2" charset="-122"/>
              </a:rPr>
              <a:t>轻轻</a:t>
            </a:r>
            <a:r>
              <a:rPr lang="zh-CN" altLang="en-US" sz="2400" b="1" dirty="0">
                <a:latin typeface="宋体" panose="02010600030101010101" pitchFamily="2" charset="-122"/>
              </a:rPr>
              <a:t>地往坑里放一颗橡子，再</a:t>
            </a:r>
            <a:r>
              <a:rPr lang="zh-CN" altLang="en-US" sz="2400" b="1" u="sng" dirty="0">
                <a:solidFill>
                  <a:srgbClr val="FF0000"/>
                </a:solidFill>
                <a:latin typeface="宋体" panose="02010600030101010101" pitchFamily="2" charset="-122"/>
              </a:rPr>
              <a:t>仔细</a:t>
            </a:r>
            <a:r>
              <a:rPr lang="zh-CN" altLang="en-US" sz="2400" b="1" dirty="0">
                <a:latin typeface="宋体" panose="02010600030101010101" pitchFamily="2" charset="-122"/>
              </a:rPr>
              <a:t>盖上泥土。（句子中画横线的词可不可以删去？说说你的看法。）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350838" y="3716338"/>
            <a:ext cx="8569325" cy="1668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不可以删去，“轻轻”一词写出了牧羊人对橡子的爱惜，“仔细”一词写出了牧羊人盖泥土的认真劲；如果删掉，就不能表明牧羊人一心一意地把一百颗橡子都种了下去。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99"/>
          <p:cNvSpPr txBox="1"/>
          <p:nvPr/>
        </p:nvSpPr>
        <p:spPr>
          <a:xfrm>
            <a:off x="325438" y="1268413"/>
            <a:ext cx="8664575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</a:rPr>
              <a:t>      （</a:t>
            </a:r>
            <a:r>
              <a:rPr lang="en-US" altLang="zh-CN" sz="2400" b="1" dirty="0">
                <a:latin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</a:rPr>
              <a:t>）在这</a:t>
            </a:r>
            <a:r>
              <a:rPr lang="zh-CN" altLang="en-US" sz="24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十万</a:t>
            </a:r>
            <a:r>
              <a:rPr lang="zh-CN" altLang="en-US" sz="2400" b="1" dirty="0">
                <a:latin typeface="Times New Roman" panose="02020603050405020304" pitchFamily="18" charset="0"/>
              </a:rPr>
              <a:t>颗橡子中，有</a:t>
            </a:r>
            <a:r>
              <a:rPr lang="zh-CN" altLang="en-US" sz="24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两万</a:t>
            </a:r>
            <a:r>
              <a:rPr lang="zh-CN" altLang="en-US" sz="2400" b="1" dirty="0">
                <a:latin typeface="Times New Roman" panose="02020603050405020304" pitchFamily="18" charset="0"/>
              </a:rPr>
              <a:t>颗发了芽。而这两万棵树苗中，有将近</a:t>
            </a:r>
            <a:r>
              <a:rPr lang="zh-CN" altLang="en-US" sz="24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一半</a:t>
            </a:r>
            <a:r>
              <a:rPr lang="zh-CN" altLang="en-US" sz="2400" b="1" dirty="0">
                <a:latin typeface="Times New Roman" panose="02020603050405020304" pitchFamily="18" charset="0"/>
              </a:rPr>
              <a:t>，可能会被动物咬坏，或是因为其他原因死掉。剩下的</a:t>
            </a:r>
            <a:r>
              <a:rPr lang="zh-CN" altLang="en-US" sz="24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一万</a:t>
            </a:r>
            <a:r>
              <a:rPr lang="zh-CN" altLang="en-US" sz="2400" b="1" dirty="0">
                <a:latin typeface="Times New Roman" panose="02020603050405020304" pitchFamily="18" charset="0"/>
              </a:rPr>
              <a:t>棵树苗，会在这光秃秃的土地上扎根，长成大树。（画横线的数词，有什么作用？）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304800" y="4149725"/>
            <a:ext cx="8640763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通过数字的对比，具体地说明树苗成活不易，从侧面衬托了牧羊人植树的艰辛历程。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11265"/>
          <p:cNvSpPr txBox="1"/>
          <p:nvPr/>
        </p:nvSpPr>
        <p:spPr>
          <a:xfrm>
            <a:off x="1042988" y="1109663"/>
            <a:ext cx="3889375" cy="493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理解下面句子的含义。</a:t>
            </a:r>
            <a:endParaRPr lang="zh-CN" altLang="en-US" sz="2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8675" name="文本框 1"/>
          <p:cNvSpPr txBox="1"/>
          <p:nvPr/>
        </p:nvSpPr>
        <p:spPr>
          <a:xfrm>
            <a:off x="350838" y="1890713"/>
            <a:ext cx="8642350" cy="1754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    当我想到，眼前的一切，不是靠什么先进的技术，而是靠一个人的双手和毅力造就的，我才明白，人类除了毁灭，还可以像上天一样创造。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306388" y="3906838"/>
            <a:ext cx="8586787" cy="1754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这句话告诉我们，只要心存美好的愿望，并长期不懈的努力去做，就一定可以改变恶劣的生存环境，人类的可悲命运会被最终改变。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1"/>
          <p:cNvSpPr txBox="1"/>
          <p:nvPr/>
        </p:nvSpPr>
        <p:spPr>
          <a:xfrm>
            <a:off x="395288" y="1581150"/>
            <a:ext cx="8240712" cy="4246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000" b="1" dirty="0">
                <a:latin typeface="宋体" panose="02010600030101010101" pitchFamily="2" charset="-122"/>
                <a:sym typeface="Arial" panose="020B0604020202020204" pitchFamily="34" charset="0"/>
              </a:rPr>
              <a:t>1.</a:t>
            </a:r>
            <a:r>
              <a:rPr lang="zh-CN" altLang="en-US" sz="3000" b="1" dirty="0">
                <a:latin typeface="宋体" panose="02010600030101010101" pitchFamily="2" charset="-122"/>
                <a:sym typeface="Arial" panose="020B0604020202020204" pitchFamily="34" charset="0"/>
              </a:rPr>
              <a:t>熟读课文，了解牧羊人的故事。</a:t>
            </a:r>
            <a:endParaRPr lang="zh-CN" altLang="en-US" sz="3000" b="1" dirty="0"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000" b="1" dirty="0">
                <a:latin typeface="宋体" panose="02010600030101010101" pitchFamily="2" charset="-122"/>
                <a:sym typeface="Arial" panose="020B0604020202020204" pitchFamily="34" charset="0"/>
              </a:rPr>
              <a:t>2.</a:t>
            </a:r>
            <a:r>
              <a:rPr lang="zh-CN" altLang="en-US" sz="3000" b="1" dirty="0">
                <a:latin typeface="宋体" panose="02010600030101010101" pitchFamily="2" charset="-122"/>
                <a:sym typeface="Arial" panose="020B0604020202020204" pitchFamily="34" charset="0"/>
              </a:rPr>
              <a:t>摘取关键词，评价牧羊人形象。</a:t>
            </a:r>
            <a:endParaRPr lang="zh-CN" altLang="en-US" sz="3000" b="1" dirty="0"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000" b="1" dirty="0">
                <a:latin typeface="宋体" panose="02010600030101010101" pitchFamily="2" charset="-122"/>
                <a:sym typeface="Arial" panose="020B0604020202020204" pitchFamily="34" charset="0"/>
              </a:rPr>
              <a:t>3.</a:t>
            </a:r>
            <a:r>
              <a:rPr lang="zh-CN" altLang="en-US" sz="3000" b="1" dirty="0">
                <a:latin typeface="宋体" panose="02010600030101010101" pitchFamily="2" charset="-122"/>
                <a:sym typeface="Arial" panose="020B0604020202020204" pitchFamily="34" charset="0"/>
              </a:rPr>
              <a:t>体会文章精巧的构思，了解对比手法的作用。</a:t>
            </a:r>
            <a:endParaRPr lang="zh-CN" altLang="en-US" sz="3000" b="1" dirty="0"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000" b="1" dirty="0">
                <a:latin typeface="宋体" panose="02010600030101010101" pitchFamily="2" charset="-122"/>
                <a:sym typeface="Arial" panose="020B0604020202020204" pitchFamily="34" charset="0"/>
              </a:rPr>
              <a:t>4.</a:t>
            </a:r>
            <a:r>
              <a:rPr lang="zh-CN" altLang="en-US" sz="3000" b="1" dirty="0">
                <a:latin typeface="宋体" panose="02010600030101010101" pitchFamily="2" charset="-122"/>
                <a:sym typeface="Arial" panose="020B0604020202020204" pitchFamily="34" charset="0"/>
              </a:rPr>
              <a:t>挖掘语文教材中的环保因素，提高学生的环保意识，培养学生的环保习惯。</a:t>
            </a:r>
            <a:endParaRPr lang="zh-CN" altLang="en-US" sz="3000" b="1" dirty="0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11267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11268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69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学习目标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7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charRg st="17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charRg st="17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charRg st="17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4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charRg st="34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charRg st="34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charRg st="34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7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charRg st="57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charRg st="57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charRg st="57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文本框 99"/>
          <p:cNvSpPr txBox="1"/>
          <p:nvPr/>
        </p:nvSpPr>
        <p:spPr>
          <a:xfrm>
            <a:off x="766763" y="2276475"/>
            <a:ext cx="530225" cy="2493963"/>
          </a:xfrm>
          <a:prstGeom prst="rect">
            <a:avLst/>
          </a:prstGeom>
          <a:solidFill>
            <a:srgbClr val="D99694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植树的牧羊人</a:t>
            </a:r>
            <a:endParaRPr lang="zh-CN" altLang="en-US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8" name="左大括号 1073742851"/>
          <p:cNvSpPr/>
          <p:nvPr/>
        </p:nvSpPr>
        <p:spPr>
          <a:xfrm>
            <a:off x="1423988" y="2492375"/>
            <a:ext cx="495300" cy="2060575"/>
          </a:xfrm>
          <a:prstGeom prst="leftBrace">
            <a:avLst>
              <a:gd name="adj1" fmla="val 23613"/>
              <a:gd name="adj2" fmla="val 50000"/>
            </a:avLst>
          </a:prstGeom>
          <a:noFill/>
          <a:ln w="1587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9" name="文本框 1"/>
          <p:cNvSpPr txBox="1"/>
          <p:nvPr/>
        </p:nvSpPr>
        <p:spPr>
          <a:xfrm>
            <a:off x="1720850" y="2276475"/>
            <a:ext cx="5846763" cy="2176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一访牧羊人，画面一：被弃置的村庄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二访牧羊人，画面二：绵延的森林    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三访牧羊人，画面三：充满活力的田野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2"/>
          <p:cNvSpPr txBox="1"/>
          <p:nvPr/>
        </p:nvSpPr>
        <p:spPr>
          <a:xfrm>
            <a:off x="7827963" y="2616200"/>
            <a:ext cx="560387" cy="1692275"/>
          </a:xfrm>
          <a:prstGeom prst="rect">
            <a:avLst/>
          </a:prstGeom>
          <a:solidFill>
            <a:srgbClr val="D99694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人</a:t>
            </a:r>
            <a:endParaRPr lang="zh-CN" altLang="en-US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定</a:t>
            </a:r>
            <a:endParaRPr lang="zh-CN" altLang="en-US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胜</a:t>
            </a:r>
            <a:endParaRPr lang="zh-CN" altLang="en-US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天</a:t>
            </a:r>
            <a:endParaRPr lang="zh-CN" altLang="en-US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11" name="右大括号 1073742853"/>
          <p:cNvSpPr/>
          <p:nvPr/>
        </p:nvSpPr>
        <p:spPr>
          <a:xfrm>
            <a:off x="7391400" y="2359025"/>
            <a:ext cx="327025" cy="2222500"/>
          </a:xfrm>
          <a:prstGeom prst="rightBrace">
            <a:avLst>
              <a:gd name="adj1" fmla="val 57483"/>
              <a:gd name="adj2" fmla="val 50000"/>
            </a:avLst>
          </a:prstGeom>
          <a:noFill/>
          <a:ln w="1587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9703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29704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05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板书设计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1508" grpId="0" animBg="1"/>
      <p:bldP spid="21509" grpId="0"/>
      <p:bldP spid="16" grpId="0" animBg="1"/>
      <p:bldP spid="215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Rectangle 9"/>
          <p:cNvSpPr/>
          <p:nvPr/>
        </p:nvSpPr>
        <p:spPr>
          <a:xfrm>
            <a:off x="900113" y="1568450"/>
            <a:ext cx="5184775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00" b="1" dirty="0">
                <a:latin typeface="宋体" panose="02010600030101010101" pitchFamily="2" charset="-122"/>
              </a:rPr>
              <a:t>根据下列意思写出相关的词语。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30723" name="文本框 99"/>
          <p:cNvSpPr txBox="1"/>
          <p:nvPr/>
        </p:nvSpPr>
        <p:spPr>
          <a:xfrm>
            <a:off x="347663" y="2420938"/>
            <a:ext cx="8723312" cy="2862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宋体" panose="02010600030101010101" pitchFamily="2" charset="-122"/>
              </a:rPr>
              <a:t>）建筑物或堆积物的东西倒下来。（</a:t>
            </a:r>
            <a:r>
              <a:rPr lang="en-US" altLang="zh-CN" sz="2400" b="1" dirty="0">
                <a:latin typeface="宋体" panose="02010600030101010101" pitchFamily="2" charset="-122"/>
              </a:rPr>
              <a:t>   </a:t>
            </a:r>
            <a:r>
              <a:rPr lang="zh-CN" altLang="en-US" sz="2400" b="1" dirty="0">
                <a:latin typeface="宋体" panose="02010600030101010101" pitchFamily="2" charset="-122"/>
              </a:rPr>
              <a:t>　）</a:t>
            </a:r>
            <a:endParaRPr lang="en-US" altLang="zh-CN" sz="24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宋体" panose="02010600030101010101" pitchFamily="2" charset="-122"/>
              </a:rPr>
              <a:t>）</a:t>
            </a:r>
            <a:r>
              <a:rPr lang="en-US" altLang="zh-CN" sz="2400" b="1" dirty="0">
                <a:latin typeface="宋体" panose="02010600030101010101" pitchFamily="2" charset="-122"/>
              </a:rPr>
              <a:t> </a:t>
            </a:r>
            <a:r>
              <a:rPr lang="zh-CN" altLang="en-US" sz="2400" b="1" dirty="0">
                <a:latin typeface="宋体" panose="02010600030101010101" pitchFamily="2" charset="-122"/>
              </a:rPr>
              <a:t>不声不响，很少说话。比喻人性格内向。（　       ）</a:t>
            </a:r>
            <a:endParaRPr lang="en-US" altLang="zh-CN" sz="24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</a:rPr>
              <a:t>3</a:t>
            </a:r>
            <a:r>
              <a:rPr lang="zh-CN" altLang="en-US" sz="2400" b="1" dirty="0">
                <a:latin typeface="宋体" panose="02010600030101010101" pitchFamily="2" charset="-122"/>
              </a:rPr>
              <a:t>）追究底细，寻根究底。（　 　    ）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</a:rPr>
              <a:t>4</a:t>
            </a:r>
            <a:r>
              <a:rPr lang="zh-CN" altLang="en-US" sz="2400" b="1" dirty="0">
                <a:latin typeface="宋体" panose="02010600030101010101" pitchFamily="2" charset="-122"/>
              </a:rPr>
              <a:t>）不长庄稼的地方。泛指荒凉、贫瘠的土地，或地带。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    （          ）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5786438" y="2520950"/>
            <a:ext cx="8016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坍塌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文本框 2"/>
          <p:cNvSpPr txBox="1"/>
          <p:nvPr/>
        </p:nvSpPr>
        <p:spPr>
          <a:xfrm>
            <a:off x="7164388" y="3068638"/>
            <a:ext cx="14811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沉默寡言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文本框 3"/>
          <p:cNvSpPr txBox="1"/>
          <p:nvPr/>
        </p:nvSpPr>
        <p:spPr>
          <a:xfrm>
            <a:off x="4568825" y="3609975"/>
            <a:ext cx="14589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刨根问底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文本框 4"/>
          <p:cNvSpPr txBox="1"/>
          <p:nvPr/>
        </p:nvSpPr>
        <p:spPr>
          <a:xfrm>
            <a:off x="1428750" y="4706938"/>
            <a:ext cx="14255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不毛之地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30728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30729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30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3" name="图片 1" descr="0949342448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133600"/>
            <a:ext cx="2808288" cy="2808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图片 2" descr="6-16021G10923U4"/>
          <p:cNvPicPr>
            <a:picLocks noChangeAspect="1"/>
          </p:cNvPicPr>
          <p:nvPr/>
        </p:nvPicPr>
        <p:blipFill>
          <a:blip r:embed="rId2"/>
          <a:srcRect b="5635"/>
          <a:stretch>
            <a:fillRect/>
          </a:stretch>
        </p:blipFill>
        <p:spPr>
          <a:xfrm>
            <a:off x="3563938" y="908050"/>
            <a:ext cx="5000625" cy="260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" name="文本框 99"/>
          <p:cNvSpPr txBox="1"/>
          <p:nvPr/>
        </p:nvSpPr>
        <p:spPr>
          <a:xfrm>
            <a:off x="2032000" y="5065713"/>
            <a:ext cx="50800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中国植树节定于每年的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293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12294" name="图片 88070" descr="未标题-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5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新课导入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Rectangle 14"/>
          <p:cNvSpPr/>
          <p:nvPr/>
        </p:nvSpPr>
        <p:spPr>
          <a:xfrm>
            <a:off x="276225" y="1236663"/>
            <a:ext cx="8569325" cy="3416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</a:rPr>
              <a:t>     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让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•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乔诺</a:t>
            </a:r>
            <a:r>
              <a:rPr lang="zh-CN" altLang="en-US" sz="2400" b="1" dirty="0">
                <a:latin typeface="宋体" panose="02010600030101010101" pitchFamily="2" charset="-122"/>
              </a:rPr>
              <a:t>，法国著名小说家。</a:t>
            </a:r>
            <a:r>
              <a:rPr lang="en-US" altLang="zh-CN" sz="2400" b="1" dirty="0">
                <a:latin typeface="宋体" panose="02010600030101010101" pitchFamily="2" charset="-122"/>
              </a:rPr>
              <a:t>1895</a:t>
            </a:r>
            <a:r>
              <a:rPr lang="zh-CN" altLang="en-US" sz="2400" b="1" dirty="0">
                <a:latin typeface="宋体" panose="02010600030101010101" pitchFamily="2" charset="-122"/>
              </a:rPr>
              <a:t>年生于法国南部马诺斯克小镇。家境贫寒。</a:t>
            </a:r>
            <a:r>
              <a:rPr lang="en-US" altLang="zh-CN" sz="2400" b="1" dirty="0">
                <a:latin typeface="宋体" panose="02010600030101010101" pitchFamily="2" charset="-122"/>
              </a:rPr>
              <a:t>16</a:t>
            </a:r>
            <a:r>
              <a:rPr lang="zh-CN" altLang="en-US" sz="2400" b="1" dirty="0">
                <a:latin typeface="宋体" panose="02010600030101010101" pitchFamily="2" charset="-122"/>
              </a:rPr>
              <a:t>岁辍学到当地一家小银行谋生。</a:t>
            </a:r>
            <a:r>
              <a:rPr lang="en-US" altLang="zh-CN" sz="2400" b="1" dirty="0">
                <a:latin typeface="宋体" panose="02010600030101010101" pitchFamily="2" charset="-122"/>
              </a:rPr>
              <a:t>20-24</a:t>
            </a:r>
            <a:r>
              <a:rPr lang="zh-CN" altLang="en-US" sz="2400" b="1" dirty="0">
                <a:latin typeface="宋体" panose="02010600030101010101" pitchFamily="2" charset="-122"/>
              </a:rPr>
              <a:t>岁时应征入伍，经历了残酷的第一次世界大战，由此坚定和平信念。作品有</a:t>
            </a:r>
            <a:r>
              <a:rPr lang="en-US" altLang="zh-CN" sz="2400" b="1" dirty="0">
                <a:latin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宋体" panose="02010600030101010101" pitchFamily="2" charset="-122"/>
              </a:rPr>
              <a:t>人世之歌</a:t>
            </a:r>
            <a:r>
              <a:rPr lang="en-US" altLang="zh-CN" sz="2400" b="1" dirty="0">
                <a:latin typeface="宋体" panose="02010600030101010101" pitchFamily="2" charset="-122"/>
              </a:rPr>
              <a:t>》《</a:t>
            </a:r>
            <a:r>
              <a:rPr lang="zh-CN" altLang="en-US" sz="2400" b="1" dirty="0">
                <a:latin typeface="宋体" panose="02010600030101010101" pitchFamily="2" charset="-122"/>
              </a:rPr>
              <a:t>庞神三部曲</a:t>
            </a:r>
            <a:r>
              <a:rPr lang="en-US" altLang="zh-CN" sz="2400" b="1" dirty="0">
                <a:latin typeface="宋体" panose="02010600030101010101" pitchFamily="2" charset="-122"/>
              </a:rPr>
              <a:t>》《</a:t>
            </a:r>
            <a:r>
              <a:rPr lang="zh-CN" altLang="en-US" sz="2400" b="1" dirty="0">
                <a:latin typeface="宋体" panose="02010600030101010101" pitchFamily="2" charset="-122"/>
              </a:rPr>
              <a:t>屋顶上的轻骑兵</a:t>
            </a:r>
            <a:r>
              <a:rPr lang="en-US" altLang="zh-CN" sz="2400" b="1" dirty="0">
                <a:latin typeface="宋体" panose="02010600030101010101" pitchFamily="2" charset="-122"/>
              </a:rPr>
              <a:t>》</a:t>
            </a:r>
            <a:r>
              <a:rPr lang="zh-CN" altLang="en-US" sz="2400" b="1" dirty="0">
                <a:latin typeface="宋体" panose="02010600030101010101" pitchFamily="2" charset="-122"/>
              </a:rPr>
              <a:t>和</a:t>
            </a:r>
            <a:r>
              <a:rPr lang="en-US" altLang="zh-CN" sz="2400" b="1" dirty="0">
                <a:latin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宋体" panose="02010600030101010101" pitchFamily="2" charset="-122"/>
              </a:rPr>
              <a:t>一个郁郁寡欢的国王</a:t>
            </a:r>
            <a:r>
              <a:rPr lang="en-US" altLang="zh-CN" sz="2400" b="1" dirty="0">
                <a:latin typeface="宋体" panose="02010600030101010101" pitchFamily="2" charset="-122"/>
              </a:rPr>
              <a:t>》</a:t>
            </a:r>
            <a:r>
              <a:rPr lang="zh-CN" altLang="en-US" sz="2400" b="1" dirty="0">
                <a:latin typeface="宋体" panose="02010600030101010101" pitchFamily="2" charset="-122"/>
              </a:rPr>
              <a:t>，长篇小说</a:t>
            </a:r>
            <a:r>
              <a:rPr lang="en-US" altLang="zh-CN" sz="2400" b="1" dirty="0">
                <a:latin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宋体" panose="02010600030101010101" pitchFamily="2" charset="-122"/>
              </a:rPr>
              <a:t>屋顶上的轻骑兵</a:t>
            </a:r>
            <a:r>
              <a:rPr lang="en-US" altLang="zh-CN" sz="2400" b="1" dirty="0">
                <a:latin typeface="宋体" panose="02010600030101010101" pitchFamily="2" charset="-122"/>
              </a:rPr>
              <a:t>》</a:t>
            </a:r>
            <a:r>
              <a:rPr lang="zh-CN" altLang="en-US" sz="2400" b="1" dirty="0">
                <a:latin typeface="宋体" panose="02010600030101010101" pitchFamily="2" charset="-122"/>
              </a:rPr>
              <a:t>被改编为电影。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pic>
        <p:nvPicPr>
          <p:cNvPr id="13315" name="Picture 6" descr="http://p2.so.qhmsg.com/bdr/_240_/t010aecde35056c7cd7.jpg"/>
          <p:cNvPicPr>
            <a:picLocks noChangeAspect="1"/>
          </p:cNvPicPr>
          <p:nvPr/>
        </p:nvPicPr>
        <p:blipFill>
          <a:blip r:embed="rId1"/>
          <a:srcRect t="12999" b="11401"/>
          <a:stretch>
            <a:fillRect/>
          </a:stretch>
        </p:blipFill>
        <p:spPr>
          <a:xfrm>
            <a:off x="4230688" y="4581525"/>
            <a:ext cx="2286000" cy="1727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316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13317" name="图片 88070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18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走近作者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Text Box 8"/>
          <p:cNvSpPr txBox="1"/>
          <p:nvPr/>
        </p:nvSpPr>
        <p:spPr>
          <a:xfrm>
            <a:off x="1355725" y="1874838"/>
            <a:ext cx="7202488" cy="37861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2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慷慨     帐篷     废墟     坍塌   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呼啸     溜达     酬劳     微薄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水渠    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刨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根问底     沉默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寡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言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 Box 11"/>
          <p:cNvSpPr txBox="1"/>
          <p:nvPr/>
        </p:nvSpPr>
        <p:spPr>
          <a:xfrm>
            <a:off x="1116013" y="1922463"/>
            <a:ext cx="1633537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kāng kǎi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Text Box 12"/>
          <p:cNvSpPr txBox="1"/>
          <p:nvPr/>
        </p:nvSpPr>
        <p:spPr>
          <a:xfrm>
            <a:off x="2816225" y="1916113"/>
            <a:ext cx="199548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zhàng peng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Text Box 12"/>
          <p:cNvSpPr txBox="1"/>
          <p:nvPr/>
        </p:nvSpPr>
        <p:spPr>
          <a:xfrm>
            <a:off x="4903788" y="1928813"/>
            <a:ext cx="1439862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fèi xū</a:t>
            </a:r>
            <a:endParaRPr lang="zh-CN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Text Box 11"/>
          <p:cNvSpPr txBox="1"/>
          <p:nvPr/>
        </p:nvSpPr>
        <p:spPr>
          <a:xfrm>
            <a:off x="6704013" y="1925638"/>
            <a:ext cx="135255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tān tā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endParaRPr lang="zh-CN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68400" y="3159125"/>
            <a:ext cx="1452563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hū xiào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055938" y="3146425"/>
            <a:ext cx="1271587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liū da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810125" y="3149600"/>
            <a:ext cx="16351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chóu láo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2" name="Text Box 15"/>
          <p:cNvSpPr txBox="1"/>
          <p:nvPr/>
        </p:nvSpPr>
        <p:spPr>
          <a:xfrm>
            <a:off x="6777038" y="3133725"/>
            <a:ext cx="1366837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wēi bó</a:t>
            </a:r>
            <a:endParaRPr lang="zh-CN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3" name="Text Box 18"/>
          <p:cNvSpPr txBox="1"/>
          <p:nvPr/>
        </p:nvSpPr>
        <p:spPr>
          <a:xfrm>
            <a:off x="1163638" y="4392613"/>
            <a:ext cx="16303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shuǐ qú</a:t>
            </a:r>
            <a:endParaRPr lang="zh-CN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887663" y="4386263"/>
            <a:ext cx="728662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páo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5" name="Text Box 14"/>
          <p:cNvSpPr txBox="1"/>
          <p:nvPr/>
        </p:nvSpPr>
        <p:spPr>
          <a:xfrm>
            <a:off x="6372225" y="4408488"/>
            <a:ext cx="93662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guǎ</a:t>
            </a:r>
            <a:endParaRPr lang="zh-CN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14350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14351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52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字词积累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85788" y="1598613"/>
            <a:ext cx="7954962" cy="1123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第一部分（第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段）：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运用议论，对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牧羊人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这一形象进行高度概括，提挈全篇。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7375" y="2990850"/>
            <a:ext cx="7845425" cy="1123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第二部分（第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2—20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段）：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记叙和描写“牧羊人”通过植树，使废墟变为绿洲的伟大壮举。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7375" y="4591050"/>
            <a:ext cx="7953375" cy="1123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第三部分（第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21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段）：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通过议论，揭示主题，表达对老人的赞美之情。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365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15366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67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0242"/>
          <p:cNvSpPr txBox="1"/>
          <p:nvPr/>
        </p:nvSpPr>
        <p:spPr>
          <a:xfrm>
            <a:off x="468313" y="1468438"/>
            <a:ext cx="8424862" cy="1198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文章写“我”三次拜访牧羊人，各自看到一幅怎样的画面。</a:t>
            </a:r>
            <a:endParaRPr lang="zh-CN" altLang="en-US" sz="26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573088" y="3284538"/>
            <a:ext cx="6735762" cy="1893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一访牧羊人，画面一：被弃置的村庄；</a:t>
            </a:r>
            <a:endParaRPr lang="zh-CN" altLang="en-US" sz="2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二访牧羊人，画面二：绵延的森林；         </a:t>
            </a:r>
            <a:endParaRPr lang="zh-CN" altLang="en-US" sz="2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三访牧羊人，画面三：充满活力的田野。 </a:t>
            </a:r>
            <a:endParaRPr lang="zh-CN" altLang="en-US" sz="2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388" name="图片 6146" descr="0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43663" y="2781300"/>
            <a:ext cx="2344737" cy="3114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10242"/>
          <p:cNvSpPr txBox="1"/>
          <p:nvPr/>
        </p:nvSpPr>
        <p:spPr>
          <a:xfrm>
            <a:off x="684213" y="620713"/>
            <a:ext cx="5400675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．阅读相关语段，完成下面表格。</a:t>
            </a:r>
            <a:endParaRPr lang="zh-CN" altLang="en-US" sz="26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701675" y="1593850"/>
          <a:ext cx="7802880" cy="470535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600960"/>
                <a:gridCol w="2428413"/>
                <a:gridCol w="2773507"/>
              </a:tblGrid>
              <a:tr h="516135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600" b="1" baseline="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层次内容</a:t>
                      </a:r>
                      <a:endParaRPr lang="zh-CN" altLang="en-US" sz="2600" b="1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600" b="1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牧羊人的活动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环境的变化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103354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6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一访牧羊人</a:t>
                      </a: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6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（1913年）</a:t>
                      </a:r>
                      <a:endParaRPr lang="zh-CN" altLang="en-US" sz="2600" b="1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600" b="1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600" b="1" dirty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103354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6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二访牧羊人</a:t>
                      </a:r>
                      <a:endParaRPr lang="zh-CN" altLang="en-US" sz="26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6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（时隔6年）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600" b="1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600" b="1" dirty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145935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6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三访牧羊人</a:t>
                      </a:r>
                      <a:endParaRPr lang="zh-CN" altLang="en-US" sz="26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6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（1945年６月）</a:t>
                      </a:r>
                      <a:endParaRPr lang="zh-CN" altLang="en-US" sz="2600" b="1" dirty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6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lang="zh-CN" altLang="en-US" sz="2600" b="1" dirty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6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endParaRPr lang="zh-CN" altLang="en-US" sz="26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endParaRPr lang="zh-CN" altLang="en-US" sz="26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文本框 1"/>
          <p:cNvSpPr txBox="1"/>
          <p:nvPr/>
        </p:nvSpPr>
        <p:spPr>
          <a:xfrm>
            <a:off x="3425825" y="2419350"/>
            <a:ext cx="2284413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为“我”打水，挑橡子，种橡树。</a:t>
            </a:r>
            <a:endParaRPr lang="zh-CN" alt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5802313" y="2347913"/>
            <a:ext cx="2538412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荒野无际，泉眼干涸，房屋倒坍 </a:t>
            </a:r>
            <a:endParaRPr lang="zh-CN" alt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3502025" y="3714750"/>
            <a:ext cx="2300288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改养蜜蜂，一直在种树</a:t>
            </a:r>
            <a:endParaRPr lang="zh-CN" alt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4"/>
          <p:cNvSpPr txBox="1"/>
          <p:nvPr/>
        </p:nvSpPr>
        <p:spPr>
          <a:xfrm>
            <a:off x="5802313" y="3692525"/>
            <a:ext cx="2574925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橡树、山毛榉树、白桦树成林，看到了溪水。</a:t>
            </a:r>
            <a:endParaRPr lang="zh-CN" alt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6"/>
          <p:cNvSpPr txBox="1"/>
          <p:nvPr/>
        </p:nvSpPr>
        <p:spPr>
          <a:xfrm>
            <a:off x="4291013" y="4989513"/>
            <a:ext cx="468312" cy="4302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无</a:t>
            </a:r>
            <a:endParaRPr lang="zh-CN" alt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7"/>
          <p:cNvSpPr txBox="1"/>
          <p:nvPr/>
        </p:nvSpPr>
        <p:spPr>
          <a:xfrm>
            <a:off x="5802313" y="4959350"/>
            <a:ext cx="2649537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建起干净的农舍、泉水源源不断，一万多口人幸福生活。</a:t>
            </a:r>
            <a:endParaRPr lang="zh-CN" alt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10242"/>
          <p:cNvSpPr txBox="1"/>
          <p:nvPr/>
        </p:nvSpPr>
        <p:spPr>
          <a:xfrm>
            <a:off x="323850" y="1497013"/>
            <a:ext cx="8459788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．文中的牧羊人都种了哪些树？他又是怎样种植橡树的？</a:t>
            </a:r>
            <a:endParaRPr lang="zh-CN" altLang="en-US" sz="26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3850" y="2565400"/>
            <a:ext cx="8496300" cy="234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种的树有：橡树、山毛榉、白桦树；先是认真挑选橡子，然后把装着橡子的袋子在水里泡一下，最后用铁棍在地上戳了一个坑，在坑里放进一颗橡子，再仔细埋上泥土。</a:t>
            </a:r>
            <a:endParaRPr lang="zh-CN" altLang="en-US" sz="2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2481</Words>
  <Application>WPS 演示</Application>
  <PresentationFormat>全屏显示(4:3)</PresentationFormat>
  <Paragraphs>191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Arial</vt:lpstr>
      <vt:lpstr>宋体</vt:lpstr>
      <vt:lpstr>Wingdings</vt:lpstr>
      <vt:lpstr>楷体</vt:lpstr>
      <vt:lpstr>黑体</vt:lpstr>
      <vt:lpstr>Calibri</vt:lpstr>
      <vt:lpstr>微软雅黑</vt:lpstr>
      <vt:lpstr>Arial Unicode MS</vt:lpstr>
      <vt:lpstr>Times New Roman</vt:lpstr>
      <vt:lpstr>Cambria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上帝掷骰子吗</cp:lastModifiedBy>
  <cp:revision>231</cp:revision>
  <dcterms:created xsi:type="dcterms:W3CDTF">2017-02-18T06:44:00Z</dcterms:created>
  <dcterms:modified xsi:type="dcterms:W3CDTF">2023-09-28T12:42:23Z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C25244BDE28A4B3684DDB6B0373B42E9_13</vt:lpwstr>
  </property>
</Properties>
</file>