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18"/>
  </p:notes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322" r:id="rId12"/>
    <p:sldId id="323" r:id="rId13"/>
    <p:sldId id="258" r:id="rId14"/>
    <p:sldId id="275" r:id="rId15"/>
    <p:sldId id="276" r:id="rId16"/>
    <p:sldId id="321" r:id="rId17"/>
    <p:sldId id="278" r:id="rId19"/>
    <p:sldId id="259" r:id="rId20"/>
    <p:sldId id="261" r:id="rId21"/>
    <p:sldId id="262" r:id="rId22"/>
    <p:sldId id="33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97" autoAdjust="0"/>
    <p:restoredTop sz="95394" autoAdjust="0"/>
  </p:normalViewPr>
  <p:slideViewPr>
    <p:cSldViewPr snapToGrid="0" showGuides="1">
      <p:cViewPr varScale="1">
        <p:scale>
          <a:sx n="96" d="100"/>
          <a:sy n="96" d="100"/>
        </p:scale>
        <p:origin x="77" y="3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6BE7E-1E10-4183-97D9-6FAA0EE984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9CB59-ED86-4782-ABBB-8DAFB0561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D9CB59-ED86-4782-ABBB-8DAFB0561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64.png"/><Relationship Id="rId7" Type="http://schemas.openxmlformats.org/officeDocument/2006/relationships/image" Target="../media/image32.png"/><Relationship Id="rId6" Type="http://schemas.openxmlformats.org/officeDocument/2006/relationships/image" Target="../media/image54.png"/><Relationship Id="rId5" Type="http://schemas.openxmlformats.org/officeDocument/2006/relationships/image" Target="../media/image36.png"/><Relationship Id="rId4" Type="http://schemas.openxmlformats.org/officeDocument/2006/relationships/image" Target="../media/image33.png"/><Relationship Id="rId3" Type="http://schemas.openxmlformats.org/officeDocument/2006/relationships/image" Target="../media/image63.png"/><Relationship Id="rId2" Type="http://schemas.openxmlformats.org/officeDocument/2006/relationships/image" Target="../media/image35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53.png"/><Relationship Id="rId10" Type="http://schemas.openxmlformats.org/officeDocument/2006/relationships/image" Target="../media/image52.png"/><Relationship Id="rId1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4.png"/><Relationship Id="rId2" Type="http://schemas.openxmlformats.org/officeDocument/2006/relationships/image" Target="../media/image34.png"/><Relationship Id="rId1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4.png"/><Relationship Id="rId3" Type="http://schemas.openxmlformats.org/officeDocument/2006/relationships/image" Target="../media/image34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比较几分之一的大小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3312" y="1650159"/>
            <a:ext cx="720000" cy="144000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3312" y="1650160"/>
            <a:ext cx="1440000" cy="14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3" idx="1"/>
            <a:endCxn id="3" idx="3"/>
          </p:cNvCxnSpPr>
          <p:nvPr/>
        </p:nvCxnSpPr>
        <p:spPr>
          <a:xfrm>
            <a:off x="1573312" y="2370160"/>
            <a:ext cx="1440000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" idx="0"/>
            <a:endCxn id="3" idx="2"/>
          </p:cNvCxnSpPr>
          <p:nvPr/>
        </p:nvCxnSpPr>
        <p:spPr>
          <a:xfrm>
            <a:off x="2293312" y="1650160"/>
            <a:ext cx="0" cy="144000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993845" y="2282084"/>
            <a:ext cx="1245339" cy="1245339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3846" y="1036746"/>
            <a:ext cx="2490677" cy="249067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8" idx="1"/>
            <a:endCxn id="8" idx="3"/>
          </p:cNvCxnSpPr>
          <p:nvPr/>
        </p:nvCxnSpPr>
        <p:spPr>
          <a:xfrm>
            <a:off x="4993846" y="2282085"/>
            <a:ext cx="2490677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8" idx="0"/>
            <a:endCxn id="8" idx="2"/>
          </p:cNvCxnSpPr>
          <p:nvPr/>
        </p:nvCxnSpPr>
        <p:spPr>
          <a:xfrm>
            <a:off x="6239185" y="1036746"/>
            <a:ext cx="0" cy="2490677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66458" y="611322"/>
            <a:ext cx="318369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这样还能比吗？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1" y="3787916"/>
            <a:ext cx="82295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在比较分数的同时，要用一样大的纸（物品）平分。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7" grpId="0" animBg="1"/>
      <p:bldP spid="7" grpId="1" animBg="1"/>
      <p:bldP spid="8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615749" y="690830"/>
            <a:ext cx="4744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看图写分数，比大小。</a:t>
            </a:r>
            <a:endParaRPr kumimoji="1"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55" y="1663619"/>
            <a:ext cx="1817335" cy="1569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26" y="1663619"/>
            <a:ext cx="1675725" cy="14751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96299" y="317578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912323" y="3607835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696299" y="367055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5299183" y="317578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5515207" y="3607835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299183" y="367055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sp>
        <p:nvSpPr>
          <p:cNvPr id="34" name="椭圆 33"/>
          <p:cNvSpPr/>
          <p:nvPr/>
        </p:nvSpPr>
        <p:spPr>
          <a:xfrm>
            <a:off x="4280475" y="3319803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352483" y="3319803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27"/>
          <p:cNvGrpSpPr/>
          <p:nvPr/>
        </p:nvGrpSpPr>
        <p:grpSpPr bwMode="auto">
          <a:xfrm>
            <a:off x="2914208" y="3032343"/>
            <a:ext cx="647700" cy="1093788"/>
            <a:chOff x="615" y="2441"/>
            <a:chExt cx="408" cy="689"/>
          </a:xfrm>
        </p:grpSpPr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27"/>
          <p:cNvGrpSpPr/>
          <p:nvPr/>
        </p:nvGrpSpPr>
        <p:grpSpPr bwMode="auto">
          <a:xfrm>
            <a:off x="5504611" y="3032343"/>
            <a:ext cx="647700" cy="1093788"/>
            <a:chOff x="615" y="2441"/>
            <a:chExt cx="408" cy="689"/>
          </a:xfrm>
        </p:grpSpPr>
        <p:sp>
          <p:nvSpPr>
            <p:cNvPr id="40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777389" y="699542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看图写分数，比大小。</a:t>
            </a:r>
            <a:endParaRPr kumimoji="1"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800" y="314781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（        ）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7824" y="3579862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771800" y="364257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（        ）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74684" y="314781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（        ）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590708" y="3579862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374684" y="364257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（        ）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9622"/>
            <a:ext cx="5570934" cy="1668771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355976" y="329183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361758" y="3291830"/>
            <a:ext cx="5866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32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Group 27"/>
          <p:cNvGrpSpPr/>
          <p:nvPr/>
        </p:nvGrpSpPr>
        <p:grpSpPr bwMode="auto">
          <a:xfrm>
            <a:off x="2989709" y="3004370"/>
            <a:ext cx="647700" cy="1093788"/>
            <a:chOff x="615" y="2441"/>
            <a:chExt cx="408" cy="689"/>
          </a:xfrm>
        </p:grpSpPr>
        <p:sp>
          <p:nvSpPr>
            <p:cNvPr id="19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Group 27"/>
          <p:cNvGrpSpPr/>
          <p:nvPr/>
        </p:nvGrpSpPr>
        <p:grpSpPr bwMode="auto">
          <a:xfrm>
            <a:off x="5580112" y="3004370"/>
            <a:ext cx="647700" cy="1093788"/>
            <a:chOff x="615" y="2441"/>
            <a:chExt cx="408" cy="689"/>
          </a:xfrm>
        </p:grpSpPr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1"/>
          <p:cNvGrpSpPr/>
          <p:nvPr/>
        </p:nvGrpSpPr>
        <p:grpSpPr bwMode="auto">
          <a:xfrm>
            <a:off x="744042" y="813468"/>
            <a:ext cx="6120680" cy="1077218"/>
            <a:chOff x="1235075" y="552450"/>
            <a:chExt cx="3924754" cy="1077218"/>
          </a:xfrm>
        </p:grpSpPr>
        <p:sp>
          <p:nvSpPr>
            <p:cNvPr id="60" name="Text Box 23"/>
            <p:cNvSpPr txBox="1">
              <a:spLocks noChangeArrowheads="1"/>
            </p:cNvSpPr>
            <p:nvPr/>
          </p:nvSpPr>
          <p:spPr bwMode="auto">
            <a:xfrm>
              <a:off x="1235075" y="552450"/>
              <a:ext cx="3924754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里填上“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&gt;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”或“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&lt;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  </a:t>
              </a:r>
              <a:endPara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Oval 43"/>
            <p:cNvSpPr>
              <a:spLocks noChangeArrowheads="1"/>
            </p:cNvSpPr>
            <p:nvPr/>
          </p:nvSpPr>
          <p:spPr bwMode="auto">
            <a:xfrm>
              <a:off x="1599960" y="576654"/>
              <a:ext cx="328099" cy="504056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zh-CN" altLang="en-US" sz="4000" b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919" y="1775449"/>
            <a:ext cx="6192688" cy="25545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Oval 43"/>
          <p:cNvSpPr>
            <a:spLocks noChangeArrowheads="1"/>
          </p:cNvSpPr>
          <p:nvPr/>
        </p:nvSpPr>
        <p:spPr bwMode="auto">
          <a:xfrm>
            <a:off x="2703142" y="2130790"/>
            <a:ext cx="552817" cy="552396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Oval 43"/>
          <p:cNvSpPr>
            <a:spLocks noChangeArrowheads="1"/>
          </p:cNvSpPr>
          <p:nvPr/>
        </p:nvSpPr>
        <p:spPr bwMode="auto">
          <a:xfrm>
            <a:off x="5989267" y="2123275"/>
            <a:ext cx="552817" cy="55321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43"/>
          <p:cNvSpPr>
            <a:spLocks noChangeArrowheads="1"/>
          </p:cNvSpPr>
          <p:nvPr/>
        </p:nvSpPr>
        <p:spPr bwMode="auto">
          <a:xfrm>
            <a:off x="2703142" y="3138899"/>
            <a:ext cx="552817" cy="552396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5"/>
          <p:cNvSpPr txBox="1">
            <a:spLocks noChangeArrowheads="1"/>
          </p:cNvSpPr>
          <p:nvPr/>
        </p:nvSpPr>
        <p:spPr bwMode="auto">
          <a:xfrm>
            <a:off x="2761143" y="3111214"/>
            <a:ext cx="7048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Dotum" panose="020B0600000101010101" pitchFamily="34" charset="-127"/>
                <a:ea typeface="Dotum" panose="020B0600000101010101" pitchFamily="34" charset="-127"/>
              </a:rPr>
              <a:t>&lt;</a:t>
            </a:r>
            <a:endParaRPr lang="zh-CN" altLang="en-US" sz="32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5989267" y="3131387"/>
            <a:ext cx="552817" cy="55321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6066318" y="3108039"/>
            <a:ext cx="7048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>
                <a:latin typeface="Dotum" panose="020B0600000101010101" pitchFamily="34" charset="-127"/>
                <a:ea typeface="Dotum" panose="020B0600000101010101" pitchFamily="34" charset="-127"/>
              </a:rPr>
              <a:t>&lt;</a:t>
            </a:r>
            <a:endParaRPr lang="zh-CN" altLang="en-US" sz="320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2789718" y="2099927"/>
            <a:ext cx="7048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Dotum" panose="020B0600000101010101" pitchFamily="34" charset="-127"/>
                <a:ea typeface="Dotum" panose="020B0600000101010101" pitchFamily="34" charset="-127"/>
              </a:rPr>
              <a:t>&gt;</a:t>
            </a:r>
            <a:endParaRPr lang="zh-CN" altLang="en-US" sz="32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3" name="Text Box 45"/>
          <p:cNvSpPr txBox="1">
            <a:spLocks noChangeArrowheads="1"/>
          </p:cNvSpPr>
          <p:nvPr/>
        </p:nvSpPr>
        <p:spPr bwMode="auto">
          <a:xfrm>
            <a:off x="6075843" y="2096752"/>
            <a:ext cx="7048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Dotum" panose="020B0600000101010101" pitchFamily="34" charset="-127"/>
                <a:ea typeface="Dotum" panose="020B0600000101010101" pitchFamily="34" charset="-127"/>
              </a:rPr>
              <a:t>&gt;</a:t>
            </a:r>
            <a:endParaRPr lang="zh-CN" altLang="en-US" sz="32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1967691" y="1902426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7691" y="1902426"/>
                <a:ext cx="447558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03" t="-66" r="77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3620098" y="1883703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0098" y="1883703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134" t="-32" r="107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5205876" y="1885923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876" y="1885923"/>
                <a:ext cx="447558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33" t="-67" r="6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6906223" y="1878309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223" y="1878309"/>
                <a:ext cx="447558" cy="909352"/>
              </a:xfrm>
              <a:prstGeom prst="rect">
                <a:avLst/>
              </a:prstGeom>
              <a:blipFill rotWithShape="1">
                <a:blip r:embed="rId5"/>
                <a:stretch>
                  <a:fillRect l="-134" t="-68" r="107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1967691" y="291493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7691" y="2914935"/>
                <a:ext cx="447558" cy="909352"/>
              </a:xfrm>
              <a:prstGeom prst="rect">
                <a:avLst/>
              </a:prstGeom>
              <a:blipFill rotWithShape="1">
                <a:blip r:embed="rId6"/>
                <a:stretch>
                  <a:fillRect l="-103" t="-31" r="7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606188" y="2960421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188" y="2960421"/>
                <a:ext cx="447558" cy="909352"/>
              </a:xfrm>
              <a:prstGeom prst="rect">
                <a:avLst/>
              </a:prstGeom>
              <a:blipFill rotWithShape="1">
                <a:blip r:embed="rId7"/>
                <a:stretch>
                  <a:fillRect l="-5" t="-6" r="12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5284477" y="2980226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477" y="2980226"/>
                <a:ext cx="447558" cy="909352"/>
              </a:xfrm>
              <a:prstGeom prst="rect">
                <a:avLst/>
              </a:prstGeom>
              <a:blipFill rotWithShape="1">
                <a:blip r:embed="rId8"/>
                <a:stretch>
                  <a:fillRect l="-2" t="-19" r="11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6906223" y="2986943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223" y="2986943"/>
                <a:ext cx="447558" cy="909352"/>
              </a:xfrm>
              <a:prstGeom prst="rect">
                <a:avLst/>
              </a:prstGeom>
              <a:blipFill rotWithShape="1">
                <a:blip r:embed="rId9"/>
                <a:stretch>
                  <a:fillRect l="-134" t="-59" r="10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953063" y="726482"/>
            <a:ext cx="39247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认真读题，慎重判断。  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043608" y="1347614"/>
                <a:ext cx="7219337" cy="7940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小明从下图得出：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r>
                      <a:rPr lang="zh-CN" altLang="en-US" b="1" i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＜</m:t>
                    </m:r>
                  </m:oMath>
                </a14:m>
                <a:r>
                  <a:rPr lang="en-US" altLang="zh-CN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（   ）    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 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3608" y="1347614"/>
                <a:ext cx="7219337" cy="794064"/>
              </a:xfrm>
              <a:prstGeom prst="rect">
                <a:avLst/>
              </a:prstGeom>
              <a:blipFill rotWithShape="1">
                <a:blip r:embed="rId1"/>
                <a:stretch>
                  <a:fillRect l="-4" t="-18" r="5" b="5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矩形 42"/>
          <p:cNvSpPr/>
          <p:nvPr/>
        </p:nvSpPr>
        <p:spPr>
          <a:xfrm>
            <a:off x="1639939" y="2983312"/>
            <a:ext cx="576064" cy="108012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216003" y="2983312"/>
            <a:ext cx="576064" cy="1080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792067" y="2983312"/>
            <a:ext cx="576064" cy="1080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754444" y="2839296"/>
            <a:ext cx="792088" cy="1368152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546532" y="2839296"/>
            <a:ext cx="792088" cy="1368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338620" y="2839296"/>
            <a:ext cx="792088" cy="1368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6981410" y="1483036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30708" y="2839296"/>
            <a:ext cx="792088" cy="1368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84919" y="2156869"/>
            <a:ext cx="4153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纸不一样大，不能比较。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~1/AppData/Local/Temp/kaimatting/20200310023848/output_aiMatting_20200310023853.pngoutput_aiMatting_202003100238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85" y="1703070"/>
            <a:ext cx="2609850" cy="135255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781685" y="745303"/>
            <a:ext cx="771398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9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黄瓜、南瓜、西红柿各占这块菜地的几分之几？</a:t>
            </a:r>
            <a:endParaRPr lang="zh-CN" altLang="en-US" sz="3200" b="1" u="none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2814" y="3327982"/>
            <a:ext cx="7495540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 algn="l">
              <a:lnSpc>
                <a:spcPct val="9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把各分数按从小到大的顺序排列起来。</a:t>
            </a:r>
            <a:endParaRPr lang="zh-CN" altLang="en-US" sz="3200" b="1" u="none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355600" algn="l">
              <a:lnSpc>
                <a:spcPct val="9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 u="none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61075" y="1392071"/>
            <a:ext cx="1873091" cy="694566"/>
            <a:chOff x="546" y="2269"/>
            <a:chExt cx="4089" cy="17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文本框 15"/>
                <p:cNvSpPr txBox="1"/>
                <p:nvPr/>
              </p:nvSpPr>
              <p:spPr>
                <a:xfrm>
                  <a:off x="546" y="2762"/>
                  <a:ext cx="4089" cy="120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zh-CN" altLang="en-US" sz="32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黄瓜占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endPara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6" name="文本框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" y="2762"/>
                  <a:ext cx="4089" cy="1209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 Box 54"/>
            <p:cNvSpPr txBox="1"/>
            <p:nvPr/>
          </p:nvSpPr>
          <p:spPr>
            <a:xfrm>
              <a:off x="1712" y="2269"/>
              <a:ext cx="982" cy="130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lnSpc>
                  <a:spcPct val="90000"/>
                </a:lnSpc>
                <a:spcBef>
                  <a:spcPct val="50000"/>
                </a:spcBef>
              </a:pP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16555" y="4022961"/>
            <a:ext cx="3731419" cy="571024"/>
            <a:chOff x="2511" y="7592"/>
            <a:chExt cx="7835" cy="119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文本框 27"/>
                <p:cNvSpPr txBox="1"/>
                <p:nvPr/>
              </p:nvSpPr>
              <p:spPr>
                <a:xfrm>
                  <a:off x="2511" y="7602"/>
                  <a:ext cx="3039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8" name="文本框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1" y="7602"/>
                  <a:ext cx="3039" cy="1097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文本框 28"/>
            <p:cNvSpPr txBox="1"/>
            <p:nvPr/>
          </p:nvSpPr>
          <p:spPr>
            <a:xfrm>
              <a:off x="4525" y="7670"/>
              <a:ext cx="1241" cy="1121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＜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文本框 29"/>
                <p:cNvSpPr txBox="1"/>
                <p:nvPr/>
              </p:nvSpPr>
              <p:spPr>
                <a:xfrm>
                  <a:off x="5281" y="7592"/>
                  <a:ext cx="2628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0" name="文本框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81" y="7592"/>
                  <a:ext cx="2628" cy="1097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文本框 30"/>
                <p:cNvSpPr txBox="1"/>
                <p:nvPr/>
              </p:nvSpPr>
              <p:spPr>
                <a:xfrm>
                  <a:off x="7951" y="7592"/>
                  <a:ext cx="2395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1" name="文本框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1" y="7592"/>
                  <a:ext cx="2395" cy="1097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文本框 31"/>
            <p:cNvSpPr txBox="1"/>
            <p:nvPr/>
          </p:nvSpPr>
          <p:spPr>
            <a:xfrm>
              <a:off x="7289" y="7653"/>
              <a:ext cx="1241" cy="1121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＜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36611" y="1357383"/>
            <a:ext cx="2420160" cy="908404"/>
            <a:chOff x="-233" y="2184"/>
            <a:chExt cx="4731" cy="222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文本框 36"/>
                <p:cNvSpPr txBox="1"/>
                <p:nvPr/>
              </p:nvSpPr>
              <p:spPr>
                <a:xfrm>
                  <a:off x="-233" y="2762"/>
                  <a:ext cx="4089" cy="120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zh-CN" altLang="en-US" sz="32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西红柿占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endPara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7" name="文本框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33" y="2762"/>
                  <a:ext cx="4089" cy="1209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8" name="组合 32"/>
            <p:cNvGrpSpPr/>
            <p:nvPr/>
          </p:nvGrpSpPr>
          <p:grpSpPr>
            <a:xfrm>
              <a:off x="3516" y="2184"/>
              <a:ext cx="982" cy="2226"/>
              <a:chOff x="6799339" y="5110695"/>
              <a:chExt cx="647700" cy="1220967"/>
            </a:xfrm>
          </p:grpSpPr>
          <p:sp>
            <p:nvSpPr>
              <p:cNvPr id="39" name="Text Box 54"/>
              <p:cNvSpPr txBox="1"/>
              <p:nvPr/>
            </p:nvSpPr>
            <p:spPr>
              <a:xfrm>
                <a:off x="6799339" y="5110695"/>
                <a:ext cx="647700" cy="71778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lnSpc>
                    <a:spcPct val="90000"/>
                  </a:lnSpc>
                  <a:spcBef>
                    <a:spcPct val="50000"/>
                  </a:spcBef>
                </a:pPr>
                <a:endPara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55"/>
              <p:cNvSpPr txBox="1"/>
              <p:nvPr/>
            </p:nvSpPr>
            <p:spPr>
              <a:xfrm>
                <a:off x="6799339" y="5613876"/>
                <a:ext cx="647700" cy="71778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lnSpc>
                    <a:spcPct val="90000"/>
                  </a:lnSpc>
                  <a:spcBef>
                    <a:spcPct val="50000"/>
                  </a:spcBef>
                </a:pPr>
                <a:endPara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文本框 42"/>
              <p:cNvSpPr txBox="1"/>
              <p:nvPr/>
            </p:nvSpPr>
            <p:spPr>
              <a:xfrm>
                <a:off x="3925345" y="2478528"/>
                <a:ext cx="1851025" cy="489897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南瓜占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5345" y="2478528"/>
                <a:ext cx="1851025" cy="489897"/>
              </a:xfrm>
              <a:prstGeom prst="rect">
                <a:avLst/>
              </a:prstGeom>
              <a:blipFill rotWithShape="1">
                <a:blip r:embed="rId7"/>
                <a:stretch>
                  <a:fillRect l="-22" t="-26208" r="22" b="-20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64466" y="742343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70" name="Oval 43"/>
          <p:cNvSpPr/>
          <p:nvPr/>
        </p:nvSpPr>
        <p:spPr>
          <a:xfrm>
            <a:off x="4116136" y="3134961"/>
            <a:ext cx="469265" cy="433705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b="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Group 25"/>
          <p:cNvGrpSpPr/>
          <p:nvPr/>
        </p:nvGrpSpPr>
        <p:grpSpPr>
          <a:xfrm>
            <a:off x="2977502" y="2816508"/>
            <a:ext cx="417909" cy="1129903"/>
            <a:chOff x="5108" y="2364"/>
            <a:chExt cx="351" cy="949"/>
          </a:xfrm>
        </p:grpSpPr>
        <p:sp>
          <p:nvSpPr>
            <p:cNvPr id="6157" name="Text Box 26"/>
            <p:cNvSpPr txBox="1"/>
            <p:nvPr/>
          </p:nvSpPr>
          <p:spPr>
            <a:xfrm>
              <a:off x="5152" y="2364"/>
              <a:ext cx="264" cy="57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5000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58" name="Text Box 27"/>
            <p:cNvSpPr txBox="1"/>
            <p:nvPr/>
          </p:nvSpPr>
          <p:spPr>
            <a:xfrm>
              <a:off x="5108" y="2740"/>
              <a:ext cx="351" cy="57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5000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59" name="Line 28"/>
            <p:cNvSpPr/>
            <p:nvPr/>
          </p:nvSpPr>
          <p:spPr>
            <a:xfrm>
              <a:off x="5158" y="2837"/>
              <a:ext cx="25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25"/>
          <p:cNvGrpSpPr/>
          <p:nvPr/>
        </p:nvGrpSpPr>
        <p:grpSpPr>
          <a:xfrm>
            <a:off x="5306126" y="2815874"/>
            <a:ext cx="417830" cy="1129903"/>
            <a:chOff x="5108" y="2364"/>
            <a:chExt cx="351" cy="949"/>
          </a:xfrm>
        </p:grpSpPr>
        <p:sp>
          <p:nvSpPr>
            <p:cNvPr id="19" name="Text Box 26"/>
            <p:cNvSpPr txBox="1"/>
            <p:nvPr/>
          </p:nvSpPr>
          <p:spPr>
            <a:xfrm>
              <a:off x="5152" y="2364"/>
              <a:ext cx="264" cy="57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5000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Text Box 27"/>
            <p:cNvSpPr txBox="1"/>
            <p:nvPr/>
          </p:nvSpPr>
          <p:spPr>
            <a:xfrm>
              <a:off x="5108" y="2740"/>
              <a:ext cx="351" cy="57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5000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" name="Line 28"/>
            <p:cNvSpPr/>
            <p:nvPr/>
          </p:nvSpPr>
          <p:spPr>
            <a:xfrm>
              <a:off x="5158" y="2837"/>
              <a:ext cx="25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" name="Text Box 45"/>
          <p:cNvSpPr txBox="1"/>
          <p:nvPr/>
        </p:nvSpPr>
        <p:spPr>
          <a:xfrm>
            <a:off x="4091222" y="2991509"/>
            <a:ext cx="469564" cy="6819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b="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6752" y="1333386"/>
            <a:ext cx="775049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当分子都是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，分母小，就是分的份数少，分数就大；分母大，就是分的份数多，分数就小。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14958" y="4061268"/>
            <a:ext cx="55980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”不统一时，不能比较。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0" grpId="0" bldLvl="0" animBg="1"/>
      <p:bldP spid="22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0100" y="688975"/>
            <a:ext cx="675005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请你说一说下面这些分数表示的意义。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4465" y="2280285"/>
            <a:ext cx="8345170" cy="2413635"/>
            <a:chOff x="259" y="3591"/>
            <a:chExt cx="13142" cy="3801"/>
          </a:xfrm>
        </p:grpSpPr>
        <p:sp>
          <p:nvSpPr>
            <p:cNvPr id="4118" name="AutoShape 27"/>
            <p:cNvSpPr/>
            <p:nvPr/>
          </p:nvSpPr>
          <p:spPr>
            <a:xfrm>
              <a:off x="2539" y="3798"/>
              <a:ext cx="10862" cy="3594"/>
            </a:xfrm>
            <a:prstGeom prst="wedgeRoundRectCallout">
              <a:avLst>
                <a:gd name="adj1" fmla="val -56199"/>
                <a:gd name="adj2" fmla="val -19449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57B6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同学们，你们对分数的意义理解得真清楚。你们知道吗？分数其实和我们之前学习的数一样也是有大小的，我们一起来研究一下吧！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24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59" y="3591"/>
              <a:ext cx="2568" cy="2568"/>
            </a:xfrm>
            <a:prstGeom prst="rect">
              <a:avLst/>
            </a:prstGeom>
            <a:noFill/>
            <a:ln w="9525">
              <a:noFill/>
            </a:ln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151710" y="137096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1710" y="1370965"/>
                <a:ext cx="447558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74" r="48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5089916" y="137096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16" y="1370965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87" r="6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3131112" y="137096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112" y="1370965"/>
                <a:ext cx="447558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126" r="9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4110514" y="137096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0514" y="1370965"/>
                <a:ext cx="447558" cy="909352"/>
              </a:xfrm>
              <a:prstGeom prst="rect">
                <a:avLst/>
              </a:prstGeom>
              <a:blipFill rotWithShape="1">
                <a:blip r:embed="rId5"/>
                <a:stretch>
                  <a:fillRect l="-36" r="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矩形 34"/>
              <p:cNvSpPr/>
              <p:nvPr/>
            </p:nvSpPr>
            <p:spPr>
              <a:xfrm>
                <a:off x="6069318" y="1370965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5" name="矩形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318" y="1370965"/>
                <a:ext cx="447558" cy="909352"/>
              </a:xfrm>
              <a:prstGeom prst="rect">
                <a:avLst/>
              </a:prstGeom>
              <a:blipFill rotWithShape="1">
                <a:blip r:embed="rId6"/>
                <a:stretch>
                  <a:fillRect l="-139" r="113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7" b="17297"/>
          <a:stretch>
            <a:fillRect/>
          </a:stretch>
        </p:blipFill>
        <p:spPr bwMode="auto">
          <a:xfrm>
            <a:off x="1979712" y="1131590"/>
            <a:ext cx="4752528" cy="3108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402079" y="1707654"/>
            <a:ext cx="2147153" cy="593624"/>
            <a:chOff x="2156083" y="1131590"/>
            <a:chExt cx="1245525" cy="593624"/>
          </a:xfrm>
        </p:grpSpPr>
        <p:sp>
          <p:nvSpPr>
            <p:cNvPr id="18" name="线形标注 2 17"/>
            <p:cNvSpPr/>
            <p:nvPr/>
          </p:nvSpPr>
          <p:spPr>
            <a:xfrm flipH="1">
              <a:off x="2194057" y="1131590"/>
              <a:ext cx="1143257" cy="593624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33115"/>
                <a:gd name="adj6" fmla="val -21017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156083" y="1131590"/>
                  <a:ext cx="1245525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我能吃月饼的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。</a:t>
                  </a:r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19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156083" y="1131590"/>
                  <a:ext cx="1245525" cy="59362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组合 13"/>
          <p:cNvGrpSpPr/>
          <p:nvPr/>
        </p:nvGrpSpPr>
        <p:grpSpPr>
          <a:xfrm flipH="1">
            <a:off x="5492137" y="1131589"/>
            <a:ext cx="2147153" cy="654877"/>
            <a:chOff x="2357944" y="1275605"/>
            <a:chExt cx="1360074" cy="654877"/>
          </a:xfrm>
        </p:grpSpPr>
        <p:sp>
          <p:nvSpPr>
            <p:cNvPr id="15" name="线形标注 2 14"/>
            <p:cNvSpPr/>
            <p:nvPr/>
          </p:nvSpPr>
          <p:spPr>
            <a:xfrm flipH="1">
              <a:off x="2413067" y="1275605"/>
              <a:ext cx="1294837" cy="654877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6281"/>
                <a:gd name="adj6" fmla="val -48667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357944" y="1306231"/>
                  <a:ext cx="1360074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我能吃月饼的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。</a:t>
                  </a:r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16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357944" y="1306231"/>
                  <a:ext cx="1360074" cy="593624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9317" y="2226310"/>
            <a:ext cx="2229590" cy="17876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259757" y="1722254"/>
            <a:ext cx="1512167" cy="593624"/>
            <a:chOff x="2695305" y="1131590"/>
            <a:chExt cx="877181" cy="593624"/>
          </a:xfrm>
        </p:grpSpPr>
        <p:sp>
          <p:nvSpPr>
            <p:cNvPr id="19" name="线形标注 2 18"/>
            <p:cNvSpPr/>
            <p:nvPr/>
          </p:nvSpPr>
          <p:spPr>
            <a:xfrm flipH="1">
              <a:off x="2695305" y="1149150"/>
              <a:ext cx="709663" cy="576064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84795"/>
                <a:gd name="adj6" fmla="val -73089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695305" y="1131590"/>
                  <a:ext cx="877181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月饼的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   </a:t>
                  </a:r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21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695305" y="1131590"/>
                  <a:ext cx="877181" cy="59362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组合 22"/>
          <p:cNvGrpSpPr/>
          <p:nvPr/>
        </p:nvGrpSpPr>
        <p:grpSpPr>
          <a:xfrm flipH="1">
            <a:off x="6286838" y="1722254"/>
            <a:ext cx="1525647" cy="623086"/>
            <a:chOff x="2339540" y="1275606"/>
            <a:chExt cx="878539" cy="623086"/>
          </a:xfrm>
        </p:grpSpPr>
        <p:sp>
          <p:nvSpPr>
            <p:cNvPr id="27" name="线形标注 2 26"/>
            <p:cNvSpPr/>
            <p:nvPr/>
          </p:nvSpPr>
          <p:spPr>
            <a:xfrm flipH="1">
              <a:off x="2513165" y="1322628"/>
              <a:ext cx="704914" cy="576064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91984"/>
                <a:gd name="adj6" fmla="val -98176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339540" y="1275606"/>
                  <a:ext cx="870777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月饼的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28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339540" y="1275606"/>
                  <a:ext cx="870777" cy="593624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组合 7"/>
          <p:cNvGrpSpPr/>
          <p:nvPr/>
        </p:nvGrpSpPr>
        <p:grpSpPr>
          <a:xfrm>
            <a:off x="3636020" y="282094"/>
            <a:ext cx="1872208" cy="584775"/>
            <a:chOff x="3563888" y="915566"/>
            <a:chExt cx="1872208" cy="584775"/>
          </a:xfrm>
        </p:grpSpPr>
        <p:sp>
          <p:nvSpPr>
            <p:cNvPr id="5" name="矩形 4"/>
            <p:cNvSpPr/>
            <p:nvPr/>
          </p:nvSpPr>
          <p:spPr>
            <a:xfrm>
              <a:off x="3563888" y="987574"/>
              <a:ext cx="1728192" cy="504056"/>
            </a:xfrm>
            <a:prstGeom prst="rect">
              <a:avLst/>
            </a:prstGeom>
            <a:noFill/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 flipH="1">
              <a:off x="3563888" y="915566"/>
              <a:ext cx="187220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谁</a:t>
              </a:r>
              <a:r>
                <a:rPr kumimoji="1"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大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谁</a:t>
              </a:r>
              <a:r>
                <a:rPr kumimoji="1" lang="zh-CN" altLang="en-US" b="1" dirty="0">
                  <a:solidFill>
                    <a:srgbClr val="02C0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小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呢？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96787" y="880194"/>
            <a:ext cx="4896544" cy="1008112"/>
            <a:chOff x="6084168" y="339502"/>
            <a:chExt cx="2285054" cy="504056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6084168" y="339502"/>
              <a:ext cx="720080" cy="4680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7380312" y="339502"/>
              <a:ext cx="988910" cy="5040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675005" y="4159885"/>
            <a:ext cx="7577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同桌交流，举手回答：哪个更大？说一说你是怎样想的？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228184" y="1707654"/>
            <a:ext cx="1517929" cy="1035762"/>
            <a:chOff x="4355976" y="1901789"/>
            <a:chExt cx="1517929" cy="10357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1901789"/>
              <a:ext cx="1445921" cy="33411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2355726"/>
              <a:ext cx="1440160" cy="581825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4355976" y="2355726"/>
              <a:ext cx="720080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61591"/>
            <a:ext cx="704078" cy="576064"/>
          </a:xfrm>
          <a:prstGeom prst="rect">
            <a:avLst/>
          </a:prstGeom>
        </p:spPr>
      </p:pic>
      <p:pic>
        <p:nvPicPr>
          <p:cNvPr id="23" name="Picture 5" descr="E:\R三数上\U08\doc\月饼左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986" y="1707654"/>
            <a:ext cx="699174" cy="9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E:\R三数上\U08\doc\月饼右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14004"/>
            <a:ext cx="66259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656" y="1714004"/>
            <a:ext cx="1296144" cy="10380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59832" y="483518"/>
            <a:ext cx="3096344" cy="738664"/>
            <a:chOff x="3275856" y="483518"/>
            <a:chExt cx="3096344" cy="738664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483518"/>
              <a:ext cx="3096344" cy="738664"/>
              <a:chOff x="3059832" y="555526"/>
              <a:chExt cx="3096344" cy="73866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59832" y="627534"/>
                <a:ext cx="3096344" cy="627942"/>
              </a:xfrm>
              <a:prstGeom prst="rect">
                <a:avLst/>
              </a:prstGeom>
              <a:ln w="127000" cap="rnd">
                <a:solidFill>
                  <a:srgbClr val="FFFFFF"/>
                </a:solidFill>
              </a:ln>
              <a:effectLst>
                <a:outerShdw blurRad="76200" dist="95250" dir="10500000" sx="97000" sy="23000" kx="900000" algn="br" rotWithShape="0">
                  <a:srgbClr val="000000">
                    <a:alpha val="20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</p:spPr>
          </p:pic>
          <p:sp>
            <p:nvSpPr>
              <p:cNvPr id="17" name="矩形 16"/>
              <p:cNvSpPr/>
              <p:nvPr/>
            </p:nvSpPr>
            <p:spPr>
              <a:xfrm>
                <a:off x="3419872" y="555526"/>
                <a:ext cx="237626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认识几分之一</a:t>
                </a:r>
                <a:endParaRPr lang="zh-CN" altLang="en-US" sz="2800" b="1" dirty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491880" y="699541"/>
              <a:ext cx="2568678" cy="342449"/>
            </a:xfrm>
            <a:prstGeom prst="rect">
              <a:avLst/>
            </a:prstGeom>
            <a:solidFill>
              <a:srgbClr val="FFC277"/>
            </a:solidFill>
            <a:ln>
              <a:solidFill>
                <a:srgbClr val="FFC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 Box 28"/>
            <p:cNvSpPr txBox="1">
              <a:spLocks noChangeArrowheads="1"/>
            </p:cNvSpPr>
            <p:nvPr/>
          </p:nvSpPr>
          <p:spPr bwMode="auto">
            <a:xfrm flipH="1">
              <a:off x="3275856" y="608370"/>
              <a:ext cx="3082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几分之一比较大小</a:t>
              </a:r>
              <a:endPara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200" y="1714004"/>
            <a:ext cx="1296144" cy="103801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347864" y="1779662"/>
            <a:ext cx="2304256" cy="504056"/>
            <a:chOff x="3347864" y="1779662"/>
            <a:chExt cx="2304256" cy="504056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3347864" y="2283718"/>
              <a:ext cx="2304256" cy="0"/>
            </a:xfrm>
            <a:prstGeom prst="straightConnector1">
              <a:avLst/>
            </a:prstGeom>
            <a:ln>
              <a:solidFill>
                <a:srgbClr val="00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 flipH="1">
              <a:off x="3923928" y="1779662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同样大</a:t>
              </a:r>
              <a:endPara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4283968" y="3435846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 flipH="1">
            <a:off x="4355976" y="3363838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4000" b="1" dirty="0">
                <a:solidFill>
                  <a:srgbClr val="7030A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&gt;</a:t>
            </a:r>
            <a:endParaRPr kumimoji="1" lang="zh-CN" altLang="en-US" sz="4000" b="1" dirty="0">
              <a:solidFill>
                <a:srgbClr val="7030A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86318" y="3079864"/>
            <a:ext cx="1012024" cy="1198715"/>
            <a:chOff x="2786318" y="3079864"/>
            <a:chExt cx="1012024" cy="119871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86318" y="3079864"/>
              <a:ext cx="1012024" cy="1198715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3" name="矩形 32"/>
                <p:cNvSpPr/>
                <p:nvPr/>
              </p:nvSpPr>
              <p:spPr>
                <a:xfrm>
                  <a:off x="3068551" y="3230777"/>
                  <a:ext cx="447558" cy="9093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33" name="矩形 3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68551" y="3230777"/>
                  <a:ext cx="447558" cy="909352"/>
                </a:xfrm>
                <a:prstGeom prst="rect">
                  <a:avLst/>
                </a:prstGeom>
                <a:blipFill rotWithShape="1">
                  <a:blip r:embed="rId9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组合 7"/>
          <p:cNvGrpSpPr/>
          <p:nvPr/>
        </p:nvGrpSpPr>
        <p:grpSpPr>
          <a:xfrm>
            <a:off x="5216160" y="3147814"/>
            <a:ext cx="1012024" cy="1198715"/>
            <a:chOff x="5216160" y="3147814"/>
            <a:chExt cx="1012024" cy="119871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16160" y="3147814"/>
              <a:ext cx="1012024" cy="1198715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矩形 34"/>
                <p:cNvSpPr/>
                <p:nvPr/>
              </p:nvSpPr>
              <p:spPr>
                <a:xfrm>
                  <a:off x="5489674" y="3263105"/>
                  <a:ext cx="447558" cy="9093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35" name="矩形 3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9674" y="3263105"/>
                  <a:ext cx="447558" cy="909352"/>
                </a:xfrm>
                <a:prstGeom prst="rect">
                  <a:avLst/>
                </a:prstGeom>
                <a:blipFill rotWithShape="1">
                  <a:blip r:embed="rId1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2.83951E-6 L 0.03959 0.00031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L -0.04271 3.58025E-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96136" y="3507854"/>
            <a:ext cx="648072" cy="44179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79712" y="3487479"/>
            <a:ext cx="976139" cy="45242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99992" y="1855465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79712" y="3003798"/>
            <a:ext cx="1944216" cy="93610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2" idx="1"/>
            <a:endCxn id="22" idx="3"/>
          </p:cNvCxnSpPr>
          <p:nvPr/>
        </p:nvCxnSpPr>
        <p:spPr>
          <a:xfrm>
            <a:off x="1979712" y="3471850"/>
            <a:ext cx="1944216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22" idx="0"/>
            <a:endCxn id="22" idx="2"/>
          </p:cNvCxnSpPr>
          <p:nvPr/>
        </p:nvCxnSpPr>
        <p:spPr>
          <a:xfrm>
            <a:off x="2951820" y="3003798"/>
            <a:ext cx="0" cy="93610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796136" y="3003798"/>
            <a:ext cx="1944216" cy="93610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5" idx="1"/>
            <a:endCxn id="25" idx="3"/>
          </p:cNvCxnSpPr>
          <p:nvPr/>
        </p:nvCxnSpPr>
        <p:spPr>
          <a:xfrm>
            <a:off x="5796136" y="3471850"/>
            <a:ext cx="1944216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092280" y="3003798"/>
            <a:ext cx="0" cy="93610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444208" y="3003798"/>
            <a:ext cx="0" cy="93610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8"/>
          <p:cNvSpPr txBox="1">
            <a:spLocks noChangeArrowheads="1"/>
          </p:cNvSpPr>
          <p:nvPr/>
        </p:nvSpPr>
        <p:spPr bwMode="auto">
          <a:xfrm flipH="1">
            <a:off x="4572000" y="1779662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4000" b="1" dirty="0">
                <a:solidFill>
                  <a:srgbClr val="7030A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&gt;</a:t>
            </a:r>
            <a:endParaRPr kumimoji="1" lang="zh-CN" altLang="en-US" sz="4000" b="1" dirty="0">
              <a:solidFill>
                <a:srgbClr val="7030A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9832" y="483518"/>
            <a:ext cx="3096344" cy="738664"/>
            <a:chOff x="3275856" y="483518"/>
            <a:chExt cx="3096344" cy="738664"/>
          </a:xfrm>
        </p:grpSpPr>
        <p:grpSp>
          <p:nvGrpSpPr>
            <p:cNvPr id="31" name="组合 30"/>
            <p:cNvGrpSpPr/>
            <p:nvPr/>
          </p:nvGrpSpPr>
          <p:grpSpPr>
            <a:xfrm>
              <a:off x="3275856" y="483518"/>
              <a:ext cx="3096344" cy="738664"/>
              <a:chOff x="3059832" y="555526"/>
              <a:chExt cx="3096344" cy="738664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59832" y="627534"/>
                <a:ext cx="3096344" cy="627942"/>
              </a:xfrm>
              <a:prstGeom prst="rect">
                <a:avLst/>
              </a:prstGeom>
              <a:ln w="127000" cap="rnd">
                <a:solidFill>
                  <a:srgbClr val="FFFFFF"/>
                </a:solidFill>
              </a:ln>
              <a:effectLst>
                <a:outerShdw blurRad="76200" dist="95250" dir="10500000" sx="97000" sy="23000" kx="900000" algn="br" rotWithShape="0">
                  <a:srgbClr val="000000">
                    <a:alpha val="20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</p:spPr>
          </p:pic>
          <p:sp>
            <p:nvSpPr>
              <p:cNvPr id="35" name="矩形 34"/>
              <p:cNvSpPr/>
              <p:nvPr/>
            </p:nvSpPr>
            <p:spPr>
              <a:xfrm>
                <a:off x="3419872" y="555526"/>
                <a:ext cx="237626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认识几分之一</a:t>
                </a:r>
                <a:endParaRPr lang="zh-CN" altLang="en-US" sz="2800" b="1" dirty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3491880" y="699541"/>
              <a:ext cx="2568678" cy="342449"/>
            </a:xfrm>
            <a:prstGeom prst="rect">
              <a:avLst/>
            </a:prstGeom>
            <a:solidFill>
              <a:srgbClr val="FFC277"/>
            </a:solidFill>
            <a:ln>
              <a:solidFill>
                <a:srgbClr val="FFC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auto">
            <a:xfrm flipH="1">
              <a:off x="3275856" y="608370"/>
              <a:ext cx="3082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几分之一比较大小</a:t>
              </a:r>
              <a:endPara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矩形 35"/>
              <p:cNvSpPr/>
              <p:nvPr/>
            </p:nvSpPr>
            <p:spPr>
              <a:xfrm>
                <a:off x="3692394" y="1788646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6" name="矩形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2394" y="1788646"/>
                <a:ext cx="447558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13" t="-53" r="86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矩形 36"/>
              <p:cNvSpPr/>
              <p:nvPr/>
            </p:nvSpPr>
            <p:spPr>
              <a:xfrm>
                <a:off x="5532349" y="1779662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2349" y="1779662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51" t="-43" r="25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矩形 37"/>
          <p:cNvSpPr/>
          <p:nvPr/>
        </p:nvSpPr>
        <p:spPr>
          <a:xfrm>
            <a:off x="692104" y="1371396"/>
            <a:ext cx="318369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接着比一比。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2" grpId="0" animBg="1"/>
      <p:bldP spid="25" grpId="0" animBg="1"/>
      <p:bldP spid="29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5157" y="2044959"/>
            <a:ext cx="2316743" cy="760500"/>
            <a:chOff x="1025538" y="2055355"/>
            <a:chExt cx="2868681" cy="941680"/>
          </a:xfrm>
        </p:grpSpPr>
        <p:sp>
          <p:nvSpPr>
            <p:cNvPr id="19" name="椭圆 18"/>
            <p:cNvSpPr/>
            <p:nvPr/>
          </p:nvSpPr>
          <p:spPr>
            <a:xfrm>
              <a:off x="2240955" y="2260424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 flipH="1">
              <a:off x="2207359" y="2133160"/>
              <a:ext cx="9361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4000" b="1" dirty="0">
                  <a:solidFill>
                    <a:srgbClr val="7030A0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rPr>
                <a:t>&gt;</a:t>
              </a:r>
              <a:endParaRPr kumimoji="1" lang="zh-CN" altLang="en-US" sz="4000" b="1" dirty="0">
                <a:solidFill>
                  <a:srgbClr val="7030A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矩形 22"/>
                <p:cNvSpPr/>
                <p:nvPr/>
              </p:nvSpPr>
              <p:spPr>
                <a:xfrm>
                  <a:off x="1025538" y="2055355"/>
                  <a:ext cx="447558" cy="909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3" name="矩形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5538" y="2055355"/>
                  <a:ext cx="447558" cy="90935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3446661" y="2087683"/>
                  <a:ext cx="447558" cy="9093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6661" y="2087683"/>
                  <a:ext cx="447558" cy="909352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组合 11"/>
          <p:cNvGrpSpPr/>
          <p:nvPr/>
        </p:nvGrpSpPr>
        <p:grpSpPr>
          <a:xfrm>
            <a:off x="1619672" y="1491630"/>
            <a:ext cx="6048672" cy="756084"/>
            <a:chOff x="4572000" y="3363838"/>
            <a:chExt cx="792088" cy="39604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3419872" y="1491630"/>
            <a:ext cx="2448272" cy="756084"/>
            <a:chOff x="4572000" y="3363838"/>
            <a:chExt cx="792088" cy="396044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Box 28"/>
          <p:cNvSpPr txBox="1">
            <a:spLocks noChangeArrowheads="1"/>
          </p:cNvSpPr>
          <p:nvPr/>
        </p:nvSpPr>
        <p:spPr bwMode="auto">
          <a:xfrm flipH="1">
            <a:off x="3780489" y="815860"/>
            <a:ext cx="2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分子都是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 flipV="1">
            <a:off x="1691680" y="2715766"/>
            <a:ext cx="1656184" cy="1044116"/>
            <a:chOff x="4572000" y="3363838"/>
            <a:chExt cx="792088" cy="396044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 flipV="1">
            <a:off x="5940152" y="2715766"/>
            <a:ext cx="1656184" cy="1044116"/>
            <a:chOff x="4572000" y="3363838"/>
            <a:chExt cx="792088" cy="396044"/>
          </a:xfrm>
        </p:grpSpPr>
        <p:cxnSp>
          <p:nvCxnSpPr>
            <p:cNvPr id="50" name="直接连接符 49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 Box 28"/>
          <p:cNvSpPr txBox="1">
            <a:spLocks noChangeArrowheads="1"/>
          </p:cNvSpPr>
          <p:nvPr/>
        </p:nvSpPr>
        <p:spPr bwMode="auto">
          <a:xfrm flipH="1">
            <a:off x="1403648" y="3723878"/>
            <a:ext cx="259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分母小的分数大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" name="Text Box 28"/>
          <p:cNvSpPr txBox="1">
            <a:spLocks noChangeArrowheads="1"/>
          </p:cNvSpPr>
          <p:nvPr/>
        </p:nvSpPr>
        <p:spPr bwMode="auto">
          <a:xfrm flipH="1">
            <a:off x="5652120" y="3723878"/>
            <a:ext cx="259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分母小的分数大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24488" y="2044959"/>
            <a:ext cx="2287513" cy="918336"/>
            <a:chOff x="3692394" y="1779662"/>
            <a:chExt cx="2287513" cy="918336"/>
          </a:xfrm>
        </p:grpSpPr>
        <p:sp>
          <p:nvSpPr>
            <p:cNvPr id="28" name="椭圆 27"/>
            <p:cNvSpPr/>
            <p:nvPr/>
          </p:nvSpPr>
          <p:spPr>
            <a:xfrm>
              <a:off x="4499992" y="1855465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 flipH="1">
              <a:off x="4572000" y="1779662"/>
              <a:ext cx="93610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4000" b="1" dirty="0">
                  <a:solidFill>
                    <a:srgbClr val="7030A0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rPr>
                <a:t>&gt;</a:t>
              </a:r>
              <a:endParaRPr kumimoji="1" lang="zh-CN" altLang="en-US" sz="4000" b="1" dirty="0">
                <a:solidFill>
                  <a:srgbClr val="7030A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矩形 29"/>
                <p:cNvSpPr/>
                <p:nvPr/>
              </p:nvSpPr>
              <p:spPr>
                <a:xfrm>
                  <a:off x="3692394" y="1788646"/>
                  <a:ext cx="447558" cy="9093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>
            <p:sp>
              <p:nvSpPr>
                <p:cNvPr id="30" name="矩形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2394" y="1788646"/>
                  <a:ext cx="447558" cy="909352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矩形 30"/>
                <p:cNvSpPr/>
                <p:nvPr/>
              </p:nvSpPr>
              <p:spPr>
                <a:xfrm>
                  <a:off x="5532349" y="1779662"/>
                  <a:ext cx="447558" cy="9093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>
            <p:sp>
              <p:nvSpPr>
                <p:cNvPr id="31" name="矩形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2349" y="1779662"/>
                  <a:ext cx="447558" cy="909352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3" name="矩形 32"/>
          <p:cNvSpPr/>
          <p:nvPr/>
        </p:nvSpPr>
        <p:spPr>
          <a:xfrm>
            <a:off x="591856" y="629237"/>
            <a:ext cx="318369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2" grpId="0"/>
      <p:bldP spid="53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227" y="717499"/>
            <a:ext cx="1130913" cy="11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106959" y="991056"/>
            <a:ext cx="318369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你能总结一下吗？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1727684" y="2067694"/>
            <a:ext cx="6048672" cy="2084750"/>
          </a:xfrm>
          <a:prstGeom prst="flowChartAlternateProcess">
            <a:avLst/>
          </a:prstGeom>
          <a:solidFill>
            <a:schemeClr val="bg1">
              <a:alpha val="79999"/>
            </a:schemeClr>
          </a:solidFill>
          <a:ln w="19050" algn="ctr">
            <a:solidFill>
              <a:srgbClr val="357B69"/>
            </a:solidFill>
            <a:prstDash val="sysDash"/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79712" y="2067694"/>
            <a:ext cx="554461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当分子都是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，分母小，就是分的份数少，分数就大；分母大，就是分的份数多，分数就小。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6233" y="694722"/>
                <a:ext cx="7611534" cy="23480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小游戏：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algn="just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两人一组，每人拿出一张正方形纸，分别折出它的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33" y="694722"/>
                <a:ext cx="7611534" cy="2348079"/>
              </a:xfrm>
              <a:prstGeom prst="rect">
                <a:avLst/>
              </a:prstGeom>
              <a:blipFill rotWithShape="1">
                <a:blip r:embed="rId1"/>
                <a:stretch>
                  <a:fillRect l="-6" t="-1" r="3" b="-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25500" y="3152867"/>
            <a:ext cx="76115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比较一下它们的大小，说说有什么特别的发现？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WPS 演示</Application>
  <PresentationFormat>全屏显示(16:9)</PresentationFormat>
  <Paragraphs>204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楷体_GB2312</vt:lpstr>
      <vt:lpstr>新宋体</vt:lpstr>
      <vt:lpstr>方正舒体</vt:lpstr>
      <vt:lpstr>Dotum</vt:lpstr>
      <vt:lpstr>Cambria Math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84</cp:revision>
  <dcterms:created xsi:type="dcterms:W3CDTF">2019-09-02T08:53:00Z</dcterms:created>
  <dcterms:modified xsi:type="dcterms:W3CDTF">2023-09-28T13:35:38Z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CE43F17F24604FA2A9AF68329896C66D_12</vt:lpwstr>
  </property>
</Properties>
</file>