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handoutMasterIdLst>
    <p:handoutMasterId r:id="rId23"/>
  </p:handoutMasterIdLst>
  <p:sldIdLst>
    <p:sldId id="309" r:id="rId5"/>
    <p:sldId id="698" r:id="rId6"/>
    <p:sldId id="1476" r:id="rId8"/>
    <p:sldId id="1497" r:id="rId9"/>
    <p:sldId id="1477" r:id="rId10"/>
    <p:sldId id="1478" r:id="rId11"/>
    <p:sldId id="1479" r:id="rId12"/>
    <p:sldId id="1485" r:id="rId13"/>
    <p:sldId id="1480" r:id="rId14"/>
    <p:sldId id="1486" r:id="rId15"/>
    <p:sldId id="1488" r:id="rId16"/>
    <p:sldId id="1481" r:id="rId17"/>
    <p:sldId id="1482" r:id="rId18"/>
    <p:sldId id="1483" r:id="rId19"/>
    <p:sldId id="1484" r:id="rId20"/>
    <p:sldId id="268" r:id="rId21"/>
    <p:sldId id="1510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微软雅黑" panose="020B0503020204020204" charset="-122"/>
      <p:regular r:id="rId32"/>
    </p:embeddedFont>
    <p:embeddedFont>
      <p:font typeface="黑体" panose="02010609060101010101" pitchFamily="2" charset="-122"/>
      <p:regular r:id="rId33"/>
    </p:embeddedFont>
    <p:embeddedFont>
      <p:font typeface="楷体" panose="02010609060101010101" charset="-122"/>
      <p:regular r:id="rId34"/>
    </p:embeddedFont>
  </p:embeddedFontLst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5B64B"/>
    <a:srgbClr val="41C944"/>
    <a:srgbClr val="96D0C6"/>
    <a:srgbClr val="D5E9E3"/>
    <a:srgbClr val="FFFDE9"/>
    <a:srgbClr val="ECBAB9"/>
    <a:srgbClr val="799FC4"/>
    <a:srgbClr val="FF3F3F"/>
    <a:srgbClr val="3E8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15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旧知回顾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4"/>
          <p:cNvSpPr/>
          <p:nvPr/>
        </p:nvSpPr>
        <p:spPr>
          <a:xfrm>
            <a:off x="539750" y="1211580"/>
            <a:ext cx="4032250" cy="3456305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3" name="Line 15"/>
          <p:cNvSpPr/>
          <p:nvPr/>
        </p:nvSpPr>
        <p:spPr>
          <a:xfrm>
            <a:off x="539750" y="1787525"/>
            <a:ext cx="40373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4" name="Line 16"/>
          <p:cNvSpPr/>
          <p:nvPr/>
        </p:nvSpPr>
        <p:spPr>
          <a:xfrm>
            <a:off x="539750" y="2364105"/>
            <a:ext cx="40373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5" name="Line 17"/>
          <p:cNvSpPr/>
          <p:nvPr/>
        </p:nvSpPr>
        <p:spPr>
          <a:xfrm>
            <a:off x="539750" y="2940050"/>
            <a:ext cx="403098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6" name="Line 18"/>
          <p:cNvSpPr/>
          <p:nvPr/>
        </p:nvSpPr>
        <p:spPr>
          <a:xfrm>
            <a:off x="539750" y="3516630"/>
            <a:ext cx="40246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7" name="Line 19"/>
          <p:cNvSpPr/>
          <p:nvPr/>
        </p:nvSpPr>
        <p:spPr>
          <a:xfrm>
            <a:off x="539750" y="4091305"/>
            <a:ext cx="40246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8" name="Line 20"/>
          <p:cNvSpPr/>
          <p:nvPr/>
        </p:nvSpPr>
        <p:spPr>
          <a:xfrm>
            <a:off x="111633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9" name="Line 21"/>
          <p:cNvSpPr/>
          <p:nvPr/>
        </p:nvSpPr>
        <p:spPr>
          <a:xfrm>
            <a:off x="1691005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0" name="Line 22"/>
          <p:cNvSpPr/>
          <p:nvPr/>
        </p:nvSpPr>
        <p:spPr>
          <a:xfrm>
            <a:off x="226695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1" name="Line 23"/>
          <p:cNvSpPr/>
          <p:nvPr/>
        </p:nvSpPr>
        <p:spPr>
          <a:xfrm>
            <a:off x="284353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2" name="Line 24"/>
          <p:cNvSpPr/>
          <p:nvPr/>
        </p:nvSpPr>
        <p:spPr>
          <a:xfrm>
            <a:off x="3418205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3" name="Line 25"/>
          <p:cNvSpPr/>
          <p:nvPr/>
        </p:nvSpPr>
        <p:spPr>
          <a:xfrm>
            <a:off x="399415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15374" name="Picture 51" descr="2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6500" y="1323975"/>
            <a:ext cx="392430" cy="379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Picture 52" descr="3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25" y="1847850"/>
            <a:ext cx="4286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Picture 54" descr="2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4105" y="2435225"/>
            <a:ext cx="392430" cy="446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3568700"/>
            <a:ext cx="28448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8" name="Picture 58" descr="205-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5430" y="4161155"/>
            <a:ext cx="392430" cy="4337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83" name="组合 41"/>
          <p:cNvGrpSpPr/>
          <p:nvPr/>
        </p:nvGrpSpPr>
        <p:grpSpPr>
          <a:xfrm>
            <a:off x="4715510" y="1669733"/>
            <a:ext cx="4279900" cy="2159000"/>
            <a:chOff x="7536" y="4418"/>
            <a:chExt cx="6738" cy="3400"/>
          </a:xfrm>
        </p:grpSpPr>
        <p:sp>
          <p:nvSpPr>
            <p:cNvPr id="3" name="Rectangle 51"/>
            <p:cNvSpPr>
              <a:spLocks noChangeArrowheads="1"/>
            </p:cNvSpPr>
            <p:nvPr/>
          </p:nvSpPr>
          <p:spPr bwMode="auto">
            <a:xfrm>
              <a:off x="7536" y="4418"/>
              <a:ext cx="6738" cy="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先向（  ）走（  ）格，再向（  ）走（ ）格就能吃到   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85" name="Picture 52" descr="3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31" y="6973"/>
              <a:ext cx="675" cy="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6" name="Picture 55" descr="27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2" y="4740"/>
              <a:ext cx="447" cy="7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8" name="文本框 57"/>
          <p:cNvSpPr txBox="1"/>
          <p:nvPr/>
        </p:nvSpPr>
        <p:spPr>
          <a:xfrm>
            <a:off x="8366760" y="2523808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69685" y="1838960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109585" y="1839595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76085" y="2523808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402" name="文本框 61"/>
          <p:cNvSpPr txBox="1"/>
          <p:nvPr/>
        </p:nvSpPr>
        <p:spPr>
          <a:xfrm>
            <a:off x="204788" y="506413"/>
            <a:ext cx="22263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Picture 52" descr="3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25" y="1847850"/>
            <a:ext cx="4286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3568700"/>
            <a:ext cx="28448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568700"/>
            <a:ext cx="28448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16806 0 E" pathEditMode="relative" ptsTypes="">
                                      <p:cBhvr>
                                        <p:cTn id="28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341975 E" pathEditMode="relative" ptsTypes="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4"/>
          <p:cNvSpPr/>
          <p:nvPr/>
        </p:nvSpPr>
        <p:spPr>
          <a:xfrm>
            <a:off x="539750" y="1211580"/>
            <a:ext cx="4032250" cy="3456305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Line 15"/>
          <p:cNvSpPr/>
          <p:nvPr/>
        </p:nvSpPr>
        <p:spPr>
          <a:xfrm>
            <a:off x="539750" y="1787525"/>
            <a:ext cx="40373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4" name="Line 16"/>
          <p:cNvSpPr/>
          <p:nvPr/>
        </p:nvSpPr>
        <p:spPr>
          <a:xfrm>
            <a:off x="539750" y="2364105"/>
            <a:ext cx="40373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5" name="Line 17"/>
          <p:cNvSpPr/>
          <p:nvPr/>
        </p:nvSpPr>
        <p:spPr>
          <a:xfrm>
            <a:off x="539750" y="2940050"/>
            <a:ext cx="403098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6" name="Line 18"/>
          <p:cNvSpPr/>
          <p:nvPr/>
        </p:nvSpPr>
        <p:spPr>
          <a:xfrm>
            <a:off x="539750" y="3516630"/>
            <a:ext cx="40246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7" name="Line 19"/>
          <p:cNvSpPr/>
          <p:nvPr/>
        </p:nvSpPr>
        <p:spPr>
          <a:xfrm>
            <a:off x="539750" y="4091305"/>
            <a:ext cx="4024630" cy="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8" name="Line 20"/>
          <p:cNvSpPr/>
          <p:nvPr/>
        </p:nvSpPr>
        <p:spPr>
          <a:xfrm>
            <a:off x="111633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9" name="Line 21"/>
          <p:cNvSpPr/>
          <p:nvPr/>
        </p:nvSpPr>
        <p:spPr>
          <a:xfrm>
            <a:off x="1691005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0" name="Line 22"/>
          <p:cNvSpPr/>
          <p:nvPr/>
        </p:nvSpPr>
        <p:spPr>
          <a:xfrm>
            <a:off x="226695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1" name="Line 23"/>
          <p:cNvSpPr/>
          <p:nvPr/>
        </p:nvSpPr>
        <p:spPr>
          <a:xfrm>
            <a:off x="284353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2" name="Line 24"/>
          <p:cNvSpPr/>
          <p:nvPr/>
        </p:nvSpPr>
        <p:spPr>
          <a:xfrm>
            <a:off x="3418205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3" name="Line 25"/>
          <p:cNvSpPr/>
          <p:nvPr/>
        </p:nvSpPr>
        <p:spPr>
          <a:xfrm>
            <a:off x="3994150" y="1221105"/>
            <a:ext cx="0" cy="34544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15374" name="Picture 51" descr="2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6500" y="1323975"/>
            <a:ext cx="392430" cy="379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Picture 52" descr="3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25" y="1847850"/>
            <a:ext cx="4286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Picture 54" descr="2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4105" y="2435225"/>
            <a:ext cx="392430" cy="446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3568700"/>
            <a:ext cx="28448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8" name="Picture 58" descr="205-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5430" y="4161155"/>
            <a:ext cx="392430" cy="433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" name="文本框 57"/>
          <p:cNvSpPr txBox="1"/>
          <p:nvPr/>
        </p:nvSpPr>
        <p:spPr>
          <a:xfrm>
            <a:off x="8259445" y="2805113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18555" y="2136140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上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26070" y="2171065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7180" y="2881313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右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402" name="文本框 61"/>
          <p:cNvSpPr txBox="1"/>
          <p:nvPr/>
        </p:nvSpPr>
        <p:spPr>
          <a:xfrm>
            <a:off x="204788" y="506413"/>
            <a:ext cx="22263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Picture 52" descr="3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6630" y="1850390"/>
            <a:ext cx="4286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3568700"/>
            <a:ext cx="28448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5" descr="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1830070"/>
            <a:ext cx="284480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1"/>
          <p:cNvGrpSpPr/>
          <p:nvPr/>
        </p:nvGrpSpPr>
        <p:grpSpPr>
          <a:xfrm>
            <a:off x="4564380" y="2001838"/>
            <a:ext cx="4279900" cy="2159000"/>
            <a:chOff x="7536" y="4418"/>
            <a:chExt cx="6738" cy="3400"/>
          </a:xfrm>
        </p:grpSpPr>
        <p:sp>
          <p:nvSpPr>
            <p:cNvPr id="6" name="Rectangle 51"/>
            <p:cNvSpPr>
              <a:spLocks noChangeArrowheads="1"/>
            </p:cNvSpPr>
            <p:nvPr/>
          </p:nvSpPr>
          <p:spPr bwMode="auto">
            <a:xfrm>
              <a:off x="7536" y="4418"/>
              <a:ext cx="6738" cy="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先向（  ）走（  ）格，再向（  ）走（ ）格就能吃到   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7" name="Picture 52" descr="3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31" y="6973"/>
              <a:ext cx="675" cy="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55" descr="27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2" y="4740"/>
              <a:ext cx="447" cy="7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338025 E" pathEditMode="relative" ptsTypes="">
                                      <p:cBhvr>
                                        <p:cTn id="28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125 0 E" pathEditMode="relative" ptsTypes="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7750" y="1751013"/>
            <a:ext cx="6515100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2"/>
          <p:cNvSpPr txBox="1"/>
          <p:nvPr/>
        </p:nvSpPr>
        <p:spPr>
          <a:xfrm>
            <a:off x="203200" y="675005"/>
            <a:ext cx="753427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把它们分别堆起来，哪组最难？在下面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buSzTx/>
              <a:buFontTx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画“√”。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Rectangle 27"/>
          <p:cNvSpPr/>
          <p:nvPr/>
        </p:nvSpPr>
        <p:spPr>
          <a:xfrm>
            <a:off x="1770698" y="4450080"/>
            <a:ext cx="11049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en-US" altLang="zh-CN" sz="4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/>
          <p:nvPr/>
        </p:nvSpPr>
        <p:spPr>
          <a:xfrm>
            <a:off x="714375" y="698500"/>
            <a:ext cx="754538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4" name="TextBox 5"/>
          <p:cNvSpPr txBox="1"/>
          <p:nvPr/>
        </p:nvSpPr>
        <p:spPr>
          <a:xfrm>
            <a:off x="4711700" y="1446213"/>
            <a:ext cx="3248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长方体（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35" name="TextBox 10"/>
          <p:cNvSpPr txBox="1"/>
          <p:nvPr/>
        </p:nvSpPr>
        <p:spPr>
          <a:xfrm>
            <a:off x="4754563" y="2182813"/>
            <a:ext cx="3248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正方体（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 Box 59"/>
          <p:cNvSpPr txBox="1">
            <a:spLocks noChangeArrowheads="1"/>
          </p:cNvSpPr>
          <p:nvPr/>
        </p:nvSpPr>
        <p:spPr bwMode="auto">
          <a:xfrm>
            <a:off x="6284913" y="1446213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Text Box 60"/>
          <p:cNvSpPr txBox="1">
            <a:spLocks noChangeArrowheads="1"/>
          </p:cNvSpPr>
          <p:nvPr/>
        </p:nvSpPr>
        <p:spPr bwMode="auto">
          <a:xfrm>
            <a:off x="6284913" y="2182813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462" name="TextBox 5"/>
          <p:cNvSpPr txBox="1"/>
          <p:nvPr/>
        </p:nvSpPr>
        <p:spPr>
          <a:xfrm>
            <a:off x="4754563" y="2835275"/>
            <a:ext cx="24314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球（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63" name="TextBox 10"/>
          <p:cNvSpPr txBox="1"/>
          <p:nvPr/>
        </p:nvSpPr>
        <p:spPr>
          <a:xfrm>
            <a:off x="4754563" y="3571875"/>
            <a:ext cx="28397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圆柱（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Text Box 59"/>
          <p:cNvSpPr txBox="1">
            <a:spLocks noChangeArrowheads="1"/>
          </p:cNvSpPr>
          <p:nvPr/>
        </p:nvSpPr>
        <p:spPr bwMode="auto">
          <a:xfrm>
            <a:off x="5468938" y="2835275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Text Box 60"/>
          <p:cNvSpPr txBox="1">
            <a:spLocks noChangeArrowheads="1"/>
          </p:cNvSpPr>
          <p:nvPr/>
        </p:nvSpPr>
        <p:spPr bwMode="auto">
          <a:xfrm>
            <a:off x="5888038" y="3570288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圆柱形 48"/>
          <p:cNvSpPr/>
          <p:nvPr/>
        </p:nvSpPr>
        <p:spPr>
          <a:xfrm>
            <a:off x="1323975" y="3966210"/>
            <a:ext cx="1390650" cy="694690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圆柱形 49"/>
          <p:cNvSpPr/>
          <p:nvPr/>
        </p:nvSpPr>
        <p:spPr>
          <a:xfrm>
            <a:off x="1545590" y="3593465"/>
            <a:ext cx="926465" cy="63817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15780000">
            <a:off x="3663950" y="2078355"/>
            <a:ext cx="378460" cy="292100"/>
          </a:xfrm>
          <a:custGeom>
            <a:avLst/>
            <a:gdLst>
              <a:gd name="connisteX0" fmla="*/ 3566 w 378542"/>
              <a:gd name="connsiteY0" fmla="*/ 39513 h 292234"/>
              <a:gd name="connisteX1" fmla="*/ 22616 w 378542"/>
              <a:gd name="connsiteY1" fmla="*/ 134763 h 292234"/>
              <a:gd name="connisteX2" fmla="*/ 117866 w 378542"/>
              <a:gd name="connsiteY2" fmla="*/ 210963 h 292234"/>
              <a:gd name="connisteX3" fmla="*/ 203591 w 378542"/>
              <a:gd name="connsiteY3" fmla="*/ 277638 h 292234"/>
              <a:gd name="connisteX4" fmla="*/ 327416 w 378542"/>
              <a:gd name="connsiteY4" fmla="*/ 277638 h 292234"/>
              <a:gd name="connisteX5" fmla="*/ 375041 w 378542"/>
              <a:gd name="connsiteY5" fmla="*/ 153813 h 292234"/>
              <a:gd name="connisteX6" fmla="*/ 260741 w 378542"/>
              <a:gd name="connsiteY6" fmla="*/ 96663 h 292234"/>
              <a:gd name="connisteX7" fmla="*/ 213116 w 378542"/>
              <a:gd name="connsiteY7" fmla="*/ 87138 h 292234"/>
              <a:gd name="connisteX8" fmla="*/ 327416 w 378542"/>
              <a:gd name="connsiteY8" fmla="*/ 49038 h 292234"/>
              <a:gd name="connisteX9" fmla="*/ 270266 w 378542"/>
              <a:gd name="connsiteY9" fmla="*/ 10938 h 292234"/>
              <a:gd name="connisteX10" fmla="*/ 165491 w 378542"/>
              <a:gd name="connsiteY10" fmla="*/ 10938 h 292234"/>
              <a:gd name="connisteX11" fmla="*/ 60716 w 378542"/>
              <a:gd name="connsiteY11" fmla="*/ 1413 h 292234"/>
              <a:gd name="connisteX12" fmla="*/ 3566 w 378542"/>
              <a:gd name="connsiteY12" fmla="*/ 39513 h 29223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378543" h="292234">
                <a:moveTo>
                  <a:pt x="3566" y="39514"/>
                </a:moveTo>
                <a:cubicBezTo>
                  <a:pt x="-4054" y="66184"/>
                  <a:pt x="-244" y="100474"/>
                  <a:pt x="22616" y="134764"/>
                </a:cubicBezTo>
                <a:cubicBezTo>
                  <a:pt x="45476" y="169054"/>
                  <a:pt x="81671" y="182389"/>
                  <a:pt x="117866" y="210964"/>
                </a:cubicBezTo>
                <a:cubicBezTo>
                  <a:pt x="154061" y="239539"/>
                  <a:pt x="161681" y="264304"/>
                  <a:pt x="203591" y="277639"/>
                </a:cubicBezTo>
                <a:cubicBezTo>
                  <a:pt x="245501" y="290974"/>
                  <a:pt x="293126" y="302404"/>
                  <a:pt x="327416" y="277639"/>
                </a:cubicBezTo>
                <a:cubicBezTo>
                  <a:pt x="361706" y="252874"/>
                  <a:pt x="388376" y="190009"/>
                  <a:pt x="375041" y="153814"/>
                </a:cubicBezTo>
                <a:cubicBezTo>
                  <a:pt x="361706" y="117619"/>
                  <a:pt x="293126" y="109999"/>
                  <a:pt x="260741" y="96664"/>
                </a:cubicBezTo>
                <a:cubicBezTo>
                  <a:pt x="228356" y="83329"/>
                  <a:pt x="199781" y="96664"/>
                  <a:pt x="213116" y="87139"/>
                </a:cubicBezTo>
                <a:cubicBezTo>
                  <a:pt x="226451" y="77614"/>
                  <a:pt x="315986" y="64279"/>
                  <a:pt x="327416" y="49039"/>
                </a:cubicBezTo>
                <a:cubicBezTo>
                  <a:pt x="338846" y="33799"/>
                  <a:pt x="302651" y="18559"/>
                  <a:pt x="270266" y="10939"/>
                </a:cubicBezTo>
                <a:cubicBezTo>
                  <a:pt x="237881" y="3319"/>
                  <a:pt x="207401" y="12844"/>
                  <a:pt x="165491" y="10939"/>
                </a:cubicBezTo>
                <a:cubicBezTo>
                  <a:pt x="123581" y="9034"/>
                  <a:pt x="93101" y="-4301"/>
                  <a:pt x="60716" y="1414"/>
                </a:cubicBezTo>
                <a:cubicBezTo>
                  <a:pt x="28331" y="7129"/>
                  <a:pt x="11186" y="12844"/>
                  <a:pt x="3566" y="39514"/>
                </a:cubicBezTo>
                <a:close/>
              </a:path>
            </a:pathLst>
          </a:custGeom>
          <a:gradFill>
            <a:gsLst>
              <a:gs pos="3000">
                <a:srgbClr val="D2BF98"/>
              </a:gs>
              <a:gs pos="100000">
                <a:srgbClr val="F7EFDD"/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656330" y="2343785"/>
            <a:ext cx="179705" cy="179705"/>
          </a:xfrm>
          <a:prstGeom prst="ellipse">
            <a:avLst/>
          </a:prstGeom>
          <a:gradFill>
            <a:gsLst>
              <a:gs pos="3000">
                <a:srgbClr val="D2BF98"/>
              </a:gs>
              <a:gs pos="100000">
                <a:srgbClr val="F7EFDD">
                  <a:alpha val="100000"/>
                </a:srgbClr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圆柱形 52"/>
          <p:cNvSpPr/>
          <p:nvPr/>
        </p:nvSpPr>
        <p:spPr>
          <a:xfrm rot="8220000">
            <a:off x="2629535" y="2325370"/>
            <a:ext cx="192405" cy="84010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立方体 53"/>
          <p:cNvSpPr>
            <a:spLocks noChangeAspect="1"/>
          </p:cNvSpPr>
          <p:nvPr/>
        </p:nvSpPr>
        <p:spPr>
          <a:xfrm flipH="1">
            <a:off x="1442085" y="2018665"/>
            <a:ext cx="1114425" cy="1811655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圆柱形 54"/>
          <p:cNvSpPr/>
          <p:nvPr/>
        </p:nvSpPr>
        <p:spPr>
          <a:xfrm>
            <a:off x="1848485" y="1946275"/>
            <a:ext cx="300990" cy="267335"/>
          </a:xfrm>
          <a:prstGeom prst="can">
            <a:avLst>
              <a:gd name="adj" fmla="val 35443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立方体 55"/>
          <p:cNvSpPr>
            <a:spLocks noChangeAspect="1"/>
          </p:cNvSpPr>
          <p:nvPr/>
        </p:nvSpPr>
        <p:spPr>
          <a:xfrm flipH="1">
            <a:off x="1590675" y="1314450"/>
            <a:ext cx="778510" cy="773430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圆柱形 56"/>
          <p:cNvSpPr/>
          <p:nvPr/>
        </p:nvSpPr>
        <p:spPr>
          <a:xfrm>
            <a:off x="1910080" y="1108075"/>
            <a:ext cx="177800" cy="33337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圆柱形 57"/>
          <p:cNvSpPr/>
          <p:nvPr/>
        </p:nvSpPr>
        <p:spPr>
          <a:xfrm rot="14100000">
            <a:off x="1143000" y="2268220"/>
            <a:ext cx="192405" cy="84010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81050" y="2873375"/>
            <a:ext cx="179705" cy="179705"/>
          </a:xfrm>
          <a:prstGeom prst="ellipse">
            <a:avLst/>
          </a:prstGeom>
          <a:gradFill>
            <a:gsLst>
              <a:gs pos="3000">
                <a:srgbClr val="D2BF98"/>
              </a:gs>
              <a:gs pos="100000">
                <a:srgbClr val="F7EFDD">
                  <a:alpha val="100000"/>
                </a:srgbClr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圆柱形 59"/>
          <p:cNvSpPr/>
          <p:nvPr/>
        </p:nvSpPr>
        <p:spPr>
          <a:xfrm rot="8520000">
            <a:off x="1027430" y="2913380"/>
            <a:ext cx="192405" cy="84010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323975" y="3612515"/>
            <a:ext cx="179705" cy="179705"/>
          </a:xfrm>
          <a:prstGeom prst="ellipse">
            <a:avLst/>
          </a:prstGeom>
          <a:gradFill>
            <a:gsLst>
              <a:gs pos="3000">
                <a:srgbClr val="D2BF98"/>
              </a:gs>
              <a:gs pos="100000">
                <a:srgbClr val="F7EFDD">
                  <a:alpha val="100000"/>
                </a:srgbClr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圆柱形 61"/>
          <p:cNvSpPr/>
          <p:nvPr/>
        </p:nvSpPr>
        <p:spPr>
          <a:xfrm rot="13620000">
            <a:off x="3293745" y="2325370"/>
            <a:ext cx="192405" cy="840105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950845" y="2983230"/>
            <a:ext cx="179705" cy="179705"/>
          </a:xfrm>
          <a:prstGeom prst="ellipse">
            <a:avLst/>
          </a:prstGeom>
          <a:gradFill>
            <a:gsLst>
              <a:gs pos="3000">
                <a:srgbClr val="D2BF98"/>
              </a:gs>
              <a:gs pos="100000">
                <a:srgbClr val="F7EFDD">
                  <a:alpha val="100000"/>
                </a:srgbClr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 rot="360000">
            <a:off x="1426845" y="3702685"/>
            <a:ext cx="378460" cy="292100"/>
          </a:xfrm>
          <a:custGeom>
            <a:avLst/>
            <a:gdLst>
              <a:gd name="connisteX0" fmla="*/ 3566 w 378542"/>
              <a:gd name="connsiteY0" fmla="*/ 39513 h 292234"/>
              <a:gd name="connisteX1" fmla="*/ 22616 w 378542"/>
              <a:gd name="connsiteY1" fmla="*/ 134763 h 292234"/>
              <a:gd name="connisteX2" fmla="*/ 117866 w 378542"/>
              <a:gd name="connsiteY2" fmla="*/ 210963 h 292234"/>
              <a:gd name="connisteX3" fmla="*/ 203591 w 378542"/>
              <a:gd name="connsiteY3" fmla="*/ 277638 h 292234"/>
              <a:gd name="connisteX4" fmla="*/ 327416 w 378542"/>
              <a:gd name="connsiteY4" fmla="*/ 277638 h 292234"/>
              <a:gd name="connisteX5" fmla="*/ 375041 w 378542"/>
              <a:gd name="connsiteY5" fmla="*/ 153813 h 292234"/>
              <a:gd name="connisteX6" fmla="*/ 260741 w 378542"/>
              <a:gd name="connsiteY6" fmla="*/ 96663 h 292234"/>
              <a:gd name="connisteX7" fmla="*/ 213116 w 378542"/>
              <a:gd name="connsiteY7" fmla="*/ 87138 h 292234"/>
              <a:gd name="connisteX8" fmla="*/ 327416 w 378542"/>
              <a:gd name="connsiteY8" fmla="*/ 49038 h 292234"/>
              <a:gd name="connisteX9" fmla="*/ 270266 w 378542"/>
              <a:gd name="connsiteY9" fmla="*/ 10938 h 292234"/>
              <a:gd name="connisteX10" fmla="*/ 165491 w 378542"/>
              <a:gd name="connsiteY10" fmla="*/ 10938 h 292234"/>
              <a:gd name="connisteX11" fmla="*/ 60716 w 378542"/>
              <a:gd name="connsiteY11" fmla="*/ 1413 h 292234"/>
              <a:gd name="connisteX12" fmla="*/ 3566 w 378542"/>
              <a:gd name="connsiteY12" fmla="*/ 39513 h 29223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378543" h="292234">
                <a:moveTo>
                  <a:pt x="3566" y="39514"/>
                </a:moveTo>
                <a:cubicBezTo>
                  <a:pt x="-4054" y="66184"/>
                  <a:pt x="-244" y="100474"/>
                  <a:pt x="22616" y="134764"/>
                </a:cubicBezTo>
                <a:cubicBezTo>
                  <a:pt x="45476" y="169054"/>
                  <a:pt x="81671" y="182389"/>
                  <a:pt x="117866" y="210964"/>
                </a:cubicBezTo>
                <a:cubicBezTo>
                  <a:pt x="154061" y="239539"/>
                  <a:pt x="161681" y="264304"/>
                  <a:pt x="203591" y="277639"/>
                </a:cubicBezTo>
                <a:cubicBezTo>
                  <a:pt x="245501" y="290974"/>
                  <a:pt x="293126" y="302404"/>
                  <a:pt x="327416" y="277639"/>
                </a:cubicBezTo>
                <a:cubicBezTo>
                  <a:pt x="361706" y="252874"/>
                  <a:pt x="388376" y="190009"/>
                  <a:pt x="375041" y="153814"/>
                </a:cubicBezTo>
                <a:cubicBezTo>
                  <a:pt x="361706" y="117619"/>
                  <a:pt x="293126" y="109999"/>
                  <a:pt x="260741" y="96664"/>
                </a:cubicBezTo>
                <a:cubicBezTo>
                  <a:pt x="228356" y="83329"/>
                  <a:pt x="199781" y="96664"/>
                  <a:pt x="213116" y="87139"/>
                </a:cubicBezTo>
                <a:cubicBezTo>
                  <a:pt x="226451" y="77614"/>
                  <a:pt x="315986" y="64279"/>
                  <a:pt x="327416" y="49039"/>
                </a:cubicBezTo>
                <a:cubicBezTo>
                  <a:pt x="338846" y="33799"/>
                  <a:pt x="302651" y="18559"/>
                  <a:pt x="270266" y="10939"/>
                </a:cubicBezTo>
                <a:cubicBezTo>
                  <a:pt x="237881" y="3319"/>
                  <a:pt x="207401" y="12844"/>
                  <a:pt x="165491" y="10939"/>
                </a:cubicBezTo>
                <a:cubicBezTo>
                  <a:pt x="123581" y="9034"/>
                  <a:pt x="93101" y="-4301"/>
                  <a:pt x="60716" y="1414"/>
                </a:cubicBezTo>
                <a:cubicBezTo>
                  <a:pt x="28331" y="7129"/>
                  <a:pt x="11186" y="12844"/>
                  <a:pt x="3566" y="39514"/>
                </a:cubicBezTo>
                <a:close/>
              </a:path>
            </a:pathLst>
          </a:custGeom>
          <a:gradFill>
            <a:gsLst>
              <a:gs pos="3000">
                <a:srgbClr val="D2BF98"/>
              </a:gs>
              <a:gs pos="100000">
                <a:srgbClr val="F7EFDD"/>
              </a:gs>
            </a:gsLst>
            <a:lin ang="18900000" scaled="0"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1910080" y="1634490"/>
            <a:ext cx="161925" cy="57150"/>
          </a:xfrm>
          <a:custGeom>
            <a:avLst/>
            <a:gdLst>
              <a:gd name="connisteX0" fmla="*/ 0 w 161925"/>
              <a:gd name="connsiteY0" fmla="*/ 47692 h 57217"/>
              <a:gd name="connisteX1" fmla="*/ 76200 w 161925"/>
              <a:gd name="connsiteY1" fmla="*/ 67 h 57217"/>
              <a:gd name="connisteX2" fmla="*/ 161925 w 161925"/>
              <a:gd name="connsiteY2" fmla="*/ 57217 h 5721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1925" h="57218">
                <a:moveTo>
                  <a:pt x="0" y="47693"/>
                </a:moveTo>
                <a:cubicBezTo>
                  <a:pt x="13335" y="36898"/>
                  <a:pt x="43815" y="-1837"/>
                  <a:pt x="76200" y="68"/>
                </a:cubicBezTo>
                <a:cubicBezTo>
                  <a:pt x="108585" y="1973"/>
                  <a:pt x="146050" y="44518"/>
                  <a:pt x="161925" y="57218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2149475" y="1634490"/>
            <a:ext cx="161925" cy="57150"/>
          </a:xfrm>
          <a:custGeom>
            <a:avLst/>
            <a:gdLst>
              <a:gd name="connisteX0" fmla="*/ 0 w 161925"/>
              <a:gd name="connsiteY0" fmla="*/ 47692 h 57217"/>
              <a:gd name="connisteX1" fmla="*/ 76200 w 161925"/>
              <a:gd name="connsiteY1" fmla="*/ 67 h 57217"/>
              <a:gd name="connisteX2" fmla="*/ 161925 w 161925"/>
              <a:gd name="connsiteY2" fmla="*/ 57217 h 5721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1925" h="57218">
                <a:moveTo>
                  <a:pt x="0" y="47693"/>
                </a:moveTo>
                <a:cubicBezTo>
                  <a:pt x="13335" y="36898"/>
                  <a:pt x="43815" y="-1837"/>
                  <a:pt x="76200" y="68"/>
                </a:cubicBezTo>
                <a:cubicBezTo>
                  <a:pt x="108585" y="1973"/>
                  <a:pt x="146050" y="44518"/>
                  <a:pt x="161925" y="57218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7" name="圆柱形 66"/>
          <p:cNvSpPr/>
          <p:nvPr/>
        </p:nvSpPr>
        <p:spPr>
          <a:xfrm>
            <a:off x="2055495" y="1744980"/>
            <a:ext cx="116840" cy="285750"/>
          </a:xfrm>
          <a:prstGeom prst="can">
            <a:avLst>
              <a:gd name="adj" fmla="val 45000"/>
            </a:avLst>
          </a:prstGeom>
          <a:solidFill>
            <a:srgbClr val="F2E6C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1050" y="1108075"/>
            <a:ext cx="3218180" cy="3552825"/>
            <a:chOff x="1230" y="1745"/>
            <a:chExt cx="5068" cy="5595"/>
          </a:xfrm>
        </p:grpSpPr>
        <p:sp>
          <p:nvSpPr>
            <p:cNvPr id="71" name="圆柱形 70"/>
            <p:cNvSpPr/>
            <p:nvPr/>
          </p:nvSpPr>
          <p:spPr>
            <a:xfrm>
              <a:off x="2085" y="6246"/>
              <a:ext cx="2190" cy="1094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圆柱形 71"/>
            <p:cNvSpPr/>
            <p:nvPr/>
          </p:nvSpPr>
          <p:spPr>
            <a:xfrm>
              <a:off x="2434" y="5659"/>
              <a:ext cx="1459" cy="1005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5780000">
              <a:off x="5770" y="3273"/>
              <a:ext cx="596" cy="460"/>
            </a:xfrm>
            <a:custGeom>
              <a:avLst/>
              <a:gdLst>
                <a:gd name="connisteX0" fmla="*/ 3566 w 378542"/>
                <a:gd name="connsiteY0" fmla="*/ 39513 h 292234"/>
                <a:gd name="connisteX1" fmla="*/ 22616 w 378542"/>
                <a:gd name="connsiteY1" fmla="*/ 134763 h 292234"/>
                <a:gd name="connisteX2" fmla="*/ 117866 w 378542"/>
                <a:gd name="connsiteY2" fmla="*/ 210963 h 292234"/>
                <a:gd name="connisteX3" fmla="*/ 203591 w 378542"/>
                <a:gd name="connsiteY3" fmla="*/ 277638 h 292234"/>
                <a:gd name="connisteX4" fmla="*/ 327416 w 378542"/>
                <a:gd name="connsiteY4" fmla="*/ 277638 h 292234"/>
                <a:gd name="connisteX5" fmla="*/ 375041 w 378542"/>
                <a:gd name="connsiteY5" fmla="*/ 153813 h 292234"/>
                <a:gd name="connisteX6" fmla="*/ 260741 w 378542"/>
                <a:gd name="connsiteY6" fmla="*/ 96663 h 292234"/>
                <a:gd name="connisteX7" fmla="*/ 213116 w 378542"/>
                <a:gd name="connsiteY7" fmla="*/ 87138 h 292234"/>
                <a:gd name="connisteX8" fmla="*/ 327416 w 378542"/>
                <a:gd name="connsiteY8" fmla="*/ 49038 h 292234"/>
                <a:gd name="connisteX9" fmla="*/ 270266 w 378542"/>
                <a:gd name="connsiteY9" fmla="*/ 10938 h 292234"/>
                <a:gd name="connisteX10" fmla="*/ 165491 w 378542"/>
                <a:gd name="connsiteY10" fmla="*/ 10938 h 292234"/>
                <a:gd name="connisteX11" fmla="*/ 60716 w 378542"/>
                <a:gd name="connsiteY11" fmla="*/ 1413 h 292234"/>
                <a:gd name="connisteX12" fmla="*/ 3566 w 378542"/>
                <a:gd name="connsiteY12" fmla="*/ 39513 h 29223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378543" h="292234">
                  <a:moveTo>
                    <a:pt x="3566" y="39514"/>
                  </a:moveTo>
                  <a:cubicBezTo>
                    <a:pt x="-4054" y="66184"/>
                    <a:pt x="-244" y="100474"/>
                    <a:pt x="22616" y="134764"/>
                  </a:cubicBezTo>
                  <a:cubicBezTo>
                    <a:pt x="45476" y="169054"/>
                    <a:pt x="81671" y="182389"/>
                    <a:pt x="117866" y="210964"/>
                  </a:cubicBezTo>
                  <a:cubicBezTo>
                    <a:pt x="154061" y="239539"/>
                    <a:pt x="161681" y="264304"/>
                    <a:pt x="203591" y="277639"/>
                  </a:cubicBezTo>
                  <a:cubicBezTo>
                    <a:pt x="245501" y="290974"/>
                    <a:pt x="293126" y="302404"/>
                    <a:pt x="327416" y="277639"/>
                  </a:cubicBezTo>
                  <a:cubicBezTo>
                    <a:pt x="361706" y="252874"/>
                    <a:pt x="388376" y="190009"/>
                    <a:pt x="375041" y="153814"/>
                  </a:cubicBezTo>
                  <a:cubicBezTo>
                    <a:pt x="361706" y="117619"/>
                    <a:pt x="293126" y="109999"/>
                    <a:pt x="260741" y="96664"/>
                  </a:cubicBezTo>
                  <a:cubicBezTo>
                    <a:pt x="228356" y="83329"/>
                    <a:pt x="199781" y="96664"/>
                    <a:pt x="213116" y="87139"/>
                  </a:cubicBezTo>
                  <a:cubicBezTo>
                    <a:pt x="226451" y="77614"/>
                    <a:pt x="315986" y="64279"/>
                    <a:pt x="327416" y="49039"/>
                  </a:cubicBezTo>
                  <a:cubicBezTo>
                    <a:pt x="338846" y="33799"/>
                    <a:pt x="302651" y="18559"/>
                    <a:pt x="270266" y="10939"/>
                  </a:cubicBezTo>
                  <a:cubicBezTo>
                    <a:pt x="237881" y="3319"/>
                    <a:pt x="207401" y="12844"/>
                    <a:pt x="165491" y="10939"/>
                  </a:cubicBezTo>
                  <a:cubicBezTo>
                    <a:pt x="123581" y="9034"/>
                    <a:pt x="93101" y="-4301"/>
                    <a:pt x="60716" y="1414"/>
                  </a:cubicBezTo>
                  <a:cubicBezTo>
                    <a:pt x="28331" y="7129"/>
                    <a:pt x="11186" y="12844"/>
                    <a:pt x="3566" y="39514"/>
                  </a:cubicBezTo>
                  <a:close/>
                </a:path>
              </a:pathLst>
            </a:custGeom>
            <a:gradFill>
              <a:gsLst>
                <a:gs pos="3000">
                  <a:srgbClr val="D2BF98"/>
                </a:gs>
                <a:gs pos="100000">
                  <a:srgbClr val="F7EFDD"/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758" y="3691"/>
              <a:ext cx="283" cy="283"/>
            </a:xfrm>
            <a:prstGeom prst="ellipse">
              <a:avLst/>
            </a:prstGeom>
            <a:gradFill>
              <a:gsLst>
                <a:gs pos="3000">
                  <a:srgbClr val="D2BF98"/>
                </a:gs>
                <a:gs pos="100000">
                  <a:srgbClr val="F7EFDD">
                    <a:alpha val="100000"/>
                  </a:srgbClr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5" name="圆柱形 74"/>
            <p:cNvSpPr/>
            <p:nvPr/>
          </p:nvSpPr>
          <p:spPr>
            <a:xfrm rot="8220000">
              <a:off x="4141" y="3662"/>
              <a:ext cx="303" cy="1323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6" name="立方体 75"/>
            <p:cNvSpPr>
              <a:spLocks noChangeAspect="1"/>
            </p:cNvSpPr>
            <p:nvPr/>
          </p:nvSpPr>
          <p:spPr>
            <a:xfrm flipH="1">
              <a:off x="2271" y="3179"/>
              <a:ext cx="1755" cy="2853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7" name="圆柱形 76"/>
            <p:cNvSpPr/>
            <p:nvPr/>
          </p:nvSpPr>
          <p:spPr>
            <a:xfrm>
              <a:off x="2911" y="3065"/>
              <a:ext cx="474" cy="421"/>
            </a:xfrm>
            <a:prstGeom prst="can">
              <a:avLst>
                <a:gd name="adj" fmla="val 35443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" name="立方体 77"/>
            <p:cNvSpPr>
              <a:spLocks noChangeAspect="1"/>
            </p:cNvSpPr>
            <p:nvPr/>
          </p:nvSpPr>
          <p:spPr>
            <a:xfrm flipH="1">
              <a:off x="2505" y="2070"/>
              <a:ext cx="1226" cy="1218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9" name="圆柱形 78"/>
            <p:cNvSpPr/>
            <p:nvPr/>
          </p:nvSpPr>
          <p:spPr>
            <a:xfrm>
              <a:off x="3008" y="1745"/>
              <a:ext cx="280" cy="525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0" name="圆柱形 79"/>
            <p:cNvSpPr/>
            <p:nvPr/>
          </p:nvSpPr>
          <p:spPr>
            <a:xfrm rot="14100000">
              <a:off x="1800" y="3572"/>
              <a:ext cx="303" cy="1323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230" y="4525"/>
              <a:ext cx="283" cy="283"/>
            </a:xfrm>
            <a:prstGeom prst="ellipse">
              <a:avLst/>
            </a:prstGeom>
            <a:gradFill>
              <a:gsLst>
                <a:gs pos="3000">
                  <a:srgbClr val="D2BF98"/>
                </a:gs>
                <a:gs pos="100000">
                  <a:srgbClr val="F7EFDD">
                    <a:alpha val="100000"/>
                  </a:srgbClr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圆柱形 81"/>
            <p:cNvSpPr/>
            <p:nvPr/>
          </p:nvSpPr>
          <p:spPr>
            <a:xfrm rot="8520000">
              <a:off x="1618" y="4588"/>
              <a:ext cx="303" cy="1323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2085" y="5689"/>
              <a:ext cx="283" cy="283"/>
            </a:xfrm>
            <a:prstGeom prst="ellipse">
              <a:avLst/>
            </a:prstGeom>
            <a:gradFill>
              <a:gsLst>
                <a:gs pos="3000">
                  <a:srgbClr val="D2BF98"/>
                </a:gs>
                <a:gs pos="100000">
                  <a:srgbClr val="F7EFDD">
                    <a:alpha val="100000"/>
                  </a:srgbClr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4" name="圆柱形 83"/>
            <p:cNvSpPr/>
            <p:nvPr/>
          </p:nvSpPr>
          <p:spPr>
            <a:xfrm rot="13620000">
              <a:off x="5187" y="3662"/>
              <a:ext cx="303" cy="1323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647" y="4698"/>
              <a:ext cx="283" cy="283"/>
            </a:xfrm>
            <a:prstGeom prst="ellipse">
              <a:avLst/>
            </a:prstGeom>
            <a:gradFill>
              <a:gsLst>
                <a:gs pos="3000">
                  <a:srgbClr val="D2BF98"/>
                </a:gs>
                <a:gs pos="100000">
                  <a:srgbClr val="F7EFDD">
                    <a:alpha val="100000"/>
                  </a:srgbClr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 rot="360000">
              <a:off x="2247" y="5831"/>
              <a:ext cx="596" cy="460"/>
            </a:xfrm>
            <a:custGeom>
              <a:avLst/>
              <a:gdLst>
                <a:gd name="connisteX0" fmla="*/ 3566 w 378542"/>
                <a:gd name="connsiteY0" fmla="*/ 39513 h 292234"/>
                <a:gd name="connisteX1" fmla="*/ 22616 w 378542"/>
                <a:gd name="connsiteY1" fmla="*/ 134763 h 292234"/>
                <a:gd name="connisteX2" fmla="*/ 117866 w 378542"/>
                <a:gd name="connsiteY2" fmla="*/ 210963 h 292234"/>
                <a:gd name="connisteX3" fmla="*/ 203591 w 378542"/>
                <a:gd name="connsiteY3" fmla="*/ 277638 h 292234"/>
                <a:gd name="connisteX4" fmla="*/ 327416 w 378542"/>
                <a:gd name="connsiteY4" fmla="*/ 277638 h 292234"/>
                <a:gd name="connisteX5" fmla="*/ 375041 w 378542"/>
                <a:gd name="connsiteY5" fmla="*/ 153813 h 292234"/>
                <a:gd name="connisteX6" fmla="*/ 260741 w 378542"/>
                <a:gd name="connsiteY6" fmla="*/ 96663 h 292234"/>
                <a:gd name="connisteX7" fmla="*/ 213116 w 378542"/>
                <a:gd name="connsiteY7" fmla="*/ 87138 h 292234"/>
                <a:gd name="connisteX8" fmla="*/ 327416 w 378542"/>
                <a:gd name="connsiteY8" fmla="*/ 49038 h 292234"/>
                <a:gd name="connisteX9" fmla="*/ 270266 w 378542"/>
                <a:gd name="connsiteY9" fmla="*/ 10938 h 292234"/>
                <a:gd name="connisteX10" fmla="*/ 165491 w 378542"/>
                <a:gd name="connsiteY10" fmla="*/ 10938 h 292234"/>
                <a:gd name="connisteX11" fmla="*/ 60716 w 378542"/>
                <a:gd name="connsiteY11" fmla="*/ 1413 h 292234"/>
                <a:gd name="connisteX12" fmla="*/ 3566 w 378542"/>
                <a:gd name="connsiteY12" fmla="*/ 39513 h 29223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378543" h="292234">
                  <a:moveTo>
                    <a:pt x="3566" y="39514"/>
                  </a:moveTo>
                  <a:cubicBezTo>
                    <a:pt x="-4054" y="66184"/>
                    <a:pt x="-244" y="100474"/>
                    <a:pt x="22616" y="134764"/>
                  </a:cubicBezTo>
                  <a:cubicBezTo>
                    <a:pt x="45476" y="169054"/>
                    <a:pt x="81671" y="182389"/>
                    <a:pt x="117866" y="210964"/>
                  </a:cubicBezTo>
                  <a:cubicBezTo>
                    <a:pt x="154061" y="239539"/>
                    <a:pt x="161681" y="264304"/>
                    <a:pt x="203591" y="277639"/>
                  </a:cubicBezTo>
                  <a:cubicBezTo>
                    <a:pt x="245501" y="290974"/>
                    <a:pt x="293126" y="302404"/>
                    <a:pt x="327416" y="277639"/>
                  </a:cubicBezTo>
                  <a:cubicBezTo>
                    <a:pt x="361706" y="252874"/>
                    <a:pt x="388376" y="190009"/>
                    <a:pt x="375041" y="153814"/>
                  </a:cubicBezTo>
                  <a:cubicBezTo>
                    <a:pt x="361706" y="117619"/>
                    <a:pt x="293126" y="109999"/>
                    <a:pt x="260741" y="96664"/>
                  </a:cubicBezTo>
                  <a:cubicBezTo>
                    <a:pt x="228356" y="83329"/>
                    <a:pt x="199781" y="96664"/>
                    <a:pt x="213116" y="87139"/>
                  </a:cubicBezTo>
                  <a:cubicBezTo>
                    <a:pt x="226451" y="77614"/>
                    <a:pt x="315986" y="64279"/>
                    <a:pt x="327416" y="49039"/>
                  </a:cubicBezTo>
                  <a:cubicBezTo>
                    <a:pt x="338846" y="33799"/>
                    <a:pt x="302651" y="18559"/>
                    <a:pt x="270266" y="10939"/>
                  </a:cubicBezTo>
                  <a:cubicBezTo>
                    <a:pt x="237881" y="3319"/>
                    <a:pt x="207401" y="12844"/>
                    <a:pt x="165491" y="10939"/>
                  </a:cubicBezTo>
                  <a:cubicBezTo>
                    <a:pt x="123581" y="9034"/>
                    <a:pt x="93101" y="-4301"/>
                    <a:pt x="60716" y="1414"/>
                  </a:cubicBezTo>
                  <a:cubicBezTo>
                    <a:pt x="28331" y="7129"/>
                    <a:pt x="11186" y="12844"/>
                    <a:pt x="3566" y="39514"/>
                  </a:cubicBezTo>
                  <a:close/>
                </a:path>
              </a:pathLst>
            </a:custGeom>
            <a:gradFill>
              <a:gsLst>
                <a:gs pos="3000">
                  <a:srgbClr val="D2BF98"/>
                </a:gs>
                <a:gs pos="100000">
                  <a:srgbClr val="F7EFDD"/>
                </a:gs>
              </a:gsLst>
              <a:lin ang="18900000" scaled="0"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3008" y="2574"/>
              <a:ext cx="255" cy="90"/>
            </a:xfrm>
            <a:custGeom>
              <a:avLst/>
              <a:gdLst>
                <a:gd name="connisteX0" fmla="*/ 0 w 161925"/>
                <a:gd name="connsiteY0" fmla="*/ 47692 h 57217"/>
                <a:gd name="connisteX1" fmla="*/ 76200 w 161925"/>
                <a:gd name="connsiteY1" fmla="*/ 67 h 57217"/>
                <a:gd name="connisteX2" fmla="*/ 161925 w 161925"/>
                <a:gd name="connsiteY2" fmla="*/ 57217 h 5721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1925" h="57218">
                  <a:moveTo>
                    <a:pt x="0" y="47693"/>
                  </a:moveTo>
                  <a:cubicBezTo>
                    <a:pt x="13335" y="36898"/>
                    <a:pt x="43815" y="-1837"/>
                    <a:pt x="76200" y="68"/>
                  </a:cubicBezTo>
                  <a:cubicBezTo>
                    <a:pt x="108585" y="1973"/>
                    <a:pt x="146050" y="44518"/>
                    <a:pt x="161925" y="57218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385" y="2574"/>
              <a:ext cx="255" cy="90"/>
            </a:xfrm>
            <a:custGeom>
              <a:avLst/>
              <a:gdLst>
                <a:gd name="connisteX0" fmla="*/ 0 w 161925"/>
                <a:gd name="connsiteY0" fmla="*/ 47692 h 57217"/>
                <a:gd name="connisteX1" fmla="*/ 76200 w 161925"/>
                <a:gd name="connsiteY1" fmla="*/ 67 h 57217"/>
                <a:gd name="connisteX2" fmla="*/ 161925 w 161925"/>
                <a:gd name="connsiteY2" fmla="*/ 57217 h 5721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1925" h="57218">
                  <a:moveTo>
                    <a:pt x="0" y="47693"/>
                  </a:moveTo>
                  <a:cubicBezTo>
                    <a:pt x="13335" y="36898"/>
                    <a:pt x="43815" y="-1837"/>
                    <a:pt x="76200" y="68"/>
                  </a:cubicBezTo>
                  <a:cubicBezTo>
                    <a:pt x="108585" y="1973"/>
                    <a:pt x="146050" y="44518"/>
                    <a:pt x="161925" y="57218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9" name="圆柱形 88"/>
            <p:cNvSpPr/>
            <p:nvPr/>
          </p:nvSpPr>
          <p:spPr>
            <a:xfrm>
              <a:off x="3237" y="2748"/>
              <a:ext cx="184" cy="450"/>
            </a:xfrm>
            <a:prstGeom prst="can">
              <a:avLst>
                <a:gd name="adj" fmla="val 45000"/>
              </a:avLst>
            </a:prstGeom>
            <a:solidFill>
              <a:srgbClr val="F2E6CD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465" name="文本框 3"/>
          <p:cNvSpPr txBox="1"/>
          <p:nvPr/>
        </p:nvSpPr>
        <p:spPr>
          <a:xfrm>
            <a:off x="3352800" y="133350"/>
            <a:ext cx="32562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109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32" grpId="0" bldLvl="0" animBg="1"/>
      <p:bldP spid="33" grpId="0" bldLvl="0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7" grpId="0" animBg="1"/>
      <p:bldP spid="67" grpId="1" animBg="1"/>
      <p:bldP spid="67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42"/>
          <p:cNvGrpSpPr/>
          <p:nvPr/>
        </p:nvGrpSpPr>
        <p:grpSpPr>
          <a:xfrm>
            <a:off x="319088" y="592138"/>
            <a:ext cx="8545512" cy="3883660"/>
            <a:chOff x="502" y="932"/>
            <a:chExt cx="13458" cy="6117"/>
          </a:xfrm>
        </p:grpSpPr>
        <p:sp>
          <p:nvSpPr>
            <p:cNvPr id="19458" name="TextBox 4"/>
            <p:cNvSpPr txBox="1"/>
            <p:nvPr/>
          </p:nvSpPr>
          <p:spPr>
            <a:xfrm>
              <a:off x="502" y="1475"/>
              <a:ext cx="1345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4.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哪两堆积木可以拼成  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？用线连起来。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9459" name="组合 20"/>
            <p:cNvGrpSpPr>
              <a:grpSpLocks noChangeAspect="1"/>
            </p:cNvGrpSpPr>
            <p:nvPr/>
          </p:nvGrpSpPr>
          <p:grpSpPr>
            <a:xfrm>
              <a:off x="7224" y="932"/>
              <a:ext cx="1914" cy="1462"/>
              <a:chOff x="4978" y="747"/>
              <a:chExt cx="4254" cy="3249"/>
            </a:xfrm>
          </p:grpSpPr>
          <p:sp>
            <p:nvSpPr>
              <p:cNvPr id="2" name="立方体 1"/>
              <p:cNvSpPr>
                <a:spLocks noChangeAspect="1"/>
              </p:cNvSpPr>
              <p:nvPr/>
            </p:nvSpPr>
            <p:spPr>
              <a:xfrm>
                <a:off x="497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立方体 15"/>
              <p:cNvSpPr>
                <a:spLocks noChangeAspect="1"/>
              </p:cNvSpPr>
              <p:nvPr/>
            </p:nvSpPr>
            <p:spPr>
              <a:xfrm>
                <a:off x="595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立方体 16"/>
              <p:cNvSpPr>
                <a:spLocks noChangeAspect="1"/>
              </p:cNvSpPr>
              <p:nvPr/>
            </p:nvSpPr>
            <p:spPr>
              <a:xfrm>
                <a:off x="693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立方体 17"/>
              <p:cNvSpPr>
                <a:spLocks noChangeAspect="1"/>
              </p:cNvSpPr>
              <p:nvPr/>
            </p:nvSpPr>
            <p:spPr>
              <a:xfrm>
                <a:off x="791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" name="立方体 3"/>
              <p:cNvSpPr>
                <a:spLocks noChangeAspect="1"/>
              </p:cNvSpPr>
              <p:nvPr/>
            </p:nvSpPr>
            <p:spPr>
              <a:xfrm>
                <a:off x="5958" y="1724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" name="立方体 5"/>
              <p:cNvSpPr>
                <a:spLocks noChangeAspect="1"/>
              </p:cNvSpPr>
              <p:nvPr/>
            </p:nvSpPr>
            <p:spPr>
              <a:xfrm>
                <a:off x="6938" y="1724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立方体 6"/>
              <p:cNvSpPr>
                <a:spLocks noChangeAspect="1"/>
              </p:cNvSpPr>
              <p:nvPr/>
            </p:nvSpPr>
            <p:spPr>
              <a:xfrm>
                <a:off x="6938" y="747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9467" name="组合 8"/>
            <p:cNvGrpSpPr>
              <a:grpSpLocks noChangeAspect="1"/>
            </p:cNvGrpSpPr>
            <p:nvPr/>
          </p:nvGrpSpPr>
          <p:grpSpPr>
            <a:xfrm>
              <a:off x="2286" y="2958"/>
              <a:ext cx="9572" cy="4091"/>
              <a:chOff x="6605" y="747"/>
              <a:chExt cx="18994" cy="8118"/>
            </a:xfrm>
          </p:grpSpPr>
          <p:sp>
            <p:nvSpPr>
              <p:cNvPr id="10" name="立方体 9"/>
              <p:cNvSpPr>
                <a:spLocks noChangeAspect="1"/>
              </p:cNvSpPr>
              <p:nvPr/>
            </p:nvSpPr>
            <p:spPr>
              <a:xfrm>
                <a:off x="6605" y="7558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" name="立方体 13"/>
              <p:cNvSpPr>
                <a:spLocks noChangeAspect="1"/>
              </p:cNvSpPr>
              <p:nvPr/>
            </p:nvSpPr>
            <p:spPr>
              <a:xfrm>
                <a:off x="693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立方体 18"/>
              <p:cNvSpPr>
                <a:spLocks noChangeAspect="1"/>
              </p:cNvSpPr>
              <p:nvPr/>
            </p:nvSpPr>
            <p:spPr>
              <a:xfrm>
                <a:off x="7918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立方体 21"/>
              <p:cNvSpPr>
                <a:spLocks noChangeAspect="1"/>
              </p:cNvSpPr>
              <p:nvPr/>
            </p:nvSpPr>
            <p:spPr>
              <a:xfrm>
                <a:off x="6938" y="1724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3" name="立方体 22"/>
              <p:cNvSpPr>
                <a:spLocks noChangeAspect="1"/>
              </p:cNvSpPr>
              <p:nvPr/>
            </p:nvSpPr>
            <p:spPr>
              <a:xfrm>
                <a:off x="6938" y="747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" name="立方体 23"/>
              <p:cNvSpPr>
                <a:spLocks noChangeAspect="1"/>
              </p:cNvSpPr>
              <p:nvPr/>
            </p:nvSpPr>
            <p:spPr>
              <a:xfrm>
                <a:off x="15245" y="7558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立方体 24"/>
              <p:cNvSpPr>
                <a:spLocks noChangeAspect="1"/>
              </p:cNvSpPr>
              <p:nvPr/>
            </p:nvSpPr>
            <p:spPr>
              <a:xfrm>
                <a:off x="16225" y="7558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" name="立方体 25"/>
              <p:cNvSpPr>
                <a:spLocks noChangeAspect="1"/>
              </p:cNvSpPr>
              <p:nvPr/>
            </p:nvSpPr>
            <p:spPr>
              <a:xfrm>
                <a:off x="16225" y="65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" name="立方体 26"/>
              <p:cNvSpPr>
                <a:spLocks noChangeAspect="1"/>
              </p:cNvSpPr>
              <p:nvPr/>
            </p:nvSpPr>
            <p:spPr>
              <a:xfrm>
                <a:off x="13931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8" name="立方体 27"/>
              <p:cNvSpPr>
                <a:spLocks noChangeAspect="1"/>
              </p:cNvSpPr>
              <p:nvPr/>
            </p:nvSpPr>
            <p:spPr>
              <a:xfrm>
                <a:off x="14911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" name="立方体 28"/>
              <p:cNvSpPr>
                <a:spLocks noChangeAspect="1"/>
              </p:cNvSpPr>
              <p:nvPr/>
            </p:nvSpPr>
            <p:spPr>
              <a:xfrm>
                <a:off x="15891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立方体 29"/>
              <p:cNvSpPr>
                <a:spLocks noChangeAspect="1"/>
              </p:cNvSpPr>
              <p:nvPr/>
            </p:nvSpPr>
            <p:spPr>
              <a:xfrm>
                <a:off x="16871" y="2691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" name="立方体 30"/>
              <p:cNvSpPr>
                <a:spLocks noChangeAspect="1"/>
              </p:cNvSpPr>
              <p:nvPr/>
            </p:nvSpPr>
            <p:spPr>
              <a:xfrm>
                <a:off x="14911" y="1724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2" name="立方体 31"/>
              <p:cNvSpPr>
                <a:spLocks noChangeAspect="1"/>
              </p:cNvSpPr>
              <p:nvPr/>
            </p:nvSpPr>
            <p:spPr>
              <a:xfrm>
                <a:off x="22325" y="2693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立方体 32"/>
              <p:cNvSpPr>
                <a:spLocks noChangeAspect="1"/>
              </p:cNvSpPr>
              <p:nvPr/>
            </p:nvSpPr>
            <p:spPr>
              <a:xfrm>
                <a:off x="23305" y="2693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立方体 33"/>
              <p:cNvSpPr>
                <a:spLocks noChangeAspect="1"/>
              </p:cNvSpPr>
              <p:nvPr/>
            </p:nvSpPr>
            <p:spPr>
              <a:xfrm>
                <a:off x="24285" y="2693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立方体 34"/>
              <p:cNvSpPr>
                <a:spLocks noChangeAspect="1"/>
              </p:cNvSpPr>
              <p:nvPr/>
            </p:nvSpPr>
            <p:spPr>
              <a:xfrm>
                <a:off x="22325" y="1726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6" name="立方体 35"/>
              <p:cNvSpPr>
                <a:spLocks noChangeAspect="1"/>
              </p:cNvSpPr>
              <p:nvPr/>
            </p:nvSpPr>
            <p:spPr>
              <a:xfrm>
                <a:off x="23305" y="1726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7" name="立方体 36"/>
              <p:cNvSpPr>
                <a:spLocks noChangeAspect="1"/>
              </p:cNvSpPr>
              <p:nvPr/>
            </p:nvSpPr>
            <p:spPr>
              <a:xfrm>
                <a:off x="23305" y="749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" name="立方体 37"/>
              <p:cNvSpPr>
                <a:spLocks noChangeAspect="1"/>
              </p:cNvSpPr>
              <p:nvPr/>
            </p:nvSpPr>
            <p:spPr>
              <a:xfrm>
                <a:off x="23305" y="7560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" name="立方体 38"/>
              <p:cNvSpPr>
                <a:spLocks noChangeAspect="1"/>
              </p:cNvSpPr>
              <p:nvPr/>
            </p:nvSpPr>
            <p:spPr>
              <a:xfrm>
                <a:off x="23305" y="6583"/>
                <a:ext cx="1314" cy="1305"/>
              </a:xfrm>
              <a:prstGeom prst="cube">
                <a:avLst/>
              </a:prstGeom>
              <a:solidFill>
                <a:srgbClr val="F2E6CD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cxnSp>
        <p:nvCxnSpPr>
          <p:cNvPr id="40" name="直接连接符 39"/>
          <p:cNvCxnSpPr/>
          <p:nvPr/>
        </p:nvCxnSpPr>
        <p:spPr>
          <a:xfrm>
            <a:off x="1978025" y="3019425"/>
            <a:ext cx="2517775" cy="6191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1700213" y="3028950"/>
            <a:ext cx="5157788" cy="9302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343400" y="3028950"/>
            <a:ext cx="26670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5" name="文本框 3"/>
          <p:cNvSpPr txBox="1"/>
          <p:nvPr/>
        </p:nvSpPr>
        <p:spPr>
          <a:xfrm>
            <a:off x="3352800" y="133350"/>
            <a:ext cx="32562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109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2" descr="3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33513" y="2101850"/>
            <a:ext cx="5337175" cy="1641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14375" y="698500"/>
            <a:ext cx="8131810" cy="1075690"/>
            <a:chOff x="1125" y="1100"/>
            <a:chExt cx="12806" cy="1694"/>
          </a:xfrm>
        </p:grpSpPr>
        <p:sp>
          <p:nvSpPr>
            <p:cNvPr id="20481" name="TextBox 4"/>
            <p:cNvSpPr txBox="1"/>
            <p:nvPr/>
          </p:nvSpPr>
          <p:spPr>
            <a:xfrm>
              <a:off x="1125" y="1100"/>
              <a:ext cx="12806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5.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要拼成一个大正方体，下面的图形至少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还需要几个   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0483" name="Picture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" y="1939"/>
              <a:ext cx="765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4" name="TextBox 5"/>
          <p:cNvSpPr txBox="1"/>
          <p:nvPr/>
        </p:nvSpPr>
        <p:spPr>
          <a:xfrm>
            <a:off x="577850" y="3965575"/>
            <a:ext cx="3248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还需要（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485" name="TextBox 10"/>
          <p:cNvSpPr txBox="1"/>
          <p:nvPr/>
        </p:nvSpPr>
        <p:spPr>
          <a:xfrm>
            <a:off x="4487863" y="3965575"/>
            <a:ext cx="3248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还需要（   ）个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 Box 59"/>
          <p:cNvSpPr txBox="1">
            <a:spLocks noChangeArrowheads="1"/>
          </p:cNvSpPr>
          <p:nvPr/>
        </p:nvSpPr>
        <p:spPr bwMode="auto">
          <a:xfrm>
            <a:off x="2151063" y="3997325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Text Box 60"/>
          <p:cNvSpPr txBox="1">
            <a:spLocks noChangeArrowheads="1"/>
          </p:cNvSpPr>
          <p:nvPr/>
        </p:nvSpPr>
        <p:spPr bwMode="auto">
          <a:xfrm>
            <a:off x="6048375" y="3994150"/>
            <a:ext cx="10080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465" name="文本框 3"/>
          <p:cNvSpPr txBox="1"/>
          <p:nvPr/>
        </p:nvSpPr>
        <p:spPr>
          <a:xfrm>
            <a:off x="3352800" y="133350"/>
            <a:ext cx="32562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109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3474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4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位置与图形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643505" y="1616710"/>
            <a:ext cx="4456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总复习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>
          <a:xfrm>
            <a:off x="3855720" y="127000"/>
            <a:ext cx="146685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位置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25613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72260" y="1353185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1015" y="1353185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5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76070" y="2261235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6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9745" y="2277745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5181600" y="1267460"/>
            <a:ext cx="3587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81600" y="2191385"/>
            <a:ext cx="3587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72325" y="127698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172325" y="211518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181600" y="3115310"/>
            <a:ext cx="3587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172325" y="309626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181600" y="4039235"/>
            <a:ext cx="3587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172325" y="402971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右边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7635" y="1337310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7635" y="2277745"/>
            <a:ext cx="861060" cy="85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笑脸 4"/>
          <p:cNvSpPr/>
          <p:nvPr/>
        </p:nvSpPr>
        <p:spPr>
          <a:xfrm>
            <a:off x="701675" y="1575435"/>
            <a:ext cx="485775" cy="441960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心形 5"/>
          <p:cNvSpPr/>
          <p:nvPr/>
        </p:nvSpPr>
        <p:spPr>
          <a:xfrm>
            <a:off x="1826895" y="1617345"/>
            <a:ext cx="428625" cy="40005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太阳形 6"/>
          <p:cNvSpPr/>
          <p:nvPr/>
        </p:nvSpPr>
        <p:spPr>
          <a:xfrm>
            <a:off x="2846705" y="1575435"/>
            <a:ext cx="476250" cy="46672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闪电形 7"/>
          <p:cNvSpPr/>
          <p:nvPr/>
        </p:nvSpPr>
        <p:spPr>
          <a:xfrm>
            <a:off x="682625" y="2450465"/>
            <a:ext cx="476250" cy="47625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新月形 9"/>
          <p:cNvSpPr/>
          <p:nvPr/>
        </p:nvSpPr>
        <p:spPr>
          <a:xfrm>
            <a:off x="1823720" y="2429510"/>
            <a:ext cx="381000" cy="542925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2865120" y="2493645"/>
            <a:ext cx="609600" cy="409575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笑脸 11"/>
          <p:cNvSpPr/>
          <p:nvPr/>
        </p:nvSpPr>
        <p:spPr>
          <a:xfrm>
            <a:off x="4572635" y="1316990"/>
            <a:ext cx="485775" cy="441960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闪电形 12"/>
          <p:cNvSpPr/>
          <p:nvPr/>
        </p:nvSpPr>
        <p:spPr>
          <a:xfrm>
            <a:off x="5920105" y="1313180"/>
            <a:ext cx="476250" cy="47625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闪电形 13"/>
          <p:cNvSpPr/>
          <p:nvPr/>
        </p:nvSpPr>
        <p:spPr>
          <a:xfrm>
            <a:off x="4450715" y="2221865"/>
            <a:ext cx="476250" cy="47625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新月形 14"/>
          <p:cNvSpPr/>
          <p:nvPr/>
        </p:nvSpPr>
        <p:spPr>
          <a:xfrm>
            <a:off x="5902960" y="2191385"/>
            <a:ext cx="381000" cy="542925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4450715" y="3217545"/>
            <a:ext cx="609600" cy="409575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太阳形 16"/>
          <p:cNvSpPr/>
          <p:nvPr/>
        </p:nvSpPr>
        <p:spPr>
          <a:xfrm>
            <a:off x="5878195" y="3108960"/>
            <a:ext cx="476250" cy="46672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云形 20"/>
          <p:cNvSpPr/>
          <p:nvPr/>
        </p:nvSpPr>
        <p:spPr>
          <a:xfrm>
            <a:off x="4511040" y="4112895"/>
            <a:ext cx="609600" cy="409575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新月形 22"/>
          <p:cNvSpPr/>
          <p:nvPr/>
        </p:nvSpPr>
        <p:spPr>
          <a:xfrm>
            <a:off x="5878195" y="4039235"/>
            <a:ext cx="381000" cy="542925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>
          <a:xfrm>
            <a:off x="3855720" y="127000"/>
            <a:ext cx="146685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位置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2" name="图片 1" descr="女0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0285" y="1809115"/>
            <a:ext cx="775335" cy="1625600"/>
          </a:xfrm>
          <a:prstGeom prst="rect">
            <a:avLst/>
          </a:prstGeom>
        </p:spPr>
      </p:pic>
      <p:pic>
        <p:nvPicPr>
          <p:cNvPr id="3" name="图片 2" descr="男02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134360" y="1809115"/>
            <a:ext cx="775335" cy="1625600"/>
          </a:xfrm>
          <a:prstGeom prst="rect">
            <a:avLst/>
          </a:prstGeom>
        </p:spPr>
      </p:pic>
      <p:pic>
        <p:nvPicPr>
          <p:cNvPr id="5" name="图片 4" descr="女0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2510" y="1809115"/>
            <a:ext cx="775335" cy="1625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93140" y="336804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橙橙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1965" y="336804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新新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7735" y="336804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优优老师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8215" y="336804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盈盈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3140" y="4010025"/>
            <a:ext cx="41192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新新在橙橙的（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36315" y="40017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3140" y="4457700"/>
            <a:ext cx="5790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优优老师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在盈盈的（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15130" y="444944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老师1 拷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49545" y="929640"/>
            <a:ext cx="1011555" cy="243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AutoShape 17"/>
          <p:cNvSpPr/>
          <p:nvPr/>
        </p:nvSpPr>
        <p:spPr>
          <a:xfrm rot="1640355">
            <a:off x="836613" y="1688783"/>
            <a:ext cx="1584325" cy="468312"/>
          </a:xfrm>
          <a:prstGeom prst="cube">
            <a:avLst>
              <a:gd name="adj" fmla="val 58824"/>
            </a:avLst>
          </a:prstGeom>
          <a:solidFill>
            <a:srgbClr val="2E7A73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6" name="AutoShape 18"/>
          <p:cNvSpPr/>
          <p:nvPr/>
        </p:nvSpPr>
        <p:spPr>
          <a:xfrm>
            <a:off x="3344863" y="3362008"/>
            <a:ext cx="1317625" cy="757237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0"/>
            <a:tileRect/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7" name="AutoShape 20"/>
          <p:cNvSpPr/>
          <p:nvPr/>
        </p:nvSpPr>
        <p:spPr>
          <a:xfrm>
            <a:off x="7224713" y="1328420"/>
            <a:ext cx="1081087" cy="1081088"/>
          </a:xfrm>
          <a:prstGeom prst="cube">
            <a:avLst>
              <a:gd name="adj" fmla="val 25000"/>
            </a:avLst>
          </a:prstGeom>
          <a:solidFill>
            <a:srgbClr val="FA756E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8" name="AutoShape 21"/>
          <p:cNvSpPr/>
          <p:nvPr/>
        </p:nvSpPr>
        <p:spPr>
          <a:xfrm>
            <a:off x="1157288" y="3284220"/>
            <a:ext cx="941387" cy="912813"/>
          </a:xfrm>
          <a:prstGeom prst="cube">
            <a:avLst>
              <a:gd name="adj" fmla="val 47042"/>
            </a:avLst>
          </a:prstGeom>
          <a:solidFill>
            <a:srgbClr val="FB7DCB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9" name="AutoShape 22"/>
          <p:cNvSpPr/>
          <p:nvPr/>
        </p:nvSpPr>
        <p:spPr>
          <a:xfrm rot="5400000">
            <a:off x="3557588" y="1069658"/>
            <a:ext cx="284162" cy="1701800"/>
          </a:xfrm>
          <a:prstGeom prst="can">
            <a:avLst>
              <a:gd name="adj" fmla="val 65681"/>
            </a:avLst>
          </a:prstGeom>
          <a:gradFill rotWithShape="1">
            <a:gsLst>
              <a:gs pos="0">
                <a:srgbClr val="00B050"/>
              </a:gs>
              <a:gs pos="50000">
                <a:srgbClr val="FFFFFF"/>
              </a:gs>
              <a:gs pos="100000">
                <a:srgbClr val="00B050"/>
              </a:gs>
            </a:gsLst>
            <a:lin ang="0" scaled="1"/>
            <a:tileRect/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vert="eaVert" wrap="none" anchor="ctr" anchorCtr="0"/>
          <a:lstStyle/>
          <a:p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0" name="AutoShape 23"/>
          <p:cNvSpPr/>
          <p:nvPr/>
        </p:nvSpPr>
        <p:spPr>
          <a:xfrm>
            <a:off x="6294438" y="3284220"/>
            <a:ext cx="1381125" cy="660400"/>
          </a:xfrm>
          <a:prstGeom prst="cube">
            <a:avLst>
              <a:gd name="adj" fmla="val 53264"/>
            </a:avLst>
          </a:prstGeom>
          <a:solidFill>
            <a:srgbClr val="FD5C0C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33"/>
          <p:cNvSpPr txBox="1"/>
          <p:nvPr/>
        </p:nvSpPr>
        <p:spPr>
          <a:xfrm>
            <a:off x="549275" y="2407920"/>
            <a:ext cx="18859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长方体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34"/>
          <p:cNvSpPr txBox="1"/>
          <p:nvPr/>
        </p:nvSpPr>
        <p:spPr>
          <a:xfrm>
            <a:off x="2860675" y="240792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圆柱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35"/>
          <p:cNvSpPr txBox="1"/>
          <p:nvPr/>
        </p:nvSpPr>
        <p:spPr>
          <a:xfrm>
            <a:off x="5181600" y="240792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球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 Box 36"/>
          <p:cNvSpPr txBox="1"/>
          <p:nvPr/>
        </p:nvSpPr>
        <p:spPr>
          <a:xfrm>
            <a:off x="6843713" y="2407920"/>
            <a:ext cx="1841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正方体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 Box 37"/>
          <p:cNvSpPr txBox="1"/>
          <p:nvPr/>
        </p:nvSpPr>
        <p:spPr>
          <a:xfrm>
            <a:off x="539750" y="4231958"/>
            <a:ext cx="20288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长方体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 Box 38"/>
          <p:cNvSpPr txBox="1"/>
          <p:nvPr/>
        </p:nvSpPr>
        <p:spPr>
          <a:xfrm>
            <a:off x="3282950" y="423037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圆柱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 Box 39"/>
          <p:cNvSpPr txBox="1"/>
          <p:nvPr/>
        </p:nvSpPr>
        <p:spPr>
          <a:xfrm>
            <a:off x="5924550" y="4230370"/>
            <a:ext cx="1989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长方体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308" name="组合 36"/>
          <p:cNvGrpSpPr/>
          <p:nvPr/>
        </p:nvGrpSpPr>
        <p:grpSpPr>
          <a:xfrm>
            <a:off x="5241925" y="1255395"/>
            <a:ext cx="1152525" cy="1152525"/>
            <a:chOff x="8256" y="1978"/>
            <a:chExt cx="1814" cy="1814"/>
          </a:xfrm>
        </p:grpSpPr>
        <p:sp>
          <p:nvSpPr>
            <p:cNvPr id="12309" name="Oval 19"/>
            <p:cNvSpPr/>
            <p:nvPr/>
          </p:nvSpPr>
          <p:spPr>
            <a:xfrm>
              <a:off x="8256" y="1977"/>
              <a:ext cx="1815" cy="181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C000"/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9408" y="3234"/>
              <a:ext cx="348" cy="324"/>
            </a:xfrm>
            <a:custGeom>
              <a:avLst/>
              <a:gdLst>
                <a:gd name="connisteX0" fmla="*/ 0 w 220980"/>
                <a:gd name="connsiteY0" fmla="*/ 205740 h 205740"/>
                <a:gd name="connisteX1" fmla="*/ 121920 w 220980"/>
                <a:gd name="connsiteY1" fmla="*/ 137160 h 205740"/>
                <a:gd name="connisteX2" fmla="*/ 220980 w 220980"/>
                <a:gd name="connsiteY2" fmla="*/ 0 h 2057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220980" h="205740">
                  <a:moveTo>
                    <a:pt x="0" y="205740"/>
                  </a:moveTo>
                  <a:cubicBezTo>
                    <a:pt x="22225" y="194945"/>
                    <a:pt x="77470" y="178435"/>
                    <a:pt x="121920" y="137160"/>
                  </a:cubicBezTo>
                  <a:cubicBezTo>
                    <a:pt x="166370" y="95885"/>
                    <a:pt x="203835" y="26035"/>
                    <a:pt x="220980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3171190" y="127000"/>
            <a:ext cx="283591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认识立体图形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8" grpId="0"/>
      <p:bldP spid="30" grpId="0"/>
      <p:bldP spid="31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C:\Users\Administrator\Desktop\飞书20220824-163004.jpg飞书20220824-16300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75360" y="1134110"/>
            <a:ext cx="6973570" cy="3332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5880100" y="961390"/>
            <a:ext cx="2778760" cy="1000760"/>
          </a:xfrm>
          <a:prstGeom prst="wedgeRoundRectCallout">
            <a:avLst>
              <a:gd name="adj1" fmla="val -38734"/>
              <a:gd name="adj2" fmla="val 81281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>
              <a:lnSpc>
                <a:spcPct val="110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球、圆柱</a:t>
            </a:r>
            <a:r>
              <a:rPr lang="en-US" altLang="zh-CN" sz="24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4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都是我们学过的图形。</a:t>
            </a:r>
            <a:endParaRPr lang="zh-CN" altLang="en-US" sz="24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3171190" y="127000"/>
            <a:ext cx="283591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认识立体图形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2" name="组合 30"/>
          <p:cNvGrpSpPr/>
          <p:nvPr/>
        </p:nvGrpSpPr>
        <p:grpSpPr>
          <a:xfrm>
            <a:off x="454025" y="1864360"/>
            <a:ext cx="8361363" cy="650875"/>
            <a:chOff x="920" y="1244"/>
            <a:chExt cx="13168" cy="1024"/>
          </a:xfrm>
        </p:grpSpPr>
        <p:sp>
          <p:nvSpPr>
            <p:cNvPr id="14343" name="文本框 10"/>
            <p:cNvSpPr txBox="1"/>
            <p:nvPr/>
          </p:nvSpPr>
          <p:spPr>
            <a:xfrm>
              <a:off x="920" y="1244"/>
              <a:ext cx="13168" cy="10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（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1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）用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4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个大    可以拼成什么图形？试着拼一拼。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立方体 11"/>
            <p:cNvSpPr/>
            <p:nvPr/>
          </p:nvSpPr>
          <p:spPr>
            <a:xfrm>
              <a:off x="4590" y="1354"/>
              <a:ext cx="876" cy="870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9000" y="2711133"/>
            <a:ext cx="1654175" cy="1022350"/>
            <a:chOff x="1626" y="2691"/>
            <a:chExt cx="2604" cy="1610"/>
          </a:xfrm>
        </p:grpSpPr>
        <p:sp>
          <p:nvSpPr>
            <p:cNvPr id="7" name="立方体 6"/>
            <p:cNvSpPr>
              <a:spLocks noChangeAspect="1"/>
            </p:cNvSpPr>
            <p:nvPr/>
          </p:nvSpPr>
          <p:spPr>
            <a:xfrm>
              <a:off x="1926" y="2691"/>
              <a:ext cx="1313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立方体 7"/>
            <p:cNvSpPr>
              <a:spLocks noChangeAspect="1"/>
            </p:cNvSpPr>
            <p:nvPr/>
          </p:nvSpPr>
          <p:spPr>
            <a:xfrm>
              <a:off x="2916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立方体 8"/>
            <p:cNvSpPr>
              <a:spLocks noChangeAspect="1"/>
            </p:cNvSpPr>
            <p:nvPr/>
          </p:nvSpPr>
          <p:spPr>
            <a:xfrm>
              <a:off x="1626" y="2996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立方体 9"/>
            <p:cNvSpPr>
              <a:spLocks noChangeAspect="1"/>
            </p:cNvSpPr>
            <p:nvPr/>
          </p:nvSpPr>
          <p:spPr>
            <a:xfrm>
              <a:off x="2616" y="2996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9400" y="2800033"/>
            <a:ext cx="2700338" cy="828675"/>
            <a:chOff x="4978" y="2691"/>
            <a:chExt cx="4254" cy="1304"/>
          </a:xfrm>
        </p:grpSpPr>
        <p:sp>
          <p:nvSpPr>
            <p:cNvPr id="15" name="立方体 14"/>
            <p:cNvSpPr>
              <a:spLocks noChangeAspect="1"/>
            </p:cNvSpPr>
            <p:nvPr/>
          </p:nvSpPr>
          <p:spPr>
            <a:xfrm>
              <a:off x="4978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立方体 15"/>
            <p:cNvSpPr>
              <a:spLocks noChangeAspect="1"/>
            </p:cNvSpPr>
            <p:nvPr/>
          </p:nvSpPr>
          <p:spPr>
            <a:xfrm>
              <a:off x="5958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立方体 16"/>
            <p:cNvSpPr>
              <a:spLocks noChangeAspect="1"/>
            </p:cNvSpPr>
            <p:nvPr/>
          </p:nvSpPr>
          <p:spPr>
            <a:xfrm>
              <a:off x="6938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立方体 17"/>
            <p:cNvSpPr>
              <a:spLocks noChangeAspect="1"/>
            </p:cNvSpPr>
            <p:nvPr/>
          </p:nvSpPr>
          <p:spPr>
            <a:xfrm>
              <a:off x="7918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815013" y="3106420"/>
            <a:ext cx="29130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只能拼成长方体。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3171190" y="127000"/>
            <a:ext cx="283591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认识立体图形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84200" y="1753553"/>
            <a:ext cx="8005763" cy="552450"/>
            <a:chOff x="740" y="6961"/>
            <a:chExt cx="12608" cy="870"/>
          </a:xfrm>
        </p:grpSpPr>
        <p:sp>
          <p:nvSpPr>
            <p:cNvPr id="14346" name="文本框 23"/>
            <p:cNvSpPr txBox="1"/>
            <p:nvPr/>
          </p:nvSpPr>
          <p:spPr>
            <a:xfrm>
              <a:off x="740" y="6985"/>
              <a:ext cx="126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（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2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）拼成一个大正方体至少需要（   ）个    。</a:t>
              </a:r>
              <a:endPara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1678" y="6961"/>
              <a:ext cx="876" cy="870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63900" y="2912428"/>
            <a:ext cx="1654175" cy="1022350"/>
            <a:chOff x="1626" y="2691"/>
            <a:chExt cx="2604" cy="1610"/>
          </a:xfrm>
        </p:grpSpPr>
        <p:sp>
          <p:nvSpPr>
            <p:cNvPr id="34" name="立方体 33"/>
            <p:cNvSpPr>
              <a:spLocks noChangeAspect="1"/>
            </p:cNvSpPr>
            <p:nvPr/>
          </p:nvSpPr>
          <p:spPr>
            <a:xfrm>
              <a:off x="1926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立方体 34"/>
            <p:cNvSpPr>
              <a:spLocks noChangeAspect="1"/>
            </p:cNvSpPr>
            <p:nvPr/>
          </p:nvSpPr>
          <p:spPr>
            <a:xfrm>
              <a:off x="2916" y="2691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立方体 35"/>
            <p:cNvSpPr>
              <a:spLocks noChangeAspect="1"/>
            </p:cNvSpPr>
            <p:nvPr/>
          </p:nvSpPr>
          <p:spPr>
            <a:xfrm>
              <a:off x="1626" y="2996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立方体 36"/>
            <p:cNvSpPr>
              <a:spLocks noChangeAspect="1"/>
            </p:cNvSpPr>
            <p:nvPr/>
          </p:nvSpPr>
          <p:spPr>
            <a:xfrm>
              <a:off x="2616" y="2996"/>
              <a:ext cx="1314" cy="1305"/>
            </a:xfrm>
            <a:prstGeom prst="cube">
              <a:avLst/>
            </a:prstGeom>
            <a:solidFill>
              <a:srgbClr val="F2E6CD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立方体 38"/>
          <p:cNvSpPr>
            <a:spLocks noChangeAspect="1"/>
          </p:cNvSpPr>
          <p:nvPr/>
        </p:nvSpPr>
        <p:spPr>
          <a:xfrm>
            <a:off x="3454400" y="2290128"/>
            <a:ext cx="835025" cy="828675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立方体 39"/>
          <p:cNvSpPr>
            <a:spLocks noChangeAspect="1"/>
          </p:cNvSpPr>
          <p:nvPr/>
        </p:nvSpPr>
        <p:spPr>
          <a:xfrm>
            <a:off x="4083050" y="2290128"/>
            <a:ext cx="835025" cy="828675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立方体 40"/>
          <p:cNvSpPr>
            <a:spLocks noChangeAspect="1"/>
          </p:cNvSpPr>
          <p:nvPr/>
        </p:nvSpPr>
        <p:spPr>
          <a:xfrm>
            <a:off x="3263900" y="2483803"/>
            <a:ext cx="835025" cy="828675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立方体 41"/>
          <p:cNvSpPr>
            <a:spLocks noChangeAspect="1"/>
          </p:cNvSpPr>
          <p:nvPr/>
        </p:nvSpPr>
        <p:spPr>
          <a:xfrm>
            <a:off x="3892550" y="2483803"/>
            <a:ext cx="835025" cy="828675"/>
          </a:xfrm>
          <a:prstGeom prst="cube">
            <a:avLst/>
          </a:prstGeom>
          <a:solidFill>
            <a:srgbClr val="F2E6CD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94438" y="176784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3171190" y="127000"/>
            <a:ext cx="2835910" cy="557530"/>
          </a:xfrm>
          <a:prstGeom prst="roundRect">
            <a:avLst/>
          </a:prstGeom>
          <a:solidFill>
            <a:srgbClr val="3E8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认识立体图形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Group 65"/>
          <p:cNvGrpSpPr/>
          <p:nvPr/>
        </p:nvGrpSpPr>
        <p:grpSpPr>
          <a:xfrm>
            <a:off x="539750" y="1211263"/>
            <a:ext cx="4037013" cy="3463925"/>
            <a:chOff x="249" y="4020"/>
            <a:chExt cx="2543" cy="2182"/>
          </a:xfrm>
        </p:grpSpPr>
        <p:sp>
          <p:nvSpPr>
            <p:cNvPr id="15362" name="Rectangle 14"/>
            <p:cNvSpPr/>
            <p:nvPr/>
          </p:nvSpPr>
          <p:spPr>
            <a:xfrm>
              <a:off x="249" y="4020"/>
              <a:ext cx="2540" cy="2177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63" name="Line 15"/>
            <p:cNvSpPr/>
            <p:nvPr/>
          </p:nvSpPr>
          <p:spPr>
            <a:xfrm>
              <a:off x="249" y="4383"/>
              <a:ext cx="254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4" name="Line 16"/>
            <p:cNvSpPr/>
            <p:nvPr/>
          </p:nvSpPr>
          <p:spPr>
            <a:xfrm>
              <a:off x="249" y="4746"/>
              <a:ext cx="254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5" name="Line 17"/>
            <p:cNvSpPr/>
            <p:nvPr/>
          </p:nvSpPr>
          <p:spPr>
            <a:xfrm>
              <a:off x="249" y="5109"/>
              <a:ext cx="2539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6" name="Line 18"/>
            <p:cNvSpPr/>
            <p:nvPr/>
          </p:nvSpPr>
          <p:spPr>
            <a:xfrm>
              <a:off x="249" y="5472"/>
              <a:ext cx="2535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7" name="Line 19"/>
            <p:cNvSpPr/>
            <p:nvPr/>
          </p:nvSpPr>
          <p:spPr>
            <a:xfrm>
              <a:off x="249" y="5834"/>
              <a:ext cx="2535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8" name="Line 20"/>
            <p:cNvSpPr/>
            <p:nvPr/>
          </p:nvSpPr>
          <p:spPr>
            <a:xfrm>
              <a:off x="612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9" name="Line 21"/>
            <p:cNvSpPr/>
            <p:nvPr/>
          </p:nvSpPr>
          <p:spPr>
            <a:xfrm>
              <a:off x="974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0" name="Line 22"/>
            <p:cNvSpPr/>
            <p:nvPr/>
          </p:nvSpPr>
          <p:spPr>
            <a:xfrm>
              <a:off x="1337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1" name="Line 23"/>
            <p:cNvSpPr/>
            <p:nvPr/>
          </p:nvSpPr>
          <p:spPr>
            <a:xfrm>
              <a:off x="1700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2" name="Line 24"/>
            <p:cNvSpPr/>
            <p:nvPr/>
          </p:nvSpPr>
          <p:spPr>
            <a:xfrm>
              <a:off x="2062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3" name="Line 25"/>
            <p:cNvSpPr/>
            <p:nvPr/>
          </p:nvSpPr>
          <p:spPr>
            <a:xfrm>
              <a:off x="2425" y="4026"/>
              <a:ext cx="0" cy="217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5387" name="组合 38"/>
          <p:cNvGrpSpPr/>
          <p:nvPr/>
        </p:nvGrpSpPr>
        <p:grpSpPr>
          <a:xfrm>
            <a:off x="4724083" y="1847533"/>
            <a:ext cx="4278312" cy="2030412"/>
            <a:chOff x="7537" y="798"/>
            <a:chExt cx="6737" cy="3197"/>
          </a:xfrm>
        </p:grpSpPr>
        <p:sp>
          <p:nvSpPr>
            <p:cNvPr id="2" name="Rectangle 51"/>
            <p:cNvSpPr>
              <a:spLocks noChangeArrowheads="1"/>
            </p:cNvSpPr>
            <p:nvPr/>
          </p:nvSpPr>
          <p:spPr bwMode="auto">
            <a:xfrm>
              <a:off x="7537" y="798"/>
              <a:ext cx="6737" cy="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先向上走</a:t>
              </a:r>
              <a:r>
                <a:rPr lang="zh-CN" altLang="en-US" sz="30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  ）格，再向（  ）走（  ）格就能吃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到   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89" name="Picture 51" descr="2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95" y="3166"/>
              <a:ext cx="617" cy="5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0" name="Picture 58" descr="205-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7" y="1119"/>
              <a:ext cx="617" cy="6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4" name="文本框 43"/>
          <p:cNvSpPr txBox="1"/>
          <p:nvPr/>
        </p:nvSpPr>
        <p:spPr>
          <a:xfrm>
            <a:off x="7519670" y="2642870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332345" y="1991995"/>
            <a:ext cx="3949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865495" y="2652395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左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402" name="文本框 61"/>
          <p:cNvSpPr txBox="1"/>
          <p:nvPr/>
        </p:nvSpPr>
        <p:spPr>
          <a:xfrm>
            <a:off x="204788" y="506413"/>
            <a:ext cx="22263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Picture 58" descr="205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5113" y="4160838"/>
            <a:ext cx="392113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5" descr="27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13" y="3568701"/>
            <a:ext cx="284163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4" descr="2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3788" y="2435226"/>
            <a:ext cx="392113" cy="44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2" descr="3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14725" y="1847850"/>
            <a:ext cx="4286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1" descr="2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6500" y="1323975"/>
            <a:ext cx="392113" cy="379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58" descr="205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5113" y="4160838"/>
            <a:ext cx="392113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58" descr="205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5113" y="1283018"/>
            <a:ext cx="392113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51" descr="2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6500" y="1323975"/>
            <a:ext cx="392113" cy="379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59506 E" pathEditMode="relative" ptsTypes="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16597 0 E" pathEditMode="relative" ptsTypes="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</Words>
  <Application>WPS 演示</Application>
  <PresentationFormat>全屏显示(16:9)</PresentationFormat>
  <Paragraphs>168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829</cp:revision>
  <dcterms:created xsi:type="dcterms:W3CDTF">2015-05-29T07:51:00Z</dcterms:created>
  <dcterms:modified xsi:type="dcterms:W3CDTF">2023-09-28T13:14:06Z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