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6" r:id="rId4"/>
  </p:sldMasterIdLst>
  <p:notesMasterIdLst>
    <p:notesMasterId r:id="rId7"/>
  </p:notesMasterIdLst>
  <p:handoutMasterIdLst>
    <p:handoutMasterId r:id="rId37"/>
  </p:handoutMasterIdLst>
  <p:sldIdLst>
    <p:sldId id="488" r:id="rId5"/>
    <p:sldId id="256" r:id="rId6"/>
    <p:sldId id="438" r:id="rId8"/>
    <p:sldId id="462" r:id="rId9"/>
    <p:sldId id="463" r:id="rId10"/>
    <p:sldId id="436" r:id="rId11"/>
    <p:sldId id="437" r:id="rId12"/>
    <p:sldId id="464" r:id="rId13"/>
    <p:sldId id="423" r:id="rId14"/>
    <p:sldId id="461" r:id="rId15"/>
    <p:sldId id="439" r:id="rId16"/>
    <p:sldId id="441" r:id="rId17"/>
    <p:sldId id="440" r:id="rId18"/>
    <p:sldId id="471" r:id="rId19"/>
    <p:sldId id="472" r:id="rId20"/>
    <p:sldId id="473" r:id="rId21"/>
    <p:sldId id="457" r:id="rId22"/>
    <p:sldId id="458" r:id="rId23"/>
    <p:sldId id="430" r:id="rId24"/>
    <p:sldId id="456" r:id="rId25"/>
    <p:sldId id="459" r:id="rId26"/>
    <p:sldId id="460" r:id="rId27"/>
    <p:sldId id="434" r:id="rId28"/>
    <p:sldId id="287" r:id="rId29"/>
    <p:sldId id="466" r:id="rId30"/>
    <p:sldId id="469" r:id="rId31"/>
    <p:sldId id="470" r:id="rId32"/>
    <p:sldId id="467" r:id="rId33"/>
    <p:sldId id="468" r:id="rId34"/>
    <p:sldId id="489" r:id="rId35"/>
    <p:sldId id="518" r:id="rId36"/>
  </p:sldIdLst>
  <p:sldSz cx="9144000" cy="5143500" type="screen16x9"/>
  <p:notesSz cx="6858000" cy="9144000"/>
  <p:custDataLst>
    <p:tags r:id="rId4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9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731"/>
    <a:srgbClr val="0000FF"/>
    <a:srgbClr val="0066CC"/>
    <a:srgbClr val="07A9A4"/>
    <a:srgbClr val="FFCC66"/>
    <a:srgbClr val="FFEECD"/>
    <a:srgbClr val="FFDF9F"/>
    <a:srgbClr val="FF0066"/>
    <a:srgbClr val="FF0000"/>
    <a:srgbClr val="E8FF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3" autoAdjust="0"/>
    <p:restoredTop sz="96349" autoAdjust="0"/>
  </p:normalViewPr>
  <p:slideViewPr>
    <p:cSldViewPr snapToGrid="0">
      <p:cViewPr>
        <p:scale>
          <a:sx n="125" d="100"/>
          <a:sy n="125" d="100"/>
        </p:scale>
        <p:origin x="-1224" y="-438"/>
      </p:cViewPr>
      <p:guideLst>
        <p:guide orient="horz" pos="1620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2" Type="http://schemas.openxmlformats.org/officeDocument/2006/relationships/tags" Target="tags/tag13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392C7358-9910-4609-9937-68D369AC4486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024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02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fld id="{909F51B8-5AC0-465E-BBD4-B55C78F71B32}" type="slidenum">
              <a:rPr altLang="zh-CN"/>
            </a:fld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/>
          </a:p>
        </p:txBody>
      </p:sp>
      <p:sp>
        <p:nvSpPr>
          <p:cNvPr id="389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1C8A9A3-34FB-4BCC-BF51-1162C092E092}" type="slidenum">
              <a:rPr altLang="zh-CN"/>
            </a:fld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DF8039C-C292-4E43-B3E7-FBCEB5FF5584}" type="slidenum">
              <a:rPr altLang="zh-CN"/>
            </a:fld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301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301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fld id="{64530A66-91AE-4733-8BCD-42B8BEAA387D}" type="slidenum">
              <a:rPr altLang="zh-CN"/>
            </a:fld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43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DEEA8F4-9843-4BD7-BFFE-7524F2854C3C}" type="slidenum">
              <a:rPr altLang="zh-CN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638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638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fld id="{FA274893-79DA-46A9-997C-B2F03E929E70}" type="slidenum">
              <a:rPr altLang="zh-CN"/>
            </a:fld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843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84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fld id="{7ADA588E-892B-456E-94ED-3B1E0641DE99}" type="slidenum">
              <a:rPr altLang="zh-CN"/>
            </a:fld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150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150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fld id="{435F433D-B01F-4918-A6FD-BB6344EED256}" type="slidenum">
              <a:rPr altLang="zh-CN"/>
            </a:fld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fld id="{5D049D84-27E1-44DE-8720-FCC64AF67D47}" type="slidenum">
              <a:rPr altLang="zh-CN"/>
            </a:fld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9F8704E-727D-4B7E-B82B-FEE845A2D443}" type="slidenum">
              <a:rPr altLang="zh-CN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17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fld id="{D4193538-E170-46B0-B569-C9CA915B330F}" type="slidenum">
              <a:rPr altLang="zh-CN"/>
            </a:fld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/>
          </a:p>
        </p:txBody>
      </p:sp>
      <p:sp>
        <p:nvSpPr>
          <p:cNvPr id="3686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D3E13C5-3DC8-4801-9247-F60BFA3F8241}" type="slidenum">
              <a:rPr altLang="zh-CN"/>
            </a:fld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eaLnBrk="0" hangingPunct="0">
              <a:defRPr/>
            </a:pPr>
            <a:endParaRPr lang="zh-CN" altLang="en-US" sz="9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eaLnBrk="0" hangingPunct="0">
              <a:defRPr/>
            </a:pPr>
            <a:endParaRPr lang="zh-CN" altLang="en-US" sz="9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D16FA71-E5A1-4B22-877B-790B2D8CCF13}" type="slidenum">
              <a:rPr lang="en-US" altLang="zh-CN" sz="900" noProof="1" smtClean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900" noProof="1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5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5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5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01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905510" algn="l"/>
          <a:tab pos="905510" algn="l"/>
          <a:tab pos="905510" algn="l"/>
          <a:tab pos="905510" algn="l"/>
        </a:tabLst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19.png"/><Relationship Id="rId4" Type="http://schemas.openxmlformats.org/officeDocument/2006/relationships/image" Target="../media/image37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6.png"/><Relationship Id="rId3" Type="http://schemas.openxmlformats.org/officeDocument/2006/relationships/image" Target="../media/image45.jpe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9.png"/><Relationship Id="rId7" Type="http://schemas.openxmlformats.org/officeDocument/2006/relationships/image" Target="../media/image58.png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60.png"/><Relationship Id="rId2" Type="http://schemas.openxmlformats.org/officeDocument/2006/relationships/image" Target="../media/image33.png"/><Relationship Id="rId1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1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64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27.png"/><Relationship Id="rId7" Type="http://schemas.openxmlformats.org/officeDocument/2006/relationships/image" Target="../media/image26.jpeg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6.jpe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8" y="303371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0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7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89994"/>
            <a:chOff x="6480295" y="1041329"/>
            <a:chExt cx="768163" cy="886251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1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1" y="104775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0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9"/>
          <p:cNvSpPr txBox="1">
            <a:spLocks noChangeArrowheads="1"/>
          </p:cNvSpPr>
          <p:nvPr/>
        </p:nvSpPr>
        <p:spPr bwMode="auto">
          <a:xfrm>
            <a:off x="2055813" y="1333500"/>
            <a:ext cx="70485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画一条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厘米长的线段。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28925" y="4254500"/>
            <a:ext cx="5826125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想想还有其他的画法吗？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1" name="Line 11"/>
          <p:cNvSpPr>
            <a:spLocks noChangeShapeType="1"/>
          </p:cNvSpPr>
          <p:nvPr/>
        </p:nvSpPr>
        <p:spPr bwMode="auto">
          <a:xfrm>
            <a:off x="1320800" y="2478088"/>
            <a:ext cx="0" cy="889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4" name="Picture 29" descr="尺子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8" y="2490788"/>
            <a:ext cx="7275512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37" descr="手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065" b="21417"/>
          <a:stretch>
            <a:fillRect/>
          </a:stretch>
        </p:blipFill>
        <p:spPr bwMode="auto">
          <a:xfrm>
            <a:off x="1938338" y="2566988"/>
            <a:ext cx="14351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Line 40"/>
          <p:cNvSpPr>
            <a:spLocks noChangeShapeType="1"/>
          </p:cNvSpPr>
          <p:nvPr/>
        </p:nvSpPr>
        <p:spPr bwMode="auto">
          <a:xfrm flipV="1">
            <a:off x="1308100" y="2557463"/>
            <a:ext cx="2260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5" name="Picture 39" descr="手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13" b="28903"/>
          <a:stretch>
            <a:fillRect/>
          </a:stretch>
        </p:blipFill>
        <p:spPr bwMode="auto">
          <a:xfrm>
            <a:off x="3484563" y="1863725"/>
            <a:ext cx="1876425" cy="194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6" name="直接连接符 85"/>
          <p:cNvCxnSpPr/>
          <p:nvPr/>
        </p:nvCxnSpPr>
        <p:spPr>
          <a:xfrm flipH="1">
            <a:off x="3568700" y="2490788"/>
            <a:ext cx="1588" cy="762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Line 11"/>
          <p:cNvSpPr>
            <a:spLocks noChangeShapeType="1"/>
          </p:cNvSpPr>
          <p:nvPr/>
        </p:nvSpPr>
        <p:spPr bwMode="auto">
          <a:xfrm>
            <a:off x="2085975" y="2478088"/>
            <a:ext cx="0" cy="889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8" name="Picture 37" descr="手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065" b="21417"/>
          <a:stretch>
            <a:fillRect/>
          </a:stretch>
        </p:blipFill>
        <p:spPr bwMode="auto">
          <a:xfrm>
            <a:off x="2703513" y="2566988"/>
            <a:ext cx="14351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" name="Line 40"/>
          <p:cNvSpPr>
            <a:spLocks noChangeShapeType="1"/>
          </p:cNvSpPr>
          <p:nvPr/>
        </p:nvSpPr>
        <p:spPr bwMode="auto">
          <a:xfrm flipV="1">
            <a:off x="2073275" y="2557463"/>
            <a:ext cx="2260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90" name="Picture 39" descr="手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13" b="28903"/>
          <a:stretch>
            <a:fillRect/>
          </a:stretch>
        </p:blipFill>
        <p:spPr bwMode="auto">
          <a:xfrm>
            <a:off x="1989138" y="1855788"/>
            <a:ext cx="1876425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1" name="直接连接符 90"/>
          <p:cNvCxnSpPr/>
          <p:nvPr/>
        </p:nvCxnSpPr>
        <p:spPr>
          <a:xfrm flipH="1">
            <a:off x="4333875" y="2490788"/>
            <a:ext cx="1588" cy="762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Line 11"/>
          <p:cNvSpPr>
            <a:spLocks noChangeShapeType="1"/>
          </p:cNvSpPr>
          <p:nvPr/>
        </p:nvSpPr>
        <p:spPr bwMode="auto">
          <a:xfrm>
            <a:off x="2827338" y="2478088"/>
            <a:ext cx="0" cy="889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93" name="Picture 37" descr="手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065" b="21417"/>
          <a:stretch>
            <a:fillRect/>
          </a:stretch>
        </p:blipFill>
        <p:spPr bwMode="auto">
          <a:xfrm>
            <a:off x="3444875" y="2566988"/>
            <a:ext cx="14351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" name="Line 40"/>
          <p:cNvSpPr>
            <a:spLocks noChangeShapeType="1"/>
          </p:cNvSpPr>
          <p:nvPr/>
        </p:nvSpPr>
        <p:spPr bwMode="auto">
          <a:xfrm flipV="1">
            <a:off x="2814638" y="2557463"/>
            <a:ext cx="2260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95" name="Picture 39" descr="手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13" b="28903"/>
          <a:stretch>
            <a:fillRect/>
          </a:stretch>
        </p:blipFill>
        <p:spPr bwMode="auto">
          <a:xfrm>
            <a:off x="2730500" y="1855788"/>
            <a:ext cx="1876425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6" name="直接连接符 95"/>
          <p:cNvCxnSpPr/>
          <p:nvPr/>
        </p:nvCxnSpPr>
        <p:spPr>
          <a:xfrm flipH="1">
            <a:off x="5075238" y="2490788"/>
            <a:ext cx="1587" cy="762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对话气泡: 圆角矩形 4"/>
          <p:cNvSpPr/>
          <p:nvPr/>
        </p:nvSpPr>
        <p:spPr>
          <a:xfrm>
            <a:off x="2760663" y="4210050"/>
            <a:ext cx="4203700" cy="611188"/>
          </a:xfrm>
          <a:prstGeom prst="wedgeRoundRectCallout">
            <a:avLst>
              <a:gd name="adj1" fmla="val 57630"/>
              <a:gd name="adj2" fmla="val -24246"/>
              <a:gd name="adj3" fmla="val 16667"/>
            </a:avLst>
          </a:prstGeom>
          <a:noFill/>
          <a:ln>
            <a:solidFill>
              <a:srgbClr val="07A9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22550" name="图片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012" y="3456781"/>
            <a:ext cx="666827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圆角矩形 25"/>
          <p:cNvSpPr/>
          <p:nvPr/>
        </p:nvSpPr>
        <p:spPr>
          <a:xfrm>
            <a:off x="1736725" y="333375"/>
            <a:ext cx="5500688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2552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111250" y="134938"/>
            <a:ext cx="1255713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53" name="Rectangle 16"/>
          <p:cNvSpPr>
            <a:spLocks noChangeArrowheads="1"/>
          </p:cNvSpPr>
          <p:nvPr/>
        </p:nvSpPr>
        <p:spPr bwMode="auto">
          <a:xfrm>
            <a:off x="2114550" y="312738"/>
            <a:ext cx="5443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三、动手操作，量画线段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  <p:pic>
        <p:nvPicPr>
          <p:cNvPr id="27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058" y="1195388"/>
            <a:ext cx="761306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96296E-6 L 0.24618 -0.0003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9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96296E-6 L 0.24618 -0.00031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9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/>
        </p:nvSpPr>
        <p:spPr bwMode="auto">
          <a:xfrm>
            <a:off x="1017588" y="511175"/>
            <a:ext cx="2754312" cy="85090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solidFill>
                  <a:srgbClr val="0066CC"/>
                </a:solidFill>
                <a:latin typeface="+mj-lt"/>
                <a:ea typeface="+mn-ea"/>
              </a:rPr>
              <a:t>你知道吗？</a:t>
            </a:r>
            <a:endParaRPr lang="zh-CN" altLang="en-US" sz="2800" b="0" dirty="0">
              <a:solidFill>
                <a:srgbClr val="0066CC"/>
              </a:solidFill>
              <a:latin typeface="+mj-lt"/>
              <a:ea typeface="+mn-ea"/>
            </a:endParaRPr>
          </a:p>
        </p:txBody>
      </p:sp>
      <p:pic>
        <p:nvPicPr>
          <p:cNvPr id="5" name="Picture 17" descr="卷尺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225" y="2867025"/>
            <a:ext cx="1836738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9" descr="皮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688" y="2989263"/>
            <a:ext cx="19748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0" descr="软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3028950"/>
            <a:ext cx="188277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997700" y="4034498"/>
            <a:ext cx="10668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测量轮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84" name="图片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288925"/>
            <a:ext cx="1276350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5" name="矩形 10"/>
          <p:cNvSpPr>
            <a:spLocks noChangeArrowheads="1"/>
          </p:cNvSpPr>
          <p:nvPr/>
        </p:nvSpPr>
        <p:spPr bwMode="auto">
          <a:xfrm>
            <a:off x="1017588" y="1374776"/>
            <a:ext cx="74612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尺子是测量长度的工具，同学们还知道哪些测量长度的工具？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E7E9F6"/>
              </a:clrFrom>
              <a:clrTo>
                <a:srgbClr val="E7E9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64299" y="2570534"/>
            <a:ext cx="1600201" cy="1463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87762" y="1826398"/>
            <a:ext cx="2239962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highlight>
                  <a:srgbClr val="FFCC66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测量腰围</a:t>
            </a:r>
            <a:endParaRPr lang="zh-CN" altLang="en-US" sz="2800" dirty="0">
              <a:highlight>
                <a:srgbClr val="FFCC66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87762" y="2670810"/>
            <a:ext cx="3059112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highlight>
                  <a:srgbClr val="FFCC66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可卷起来携带</a:t>
            </a:r>
            <a:endParaRPr lang="zh-CN" altLang="en-US" sz="2800" b="1" dirty="0">
              <a:highlight>
                <a:srgbClr val="FFCC66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0" descr="软尺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452" y="504308"/>
            <a:ext cx="2160588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4"/>
          <a:stretch>
            <a:fillRect/>
          </a:stretch>
        </p:blipFill>
        <p:spPr>
          <a:xfrm>
            <a:off x="3102713" y="552637"/>
            <a:ext cx="2560375" cy="372593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7224" y="744625"/>
            <a:ext cx="2258704" cy="11046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17" descr="卷尺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215" y="2876648"/>
            <a:ext cx="2089150" cy="169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19" descr="皮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215" y="822325"/>
            <a:ext cx="2160588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7" r="21251" b="5369"/>
          <a:stretch>
            <a:fillRect/>
          </a:stretch>
        </p:blipFill>
        <p:spPr>
          <a:xfrm>
            <a:off x="3407915" y="2761005"/>
            <a:ext cx="2215646" cy="20248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3313035" y="737690"/>
            <a:ext cx="3311010" cy="1747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09" b="5048"/>
          <a:stretch>
            <a:fillRect/>
          </a:stretch>
        </p:blipFill>
        <p:spPr>
          <a:xfrm>
            <a:off x="1037760" y="664758"/>
            <a:ext cx="3522035" cy="3917012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757916" y="238991"/>
            <a:ext cx="6036092" cy="3755306"/>
            <a:chOff x="1757916" y="238991"/>
            <a:chExt cx="6036092" cy="3755306"/>
          </a:xfrm>
        </p:grpSpPr>
        <p:sp>
          <p:nvSpPr>
            <p:cNvPr id="15" name="椭圆 14"/>
            <p:cNvSpPr/>
            <p:nvPr/>
          </p:nvSpPr>
          <p:spPr>
            <a:xfrm>
              <a:off x="1757916" y="3292548"/>
              <a:ext cx="701749" cy="701749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36" t="8809" r="23324" b="43631"/>
            <a:stretch>
              <a:fillRect/>
            </a:stretch>
          </p:blipFill>
          <p:spPr>
            <a:xfrm>
              <a:off x="4259768" y="238991"/>
              <a:ext cx="3534240" cy="3534240"/>
            </a:xfrm>
            <a:custGeom>
              <a:avLst/>
              <a:gdLst>
                <a:gd name="connsiteX0" fmla="*/ 1364512 w 2729024"/>
                <a:gd name="connsiteY0" fmla="*/ 0 h 2729024"/>
                <a:gd name="connsiteX1" fmla="*/ 2729024 w 2729024"/>
                <a:gd name="connsiteY1" fmla="*/ 1364512 h 2729024"/>
                <a:gd name="connsiteX2" fmla="*/ 1364512 w 2729024"/>
                <a:gd name="connsiteY2" fmla="*/ 2729024 h 2729024"/>
                <a:gd name="connsiteX3" fmla="*/ 0 w 2729024"/>
                <a:gd name="connsiteY3" fmla="*/ 1364512 h 2729024"/>
                <a:gd name="connsiteX4" fmla="*/ 1364512 w 2729024"/>
                <a:gd name="connsiteY4" fmla="*/ 0 h 272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9024" h="2729024">
                  <a:moveTo>
                    <a:pt x="1364512" y="0"/>
                  </a:moveTo>
                  <a:cubicBezTo>
                    <a:pt x="2118111" y="0"/>
                    <a:pt x="2729024" y="610913"/>
                    <a:pt x="2729024" y="1364512"/>
                  </a:cubicBezTo>
                  <a:cubicBezTo>
                    <a:pt x="2729024" y="2118111"/>
                    <a:pt x="2118111" y="2729024"/>
                    <a:pt x="1364512" y="2729024"/>
                  </a:cubicBezTo>
                  <a:cubicBezTo>
                    <a:pt x="610913" y="2729024"/>
                    <a:pt x="0" y="2118111"/>
                    <a:pt x="0" y="1364512"/>
                  </a:cubicBezTo>
                  <a:cubicBezTo>
                    <a:pt x="0" y="610913"/>
                    <a:pt x="610913" y="0"/>
                    <a:pt x="1364512" y="0"/>
                  </a:cubicBezTo>
                  <a:close/>
                </a:path>
              </a:pathLst>
            </a:custGeom>
          </p:spPr>
        </p:pic>
        <p:cxnSp>
          <p:nvCxnSpPr>
            <p:cNvPr id="17" name="直接箭头连接符 16"/>
            <p:cNvCxnSpPr/>
            <p:nvPr/>
          </p:nvCxnSpPr>
          <p:spPr>
            <a:xfrm flipV="1">
              <a:off x="2144131" y="664758"/>
              <a:ext cx="2725581" cy="2627790"/>
            </a:xfrm>
            <a:prstGeom prst="straightConnector1">
              <a:avLst/>
            </a:prstGeom>
            <a:ln w="38100">
              <a:solidFill>
                <a:srgbClr val="0000FF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 flipV="1">
              <a:off x="2260305" y="3773231"/>
              <a:ext cx="3913667" cy="165246"/>
            </a:xfrm>
            <a:prstGeom prst="straightConnector1">
              <a:avLst/>
            </a:prstGeom>
            <a:ln w="38100">
              <a:solidFill>
                <a:srgbClr val="0000FF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5812565" y="743060"/>
            <a:ext cx="1172784" cy="461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计数器</a:t>
            </a:r>
            <a:endParaRPr lang="zh-CN" altLang="en-US" sz="24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27959" y="4157550"/>
            <a:ext cx="341376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highlight>
                  <a:srgbClr val="FFCC66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测量长距离及弯道</a:t>
            </a:r>
            <a:endParaRPr lang="zh-CN" altLang="en-US" sz="2800" b="1" dirty="0">
              <a:highlight>
                <a:srgbClr val="FFCC66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565584" y="4055986"/>
            <a:ext cx="133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测量轮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5"/>
          <p:cNvSpPr txBox="1">
            <a:spLocks noChangeArrowheads="1"/>
          </p:cNvSpPr>
          <p:nvPr/>
        </p:nvSpPr>
        <p:spPr bwMode="auto">
          <a:xfrm>
            <a:off x="817563" y="1790700"/>
            <a:ext cx="5448300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1.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指出下面哪些是线段。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楷体_GB2312" pitchFamily="49" charset="-122"/>
            </a:endParaRPr>
          </a:p>
        </p:txBody>
      </p:sp>
      <p:pic>
        <p:nvPicPr>
          <p:cNvPr id="29699" name="图片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2897727"/>
            <a:ext cx="7421563" cy="716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81100" y="3894138"/>
            <a:ext cx="906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44850" y="3894138"/>
            <a:ext cx="544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551488" y="3894138"/>
            <a:ext cx="5445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226300" y="3894138"/>
            <a:ext cx="906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45013" y="1949450"/>
            <a:ext cx="248126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[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教材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P5 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做一做 第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1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题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]</a:t>
            </a:r>
            <a:endParaRPr lang="zh-CN" altLang="en-US" sz="1600" b="1" dirty="0">
              <a:solidFill>
                <a:srgbClr val="0EACA9"/>
              </a:solidFill>
              <a:latin typeface="+mn-ea"/>
              <a:ea typeface="+mn-ea"/>
            </a:endParaRPr>
          </a:p>
        </p:txBody>
      </p:sp>
      <p:pic>
        <p:nvPicPr>
          <p:cNvPr id="2970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1158599"/>
            <a:ext cx="1443037" cy="41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圆角矩形 10"/>
          <p:cNvSpPr/>
          <p:nvPr/>
        </p:nvSpPr>
        <p:spPr>
          <a:xfrm>
            <a:off x="792163" y="180975"/>
            <a:ext cx="5500687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9707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66688" y="-17463"/>
            <a:ext cx="1255712" cy="110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8" name="Rectangle 16"/>
          <p:cNvSpPr>
            <a:spLocks noChangeArrowheads="1"/>
          </p:cNvSpPr>
          <p:nvPr/>
        </p:nvSpPr>
        <p:spPr bwMode="auto">
          <a:xfrm>
            <a:off x="1181100" y="185738"/>
            <a:ext cx="5443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四、巩固深化，应用拓展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5"/>
          <p:cNvSpPr txBox="1">
            <a:spLocks noChangeArrowheads="1"/>
          </p:cNvSpPr>
          <p:nvPr/>
        </p:nvSpPr>
        <p:spPr bwMode="auto">
          <a:xfrm>
            <a:off x="384175" y="1228725"/>
            <a:ext cx="8455025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2.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连接每两个点画线段，一共画出了几条线段？你能看出画出的是什么图形吗？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楷体_GB2312" pitchFamily="49" charset="-122"/>
            </a:endParaRP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4740275" y="2828925"/>
            <a:ext cx="408305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画出了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条线段。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itchFamily="49" charset="-122"/>
            </a:endParaRP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4740275" y="3556000"/>
            <a:ext cx="3930650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画出的是帆船上的帆。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itchFamily="49" charset="-122"/>
            </a:endParaRPr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 flipH="1">
            <a:off x="1997075" y="2616200"/>
            <a:ext cx="7938" cy="9112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>
            <a:off x="2011363" y="2622550"/>
            <a:ext cx="617537" cy="355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 flipH="1">
            <a:off x="1995488" y="2971800"/>
            <a:ext cx="633412" cy="5540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28" name="Picture 13" descr="未标题-1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2532063"/>
            <a:ext cx="2928937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4281488" y="1931988"/>
            <a:ext cx="338772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[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教材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P5 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做一做 第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2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题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]</a:t>
            </a:r>
            <a:endParaRPr lang="zh-CN" altLang="en-US" sz="1600" b="1" dirty="0">
              <a:solidFill>
                <a:srgbClr val="0EACA9"/>
              </a:solidFill>
              <a:latin typeface="+mn-ea"/>
              <a:ea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792163" y="180975"/>
            <a:ext cx="5500687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0731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66688" y="-17463"/>
            <a:ext cx="1255712" cy="110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2" name="Rectangle 16"/>
          <p:cNvSpPr>
            <a:spLocks noChangeArrowheads="1"/>
          </p:cNvSpPr>
          <p:nvPr/>
        </p:nvSpPr>
        <p:spPr bwMode="auto">
          <a:xfrm>
            <a:off x="1181100" y="185738"/>
            <a:ext cx="5443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四、巩固深化，应用拓展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 bldLvl="0"/>
      <p:bldP spid="14347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9" descr="尺子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588" y="2471738"/>
            <a:ext cx="7275512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836613" y="1373188"/>
            <a:ext cx="5448300" cy="54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3.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画出一条和下面一样长的线段。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楷体_GB2312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14463" y="2513013"/>
            <a:ext cx="301783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414463" y="3594100"/>
            <a:ext cx="301783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414463" y="3540125"/>
            <a:ext cx="0" cy="762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418013" y="3540125"/>
            <a:ext cx="0" cy="762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995988" y="1576388"/>
            <a:ext cx="256857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[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教材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P6 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做一做 第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1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题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]</a:t>
            </a:r>
            <a:endParaRPr lang="zh-CN" altLang="en-US" sz="1600" b="1" dirty="0">
              <a:solidFill>
                <a:srgbClr val="0EACA9"/>
              </a:solidFill>
              <a:latin typeface="+mn-ea"/>
              <a:ea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92163" y="180975"/>
            <a:ext cx="5500687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2778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66688" y="-17463"/>
            <a:ext cx="1255712" cy="110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9" name="Rectangle 16"/>
          <p:cNvSpPr>
            <a:spLocks noChangeArrowheads="1"/>
          </p:cNvSpPr>
          <p:nvPr/>
        </p:nvSpPr>
        <p:spPr bwMode="auto">
          <a:xfrm>
            <a:off x="1181100" y="185738"/>
            <a:ext cx="5443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四、巩固深化，应用拓展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20988E-6 L -0.00086 0.2095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0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5"/>
          <p:cNvSpPr txBox="1">
            <a:spLocks noChangeArrowheads="1"/>
          </p:cNvSpPr>
          <p:nvPr/>
        </p:nvSpPr>
        <p:spPr bwMode="auto">
          <a:xfrm>
            <a:off x="847725" y="982663"/>
            <a:ext cx="7883525" cy="157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在距离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厘米处画一朵   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厘米处画一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楷体_GB2312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楷体_GB2312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棵   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厘米处画一个   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楷体_GB2312" pitchFamily="49" charset="-122"/>
            </a:endParaRPr>
          </a:p>
        </p:txBody>
      </p:sp>
      <p:pic>
        <p:nvPicPr>
          <p:cNvPr id="33795" name="图片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640" y="946623"/>
            <a:ext cx="427182" cy="640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图片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282" y="833927"/>
            <a:ext cx="47525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463" y="1698885"/>
            <a:ext cx="471487" cy="732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图片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487" y="1822298"/>
            <a:ext cx="439168" cy="695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图片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610" y="3171598"/>
            <a:ext cx="7143829" cy="736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60" b="-3151"/>
          <a:stretch>
            <a:fillRect/>
          </a:stretch>
        </p:blipFill>
        <p:spPr bwMode="auto">
          <a:xfrm>
            <a:off x="2844809" y="3127430"/>
            <a:ext cx="392314" cy="717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404" r="-10060"/>
          <a:stretch>
            <a:fillRect/>
          </a:stretch>
        </p:blipFill>
        <p:spPr bwMode="auto">
          <a:xfrm>
            <a:off x="4054285" y="3076499"/>
            <a:ext cx="611385" cy="7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708" y="3065265"/>
            <a:ext cx="482257" cy="7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3" name="图片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613" y="2908300"/>
            <a:ext cx="4476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840163"/>
            <a:ext cx="76215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/>
          <p:nvPr/>
        </p:nvSpPr>
        <p:spPr>
          <a:xfrm>
            <a:off x="5467350" y="2216150"/>
            <a:ext cx="264795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[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教材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P6 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做一做 第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2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题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]</a:t>
            </a:r>
            <a:endParaRPr lang="zh-CN" altLang="en-US" sz="1600" b="1" dirty="0">
              <a:solidFill>
                <a:srgbClr val="0EACA9"/>
              </a:solidFill>
              <a:latin typeface="+mn-ea"/>
              <a:ea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792163" y="180975"/>
            <a:ext cx="5500687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3807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66688" y="-17463"/>
            <a:ext cx="1255712" cy="110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8" name="Rectangle 16"/>
          <p:cNvSpPr>
            <a:spLocks noChangeArrowheads="1"/>
          </p:cNvSpPr>
          <p:nvPr/>
        </p:nvSpPr>
        <p:spPr bwMode="auto">
          <a:xfrm>
            <a:off x="1181100" y="185738"/>
            <a:ext cx="5443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四、巩固深化，应用拓展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9" b="2619"/>
          <a:stretch>
            <a:fillRect/>
          </a:stretch>
        </p:blipFill>
        <p:spPr>
          <a:xfrm>
            <a:off x="2313002" y="2304220"/>
            <a:ext cx="4916680" cy="1324532"/>
          </a:xfrm>
          <a:prstGeom prst="rect">
            <a:avLst/>
          </a:prstGeom>
        </p:spPr>
      </p:pic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3844925" y="3719513"/>
            <a:ext cx="14541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一样长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itchFamily="49" charset="-122"/>
            </a:endParaRPr>
          </a:p>
        </p:txBody>
      </p:sp>
      <p:sp>
        <p:nvSpPr>
          <p:cNvPr id="34819" name="Rectangle 4"/>
          <p:cNvSpPr txBox="1">
            <a:spLocks noChangeArrowheads="1"/>
          </p:cNvSpPr>
          <p:nvPr/>
        </p:nvSpPr>
        <p:spPr bwMode="auto">
          <a:xfrm flipH="1">
            <a:off x="792163" y="1196975"/>
            <a:ext cx="84724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800" b="1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看看那条线段长，再量一量。</a:t>
            </a:r>
            <a:endParaRPr lang="zh-CN" altLang="en-US" sz="2800" b="1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94350" y="1393825"/>
            <a:ext cx="26479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[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教材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P9 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练习一 第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7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题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]</a:t>
            </a:r>
            <a:endParaRPr lang="zh-CN" altLang="en-US" sz="1600" b="1" dirty="0">
              <a:solidFill>
                <a:srgbClr val="0EACA9"/>
              </a:solidFill>
              <a:latin typeface="+mn-ea"/>
              <a:ea typeface="+mn-ea"/>
            </a:endParaRPr>
          </a:p>
        </p:txBody>
      </p:sp>
      <p:pic>
        <p:nvPicPr>
          <p:cNvPr id="7" name="Picture 29" descr="尺子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903" y="3265884"/>
            <a:ext cx="7275513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9" descr="尺子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354" y="1909990"/>
            <a:ext cx="849312" cy="727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圆角矩形 8"/>
          <p:cNvSpPr/>
          <p:nvPr/>
        </p:nvSpPr>
        <p:spPr>
          <a:xfrm>
            <a:off x="792163" y="180975"/>
            <a:ext cx="5500687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4825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66688" y="-17463"/>
            <a:ext cx="1255712" cy="110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6" name="Rectangle 16"/>
          <p:cNvSpPr>
            <a:spLocks noChangeArrowheads="1"/>
          </p:cNvSpPr>
          <p:nvPr/>
        </p:nvSpPr>
        <p:spPr bwMode="auto">
          <a:xfrm>
            <a:off x="1181100" y="185738"/>
            <a:ext cx="5443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四、巩固深化，应用拓展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7775" y="1365250"/>
            <a:ext cx="5466080" cy="181483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219" name="Rectangle 7"/>
          <p:cNvSpPr txBox="1">
            <a:spLocks noChangeArrowheads="1"/>
          </p:cNvSpPr>
          <p:nvPr/>
        </p:nvSpPr>
        <p:spPr bwMode="auto">
          <a:xfrm>
            <a:off x="3973830" y="1365250"/>
            <a:ext cx="2713038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长</a:t>
            </a:r>
            <a:r>
              <a:rPr lang="zh-CN" altLang="en-US" sz="36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度单位</a:t>
            </a:r>
            <a:endParaRPr lang="zh-CN" altLang="en-US" sz="36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380" y="1341849"/>
            <a:ext cx="953767" cy="1139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2682875" y="2281873"/>
            <a:ext cx="5135563" cy="57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</a:rPr>
              <a:t>认识线段和量画线段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5"/>
          <p:cNvSpPr txBox="1">
            <a:spLocks noChangeArrowheads="1"/>
          </p:cNvSpPr>
          <p:nvPr/>
        </p:nvSpPr>
        <p:spPr bwMode="auto">
          <a:xfrm>
            <a:off x="714375" y="901700"/>
            <a:ext cx="8247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6.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量一量下面三条线段的长度，比一比，再计算。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93750" y="1933575"/>
            <a:ext cx="18637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556000" y="1933575"/>
            <a:ext cx="16240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527800" y="1933575"/>
            <a:ext cx="1049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3" name="文本框 6"/>
          <p:cNvSpPr txBox="1">
            <a:spLocks noChangeArrowheads="1"/>
          </p:cNvSpPr>
          <p:nvPr/>
        </p:nvSpPr>
        <p:spPr bwMode="auto">
          <a:xfrm>
            <a:off x="1247775" y="2281238"/>
            <a:ext cx="955675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+mn-ea"/>
                <a:ea typeface="+mn-ea"/>
              </a:rPr>
              <a:t>8</a:t>
            </a:r>
            <a:r>
              <a:rPr lang="zh-CN" altLang="zh-CN" sz="2400" dirty="0">
                <a:latin typeface="+mn-ea"/>
                <a:ea typeface="+mn-ea"/>
              </a:rPr>
              <a:t>厘米</a:t>
            </a:r>
            <a:endParaRPr lang="zh-CN" altLang="zh-CN" sz="2400" dirty="0">
              <a:latin typeface="+mn-ea"/>
              <a:ea typeface="+mn-ea"/>
            </a:endParaRPr>
          </a:p>
        </p:txBody>
      </p:sp>
      <p:sp>
        <p:nvSpPr>
          <p:cNvPr id="27654" name="文本框 7"/>
          <p:cNvSpPr txBox="1">
            <a:spLocks noChangeArrowheads="1"/>
          </p:cNvSpPr>
          <p:nvPr/>
        </p:nvSpPr>
        <p:spPr bwMode="auto">
          <a:xfrm>
            <a:off x="3862388" y="2281238"/>
            <a:ext cx="954087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+mn-ea"/>
                <a:ea typeface="+mn-ea"/>
              </a:rPr>
              <a:t>6</a:t>
            </a:r>
            <a:r>
              <a:rPr lang="zh-CN" altLang="zh-CN" sz="2400" dirty="0">
                <a:latin typeface="+mn-ea"/>
                <a:ea typeface="+mn-ea"/>
              </a:rPr>
              <a:t>厘米</a:t>
            </a:r>
            <a:endParaRPr lang="zh-CN" altLang="zh-CN" sz="2400" dirty="0">
              <a:latin typeface="+mn-ea"/>
              <a:ea typeface="+mn-ea"/>
            </a:endParaRPr>
          </a:p>
        </p:txBody>
      </p:sp>
      <p:sp>
        <p:nvSpPr>
          <p:cNvPr id="27655" name="文本框 8"/>
          <p:cNvSpPr txBox="1">
            <a:spLocks noChangeArrowheads="1"/>
          </p:cNvSpPr>
          <p:nvPr/>
        </p:nvSpPr>
        <p:spPr bwMode="auto">
          <a:xfrm>
            <a:off x="6581775" y="2281238"/>
            <a:ext cx="954088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+mn-ea"/>
                <a:ea typeface="+mn-ea"/>
              </a:rPr>
              <a:t>4</a:t>
            </a:r>
            <a:r>
              <a:rPr lang="zh-CN" altLang="zh-CN" sz="2400" dirty="0">
                <a:latin typeface="+mn-ea"/>
                <a:ea typeface="+mn-ea"/>
              </a:rPr>
              <a:t>厘米</a:t>
            </a:r>
            <a:endParaRPr lang="zh-CN" altLang="zh-CN" sz="2400" dirty="0">
              <a:latin typeface="+mn-ea"/>
              <a:ea typeface="+mn-ea"/>
            </a:endParaRPr>
          </a:p>
        </p:txBody>
      </p:sp>
      <p:sp>
        <p:nvSpPr>
          <p:cNvPr id="27656" name="文本框 9"/>
          <p:cNvSpPr txBox="1">
            <a:spLocks noChangeArrowheads="1"/>
          </p:cNvSpPr>
          <p:nvPr/>
        </p:nvSpPr>
        <p:spPr bwMode="auto">
          <a:xfrm>
            <a:off x="611188" y="3078163"/>
            <a:ext cx="7443787" cy="9540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n-ea"/>
                <a:ea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</a:rPr>
              <a:t>1</a:t>
            </a:r>
            <a:r>
              <a:rPr lang="zh-CN" altLang="en-US" sz="2800" b="1" dirty="0">
                <a:latin typeface="+mn-ea"/>
                <a:ea typeface="+mn-ea"/>
              </a:rPr>
              <a:t>）第二条线段比第三条线段长多少厘米？</a:t>
            </a:r>
            <a:r>
              <a:rPr lang="en-US" altLang="zh-CN" sz="2800" b="1" dirty="0">
                <a:latin typeface="+mn-ea"/>
                <a:ea typeface="+mn-ea"/>
              </a:rPr>
              <a:t>                      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defRPr/>
            </a:pP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85900" y="3692525"/>
            <a:ext cx="2273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6-4=2(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厘米）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1485900" y="4267200"/>
            <a:ext cx="682307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答：第二条线段比第三条线段长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厘米。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                       </a:t>
            </a:r>
            <a:endParaRPr lang="en-US" altLang="zh-CN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椭圆 2"/>
          <p:cNvSpPr/>
          <p:nvPr/>
        </p:nvSpPr>
        <p:spPr>
          <a:xfrm flipH="1">
            <a:off x="777875" y="1903413"/>
            <a:ext cx="44450" cy="444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flipH="1">
            <a:off x="2613025" y="1903413"/>
            <a:ext cx="46038" cy="444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flipH="1">
            <a:off x="3559175" y="1909763"/>
            <a:ext cx="44450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flipH="1">
            <a:off x="5159375" y="1909763"/>
            <a:ext cx="44450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flipH="1">
            <a:off x="6530975" y="1909763"/>
            <a:ext cx="44450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flipH="1">
            <a:off x="7543800" y="1909763"/>
            <a:ext cx="46038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792163" y="180975"/>
            <a:ext cx="5500687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5859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66688" y="-17463"/>
            <a:ext cx="1255712" cy="110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0" name="Rectangle 16"/>
          <p:cNvSpPr>
            <a:spLocks noChangeArrowheads="1"/>
          </p:cNvSpPr>
          <p:nvPr/>
        </p:nvSpPr>
        <p:spPr bwMode="auto">
          <a:xfrm>
            <a:off x="1181100" y="185738"/>
            <a:ext cx="5443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四、巩固深化，应用拓展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15"/>
          <p:cNvSpPr txBox="1">
            <a:spLocks noChangeArrowheads="1"/>
          </p:cNvSpPr>
          <p:nvPr/>
        </p:nvSpPr>
        <p:spPr bwMode="auto">
          <a:xfrm>
            <a:off x="714375" y="901700"/>
            <a:ext cx="8247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6.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量一量下面三条线段的长度，比一比，再计算。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93750" y="1933575"/>
            <a:ext cx="18637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556000" y="1933575"/>
            <a:ext cx="16240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527800" y="1933575"/>
            <a:ext cx="1049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3" name="文本框 6"/>
          <p:cNvSpPr txBox="1">
            <a:spLocks noChangeArrowheads="1"/>
          </p:cNvSpPr>
          <p:nvPr/>
        </p:nvSpPr>
        <p:spPr bwMode="auto">
          <a:xfrm>
            <a:off x="1247775" y="2281238"/>
            <a:ext cx="955675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+mn-ea"/>
                <a:ea typeface="+mn-ea"/>
              </a:rPr>
              <a:t>8</a:t>
            </a:r>
            <a:r>
              <a:rPr lang="zh-CN" altLang="zh-CN" sz="2400" dirty="0">
                <a:latin typeface="+mn-ea"/>
                <a:ea typeface="+mn-ea"/>
              </a:rPr>
              <a:t>厘米</a:t>
            </a:r>
            <a:endParaRPr lang="zh-CN" altLang="zh-CN" sz="2400" dirty="0">
              <a:latin typeface="+mn-ea"/>
              <a:ea typeface="+mn-ea"/>
            </a:endParaRPr>
          </a:p>
        </p:txBody>
      </p:sp>
      <p:sp>
        <p:nvSpPr>
          <p:cNvPr id="27654" name="文本框 7"/>
          <p:cNvSpPr txBox="1">
            <a:spLocks noChangeArrowheads="1"/>
          </p:cNvSpPr>
          <p:nvPr/>
        </p:nvSpPr>
        <p:spPr bwMode="auto">
          <a:xfrm>
            <a:off x="3862388" y="2281238"/>
            <a:ext cx="954087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+mn-ea"/>
                <a:ea typeface="+mn-ea"/>
              </a:rPr>
              <a:t>6</a:t>
            </a:r>
            <a:r>
              <a:rPr lang="zh-CN" altLang="zh-CN" sz="2400" dirty="0">
                <a:latin typeface="+mn-ea"/>
                <a:ea typeface="+mn-ea"/>
              </a:rPr>
              <a:t>厘米</a:t>
            </a:r>
            <a:endParaRPr lang="zh-CN" altLang="zh-CN" sz="2400" dirty="0">
              <a:latin typeface="+mn-ea"/>
              <a:ea typeface="+mn-ea"/>
            </a:endParaRPr>
          </a:p>
        </p:txBody>
      </p:sp>
      <p:sp>
        <p:nvSpPr>
          <p:cNvPr id="27655" name="文本框 8"/>
          <p:cNvSpPr txBox="1">
            <a:spLocks noChangeArrowheads="1"/>
          </p:cNvSpPr>
          <p:nvPr/>
        </p:nvSpPr>
        <p:spPr bwMode="auto">
          <a:xfrm>
            <a:off x="6581775" y="2281238"/>
            <a:ext cx="954088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+mn-ea"/>
                <a:ea typeface="+mn-ea"/>
              </a:rPr>
              <a:t>4</a:t>
            </a:r>
            <a:r>
              <a:rPr lang="zh-CN" altLang="zh-CN" sz="2400" dirty="0">
                <a:latin typeface="+mn-ea"/>
                <a:ea typeface="+mn-ea"/>
              </a:rPr>
              <a:t>厘米</a:t>
            </a:r>
            <a:endParaRPr lang="zh-CN" altLang="zh-CN" sz="2400" dirty="0">
              <a:latin typeface="+mn-ea"/>
              <a:ea typeface="+mn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74788" y="3698875"/>
            <a:ext cx="2273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8-4=4(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厘米）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9"/>
          <p:cNvSpPr txBox="1">
            <a:spLocks noChangeArrowheads="1"/>
          </p:cNvSpPr>
          <p:nvPr/>
        </p:nvSpPr>
        <p:spPr bwMode="auto">
          <a:xfrm>
            <a:off x="1474788" y="4267200"/>
            <a:ext cx="705485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答：第三条线段比第一条线段短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厘米。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                       </a:t>
            </a:r>
            <a:endParaRPr lang="en-US" altLang="zh-CN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椭圆 14"/>
          <p:cNvSpPr/>
          <p:nvPr/>
        </p:nvSpPr>
        <p:spPr>
          <a:xfrm flipH="1">
            <a:off x="777875" y="1903413"/>
            <a:ext cx="44450" cy="444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flipH="1">
            <a:off x="2613025" y="1903413"/>
            <a:ext cx="46038" cy="444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flipH="1">
            <a:off x="3559175" y="1909763"/>
            <a:ext cx="44450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flipH="1">
            <a:off x="5159375" y="1909763"/>
            <a:ext cx="44450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flipH="1">
            <a:off x="6530975" y="1909763"/>
            <a:ext cx="44450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H="1">
            <a:off x="7543800" y="1909763"/>
            <a:ext cx="46038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文本框 9"/>
          <p:cNvSpPr txBox="1">
            <a:spLocks noChangeArrowheads="1"/>
          </p:cNvSpPr>
          <p:nvPr/>
        </p:nvSpPr>
        <p:spPr bwMode="auto">
          <a:xfrm>
            <a:off x="611188" y="3063875"/>
            <a:ext cx="8350250" cy="954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n-ea"/>
                <a:ea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</a:rPr>
              <a:t>2</a:t>
            </a:r>
            <a:r>
              <a:rPr lang="zh-CN" altLang="en-US" sz="2800" b="1" dirty="0">
                <a:latin typeface="+mn-ea"/>
                <a:ea typeface="+mn-ea"/>
              </a:rPr>
              <a:t>）第三条线段比第一条线段短多少厘米？</a:t>
            </a:r>
            <a:r>
              <a:rPr lang="en-US" altLang="zh-CN" sz="2800" b="1" dirty="0">
                <a:latin typeface="+mn-ea"/>
                <a:ea typeface="+mn-ea"/>
              </a:rPr>
              <a:t>                      </a:t>
            </a:r>
            <a:endParaRPr lang="en-US" altLang="zh-CN" sz="28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defRPr/>
            </a:pP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92163" y="180975"/>
            <a:ext cx="5500687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7907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66688" y="-17463"/>
            <a:ext cx="1255712" cy="110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08" name="Rectangle 16"/>
          <p:cNvSpPr>
            <a:spLocks noChangeArrowheads="1"/>
          </p:cNvSpPr>
          <p:nvPr/>
        </p:nvSpPr>
        <p:spPr bwMode="auto">
          <a:xfrm>
            <a:off x="1181100" y="185738"/>
            <a:ext cx="5443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四、巩固深化，应用拓展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15"/>
          <p:cNvSpPr txBox="1">
            <a:spLocks noChangeArrowheads="1"/>
          </p:cNvSpPr>
          <p:nvPr/>
        </p:nvSpPr>
        <p:spPr bwMode="auto">
          <a:xfrm>
            <a:off x="714375" y="901700"/>
            <a:ext cx="8247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6.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量一量下面三条线段的长度，比一比，再计算。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93750" y="1933575"/>
            <a:ext cx="18637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556000" y="1933575"/>
            <a:ext cx="16240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527800" y="1933575"/>
            <a:ext cx="1049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3" name="文本框 6"/>
          <p:cNvSpPr txBox="1">
            <a:spLocks noChangeArrowheads="1"/>
          </p:cNvSpPr>
          <p:nvPr/>
        </p:nvSpPr>
        <p:spPr bwMode="auto">
          <a:xfrm>
            <a:off x="1247775" y="2281238"/>
            <a:ext cx="955675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+mn-ea"/>
                <a:ea typeface="+mn-ea"/>
              </a:rPr>
              <a:t>8</a:t>
            </a:r>
            <a:r>
              <a:rPr lang="zh-CN" altLang="zh-CN" sz="2400" dirty="0">
                <a:latin typeface="+mn-ea"/>
                <a:ea typeface="+mn-ea"/>
              </a:rPr>
              <a:t>厘米</a:t>
            </a:r>
            <a:endParaRPr lang="zh-CN" altLang="zh-CN" sz="2400" dirty="0">
              <a:latin typeface="+mn-ea"/>
              <a:ea typeface="+mn-ea"/>
            </a:endParaRPr>
          </a:p>
        </p:txBody>
      </p:sp>
      <p:sp>
        <p:nvSpPr>
          <p:cNvPr id="27654" name="文本框 7"/>
          <p:cNvSpPr txBox="1">
            <a:spLocks noChangeArrowheads="1"/>
          </p:cNvSpPr>
          <p:nvPr/>
        </p:nvSpPr>
        <p:spPr bwMode="auto">
          <a:xfrm>
            <a:off x="3862388" y="2281238"/>
            <a:ext cx="954087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+mn-ea"/>
                <a:ea typeface="+mn-ea"/>
              </a:rPr>
              <a:t>6</a:t>
            </a:r>
            <a:r>
              <a:rPr lang="zh-CN" altLang="zh-CN" sz="2400" dirty="0">
                <a:latin typeface="+mn-ea"/>
                <a:ea typeface="+mn-ea"/>
              </a:rPr>
              <a:t>厘米</a:t>
            </a:r>
            <a:endParaRPr lang="zh-CN" altLang="zh-CN" sz="2400" dirty="0">
              <a:latin typeface="+mn-ea"/>
              <a:ea typeface="+mn-ea"/>
            </a:endParaRPr>
          </a:p>
        </p:txBody>
      </p:sp>
      <p:sp>
        <p:nvSpPr>
          <p:cNvPr id="27655" name="文本框 8"/>
          <p:cNvSpPr txBox="1">
            <a:spLocks noChangeArrowheads="1"/>
          </p:cNvSpPr>
          <p:nvPr/>
        </p:nvSpPr>
        <p:spPr bwMode="auto">
          <a:xfrm>
            <a:off x="6581775" y="2281238"/>
            <a:ext cx="954088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+mn-ea"/>
                <a:ea typeface="+mn-ea"/>
              </a:rPr>
              <a:t>4</a:t>
            </a:r>
            <a:r>
              <a:rPr lang="zh-CN" altLang="zh-CN" sz="2400" dirty="0">
                <a:latin typeface="+mn-ea"/>
                <a:ea typeface="+mn-ea"/>
              </a:rPr>
              <a:t>厘米</a:t>
            </a:r>
            <a:endParaRPr lang="zh-CN" altLang="zh-CN" sz="2400" dirty="0">
              <a:latin typeface="+mn-ea"/>
              <a:ea typeface="+mn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725613" y="3684588"/>
            <a:ext cx="3414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8+6+4=18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（厘米）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9"/>
          <p:cNvSpPr txBox="1">
            <a:spLocks noChangeArrowheads="1"/>
          </p:cNvSpPr>
          <p:nvPr/>
        </p:nvSpPr>
        <p:spPr bwMode="auto">
          <a:xfrm>
            <a:off x="1725613" y="4217988"/>
            <a:ext cx="52451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答：三条线段一共长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厘米。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                       </a:t>
            </a:r>
            <a:endParaRPr lang="en-US" altLang="zh-CN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椭圆 14"/>
          <p:cNvSpPr/>
          <p:nvPr/>
        </p:nvSpPr>
        <p:spPr>
          <a:xfrm flipH="1">
            <a:off x="777875" y="1903413"/>
            <a:ext cx="44450" cy="444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flipH="1">
            <a:off x="2613025" y="1903413"/>
            <a:ext cx="46038" cy="444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flipH="1">
            <a:off x="3559175" y="1909763"/>
            <a:ext cx="44450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flipH="1">
            <a:off x="5159375" y="1909763"/>
            <a:ext cx="44450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flipH="1">
            <a:off x="6530975" y="1909763"/>
            <a:ext cx="44450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H="1">
            <a:off x="7543800" y="1909763"/>
            <a:ext cx="46038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文本框 9"/>
          <p:cNvSpPr txBox="1">
            <a:spLocks noChangeArrowheads="1"/>
          </p:cNvSpPr>
          <p:nvPr/>
        </p:nvSpPr>
        <p:spPr bwMode="auto">
          <a:xfrm>
            <a:off x="611188" y="3063875"/>
            <a:ext cx="7443787" cy="954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n-ea"/>
                <a:ea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</a:rPr>
              <a:t>3</a:t>
            </a:r>
            <a:r>
              <a:rPr lang="zh-CN" altLang="en-US" sz="2800" b="1" dirty="0">
                <a:latin typeface="+mn-ea"/>
                <a:ea typeface="+mn-ea"/>
              </a:rPr>
              <a:t>）三条线段一共长多少厘米？</a:t>
            </a:r>
            <a:r>
              <a:rPr lang="en-US" altLang="zh-CN" sz="2800" b="1" dirty="0">
                <a:latin typeface="+mn-ea"/>
                <a:ea typeface="+mn-ea"/>
              </a:rPr>
              <a:t>                      </a:t>
            </a:r>
            <a:endParaRPr lang="en-US" altLang="zh-CN" sz="28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defRPr/>
            </a:pP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92163" y="180975"/>
            <a:ext cx="5500687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9955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66688" y="-17463"/>
            <a:ext cx="1255712" cy="110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56" name="Rectangle 16"/>
          <p:cNvSpPr>
            <a:spLocks noChangeArrowheads="1"/>
          </p:cNvSpPr>
          <p:nvPr/>
        </p:nvSpPr>
        <p:spPr bwMode="auto">
          <a:xfrm>
            <a:off x="1181100" y="185738"/>
            <a:ext cx="5443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四、巩固深化，应用拓展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457325" y="1111250"/>
            <a:ext cx="4179888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0066CC"/>
                </a:solidFill>
                <a:latin typeface="+mj-lt"/>
                <a:ea typeface="黑体" panose="02010609060101010101" pitchFamily="49" charset="-122"/>
              </a:rPr>
              <a:t>认识线段和量画线段 </a:t>
            </a:r>
            <a:endParaRPr lang="zh-CN" altLang="en-US" sz="2800" b="1" dirty="0">
              <a:solidFill>
                <a:srgbClr val="0066CC"/>
              </a:solidFill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188" y="1611313"/>
            <a:ext cx="4765675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连接符 7"/>
          <p:cNvCxnSpPr/>
          <p:nvPr/>
        </p:nvCxnSpPr>
        <p:spPr>
          <a:xfrm flipV="1">
            <a:off x="5027613" y="2116138"/>
            <a:ext cx="2151062" cy="0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Line 11"/>
          <p:cNvSpPr>
            <a:spLocks noChangeShapeType="1"/>
          </p:cNvSpPr>
          <p:nvPr/>
        </p:nvSpPr>
        <p:spPr bwMode="auto">
          <a:xfrm>
            <a:off x="1947863" y="3636963"/>
            <a:ext cx="0" cy="889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" name="Picture 29" descr="尺子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350" y="3667125"/>
            <a:ext cx="7275513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7" descr="手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065" b="21417"/>
          <a:stretch>
            <a:fillRect/>
          </a:stretch>
        </p:blipFill>
        <p:spPr bwMode="auto">
          <a:xfrm>
            <a:off x="2565400" y="3725863"/>
            <a:ext cx="14351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Line 40"/>
          <p:cNvSpPr>
            <a:spLocks noChangeShapeType="1"/>
          </p:cNvSpPr>
          <p:nvPr/>
        </p:nvSpPr>
        <p:spPr bwMode="auto">
          <a:xfrm flipV="1">
            <a:off x="1935163" y="3716338"/>
            <a:ext cx="2260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" name="Picture 39" descr="手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13" b="28903"/>
          <a:stretch>
            <a:fillRect/>
          </a:stretch>
        </p:blipFill>
        <p:spPr bwMode="auto">
          <a:xfrm>
            <a:off x="1851025" y="3014663"/>
            <a:ext cx="1876425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68438" y="1644650"/>
            <a:ext cx="4495800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线段是直的。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有 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个端点。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线段是有长有短的。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1139825" y="1760538"/>
            <a:ext cx="249238" cy="1371600"/>
          </a:xfrm>
          <a:prstGeom prst="leftBrace">
            <a:avLst>
              <a:gd name="adj1" fmla="val 33337"/>
              <a:gd name="adj2" fmla="val 50000"/>
            </a:avLst>
          </a:prstGeom>
          <a:noFill/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03213" y="1933575"/>
            <a:ext cx="990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认识线段</a:t>
            </a:r>
            <a:endParaRPr lang="zh-CN" altLang="en-US" sz="28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20675" y="3606800"/>
            <a:ext cx="11366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量画线段 </a:t>
            </a:r>
            <a:endParaRPr lang="zh-CN" altLang="en-US" sz="28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1162050" y="3316288"/>
            <a:ext cx="249238" cy="1519237"/>
          </a:xfrm>
          <a:prstGeom prst="leftBrace">
            <a:avLst>
              <a:gd name="adj1" fmla="val 33337"/>
              <a:gd name="adj2" fmla="val 50000"/>
            </a:avLst>
          </a:prstGeom>
          <a:noFill/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4191000" y="3648075"/>
            <a:ext cx="1588" cy="762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000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12" t="25037" b="50900"/>
          <a:stretch>
            <a:fillRect/>
          </a:stretch>
        </p:blipFill>
        <p:spPr bwMode="auto">
          <a:xfrm>
            <a:off x="846138" y="230188"/>
            <a:ext cx="5918200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001" name="Rectangle 16"/>
          <p:cNvSpPr>
            <a:spLocks noChangeArrowheads="1"/>
          </p:cNvSpPr>
          <p:nvPr/>
        </p:nvSpPr>
        <p:spPr bwMode="auto">
          <a:xfrm>
            <a:off x="547688" y="423863"/>
            <a:ext cx="54435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Gulim" panose="020B0600000101010101" pitchFamily="34" charset="-127"/>
                <a:ea typeface="黑体" panose="02010609060101010101" pitchFamily="49" charset="-122"/>
              </a:rPr>
              <a:t>五、课堂小结，畅谈收获</a:t>
            </a:r>
            <a:endParaRPr lang="zh-CN" altLang="en-US" sz="3200" b="1"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charRg st="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35802E-6 L -0.00087 0.145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7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9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charRg st="19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L 0.24618 -0.00031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/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46138" y="1400175"/>
            <a:ext cx="6773862" cy="1524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32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从课后习题中选取；</a:t>
            </a:r>
            <a:endParaRPr lang="zh-CN" altLang="en-US" sz="32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32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完成练习册本课时的习题。</a:t>
            </a:r>
            <a:endParaRPr lang="zh-CN" altLang="en-US" sz="32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4035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12" t="25037" b="50900"/>
          <a:stretch>
            <a:fillRect/>
          </a:stretch>
        </p:blipFill>
        <p:spPr bwMode="auto">
          <a:xfrm>
            <a:off x="846138" y="230188"/>
            <a:ext cx="4016375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16"/>
          <p:cNvSpPr>
            <a:spLocks noChangeArrowheads="1"/>
          </p:cNvSpPr>
          <p:nvPr/>
        </p:nvSpPr>
        <p:spPr bwMode="auto">
          <a:xfrm>
            <a:off x="-203200" y="434975"/>
            <a:ext cx="5443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Gulim" panose="020B0600000101010101" pitchFamily="34" charset="-127"/>
                <a:ea typeface="黑体" panose="02010609060101010101" pitchFamily="49" charset="-122"/>
              </a:rPr>
              <a:t>六、课后作业</a:t>
            </a:r>
            <a:endParaRPr lang="zh-CN" altLang="en-US" sz="3200" b="1"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  <p:pic>
        <p:nvPicPr>
          <p:cNvPr id="44037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138" y="1785938"/>
            <a:ext cx="3468687" cy="346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508250"/>
            <a:ext cx="8312150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752475" y="1282700"/>
            <a:ext cx="8247063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zh-CN" altLang="en-US" sz="2800" noProof="1">
                <a:latin typeface="+mn-ea"/>
                <a:ea typeface="+mn-ea"/>
                <a:sym typeface="+mn-ea"/>
              </a:rPr>
              <a:t>一、请在线段下面的（    ）里画“√”</a:t>
            </a:r>
            <a:endParaRPr lang="zh-CN" altLang="en-US" sz="2800" dirty="0">
              <a:latin typeface="+mn-ea"/>
              <a:ea typeface="+mn-ea"/>
              <a:sym typeface="+mn-ea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138488" y="3108325"/>
            <a:ext cx="14557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itchFamily="49" charset="-122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7853363" y="3143250"/>
            <a:ext cx="14557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360613" y="331788"/>
            <a:ext cx="4156075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5064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735138" y="133350"/>
            <a:ext cx="1255712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5" name="Rectangle 16"/>
          <p:cNvSpPr>
            <a:spLocks noChangeArrowheads="1"/>
          </p:cNvSpPr>
          <p:nvPr/>
        </p:nvSpPr>
        <p:spPr bwMode="auto">
          <a:xfrm>
            <a:off x="2360613" y="303213"/>
            <a:ext cx="4559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七、巩固练习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1022350" y="1160463"/>
            <a:ext cx="8247063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zh-CN" altLang="en-US" sz="2800" noProof="1">
                <a:latin typeface="+mn-ea"/>
                <a:ea typeface="+mn-ea"/>
                <a:sym typeface="+mn-ea"/>
              </a:rPr>
              <a:t>二、画一条比</a:t>
            </a:r>
            <a:r>
              <a:rPr lang="en-US" altLang="zh-CN" sz="2800" noProof="1">
                <a:latin typeface="+mn-ea"/>
                <a:ea typeface="+mn-ea"/>
                <a:sym typeface="+mn-ea"/>
              </a:rPr>
              <a:t>7</a:t>
            </a:r>
            <a:r>
              <a:rPr lang="zh-CN" altLang="en-US" sz="2800" noProof="1">
                <a:latin typeface="+mn-ea"/>
                <a:ea typeface="+mn-ea"/>
                <a:sym typeface="+mn-ea"/>
              </a:rPr>
              <a:t>厘米短</a:t>
            </a:r>
            <a:r>
              <a:rPr lang="en-US" altLang="zh-CN" sz="2800" noProof="1">
                <a:latin typeface="+mn-ea"/>
                <a:ea typeface="+mn-ea"/>
                <a:sym typeface="+mn-ea"/>
              </a:rPr>
              <a:t>3</a:t>
            </a:r>
            <a:r>
              <a:rPr lang="zh-CN" altLang="en-US" sz="2800" noProof="1">
                <a:latin typeface="+mn-ea"/>
                <a:ea typeface="+mn-ea"/>
                <a:sym typeface="+mn-ea"/>
              </a:rPr>
              <a:t>厘米的线段。</a:t>
            </a:r>
            <a:endParaRPr lang="zh-CN" altLang="en-US" sz="2800" dirty="0">
              <a:latin typeface="+mn-ea"/>
              <a:ea typeface="+mn-ea"/>
              <a:sym typeface="+mn-ea"/>
            </a:endParaRPr>
          </a:p>
        </p:txBody>
      </p:sp>
      <p:sp>
        <p:nvSpPr>
          <p:cNvPr id="5" name="Line 11"/>
          <p:cNvSpPr>
            <a:spLocks noChangeShapeType="1"/>
          </p:cNvSpPr>
          <p:nvPr/>
        </p:nvSpPr>
        <p:spPr bwMode="auto">
          <a:xfrm>
            <a:off x="1350963" y="2725738"/>
            <a:ext cx="0" cy="889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Picture 29" descr="尺子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" y="2738438"/>
            <a:ext cx="7275513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7" descr="手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065" b="21417"/>
          <a:stretch>
            <a:fillRect/>
          </a:stretch>
        </p:blipFill>
        <p:spPr bwMode="auto">
          <a:xfrm>
            <a:off x="1968500" y="2814638"/>
            <a:ext cx="14351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40"/>
          <p:cNvSpPr>
            <a:spLocks noChangeShapeType="1"/>
          </p:cNvSpPr>
          <p:nvPr/>
        </p:nvSpPr>
        <p:spPr bwMode="auto">
          <a:xfrm>
            <a:off x="1338263" y="2805113"/>
            <a:ext cx="3021012" cy="9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9" name="Picture 39" descr="手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13" b="28903"/>
          <a:stretch>
            <a:fillRect/>
          </a:stretch>
        </p:blipFill>
        <p:spPr bwMode="auto">
          <a:xfrm>
            <a:off x="1254125" y="2103438"/>
            <a:ext cx="1876425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9"/>
          <p:cNvCxnSpPr/>
          <p:nvPr/>
        </p:nvCxnSpPr>
        <p:spPr>
          <a:xfrm flipH="1">
            <a:off x="4360863" y="2738438"/>
            <a:ext cx="1587" cy="762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2360613" y="331788"/>
            <a:ext cx="4156075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6091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735138" y="133350"/>
            <a:ext cx="1255712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92" name="Rectangle 16"/>
          <p:cNvSpPr>
            <a:spLocks noChangeArrowheads="1"/>
          </p:cNvSpPr>
          <p:nvPr/>
        </p:nvSpPr>
        <p:spPr bwMode="auto">
          <a:xfrm>
            <a:off x="2360613" y="303213"/>
            <a:ext cx="4559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七、巩固练习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32099E-6 L 0.33038 -0.0003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830263" y="1176338"/>
            <a:ext cx="8255000" cy="9540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zh-CN" altLang="en-US" sz="2800" noProof="1">
                <a:latin typeface="+mn-ea"/>
                <a:ea typeface="+mn-ea"/>
                <a:sym typeface="+mn-ea"/>
              </a:rPr>
              <a:t>三、量一量，比一比，从小猫家到小狗家走（   ）号路近一些。（填序号）</a:t>
            </a:r>
            <a:endParaRPr lang="zh-CN" altLang="en-US" sz="2800" dirty="0">
              <a:latin typeface="+mn-ea"/>
              <a:ea typeface="+mn-ea"/>
              <a:sym typeface="+mn-ea"/>
            </a:endParaRPr>
          </a:p>
        </p:txBody>
      </p:sp>
      <p:pic>
        <p:nvPicPr>
          <p:cNvPr id="47107" name="图片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075" y="2419350"/>
            <a:ext cx="6832600" cy="181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8067675" y="1176338"/>
            <a:ext cx="692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①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360613" y="331788"/>
            <a:ext cx="4156075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7111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735138" y="133350"/>
            <a:ext cx="1255712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2" name="Rectangle 16"/>
          <p:cNvSpPr>
            <a:spLocks noChangeArrowheads="1"/>
          </p:cNvSpPr>
          <p:nvPr/>
        </p:nvSpPr>
        <p:spPr bwMode="auto">
          <a:xfrm>
            <a:off x="2360613" y="303213"/>
            <a:ext cx="4559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七、巩固练习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438" y="2557463"/>
            <a:ext cx="350520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788988" y="1022350"/>
            <a:ext cx="8247062" cy="15748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noProof="1">
                <a:latin typeface="+mn-ea"/>
                <a:ea typeface="+mn-ea"/>
                <a:sym typeface="+mn-ea"/>
              </a:rPr>
              <a:t>四、有甲、乙、丙、丁四个村庄，为了方便各村庄间的往来，现准备在每两个村庄之间修建公路。请问需要修建</a:t>
            </a:r>
            <a:r>
              <a:rPr lang="en-US" altLang="zh-CN" sz="2800" noProof="1">
                <a:latin typeface="+mn-ea"/>
                <a:ea typeface="+mn-ea"/>
                <a:sym typeface="+mn-ea"/>
              </a:rPr>
              <a:t>(   )</a:t>
            </a:r>
            <a:r>
              <a:rPr lang="zh-CN" altLang="en-US" sz="2800" noProof="1">
                <a:latin typeface="+mn-ea"/>
                <a:ea typeface="+mn-ea"/>
                <a:sym typeface="+mn-ea"/>
              </a:rPr>
              <a:t>条公路，请你在图上画出来。</a:t>
            </a:r>
            <a:endParaRPr lang="zh-CN" altLang="en-US" sz="2800" noProof="1">
              <a:latin typeface="+mn-ea"/>
              <a:ea typeface="+mn-ea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338763" y="3357563"/>
            <a:ext cx="1443037" cy="9604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338763" y="3295650"/>
            <a:ext cx="16065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781800" y="3344863"/>
            <a:ext cx="187325" cy="9731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702300" y="4318000"/>
            <a:ext cx="1079500" cy="127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702300" y="3357563"/>
            <a:ext cx="1243013" cy="939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316538" y="3357563"/>
            <a:ext cx="374650" cy="939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2818765" y="2123440"/>
            <a:ext cx="1455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6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360613" y="331788"/>
            <a:ext cx="4156075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8141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735138" y="133350"/>
            <a:ext cx="1255712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42" name="Rectangle 16"/>
          <p:cNvSpPr>
            <a:spLocks noChangeArrowheads="1"/>
          </p:cNvSpPr>
          <p:nvPr/>
        </p:nvSpPr>
        <p:spPr bwMode="auto">
          <a:xfrm>
            <a:off x="2360613" y="303213"/>
            <a:ext cx="4559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七、巩固练习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974725" y="1169988"/>
            <a:ext cx="8247063" cy="5397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noProof="1">
                <a:latin typeface="+mn-ea"/>
                <a:ea typeface="+mn-ea"/>
                <a:sym typeface="+mn-ea"/>
              </a:rPr>
              <a:t>五、下面图形中各有几条线段？</a:t>
            </a:r>
            <a:endParaRPr lang="zh-CN" altLang="en-US" sz="2800" noProof="1">
              <a:latin typeface="+mn-ea"/>
              <a:ea typeface="+mn-ea"/>
              <a:sym typeface="+mn-ea"/>
            </a:endParaRPr>
          </a:p>
        </p:txBody>
      </p:sp>
      <p:pic>
        <p:nvPicPr>
          <p:cNvPr id="49155" name="图片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3216275"/>
            <a:ext cx="5035550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6" name="图片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1874838"/>
            <a:ext cx="2803525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584450" y="3644900"/>
            <a:ext cx="14557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6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itchFamily="49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6635750" y="3690938"/>
            <a:ext cx="1454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itchFamily="49" charset="-122"/>
              </a:rPr>
              <a:t>6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360613" y="331788"/>
            <a:ext cx="4156075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9161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735138" y="133350"/>
            <a:ext cx="1255712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2" name="Rectangle 16"/>
          <p:cNvSpPr>
            <a:spLocks noChangeArrowheads="1"/>
          </p:cNvSpPr>
          <p:nvPr/>
        </p:nvSpPr>
        <p:spPr bwMode="auto">
          <a:xfrm>
            <a:off x="2360613" y="303213"/>
            <a:ext cx="4559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七、巩固练习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0" y="2438400"/>
            <a:ext cx="6621463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直接连接符 10"/>
          <p:cNvCxnSpPr/>
          <p:nvPr/>
        </p:nvCxnSpPr>
        <p:spPr>
          <a:xfrm flipV="1">
            <a:off x="2857500" y="3148013"/>
            <a:ext cx="2987675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8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74" y="1338263"/>
            <a:ext cx="710501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Box 5"/>
          <p:cNvSpPr txBox="1">
            <a:spLocks noChangeArrowheads="1"/>
          </p:cNvSpPr>
          <p:nvPr/>
        </p:nvSpPr>
        <p:spPr bwMode="auto">
          <a:xfrm>
            <a:off x="1828800" y="1468438"/>
            <a:ext cx="6302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拉紧的一段线，可以看作一条线段。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2857500" y="3149600"/>
            <a:ext cx="2987675" cy="0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96063" y="1587500"/>
            <a:ext cx="162718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[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教材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P5 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例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6]</a:t>
            </a:r>
            <a:endParaRPr lang="zh-CN" altLang="en-US" sz="1600" b="1" dirty="0">
              <a:solidFill>
                <a:srgbClr val="0EACA9"/>
              </a:solidFill>
              <a:latin typeface="+mn-ea"/>
              <a:ea typeface="+mn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779588" y="334963"/>
            <a:ext cx="5500687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1273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154113" y="136525"/>
            <a:ext cx="1255712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Rectangle 16"/>
          <p:cNvSpPr>
            <a:spLocks noChangeArrowheads="1"/>
          </p:cNvSpPr>
          <p:nvPr/>
        </p:nvSpPr>
        <p:spPr bwMode="auto">
          <a:xfrm>
            <a:off x="2098675" y="328613"/>
            <a:ext cx="5443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一、创设情境，明确目标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32099E-6 L 1.94444E-6 -0.1950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09" tIns="35232" rIns="67609" bIns="35232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850" y="1227138"/>
            <a:ext cx="1793875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41" b="12959"/>
          <a:stretch>
            <a:fillRect/>
          </a:stretch>
        </p:blipFill>
        <p:spPr bwMode="auto">
          <a:xfrm>
            <a:off x="6554788" y="1574800"/>
            <a:ext cx="17938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638" y="3286125"/>
            <a:ext cx="1911350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788" y="2836863"/>
            <a:ext cx="1909762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4" name="组合 20"/>
          <p:cNvGrpSpPr/>
          <p:nvPr/>
        </p:nvGrpSpPr>
        <p:grpSpPr bwMode="auto">
          <a:xfrm>
            <a:off x="1144588" y="1660525"/>
            <a:ext cx="2084387" cy="1057275"/>
            <a:chOff x="316925" y="1403979"/>
            <a:chExt cx="2084348" cy="1057868"/>
          </a:xfrm>
        </p:grpSpPr>
        <p:pic>
          <p:nvPicPr>
            <p:cNvPr id="12313" name="图片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117" b="21129"/>
            <a:stretch>
              <a:fillRect/>
            </a:stretch>
          </p:blipFill>
          <p:spPr bwMode="auto">
            <a:xfrm>
              <a:off x="316925" y="1403979"/>
              <a:ext cx="2084348" cy="105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14" name="图片 1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16152">
              <a:off x="676087" y="1891717"/>
              <a:ext cx="829790" cy="316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295" name="组合 17"/>
          <p:cNvGrpSpPr/>
          <p:nvPr/>
        </p:nvGrpSpPr>
        <p:grpSpPr bwMode="auto">
          <a:xfrm>
            <a:off x="4075113" y="3092450"/>
            <a:ext cx="1498600" cy="1498600"/>
            <a:chOff x="4025633" y="2246877"/>
            <a:chExt cx="1498276" cy="1498276"/>
          </a:xfrm>
        </p:grpSpPr>
        <p:pic>
          <p:nvPicPr>
            <p:cNvPr id="12311" name="图片 11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633" y="2246877"/>
              <a:ext cx="1498276" cy="1498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12" name="图片 16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58650">
              <a:off x="4713975" y="2723246"/>
              <a:ext cx="424225" cy="219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3" name="直接连接符 22"/>
          <p:cNvCxnSpPr/>
          <p:nvPr/>
        </p:nvCxnSpPr>
        <p:spPr>
          <a:xfrm flipV="1">
            <a:off x="1357313" y="2228850"/>
            <a:ext cx="1746250" cy="4191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4076700" y="1598613"/>
            <a:ext cx="1524000" cy="11620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122738" y="3355975"/>
            <a:ext cx="1090612" cy="2063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2062163" y="3598863"/>
            <a:ext cx="1089025" cy="8794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 flipV="1">
            <a:off x="1373188" y="2605088"/>
            <a:ext cx="68262" cy="66675"/>
          </a:xfrm>
          <a:prstGeom prst="ellipse">
            <a:avLst/>
          </a:prstGeom>
          <a:solidFill>
            <a:srgbClr val="0066CC"/>
          </a:solidFill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flipV="1">
            <a:off x="3086100" y="2193925"/>
            <a:ext cx="66675" cy="66675"/>
          </a:xfrm>
          <a:prstGeom prst="ellipse">
            <a:avLst/>
          </a:prstGeom>
          <a:solidFill>
            <a:srgbClr val="0066CC"/>
          </a:solidFill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flipV="1">
            <a:off x="4083050" y="2725738"/>
            <a:ext cx="66675" cy="66675"/>
          </a:xfrm>
          <a:prstGeom prst="ellipse">
            <a:avLst/>
          </a:prstGeom>
          <a:solidFill>
            <a:srgbClr val="0066CC"/>
          </a:solidFill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flipV="1">
            <a:off x="5570538" y="1554163"/>
            <a:ext cx="68262" cy="66675"/>
          </a:xfrm>
          <a:prstGeom prst="ellipse">
            <a:avLst/>
          </a:prstGeom>
          <a:solidFill>
            <a:srgbClr val="0066CC"/>
          </a:solidFill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V="1">
            <a:off x="4113213" y="3324225"/>
            <a:ext cx="66675" cy="66675"/>
          </a:xfrm>
          <a:prstGeom prst="ellipse">
            <a:avLst/>
          </a:prstGeom>
          <a:solidFill>
            <a:srgbClr val="0066CC"/>
          </a:solidFill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flipV="1">
            <a:off x="5167313" y="3522663"/>
            <a:ext cx="68262" cy="66675"/>
          </a:xfrm>
          <a:prstGeom prst="ellipse">
            <a:avLst/>
          </a:prstGeom>
          <a:solidFill>
            <a:srgbClr val="0066CC"/>
          </a:solidFill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flipV="1">
            <a:off x="2030413" y="4443413"/>
            <a:ext cx="66675" cy="68262"/>
          </a:xfrm>
          <a:prstGeom prst="ellipse">
            <a:avLst/>
          </a:prstGeom>
          <a:solidFill>
            <a:srgbClr val="0066CC"/>
          </a:solidFill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V="1">
            <a:off x="3109913" y="3565525"/>
            <a:ext cx="66675" cy="66675"/>
          </a:xfrm>
          <a:prstGeom prst="ellipse">
            <a:avLst/>
          </a:prstGeom>
          <a:solidFill>
            <a:srgbClr val="0066CC"/>
          </a:solidFill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736725" y="333375"/>
            <a:ext cx="5500688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2309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111250" y="134938"/>
            <a:ext cx="1255713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10" name="Rectangle 16"/>
          <p:cNvSpPr>
            <a:spLocks noChangeArrowheads="1"/>
          </p:cNvSpPr>
          <p:nvPr/>
        </p:nvSpPr>
        <p:spPr bwMode="auto">
          <a:xfrm>
            <a:off x="2143125" y="317500"/>
            <a:ext cx="5443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二、实践操作，认识线段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  <p:sp>
        <p:nvSpPr>
          <p:cNvPr id="2" name="平行四边形 1"/>
          <p:cNvSpPr/>
          <p:nvPr/>
        </p:nvSpPr>
        <p:spPr>
          <a:xfrm rot="19294027">
            <a:off x="5177558" y="1773662"/>
            <a:ext cx="227789" cy="31227"/>
          </a:xfrm>
          <a:prstGeom prst="parallelogram">
            <a:avLst>
              <a:gd name="adj" fmla="val 75244"/>
            </a:avLst>
          </a:prstGeom>
          <a:solidFill>
            <a:srgbClr val="203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92212"/>
            <a:ext cx="2484120" cy="356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1073150" y="1200150"/>
            <a:ext cx="24841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 flipV="1">
            <a:off x="1027113" y="1150938"/>
            <a:ext cx="66675" cy="666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3512820" y="1158874"/>
            <a:ext cx="66675" cy="666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8" name="直接连接符 7"/>
          <p:cNvCxnSpPr>
            <a:stCxn id="5" idx="0"/>
          </p:cNvCxnSpPr>
          <p:nvPr/>
        </p:nvCxnSpPr>
        <p:spPr>
          <a:xfrm>
            <a:off x="1060450" y="1217613"/>
            <a:ext cx="12700" cy="34845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 flipV="1">
            <a:off x="1028700" y="1147763"/>
            <a:ext cx="66675" cy="666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flipV="1">
            <a:off x="1038225" y="4687888"/>
            <a:ext cx="66675" cy="666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354513" y="1636713"/>
            <a:ext cx="9064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直的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354513" y="2259013"/>
            <a:ext cx="19891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有两个端点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736725" y="333375"/>
            <a:ext cx="5500688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3324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111250" y="134938"/>
            <a:ext cx="1255713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5" name="Rectangle 16"/>
          <p:cNvSpPr>
            <a:spLocks noChangeArrowheads="1"/>
          </p:cNvSpPr>
          <p:nvPr/>
        </p:nvSpPr>
        <p:spPr bwMode="auto">
          <a:xfrm>
            <a:off x="2143125" y="317500"/>
            <a:ext cx="5443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二、实践操作，认识线段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  <p:pic>
        <p:nvPicPr>
          <p:cNvPr id="13326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63" y="2519363"/>
            <a:ext cx="2611437" cy="261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2" grpId="0" animBg="1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759" y="1760606"/>
            <a:ext cx="7092703" cy="212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9"/>
          <p:cNvCxnSpPr/>
          <p:nvPr/>
        </p:nvCxnSpPr>
        <p:spPr>
          <a:xfrm>
            <a:off x="6807841" y="3465232"/>
            <a:ext cx="1125729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1140000" flipV="1">
            <a:off x="3767327" y="2102778"/>
            <a:ext cx="68580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955895" y="2078038"/>
            <a:ext cx="2003425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68929" y="1130980"/>
            <a:ext cx="21669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黑板的边、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09278" y="1130980"/>
            <a:ext cx="1874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桌子的边、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048679" y="1130980"/>
            <a:ext cx="11922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书的边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987426" y="1130980"/>
            <a:ext cx="3575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都可以看成线段。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9" name="文本框 1"/>
          <p:cNvSpPr txBox="1">
            <a:spLocks noChangeArrowheads="1"/>
          </p:cNvSpPr>
          <p:nvPr/>
        </p:nvSpPr>
        <p:spPr bwMode="auto">
          <a:xfrm>
            <a:off x="1087198" y="4026975"/>
            <a:ext cx="46212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还有哪些东西的边可以看成线段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736725" y="333375"/>
            <a:ext cx="5500688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5372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111250" y="134938"/>
            <a:ext cx="1255713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3" name="Rectangle 16"/>
          <p:cNvSpPr>
            <a:spLocks noChangeArrowheads="1"/>
          </p:cNvSpPr>
          <p:nvPr/>
        </p:nvSpPr>
        <p:spPr bwMode="auto">
          <a:xfrm>
            <a:off x="2143125" y="317500"/>
            <a:ext cx="5443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二、实践操作，认识线段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02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803" y="1695460"/>
            <a:ext cx="7395274" cy="2216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63613" y="1046163"/>
            <a:ext cx="481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线段是直的，可以量出长度。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898281" y="2029273"/>
            <a:ext cx="2088000" cy="0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898281" y="2027685"/>
            <a:ext cx="208800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1140000" flipV="1">
            <a:off x="3812272" y="2040850"/>
            <a:ext cx="685800" cy="0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1140000" flipV="1">
            <a:off x="3812272" y="2039262"/>
            <a:ext cx="68580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992855" y="3460160"/>
            <a:ext cx="1145696" cy="1588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012589" y="3460160"/>
            <a:ext cx="1145697" cy="158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7" name="文本框 1"/>
          <p:cNvSpPr txBox="1">
            <a:spLocks noChangeArrowheads="1"/>
          </p:cNvSpPr>
          <p:nvPr/>
        </p:nvSpPr>
        <p:spPr bwMode="auto">
          <a:xfrm>
            <a:off x="839271" y="4382453"/>
            <a:ext cx="48704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请量出上面的线段长几厘米。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736725" y="333375"/>
            <a:ext cx="5500688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742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111250" y="134938"/>
            <a:ext cx="1255713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1" name="Rectangle 16"/>
          <p:cNvSpPr>
            <a:spLocks noChangeArrowheads="1"/>
          </p:cNvSpPr>
          <p:nvPr/>
        </p:nvSpPr>
        <p:spPr bwMode="auto">
          <a:xfrm>
            <a:off x="2143125" y="317500"/>
            <a:ext cx="5443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二、实践操作，认识线段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23457E-7 L 0.0408 0.4098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20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6.17284E-7 L 0.02691 0.4101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7" y="20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32099E-6 L -0.07778 0.2336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9" y="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2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29"/>
          <p:cNvSpPr txBox="1">
            <a:spLocks noChangeArrowheads="1"/>
          </p:cNvSpPr>
          <p:nvPr/>
        </p:nvSpPr>
        <p:spPr bwMode="auto">
          <a:xfrm>
            <a:off x="1047750" y="1143000"/>
            <a:ext cx="70485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先估计，再用尺量。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59" name="图片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1874014"/>
            <a:ext cx="8096250" cy="2054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>
          <a:xfrm flipV="1">
            <a:off x="683327" y="2677893"/>
            <a:ext cx="1492250" cy="815975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94440" y="3493868"/>
            <a:ext cx="2265362" cy="0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196215" y="2662018"/>
            <a:ext cx="800100" cy="812800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145927" y="2374917"/>
            <a:ext cx="1727200" cy="0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125289" y="2389205"/>
            <a:ext cx="0" cy="1114425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873127" y="2401905"/>
            <a:ext cx="0" cy="1112837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123702" y="3522680"/>
            <a:ext cx="1725612" cy="0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986588" y="2336125"/>
            <a:ext cx="0" cy="1112837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8135938" y="2323425"/>
            <a:ext cx="0" cy="1114425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999288" y="2323425"/>
            <a:ext cx="1125537" cy="0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999288" y="3461662"/>
            <a:ext cx="1125537" cy="0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1593850" y="4081463"/>
            <a:ext cx="59563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/>
              <a:t>量长方形和正方形，你发现了什么？</a:t>
            </a:r>
            <a:endParaRPr lang="zh-CN" altLang="en-US" sz="2800" b="1"/>
          </a:p>
        </p:txBody>
      </p:sp>
      <p:sp>
        <p:nvSpPr>
          <p:cNvPr id="24" name="文本框 23"/>
          <p:cNvSpPr txBox="1"/>
          <p:nvPr/>
        </p:nvSpPr>
        <p:spPr>
          <a:xfrm>
            <a:off x="4027488" y="1303338"/>
            <a:ext cx="2576512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[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教材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P9 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练习一 第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6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题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]</a:t>
            </a:r>
            <a:endParaRPr lang="zh-CN" altLang="en-US" sz="1600" b="1" dirty="0">
              <a:solidFill>
                <a:srgbClr val="0EACA9"/>
              </a:solidFill>
              <a:latin typeface="+mn-ea"/>
              <a:ea typeface="+mn-ea"/>
            </a:endParaRPr>
          </a:p>
        </p:txBody>
      </p:sp>
      <p:pic>
        <p:nvPicPr>
          <p:cNvPr id="19473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12" t="25037" b="50900"/>
          <a:stretch>
            <a:fillRect/>
          </a:stretch>
        </p:blipFill>
        <p:spPr bwMode="auto">
          <a:xfrm>
            <a:off x="860425" y="230188"/>
            <a:ext cx="5757863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4" name="Rectangle 16"/>
          <p:cNvSpPr>
            <a:spLocks noChangeArrowheads="1"/>
          </p:cNvSpPr>
          <p:nvPr/>
        </p:nvSpPr>
        <p:spPr bwMode="auto">
          <a:xfrm>
            <a:off x="523875" y="434975"/>
            <a:ext cx="5443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Gulim" panose="020B0600000101010101" pitchFamily="34" charset="-127"/>
                <a:ea typeface="黑体" panose="02010609060101010101" pitchFamily="49" charset="-122"/>
              </a:rPr>
              <a:t>三、动手操作，量画线段</a:t>
            </a:r>
            <a:endParaRPr lang="zh-CN" altLang="en-US" sz="3200" b="1"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ine 11"/>
          <p:cNvSpPr>
            <a:spLocks noChangeShapeType="1"/>
          </p:cNvSpPr>
          <p:nvPr/>
        </p:nvSpPr>
        <p:spPr bwMode="auto">
          <a:xfrm>
            <a:off x="1247775" y="2463800"/>
            <a:ext cx="0" cy="889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1397000" y="4321175"/>
            <a:ext cx="7372350" cy="511175"/>
          </a:xfrm>
          <a:prstGeom prst="wedgeRoundRectCallout">
            <a:avLst>
              <a:gd name="adj1" fmla="val 56333"/>
              <a:gd name="adj2" fmla="val -7773"/>
              <a:gd name="adj3" fmla="val 16667"/>
            </a:avLst>
          </a:prstGeom>
          <a:noFill/>
          <a:ln w="19050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从尺的刻度</a:t>
            </a:r>
            <a:r>
              <a:rPr lang="zh-CN" altLang="en-US" sz="2400" dirty="0">
                <a:latin typeface="+mn-lt"/>
                <a:ea typeface="黑体" panose="02010609060101010101" pitchFamily="49" charset="-122"/>
              </a:rPr>
              <a:t>0 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开始画起，画到刻度</a:t>
            </a:r>
            <a:r>
              <a:rPr lang="zh-CN" altLang="en-US" sz="2400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 的地方停止。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0" name="AutoShape 28"/>
          <p:cNvSpPr>
            <a:spLocks noChangeArrowheads="1"/>
          </p:cNvSpPr>
          <p:nvPr/>
        </p:nvSpPr>
        <p:spPr bwMode="auto">
          <a:xfrm>
            <a:off x="1397000" y="3835400"/>
            <a:ext cx="5467350" cy="511175"/>
          </a:xfrm>
          <a:prstGeom prst="wedgeRoundRectCallout">
            <a:avLst>
              <a:gd name="adj1" fmla="val 56449"/>
              <a:gd name="adj2" fmla="val 10690"/>
              <a:gd name="adj3" fmla="val 16667"/>
            </a:avLst>
          </a:prstGeom>
          <a:noFill/>
          <a:ln w="19050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左手按住尺子，右手握笔。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21" name="Picture 29" descr="尺子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3" y="2476500"/>
            <a:ext cx="7275512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7" descr="手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065" b="21417"/>
          <a:stretch>
            <a:fillRect/>
          </a:stretch>
        </p:blipFill>
        <p:spPr bwMode="auto">
          <a:xfrm>
            <a:off x="1865313" y="2552700"/>
            <a:ext cx="14351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Line 40"/>
          <p:cNvSpPr>
            <a:spLocks noChangeShapeType="1"/>
          </p:cNvSpPr>
          <p:nvPr/>
        </p:nvSpPr>
        <p:spPr bwMode="auto">
          <a:xfrm flipV="1">
            <a:off x="1235075" y="2543175"/>
            <a:ext cx="2260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6" name="Picture 39" descr="手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13" b="28903"/>
          <a:stretch>
            <a:fillRect/>
          </a:stretch>
        </p:blipFill>
        <p:spPr bwMode="auto">
          <a:xfrm>
            <a:off x="1150938" y="1841500"/>
            <a:ext cx="1876425" cy="194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754188" y="1333500"/>
            <a:ext cx="70485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画一条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厘米长的线段。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90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153" y="1195388"/>
            <a:ext cx="761306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" name="直接连接符 1"/>
          <p:cNvCxnSpPr/>
          <p:nvPr/>
        </p:nvCxnSpPr>
        <p:spPr>
          <a:xfrm flipH="1">
            <a:off x="3495675" y="2476500"/>
            <a:ext cx="1588" cy="762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340350" y="1481138"/>
            <a:ext cx="162877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[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教材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P6 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例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7]</a:t>
            </a:r>
            <a:endParaRPr lang="zh-CN" altLang="en-US" sz="1600" b="1" dirty="0">
              <a:solidFill>
                <a:srgbClr val="0EACA9"/>
              </a:solidFill>
              <a:latin typeface="+mn-ea"/>
              <a:ea typeface="+mn-ea"/>
            </a:endParaRPr>
          </a:p>
        </p:txBody>
      </p:sp>
      <p:pic>
        <p:nvPicPr>
          <p:cNvPr id="20493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12" t="25037" b="50900"/>
          <a:stretch>
            <a:fillRect/>
          </a:stretch>
        </p:blipFill>
        <p:spPr bwMode="auto">
          <a:xfrm>
            <a:off x="860425" y="230188"/>
            <a:ext cx="5757863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4" name="Rectangle 16"/>
          <p:cNvSpPr>
            <a:spLocks noChangeArrowheads="1"/>
          </p:cNvSpPr>
          <p:nvPr/>
        </p:nvSpPr>
        <p:spPr bwMode="auto">
          <a:xfrm>
            <a:off x="523875" y="434975"/>
            <a:ext cx="5443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Gulim" panose="020B0600000101010101" pitchFamily="34" charset="-127"/>
                <a:ea typeface="黑体" panose="02010609060101010101" pitchFamily="49" charset="-122"/>
              </a:rPr>
              <a:t>三、动手操作，量画线段</a:t>
            </a:r>
            <a:endParaRPr lang="zh-CN" altLang="en-US" sz="3200" b="1"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22222E-6 L 0.24618 -0.0003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9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/>
      <p:bldP spid="20" grpId="0" bldLvl="0"/>
      <p:bldP spid="30" grpId="0"/>
      <p:bldP spid="1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3.xml><?xml version="1.0" encoding="utf-8"?>
<p:tagLst xmlns:p="http://schemas.openxmlformats.org/presentationml/2006/main">
  <p:tag name="COMMONDATA" val="eyJoZGlkIjoiZDYwODc5OWFhNGJjMGExNmRmZTFhNTczZjcyNGUzZjYifQ=="/>
  <p:tag name="commondata" val="eyJoZGlkIjoiM2FjN2UwN2E2YzY1YjRlYmUzNjBlODY5NmUzYmRkZWY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1419</Words>
  <Application>WPS 演示</Application>
  <PresentationFormat>全屏显示(16:9)</PresentationFormat>
  <Paragraphs>240</Paragraphs>
  <Slides>31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Wingdings</vt:lpstr>
      <vt:lpstr>Calibri</vt:lpstr>
      <vt:lpstr>Times New Roman</vt:lpstr>
      <vt:lpstr>黑体</vt:lpstr>
      <vt:lpstr>楷体</vt:lpstr>
      <vt:lpstr>Gulim</vt:lpstr>
      <vt:lpstr>Arial Unicode MS</vt:lpstr>
      <vt:lpstr>楷体_GB2312</vt:lpstr>
      <vt:lpstr>新宋体</vt:lpstr>
      <vt:lpstr>Cambria</vt:lpstr>
      <vt:lpstr>Arial</vt:lpstr>
      <vt:lpstr>等线</vt:lpstr>
      <vt:lpstr>自定义设计方案</vt:lpstr>
      <vt:lpstr>1_自定义设计方案</vt:lpstr>
      <vt:lpstr>2_自定义设计方案</vt:lpstr>
      <vt:lpstr>PowerPoint 演示文稿</vt:lpstr>
      <vt:lpstr>认识线段和量画线段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上帝掷骰子吗</cp:lastModifiedBy>
  <cp:revision>3</cp:revision>
  <dcterms:created xsi:type="dcterms:W3CDTF">2022-08-27T09:20:00Z</dcterms:created>
  <dcterms:modified xsi:type="dcterms:W3CDTF">2023-09-28T13:18:27Z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A26E0595C4EC430C84A23593B8C263BC</vt:lpwstr>
  </property>
</Properties>
</file>