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46"/>
  </p:notesMasterIdLst>
  <p:sldIdLst>
    <p:sldId id="312" r:id="rId4"/>
    <p:sldId id="378" r:id="rId5"/>
    <p:sldId id="377" r:id="rId6"/>
    <p:sldId id="380" r:id="rId7"/>
    <p:sldId id="346" r:id="rId8"/>
    <p:sldId id="415" r:id="rId9"/>
    <p:sldId id="414" r:id="rId10"/>
    <p:sldId id="381" r:id="rId11"/>
    <p:sldId id="382" r:id="rId12"/>
    <p:sldId id="383" r:id="rId13"/>
    <p:sldId id="384" r:id="rId14"/>
    <p:sldId id="385" r:id="rId15"/>
    <p:sldId id="417" r:id="rId16"/>
    <p:sldId id="386" r:id="rId17"/>
    <p:sldId id="387" r:id="rId18"/>
    <p:sldId id="388" r:id="rId19"/>
    <p:sldId id="416" r:id="rId20"/>
    <p:sldId id="389" r:id="rId21"/>
    <p:sldId id="390" r:id="rId22"/>
    <p:sldId id="391" r:id="rId23"/>
    <p:sldId id="392" r:id="rId24"/>
    <p:sldId id="393" r:id="rId25"/>
    <p:sldId id="394" r:id="rId26"/>
    <p:sldId id="396" r:id="rId27"/>
    <p:sldId id="408" r:id="rId28"/>
    <p:sldId id="397" r:id="rId29"/>
    <p:sldId id="398" r:id="rId30"/>
    <p:sldId id="399" r:id="rId31"/>
    <p:sldId id="400" r:id="rId32"/>
    <p:sldId id="401" r:id="rId33"/>
    <p:sldId id="409" r:id="rId34"/>
    <p:sldId id="410" r:id="rId35"/>
    <p:sldId id="411" r:id="rId36"/>
    <p:sldId id="403" r:id="rId37"/>
    <p:sldId id="404" r:id="rId38"/>
    <p:sldId id="405" r:id="rId39"/>
    <p:sldId id="406" r:id="rId40"/>
    <p:sldId id="407" r:id="rId41"/>
    <p:sldId id="412" r:id="rId42"/>
    <p:sldId id="413" r:id="rId43"/>
    <p:sldId id="262" r:id="rId44"/>
    <p:sldId id="451" r:id="rId45"/>
  </p:sldIdLst>
  <p:sldSz cx="9144000" cy="5143500"/>
  <p:notesSz cx="6858000" cy="9144000"/>
  <p:custDataLst>
    <p:tags r:id="rId50"/>
  </p:custDataLst>
  <p:defaultTextStyle>
    <a:defPPr>
      <a:defRPr lang="en-US"/>
    </a:defPPr>
    <a:lvl1pPr marL="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</a:defRPr>
    </a:lvl1pPr>
    <a:lvl2pPr marL="4572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</a:defRPr>
    </a:lvl2pPr>
    <a:lvl3pPr marL="9144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</a:defRPr>
    </a:lvl3pPr>
    <a:lvl4pPr marL="13716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</a:defRPr>
    </a:lvl4pPr>
    <a:lvl5pPr marL="1828800" indent="0" algn="l" defTabSz="4572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96" autoAdjust="0"/>
    <p:restoredTop sz="96378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1A181B-1AA4-4643-BB1F-0F4269EAF76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6858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9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342900" indent="0" algn="l" defTabSz="6858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9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685800" indent="0" algn="l" defTabSz="6858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9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028700" indent="0" algn="l" defTabSz="6858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9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371600" indent="0" algn="l" defTabSz="6858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9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t>编辑母版文本样式</a:t>
            </a:r>
          </a:p>
          <a:p>
            <a:pPr marL="342900" lvl="1" indent="0"/>
            <a:r>
              <a:t>第二级</a:t>
            </a:r>
          </a:p>
          <a:p>
            <a:pPr marL="685800" lvl="2" indent="0"/>
            <a:r>
              <a:t>第三级</a:t>
            </a:r>
          </a:p>
          <a:p>
            <a:pPr marL="1028700" lvl="3" indent="0"/>
            <a:r>
              <a:t>第四级</a:t>
            </a:r>
          </a:p>
          <a:p>
            <a:pPr marL="1371600" lvl="4" indent="0"/>
            <a:r>
              <a:t>第五级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272DCA-9ECC-4B5B-B54B-27622F90EF6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58763"/>
            <a:ext cx="8312150" cy="46751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l="14829" r="2028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9850" y="-60325"/>
            <a:ext cx="9385300" cy="5386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3850" y="3697288"/>
            <a:ext cx="1285875" cy="1285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3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slide" Target="slide20.xml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microsoft.com/office/2007/relationships/media" Target="file:///\\pc-2\21&#31179;&#23567;&#35821;&#19978;&#35838;&#26657;&#23545;\6&#35821;&#19978;\&#26032;&#25945;&#26696;&#29256;\&#31532;&#20843;&#21333;&#20803;\25%20&#22909;&#30340;&#25925;&#20107;%20&#12304;&#25945;&#26696;&#21305;&#37197;&#29256;&#12305;&#25512;&#33616;&#10084;\&#30636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843;&#21333;&#20803;\25%20&#22909;&#30340;&#25925;&#20107;%20&#12304;&#25945;&#26696;&#21305;&#37197;&#29256;&#12305;&#25512;&#33616;&#10084;\&#30636;.mp4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microsoft.com/office/2007/relationships/media" Target="file:///\\pc-2\21&#31179;&#23567;&#35821;&#19978;&#35838;&#26657;&#23545;\6&#35821;&#19978;\&#26032;&#25945;&#26696;&#29256;\&#31532;&#20843;&#21333;&#20803;\25%20&#22909;&#30340;&#25925;&#20107;%20&#12304;&#25945;&#26696;&#21305;&#37197;&#29256;&#12305;&#25512;&#33616;&#10084;\&#20957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843;&#21333;&#20803;\25%20&#22909;&#30340;&#25925;&#20107;%20&#12304;&#25945;&#26696;&#21305;&#37197;&#29256;&#12305;&#25512;&#33616;&#10084;\&#20957;.mp4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microsoft.com/office/2007/relationships/media" Target="file:///\\pc-2\21&#31179;&#23567;&#35821;&#19978;&#35838;&#26657;&#23545;\6&#35821;&#19978;\&#26032;&#25945;&#26696;&#29256;\&#31532;&#20843;&#21333;&#20803;\25%20&#22909;&#30340;&#25925;&#20107;%20&#12304;&#25945;&#26696;&#21305;&#37197;&#29256;&#12305;&#25512;&#33616;&#10084;\&#39588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843;&#21333;&#20803;\25%20&#22909;&#30340;&#25925;&#20107;%20&#12304;&#25945;&#26696;&#21305;&#37197;&#29256;&#12305;&#25512;&#33616;&#10084;\&#39588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audio" Target="NULL" TargetMode="Externa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1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t="39307" r="51250" b="36112"/>
          <a:stretch>
            <a:fillRect/>
          </a:stretch>
        </p:blipFill>
        <p:spPr>
          <a:xfrm>
            <a:off x="1179513" y="1465263"/>
            <a:ext cx="3141662" cy="1584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2" name="内容占位符 2">
            <a:hlinkClick r:id="rId2" action="ppaction://hlinksldjump"/>
          </p:cNvPr>
          <p:cNvSpPr txBox="1"/>
          <p:nvPr/>
        </p:nvSpPr>
        <p:spPr>
          <a:xfrm>
            <a:off x="1935163" y="1901825"/>
            <a:ext cx="1820862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defTabSz="685800" eaLnBrk="1" hangingPunct="1">
              <a:lnSpc>
                <a:spcPct val="130000"/>
              </a:lnSpc>
              <a:spcBef>
                <a:spcPts val="75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图片 5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rcRect l="47321" t="64685" r="3931" b="10735"/>
          <a:stretch>
            <a:fillRect/>
          </a:stretch>
        </p:blipFill>
        <p:spPr>
          <a:xfrm>
            <a:off x="4497388" y="2195513"/>
            <a:ext cx="3360737" cy="1693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4" name="内容占位符 2">
            <a:hlinkClick r:id="rId3" action="ppaction://hlinksldjump"/>
          </p:cNvPr>
          <p:cNvSpPr txBox="1"/>
          <p:nvPr/>
        </p:nvSpPr>
        <p:spPr>
          <a:xfrm>
            <a:off x="5472113" y="2571750"/>
            <a:ext cx="1820862" cy="711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defTabSz="685800" eaLnBrk="1" hangingPunct="1">
              <a:lnSpc>
                <a:spcPct val="130000"/>
              </a:lnSpc>
              <a:spcBef>
                <a:spcPts val="75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瞬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41375" y="1314450"/>
            <a:ext cx="2747963" cy="274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文本框 3"/>
          <p:cNvSpPr txBox="1"/>
          <p:nvPr/>
        </p:nvSpPr>
        <p:spPr>
          <a:xfrm>
            <a:off x="3897313" y="1741488"/>
            <a:ext cx="4718050" cy="186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注意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左边的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中间只有一点，右边部件的第二笔是撇折。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指导书写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3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33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凝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0250" y="1228725"/>
            <a:ext cx="3022600" cy="302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文本框 2"/>
          <p:cNvSpPr txBox="1"/>
          <p:nvPr/>
        </p:nvSpPr>
        <p:spPr>
          <a:xfrm>
            <a:off x="3921125" y="2006600"/>
            <a:ext cx="471805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最右边的部件上半部分不要少一点。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361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骤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0250" y="1116013"/>
            <a:ext cx="3022600" cy="302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6" name="文本框 2"/>
          <p:cNvSpPr txBox="1"/>
          <p:nvPr/>
        </p:nvSpPr>
        <p:spPr>
          <a:xfrm>
            <a:off x="3927475" y="2182813"/>
            <a:ext cx="47180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最后一笔是捺，而不是点。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38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圆角矩形 5"/>
          <p:cNvSpPr/>
          <p:nvPr/>
        </p:nvSpPr>
        <p:spPr>
          <a:xfrm>
            <a:off x="836613" y="804863"/>
            <a:ext cx="7651750" cy="5429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0" name="圆角矩形 6"/>
          <p:cNvSpPr/>
          <p:nvPr/>
        </p:nvSpPr>
        <p:spPr>
          <a:xfrm>
            <a:off x="836613" y="1590675"/>
            <a:ext cx="4860925" cy="5429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1" name="圆角矩形 7"/>
          <p:cNvSpPr/>
          <p:nvPr/>
        </p:nvSpPr>
        <p:spPr>
          <a:xfrm>
            <a:off x="836613" y="2381250"/>
            <a:ext cx="7651750" cy="1184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2" name="文本框 18"/>
          <p:cNvSpPr txBox="1"/>
          <p:nvPr/>
        </p:nvSpPr>
        <p:spPr>
          <a:xfrm>
            <a:off x="836613" y="711200"/>
            <a:ext cx="7651750" cy="63658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膝髁   乌桕   伽蓝   蓑笠   胭脂   虹霓色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3" name="文本框 18"/>
          <p:cNvSpPr txBox="1"/>
          <p:nvPr/>
        </p:nvSpPr>
        <p:spPr>
          <a:xfrm>
            <a:off x="836613" y="1497013"/>
            <a:ext cx="7651750" cy="636587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参差   瘦削   倒影   碎散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18"/>
          <p:cNvSpPr txBox="1"/>
          <p:nvPr/>
        </p:nvSpPr>
        <p:spPr>
          <a:xfrm>
            <a:off x="836613" y="2281238"/>
            <a:ext cx="7651750" cy="1284287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搁在   错综   澄碧   萍藻   荡漾   火焰  瞬间   凝视   骤然   掷入   陡然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文本框 2"/>
          <p:cNvSpPr txBox="1"/>
          <p:nvPr/>
        </p:nvSpPr>
        <p:spPr>
          <a:xfrm>
            <a:off x="836613" y="3714750"/>
            <a:ext cx="7743825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圈出不理解的词语，联系上下文或借助注释和工具书来理解。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8"/>
          <p:cNvSpPr txBox="1"/>
          <p:nvPr/>
        </p:nvSpPr>
        <p:spPr>
          <a:xfrm>
            <a:off x="557213" y="742950"/>
            <a:ext cx="8010525" cy="4140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457200" lvl="0" indent="-457200" eaLnBrk="1" hangingPunct="1">
              <a:lnSpc>
                <a:spcPct val="114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我仿佛记得曾坐小船经过山阴道，两岸边的乌桕，新禾，野花，鸡，狗，丛树和枯树，茅屋，塔，伽蓝，农夫和村妇，村女，晒着的衣裳，和尚，蓑笠，天，云，竹，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都倒影在澄碧的小河中，随着每一打桨，各各夹带了闪烁的日光，并水里的萍藻游鱼，一同荡漾。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4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茅屋，狗，塔，村女，云，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也都浮动着。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4000"/>
              </a:lnSpc>
              <a:buFont typeface="Wingdings" panose="05000000000000000000" pitchFamily="2" charset="2"/>
              <a:buChar char="l"/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但斑红花影也已碎散，伸长，就要织进塔，村女，狗，茅屋，云里去。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557213" y="341313"/>
            <a:ext cx="7227887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朗读句子，注意停顿，将句中罗列的事物读清楚。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"/>
          <p:cNvSpPr txBox="1"/>
          <p:nvPr/>
        </p:nvSpPr>
        <p:spPr>
          <a:xfrm>
            <a:off x="882650" y="1106488"/>
            <a:ext cx="7356475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大声朗读课文，边读边想：这个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指的是什么？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文本框 18"/>
          <p:cNvSpPr txBox="1"/>
          <p:nvPr/>
        </p:nvSpPr>
        <p:spPr>
          <a:xfrm>
            <a:off x="3930650" y="2232025"/>
            <a:ext cx="1258888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梦境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4"/>
          <p:cNvSpPr txBox="1"/>
          <p:nvPr/>
        </p:nvSpPr>
        <p:spPr>
          <a:xfrm>
            <a:off x="882650" y="3200400"/>
            <a:ext cx="7356475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从哪些语句可以看出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写的是梦境？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0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2"/>
          <p:cNvSpPr txBox="1"/>
          <p:nvPr/>
        </p:nvSpPr>
        <p:spPr>
          <a:xfrm>
            <a:off x="436563" y="241300"/>
            <a:ext cx="8008937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课文围绕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写了哪三方面内容？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0482" name="组合 9"/>
          <p:cNvGrpSpPr/>
          <p:nvPr/>
        </p:nvGrpSpPr>
        <p:grpSpPr>
          <a:xfrm>
            <a:off x="2149475" y="895350"/>
            <a:ext cx="5345113" cy="3894138"/>
            <a:chOff x="498475" y="1023938"/>
            <a:chExt cx="5011738" cy="3651250"/>
          </a:xfrm>
        </p:grpSpPr>
        <p:pic>
          <p:nvPicPr>
            <p:cNvPr id="20483" name="图片 3"/>
            <p:cNvPicPr>
              <a:picLocks noChangeAspect="1"/>
            </p:cNvPicPr>
            <p:nvPr/>
          </p:nvPicPr>
          <p:blipFill>
            <a:blip r:embed="rId1"/>
            <a:srcRect b="1505"/>
            <a:stretch>
              <a:fillRect/>
            </a:stretch>
          </p:blipFill>
          <p:spPr>
            <a:xfrm>
              <a:off x="498475" y="1023938"/>
              <a:ext cx="25622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0484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9088" y="1023938"/>
              <a:ext cx="26511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485" name="文本框 3"/>
            <p:cNvSpPr txBox="1"/>
            <p:nvPr/>
          </p:nvSpPr>
          <p:spPr>
            <a:xfrm>
              <a:off x="603250" y="1636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86" name="文本框 4"/>
            <p:cNvSpPr txBox="1"/>
            <p:nvPr/>
          </p:nvSpPr>
          <p:spPr>
            <a:xfrm>
              <a:off x="603250" y="20081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87" name="文本框 5"/>
            <p:cNvSpPr txBox="1"/>
            <p:nvPr/>
          </p:nvSpPr>
          <p:spPr>
            <a:xfrm>
              <a:off x="603250" y="22494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88" name="文本框 6"/>
            <p:cNvSpPr txBox="1"/>
            <p:nvPr/>
          </p:nvSpPr>
          <p:spPr>
            <a:xfrm>
              <a:off x="603250" y="238760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89" name="文本框 7"/>
            <p:cNvSpPr txBox="1"/>
            <p:nvPr/>
          </p:nvSpPr>
          <p:spPr>
            <a:xfrm>
              <a:off x="603250" y="26384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0" name="文本框 8"/>
            <p:cNvSpPr txBox="1"/>
            <p:nvPr/>
          </p:nvSpPr>
          <p:spPr>
            <a:xfrm>
              <a:off x="603250" y="35147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1" name="文本框 9"/>
            <p:cNvSpPr txBox="1"/>
            <p:nvPr/>
          </p:nvSpPr>
          <p:spPr>
            <a:xfrm>
              <a:off x="3060700" y="113665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2" name="文本框 10"/>
            <p:cNvSpPr txBox="1"/>
            <p:nvPr/>
          </p:nvSpPr>
          <p:spPr>
            <a:xfrm>
              <a:off x="3060700" y="2017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3" name="文本框 11"/>
            <p:cNvSpPr txBox="1"/>
            <p:nvPr/>
          </p:nvSpPr>
          <p:spPr>
            <a:xfrm>
              <a:off x="3060700" y="225266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4" name="文本框 12"/>
            <p:cNvSpPr txBox="1"/>
            <p:nvPr/>
          </p:nvSpPr>
          <p:spPr>
            <a:xfrm>
              <a:off x="3008313" y="2397125"/>
              <a:ext cx="344487" cy="3143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5" name="文本框 13"/>
            <p:cNvSpPr txBox="1"/>
            <p:nvPr/>
          </p:nvSpPr>
          <p:spPr>
            <a:xfrm>
              <a:off x="3008313" y="2898775"/>
              <a:ext cx="344487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496" name="文本框 14"/>
            <p:cNvSpPr txBox="1"/>
            <p:nvPr/>
          </p:nvSpPr>
          <p:spPr>
            <a:xfrm>
              <a:off x="3008313" y="3275013"/>
              <a:ext cx="344487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497" name="组合 23"/>
          <p:cNvGrpSpPr/>
          <p:nvPr/>
        </p:nvGrpSpPr>
        <p:grpSpPr>
          <a:xfrm>
            <a:off x="2722563" y="2166938"/>
            <a:ext cx="74612" cy="147637"/>
            <a:chOff x="2749028" y="2568382"/>
            <a:chExt cx="75598" cy="147384"/>
          </a:xfrm>
        </p:grpSpPr>
        <p:cxnSp>
          <p:nvCxnSpPr>
            <p:cNvPr id="20498" name="直接连接符 24"/>
            <p:cNvCxnSpPr/>
            <p:nvPr/>
          </p:nvCxnSpPr>
          <p:spPr>
            <a:xfrm flipH="1">
              <a:off x="2749028" y="2568382"/>
              <a:ext cx="0" cy="147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99" name="直接连接符 25"/>
            <p:cNvCxnSpPr/>
            <p:nvPr/>
          </p:nvCxnSpPr>
          <p:spPr>
            <a:xfrm flipH="1">
              <a:off x="2824626" y="2568382"/>
              <a:ext cx="0" cy="147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00" name="组合 26"/>
          <p:cNvGrpSpPr/>
          <p:nvPr/>
        </p:nvGrpSpPr>
        <p:grpSpPr>
          <a:xfrm>
            <a:off x="638175" y="785813"/>
            <a:ext cx="3244850" cy="1108075"/>
            <a:chOff x="1448757" y="1831762"/>
            <a:chExt cx="3247226" cy="1108712"/>
          </a:xfrm>
        </p:grpSpPr>
        <p:sp>
          <p:nvSpPr>
            <p:cNvPr id="20501" name="圆角矩形标注 27"/>
            <p:cNvSpPr/>
            <p:nvPr/>
          </p:nvSpPr>
          <p:spPr>
            <a:xfrm>
              <a:off x="1448757" y="1882591"/>
              <a:ext cx="3027991" cy="1007054"/>
            </a:xfrm>
            <a:prstGeom prst="wedgeRoundRectCallout">
              <a:avLst>
                <a:gd name="adj1" fmla="val 17454"/>
                <a:gd name="adj2" fmla="val 86088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ea typeface="等线" pitchFamily="2" charset="-122"/>
              </a:endParaRPr>
            </a:p>
          </p:txBody>
        </p:sp>
        <p:sp>
          <p:nvSpPr>
            <p:cNvPr id="20502" name="矩形 28"/>
            <p:cNvSpPr/>
            <p:nvPr/>
          </p:nvSpPr>
          <p:spPr>
            <a:xfrm>
              <a:off x="1448757" y="1831762"/>
              <a:ext cx="3247226" cy="110871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写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我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在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昏沉的夜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闭目养神，引出梦境中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好的故事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503" name="组合 32"/>
          <p:cNvGrpSpPr/>
          <p:nvPr/>
        </p:nvGrpSpPr>
        <p:grpSpPr>
          <a:xfrm>
            <a:off x="5880100" y="2300288"/>
            <a:ext cx="74613" cy="147637"/>
            <a:chOff x="2749028" y="2568382"/>
            <a:chExt cx="75598" cy="147384"/>
          </a:xfrm>
        </p:grpSpPr>
        <p:cxnSp>
          <p:nvCxnSpPr>
            <p:cNvPr id="20504" name="直接连接符 33"/>
            <p:cNvCxnSpPr/>
            <p:nvPr/>
          </p:nvCxnSpPr>
          <p:spPr>
            <a:xfrm flipH="1">
              <a:off x="2749028" y="2568382"/>
              <a:ext cx="0" cy="147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05" name="直接连接符 34"/>
            <p:cNvCxnSpPr/>
            <p:nvPr/>
          </p:nvCxnSpPr>
          <p:spPr>
            <a:xfrm flipH="1">
              <a:off x="2824626" y="2568382"/>
              <a:ext cx="0" cy="147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06" name="组合 35"/>
          <p:cNvGrpSpPr/>
          <p:nvPr/>
        </p:nvGrpSpPr>
        <p:grpSpPr>
          <a:xfrm>
            <a:off x="5030788" y="1101725"/>
            <a:ext cx="3246437" cy="727075"/>
            <a:chOff x="1448757" y="1831762"/>
            <a:chExt cx="3247226" cy="728554"/>
          </a:xfrm>
        </p:grpSpPr>
        <p:sp>
          <p:nvSpPr>
            <p:cNvPr id="20507" name="圆角矩形标注 36"/>
            <p:cNvSpPr/>
            <p:nvPr/>
          </p:nvSpPr>
          <p:spPr>
            <a:xfrm>
              <a:off x="1448757" y="1882665"/>
              <a:ext cx="3028098" cy="677651"/>
            </a:xfrm>
            <a:prstGeom prst="wedgeRoundRectCallout">
              <a:avLst>
                <a:gd name="adj1" fmla="val -17005"/>
                <a:gd name="adj2" fmla="val 127111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ea typeface="等线" pitchFamily="2" charset="-122"/>
              </a:endParaRPr>
            </a:p>
          </p:txBody>
        </p:sp>
        <p:sp>
          <p:nvSpPr>
            <p:cNvPr id="20508" name="矩形 37"/>
            <p:cNvSpPr/>
            <p:nvPr/>
          </p:nvSpPr>
          <p:spPr>
            <a:xfrm>
              <a:off x="1448757" y="1831762"/>
              <a:ext cx="3247226" cy="72855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写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我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在梦境中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看见一个好的故事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0509" name="组合 38"/>
          <p:cNvGrpSpPr/>
          <p:nvPr/>
        </p:nvGrpSpPr>
        <p:grpSpPr>
          <a:xfrm>
            <a:off x="6946900" y="3357563"/>
            <a:ext cx="74613" cy="147637"/>
            <a:chOff x="2749028" y="2568382"/>
            <a:chExt cx="75598" cy="147384"/>
          </a:xfrm>
        </p:grpSpPr>
        <p:cxnSp>
          <p:nvCxnSpPr>
            <p:cNvPr id="20510" name="直接连接符 39"/>
            <p:cNvCxnSpPr/>
            <p:nvPr/>
          </p:nvCxnSpPr>
          <p:spPr>
            <a:xfrm flipH="1">
              <a:off x="2749028" y="2568382"/>
              <a:ext cx="0" cy="147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11" name="直接连接符 40"/>
            <p:cNvCxnSpPr/>
            <p:nvPr/>
          </p:nvCxnSpPr>
          <p:spPr>
            <a:xfrm flipH="1">
              <a:off x="2824626" y="2568382"/>
              <a:ext cx="0" cy="14738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12" name="组合 41"/>
          <p:cNvGrpSpPr/>
          <p:nvPr/>
        </p:nvGrpSpPr>
        <p:grpSpPr>
          <a:xfrm>
            <a:off x="4667250" y="3630613"/>
            <a:ext cx="3463925" cy="1111250"/>
            <a:chOff x="1202476" y="1882895"/>
            <a:chExt cx="3466404" cy="1111794"/>
          </a:xfrm>
        </p:grpSpPr>
        <p:sp>
          <p:nvSpPr>
            <p:cNvPr id="20513" name="圆角矩形标注 42"/>
            <p:cNvSpPr/>
            <p:nvPr/>
          </p:nvSpPr>
          <p:spPr>
            <a:xfrm>
              <a:off x="1229483" y="1882895"/>
              <a:ext cx="3218577" cy="1086382"/>
            </a:xfrm>
            <a:prstGeom prst="wedgeRoundRectCallout">
              <a:avLst>
                <a:gd name="adj1" fmla="val 20264"/>
                <a:gd name="adj2" fmla="val -61801"/>
                <a:gd name="adj3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ea typeface="等线" pitchFamily="2" charset="-122"/>
              </a:endParaRPr>
            </a:p>
          </p:txBody>
        </p:sp>
        <p:sp>
          <p:nvSpPr>
            <p:cNvPr id="20514" name="矩形 43"/>
            <p:cNvSpPr/>
            <p:nvPr/>
          </p:nvSpPr>
          <p:spPr>
            <a:xfrm>
              <a:off x="1202476" y="1885978"/>
              <a:ext cx="3466404" cy="110871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写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我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清醒过来回到现实，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好的故事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消失了，重新回到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昏沉的夜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000" b="1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0515" name="文本框 6"/>
          <p:cNvSpPr txBox="1"/>
          <p:nvPr/>
        </p:nvSpPr>
        <p:spPr>
          <a:xfrm>
            <a:off x="769938" y="1882775"/>
            <a:ext cx="15970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（现实）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6" name="文本框 6"/>
          <p:cNvSpPr txBox="1"/>
          <p:nvPr/>
        </p:nvSpPr>
        <p:spPr>
          <a:xfrm>
            <a:off x="7259638" y="1893888"/>
            <a:ext cx="15970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（梦境）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7" name="文本框 6"/>
          <p:cNvSpPr txBox="1"/>
          <p:nvPr/>
        </p:nvSpPr>
        <p:spPr>
          <a:xfrm>
            <a:off x="7270750" y="3162300"/>
            <a:ext cx="15970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（现实）</a:t>
            </a:r>
            <a:endParaRPr lang="zh-CN" altLang="en-US" sz="28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5" grpId="0"/>
      <p:bldP spid="20516" grpId="0"/>
      <p:bldP spid="205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3"/>
          <p:cNvSpPr txBox="1"/>
          <p:nvPr/>
        </p:nvSpPr>
        <p:spPr>
          <a:xfrm>
            <a:off x="1958975" y="1243013"/>
            <a:ext cx="2847975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4"/>
          <p:cNvSpPr txBox="1"/>
          <p:nvPr/>
        </p:nvSpPr>
        <p:spPr>
          <a:xfrm>
            <a:off x="1958975" y="2141538"/>
            <a:ext cx="284797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文本框 5"/>
          <p:cNvSpPr txBox="1"/>
          <p:nvPr/>
        </p:nvSpPr>
        <p:spPr>
          <a:xfrm>
            <a:off x="1958975" y="3059113"/>
            <a:ext cx="319405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8" name="文本框 6"/>
          <p:cNvSpPr txBox="1"/>
          <p:nvPr/>
        </p:nvSpPr>
        <p:spPr>
          <a:xfrm>
            <a:off x="5942013" y="1243013"/>
            <a:ext cx="14303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文本框 7"/>
          <p:cNvSpPr txBox="1"/>
          <p:nvPr/>
        </p:nvSpPr>
        <p:spPr>
          <a:xfrm>
            <a:off x="5942013" y="2141538"/>
            <a:ext cx="14303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梦境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文本框 8"/>
          <p:cNvSpPr txBox="1"/>
          <p:nvPr/>
        </p:nvSpPr>
        <p:spPr>
          <a:xfrm>
            <a:off x="5942013" y="3059113"/>
            <a:ext cx="143033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  <p:bldP spid="21507" grpId="0"/>
      <p:bldP spid="21508" grpId="0"/>
      <p:bldP spid="21509" grpId="0"/>
      <p:bldP spid="215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2"/>
          <p:cNvSpPr txBox="1"/>
          <p:nvPr/>
        </p:nvSpPr>
        <p:spPr>
          <a:xfrm>
            <a:off x="571500" y="228600"/>
            <a:ext cx="7526338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自读第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自然段，想想鲁迅先生在怎样的现实中做了这样一个美好的梦。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文本框 18"/>
          <p:cNvSpPr txBox="1"/>
          <p:nvPr/>
        </p:nvSpPr>
        <p:spPr>
          <a:xfrm>
            <a:off x="571500" y="1285875"/>
            <a:ext cx="8010525" cy="2609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灯火渐渐地缩小了，在预告石油的已经不多；石油又不是老牌，早熏得灯罩很昏暗。鞭爆的繁响在四近，烟草的烟雾在身边：是昏沉的夜。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我闭了眼睛，向后一仰，靠在椅背上；捏着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初学记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的手搁在膝髁上。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531" name="组合 3"/>
          <p:cNvGrpSpPr/>
          <p:nvPr/>
        </p:nvGrpSpPr>
        <p:grpSpPr>
          <a:xfrm>
            <a:off x="2517775" y="49213"/>
            <a:ext cx="4568825" cy="1236662"/>
            <a:chOff x="2570854" y="3254813"/>
            <a:chExt cx="4568698" cy="1238542"/>
          </a:xfrm>
        </p:grpSpPr>
        <p:sp>
          <p:nvSpPr>
            <p:cNvPr id="22532" name="云形标注 4"/>
            <p:cNvSpPr/>
            <p:nvPr/>
          </p:nvSpPr>
          <p:spPr>
            <a:xfrm>
              <a:off x="2570854" y="3254813"/>
              <a:ext cx="4568698" cy="1238542"/>
            </a:xfrm>
            <a:prstGeom prst="cloudCallout">
              <a:avLst>
                <a:gd name="adj1" fmla="val 21065"/>
                <a:gd name="adj2" fmla="val 69782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  <a:ea typeface="等线" pitchFamily="2" charset="-122"/>
              </a:endParaRPr>
            </a:p>
          </p:txBody>
        </p:sp>
        <p:sp>
          <p:nvSpPr>
            <p:cNvPr id="22533" name="文本框 7"/>
            <p:cNvSpPr txBox="1"/>
            <p:nvPr/>
          </p:nvSpPr>
          <p:spPr>
            <a:xfrm>
              <a:off x="3008243" y="3286255"/>
              <a:ext cx="3803327" cy="11281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    从这些语句中你又体会到了什么？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534" name="文本框 6"/>
          <p:cNvSpPr txBox="1"/>
          <p:nvPr/>
        </p:nvSpPr>
        <p:spPr>
          <a:xfrm>
            <a:off x="946150" y="3827463"/>
            <a:ext cx="22098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昏沉的夜里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文本框 6"/>
          <p:cNvSpPr txBox="1"/>
          <p:nvPr/>
        </p:nvSpPr>
        <p:spPr>
          <a:xfrm>
            <a:off x="3532188" y="3819525"/>
            <a:ext cx="37607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作者晦暗消极的情绪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文本框 6"/>
          <p:cNvSpPr txBox="1"/>
          <p:nvPr/>
        </p:nvSpPr>
        <p:spPr>
          <a:xfrm>
            <a:off x="946150" y="4344988"/>
            <a:ext cx="37592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周围昏沉悲凉的气氛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22535" grpId="0"/>
      <p:bldP spid="225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8"/>
          <p:cNvSpPr txBox="1"/>
          <p:nvPr/>
        </p:nvSpPr>
        <p:spPr>
          <a:xfrm>
            <a:off x="1279525" y="1630363"/>
            <a:ext cx="7116763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预告   烟雾   昏沉   错综   澄碧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荡漾   瘦削   凌乱   解散   瞬间</a:t>
            </a:r>
            <a:b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凝视   骤然   陡然   退缩   浮动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文本框 2"/>
          <p:cNvSpPr txBox="1"/>
          <p:nvPr/>
        </p:nvSpPr>
        <p:spPr>
          <a:xfrm>
            <a:off x="1279525" y="838200"/>
            <a:ext cx="2670175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抄写词语。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内容占位符 2"/>
          <p:cNvSpPr txBox="1"/>
          <p:nvPr/>
        </p:nvSpPr>
        <p:spPr bwMode="auto">
          <a:xfrm>
            <a:off x="3583817" y="307975"/>
            <a:ext cx="2131115" cy="7111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2700">
                  <a:solidFill>
                    <a:schemeClr val="accent5"/>
                  </a:solidFill>
                  <a:prstDash val="solid"/>
                </a:ln>
                <a:pattFill prst="wdDnDiag">
                  <a:fgClr>
                    <a:schemeClr val="accent5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>
                <a:ln w="12700">
                  <a:solidFill>
                    <a:schemeClr val="accent5"/>
                  </a:solidFill>
                  <a:prstDash val="solid"/>
                </a:ln>
                <a:pattFill prst="wdDnDiag">
                  <a:fgClr>
                    <a:schemeClr val="accent5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>
                <a:ln w="12700">
                  <a:solidFill>
                    <a:schemeClr val="accent5"/>
                  </a:solidFill>
                  <a:prstDash val="solid"/>
                </a:ln>
                <a:pattFill prst="wdDnDiag">
                  <a:fgClr>
                    <a:schemeClr val="accent5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en-US" altLang="zh-CN" sz="3600" b="1" i="0" u="none" strike="noStrike" kern="1200" cap="none" spc="0" normalizeH="0" baseline="0" noProof="0">
              <a:ln w="12700">
                <a:solidFill>
                  <a:schemeClr val="accent5"/>
                </a:solidFill>
                <a:prstDash val="solid"/>
              </a:ln>
              <a:pattFill prst="wdDnDiag">
                <a:fgClr>
                  <a:schemeClr val="accent5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414338" y="958850"/>
            <a:ext cx="76739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在你的印象中鲁迅先生是一位怎样的人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6100" y="1649413"/>
            <a:ext cx="2867025" cy="3040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6148" name="矩形 4"/>
          <p:cNvSpPr>
            <a:spLocks noChangeArrowheads="1"/>
          </p:cNvSpPr>
          <p:nvPr/>
        </p:nvSpPr>
        <p:spPr bwMode="auto">
          <a:xfrm>
            <a:off x="642938" y="1738313"/>
            <a:ext cx="4554538" cy="2862263"/>
          </a:xfrm>
          <a:prstGeom prst="rect">
            <a:avLst/>
          </a:prstGeom>
          <a:noFill/>
          <a:ln w="38100" cmpd="thickThin">
            <a:solidFill>
              <a:schemeClr val="accent6">
                <a:lumMod val="50000"/>
              </a:schemeClr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eaLnBrk="1" hangingPunct="0">
              <a:lnSpc>
                <a:spcPct val="150000"/>
              </a:lnSpc>
              <a:spcBef>
                <a:spcPts val="1200"/>
              </a:spcBef>
            </a:pP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    鲁迅，原名周树人，浙江绍兴人。主要作品有小说集</a:t>
            </a:r>
            <a:r>
              <a:rPr lang="en-US" altLang="zh-CN" sz="2000" b="1" spc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呐喊</a:t>
            </a:r>
            <a:r>
              <a:rPr lang="en-US" altLang="zh-CN" sz="2000" b="1" spc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彷徨</a:t>
            </a:r>
            <a:r>
              <a:rPr lang="en-US" altLang="zh-CN" sz="2000" b="1" spc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故事新编</a:t>
            </a:r>
            <a:r>
              <a:rPr lang="en-US" altLang="zh-CN" sz="2000" b="1" spc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，散文集</a:t>
            </a:r>
            <a:r>
              <a:rPr lang="en-US" altLang="zh-CN" sz="2000" b="1" spc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朝花夕拾</a:t>
            </a:r>
            <a:r>
              <a:rPr lang="en-US" altLang="zh-CN" sz="2000" b="1" spc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000" b="1" spc="0">
                <a:latin typeface="宋体" panose="02010600030101010101" pitchFamily="2" charset="-122"/>
                <a:ea typeface="宋体" panose="02010600030101010101" pitchFamily="2" charset="-122"/>
              </a:rPr>
              <a:t>，以及大量杂文。他是伟大的文学家、思想家、革命家，五四新文化运动的重要参与者，中国现代文学的奠基人。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内容占位符 2"/>
          <p:cNvSpPr txBox="1"/>
          <p:nvPr/>
        </p:nvSpPr>
        <p:spPr bwMode="auto">
          <a:xfrm>
            <a:off x="3732904" y="307975"/>
            <a:ext cx="2131115" cy="7111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ct val="13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 w="12700">
                  <a:solidFill>
                    <a:schemeClr val="accent5"/>
                  </a:solidFill>
                  <a:prstDash val="solid"/>
                </a:ln>
                <a:pattFill prst="wdDnDiag">
                  <a:fgClr>
                    <a:schemeClr val="accent5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>
                <a:ln w="12700">
                  <a:solidFill>
                    <a:schemeClr val="accent5"/>
                  </a:solidFill>
                  <a:prstDash val="solid"/>
                </a:ln>
                <a:pattFill prst="wdDnDiag">
                  <a:fgClr>
                    <a:schemeClr val="accent5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>
                <a:ln w="12700">
                  <a:solidFill>
                    <a:schemeClr val="accent5"/>
                  </a:solidFill>
                  <a:prstDash val="solid"/>
                </a:ln>
                <a:pattFill prst="wdDnDiag">
                  <a:fgClr>
                    <a:schemeClr val="accent5">
                      <a:lumMod val="20000"/>
                      <a:lumOff val="8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en-US" altLang="zh-CN" sz="3600" b="1" i="0" u="none" strike="noStrike" kern="1200" cap="none" spc="0" normalizeH="0" baseline="0" noProof="0">
              <a:ln w="12700">
                <a:solidFill>
                  <a:schemeClr val="accent5"/>
                </a:solidFill>
                <a:prstDash val="solid"/>
              </a:ln>
              <a:pattFill prst="wdDnDiag">
                <a:fgClr>
                  <a:schemeClr val="accent5">
                    <a:lumMod val="20000"/>
                    <a:lumOff val="80000"/>
                  </a:schemeClr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78" name="文本框 2"/>
          <p:cNvSpPr txBox="1"/>
          <p:nvPr/>
        </p:nvSpPr>
        <p:spPr>
          <a:xfrm>
            <a:off x="1416050" y="1716088"/>
            <a:ext cx="6638925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说一说文中的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指的是什么。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文本框 18"/>
          <p:cNvSpPr txBox="1"/>
          <p:nvPr/>
        </p:nvSpPr>
        <p:spPr>
          <a:xfrm>
            <a:off x="3368675" y="3190875"/>
            <a:ext cx="232886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一个梦境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1" name="组合 7"/>
          <p:cNvGrpSpPr/>
          <p:nvPr/>
        </p:nvGrpSpPr>
        <p:grpSpPr>
          <a:xfrm>
            <a:off x="3749675" y="889000"/>
            <a:ext cx="5011738" cy="3651250"/>
            <a:chOff x="498475" y="1023938"/>
            <a:chExt cx="5011738" cy="3651250"/>
          </a:xfrm>
        </p:grpSpPr>
        <p:pic>
          <p:nvPicPr>
            <p:cNvPr id="25602" name="图片 3"/>
            <p:cNvPicPr>
              <a:picLocks noChangeAspect="1"/>
            </p:cNvPicPr>
            <p:nvPr/>
          </p:nvPicPr>
          <p:blipFill>
            <a:blip r:embed="rId1"/>
            <a:srcRect b="1505"/>
            <a:stretch>
              <a:fillRect/>
            </a:stretch>
          </p:blipFill>
          <p:spPr>
            <a:xfrm>
              <a:off x="498475" y="1023938"/>
              <a:ext cx="25622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5603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9088" y="1023938"/>
              <a:ext cx="26511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5604" name="文本框 3"/>
            <p:cNvSpPr txBox="1"/>
            <p:nvPr/>
          </p:nvSpPr>
          <p:spPr>
            <a:xfrm>
              <a:off x="603250" y="1636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5" name="文本框 4"/>
            <p:cNvSpPr txBox="1"/>
            <p:nvPr/>
          </p:nvSpPr>
          <p:spPr>
            <a:xfrm>
              <a:off x="603250" y="20081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6" name="文本框 5"/>
            <p:cNvSpPr txBox="1"/>
            <p:nvPr/>
          </p:nvSpPr>
          <p:spPr>
            <a:xfrm>
              <a:off x="603250" y="22494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7" name="文本框 6"/>
            <p:cNvSpPr txBox="1"/>
            <p:nvPr/>
          </p:nvSpPr>
          <p:spPr>
            <a:xfrm>
              <a:off x="603250" y="238760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8" name="文本框 7"/>
            <p:cNvSpPr txBox="1"/>
            <p:nvPr/>
          </p:nvSpPr>
          <p:spPr>
            <a:xfrm>
              <a:off x="603250" y="26384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9" name="文本框 8"/>
            <p:cNvSpPr txBox="1"/>
            <p:nvPr/>
          </p:nvSpPr>
          <p:spPr>
            <a:xfrm>
              <a:off x="603250" y="35147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0" name="文本框 9"/>
            <p:cNvSpPr txBox="1"/>
            <p:nvPr/>
          </p:nvSpPr>
          <p:spPr>
            <a:xfrm>
              <a:off x="3060700" y="113665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1" name="文本框 10"/>
            <p:cNvSpPr txBox="1"/>
            <p:nvPr/>
          </p:nvSpPr>
          <p:spPr>
            <a:xfrm>
              <a:off x="3060700" y="2017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2" name="文本框 11"/>
            <p:cNvSpPr txBox="1"/>
            <p:nvPr/>
          </p:nvSpPr>
          <p:spPr>
            <a:xfrm>
              <a:off x="3060700" y="225266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3" name="文本框 12"/>
            <p:cNvSpPr txBox="1"/>
            <p:nvPr/>
          </p:nvSpPr>
          <p:spPr>
            <a:xfrm>
              <a:off x="3008313" y="2397125"/>
              <a:ext cx="344487" cy="3143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4" name="文本框 13"/>
            <p:cNvSpPr txBox="1"/>
            <p:nvPr/>
          </p:nvSpPr>
          <p:spPr>
            <a:xfrm>
              <a:off x="3008313" y="2898775"/>
              <a:ext cx="344487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5" name="文本框 14"/>
            <p:cNvSpPr txBox="1"/>
            <p:nvPr/>
          </p:nvSpPr>
          <p:spPr>
            <a:xfrm>
              <a:off x="3008313" y="3275013"/>
              <a:ext cx="344487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5616" name="文本框 2"/>
          <p:cNvSpPr txBox="1"/>
          <p:nvPr/>
        </p:nvSpPr>
        <p:spPr>
          <a:xfrm>
            <a:off x="501650" y="957263"/>
            <a:ext cx="3482975" cy="309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    默读第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自然段，想一想这个梦境给你留下了怎样的印象，在文中圈出概括描写梦境的词语。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7" name="椭圆 5"/>
          <p:cNvSpPr/>
          <p:nvPr/>
        </p:nvSpPr>
        <p:spPr>
          <a:xfrm>
            <a:off x="4287838" y="2309813"/>
            <a:ext cx="676275" cy="196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18" name="文本框 6"/>
          <p:cNvSpPr txBox="1"/>
          <p:nvPr/>
        </p:nvSpPr>
        <p:spPr>
          <a:xfrm>
            <a:off x="527050" y="3981450"/>
            <a:ext cx="35591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  幽雅  有趣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9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品词析句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 animBg="1"/>
      <p:bldP spid="256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1397000" y="1001713"/>
            <a:ext cx="6653213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其实是一个梦境。这故事的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美丽，幽雅，有趣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体现在哪里？请你勾画出来，并简单地批注自己的感受。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8"/>
          <p:cNvSpPr txBox="1"/>
          <p:nvPr/>
        </p:nvSpPr>
        <p:spPr>
          <a:xfrm>
            <a:off x="631825" y="685800"/>
            <a:ext cx="8293100" cy="1644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这故事很美丽，幽雅，有趣。许多美的人和美的事，错综起来像一天云锦，而且万颗奔星似的飞动着，同时又展开去，以至于无穷。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0" name="组合 4"/>
          <p:cNvGrpSpPr/>
          <p:nvPr/>
        </p:nvGrpSpPr>
        <p:grpSpPr>
          <a:xfrm>
            <a:off x="631825" y="2435225"/>
            <a:ext cx="2538413" cy="2144713"/>
            <a:chOff x="2242386" y="2526978"/>
            <a:chExt cx="2705839" cy="2284510"/>
          </a:xfrm>
        </p:grpSpPr>
        <p:pic>
          <p:nvPicPr>
            <p:cNvPr id="27651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2386" y="2526978"/>
              <a:ext cx="2705839" cy="18027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2" name="文本框 3"/>
            <p:cNvSpPr txBox="1"/>
            <p:nvPr/>
          </p:nvSpPr>
          <p:spPr>
            <a:xfrm>
              <a:off x="3071844" y="4334905"/>
              <a:ext cx="1046921" cy="47658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云锦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653" name="组合 7"/>
          <p:cNvGrpSpPr/>
          <p:nvPr/>
        </p:nvGrpSpPr>
        <p:grpSpPr>
          <a:xfrm>
            <a:off x="3394075" y="2435225"/>
            <a:ext cx="2565400" cy="2198688"/>
            <a:chOff x="4803345" y="2523235"/>
            <a:chExt cx="2732343" cy="2341941"/>
          </a:xfrm>
        </p:grpSpPr>
        <p:pic>
          <p:nvPicPr>
            <p:cNvPr id="27654" name="图片 5"/>
            <p:cNvPicPr>
              <a:picLocks noChangeAspect="1"/>
            </p:cNvPicPr>
            <p:nvPr/>
          </p:nvPicPr>
          <p:blipFill>
            <a:blip r:embed="rId2"/>
            <a:srcRect r="13106"/>
            <a:stretch>
              <a:fillRect/>
            </a:stretch>
          </p:blipFill>
          <p:spPr>
            <a:xfrm>
              <a:off x="4803345" y="2523235"/>
              <a:ext cx="2729053" cy="18027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5" name="文本框 6"/>
            <p:cNvSpPr txBox="1"/>
            <p:nvPr/>
          </p:nvSpPr>
          <p:spPr>
            <a:xfrm>
              <a:off x="4848461" y="4329742"/>
              <a:ext cx="2687227" cy="5354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错综：纵横交叉。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656" name="组合 7"/>
          <p:cNvGrpSpPr/>
          <p:nvPr/>
        </p:nvGrpSpPr>
        <p:grpSpPr>
          <a:xfrm>
            <a:off x="6186488" y="2435225"/>
            <a:ext cx="2563812" cy="2139950"/>
            <a:chOff x="4764534" y="2526977"/>
            <a:chExt cx="2729053" cy="2279348"/>
          </a:xfrm>
        </p:grpSpPr>
        <p:pic>
          <p:nvPicPr>
            <p:cNvPr id="27657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4534" y="2526977"/>
              <a:ext cx="2729053" cy="18027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7658" name="文本框 6"/>
            <p:cNvSpPr txBox="1"/>
            <p:nvPr/>
          </p:nvSpPr>
          <p:spPr>
            <a:xfrm>
              <a:off x="4806360" y="4329742"/>
              <a:ext cx="2687227" cy="47658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algn="ctr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万颗奔星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659" name="组合 2"/>
          <p:cNvGrpSpPr/>
          <p:nvPr/>
        </p:nvGrpSpPr>
        <p:grpSpPr>
          <a:xfrm>
            <a:off x="3160713" y="111125"/>
            <a:ext cx="2730500" cy="569913"/>
            <a:chOff x="3220212" y="4525617"/>
            <a:chExt cx="2730016" cy="569844"/>
          </a:xfrm>
        </p:grpSpPr>
        <p:sp>
          <p:nvSpPr>
            <p:cNvPr id="27660" name="圆角矩形 1"/>
            <p:cNvSpPr/>
            <p:nvPr/>
          </p:nvSpPr>
          <p:spPr>
            <a:xfrm>
              <a:off x="3451946" y="4525617"/>
              <a:ext cx="2260199" cy="56984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0000"/>
                </a:solidFill>
                <a:ea typeface="等线" pitchFamily="2" charset="-122"/>
              </a:endParaRPr>
            </a:p>
          </p:txBody>
        </p:sp>
        <p:sp>
          <p:nvSpPr>
            <p:cNvPr id="27661" name="文本框 18"/>
            <p:cNvSpPr txBox="1"/>
            <p:nvPr/>
          </p:nvSpPr>
          <p:spPr>
            <a:xfrm>
              <a:off x="3220212" y="4534102"/>
              <a:ext cx="2730016" cy="5407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algn="ctr" eaLnBrk="1" hangingPunct="1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变幻无穷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662" name="椭圆 14"/>
          <p:cNvSpPr/>
          <p:nvPr/>
        </p:nvSpPr>
        <p:spPr>
          <a:xfrm>
            <a:off x="4324350" y="1304925"/>
            <a:ext cx="676275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63" name="椭圆 15"/>
          <p:cNvSpPr/>
          <p:nvPr/>
        </p:nvSpPr>
        <p:spPr>
          <a:xfrm>
            <a:off x="1801813" y="1304925"/>
            <a:ext cx="676275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64" name="椭圆 16"/>
          <p:cNvSpPr/>
          <p:nvPr/>
        </p:nvSpPr>
        <p:spPr>
          <a:xfrm>
            <a:off x="6030913" y="1304925"/>
            <a:ext cx="1497013" cy="40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2" grpId="0" animBg="1"/>
      <p:bldP spid="27663" grpId="0" animBg="1"/>
      <p:bldP spid="276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8"/>
          <p:cNvSpPr txBox="1"/>
          <p:nvPr/>
        </p:nvSpPr>
        <p:spPr>
          <a:xfrm>
            <a:off x="306388" y="673100"/>
            <a:ext cx="8472487" cy="313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两岸边的乌桕，新禾，野花，鸡，狗，丛树和枯树，茅屋，塔，伽蓝，农夫和村妇，村女，晒着的衣裳，和尚，蓑笠，天，云，竹，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都倒影在澄碧的小河中，随着每一打桨，各各夹带了闪烁的日光，并水里的萍藻游鱼，一同荡漾。诸影诸物，无不解散，而且摇动，扩大，互相融和；刚一融和，却又退缩，复近于原形。边缘都参差如夏云头，镶着日光，发出水银色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4" name="椭圆 1"/>
          <p:cNvSpPr/>
          <p:nvPr/>
        </p:nvSpPr>
        <p:spPr>
          <a:xfrm>
            <a:off x="4543425" y="1609725"/>
            <a:ext cx="592138" cy="4175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5" name="文本框 18"/>
          <p:cNvSpPr txBox="1"/>
          <p:nvPr/>
        </p:nvSpPr>
        <p:spPr>
          <a:xfrm>
            <a:off x="787400" y="3808413"/>
            <a:ext cx="2730500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澄碧：清而明净。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椭圆 4"/>
          <p:cNvSpPr/>
          <p:nvPr/>
        </p:nvSpPr>
        <p:spPr>
          <a:xfrm>
            <a:off x="6073775" y="2928938"/>
            <a:ext cx="592138" cy="4175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7" name="文本框 18"/>
          <p:cNvSpPr txBox="1"/>
          <p:nvPr/>
        </p:nvSpPr>
        <p:spPr>
          <a:xfrm>
            <a:off x="787400" y="4343400"/>
            <a:ext cx="5405438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参差：长短、高低、大小不齐，不一致。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椭圆 6"/>
          <p:cNvSpPr/>
          <p:nvPr/>
        </p:nvSpPr>
        <p:spPr>
          <a:xfrm>
            <a:off x="6988175" y="2928938"/>
            <a:ext cx="903288" cy="4175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8679" name="图片 2"/>
          <p:cNvPicPr>
            <a:picLocks noChangeAspect="1"/>
          </p:cNvPicPr>
          <p:nvPr/>
        </p:nvPicPr>
        <p:blipFill>
          <a:blip r:embed="rId1"/>
          <a:srcRect l="9293" t="47794" b="12271"/>
          <a:stretch>
            <a:fillRect/>
          </a:stretch>
        </p:blipFill>
        <p:spPr>
          <a:xfrm>
            <a:off x="6451600" y="3495675"/>
            <a:ext cx="1976438" cy="1158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/>
      <p:bldP spid="28676" grpId="0" animBg="1"/>
      <p:bldP spid="28677" grpId="0"/>
      <p:bldP spid="2867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8"/>
          <p:cNvSpPr txBox="1"/>
          <p:nvPr/>
        </p:nvSpPr>
        <p:spPr>
          <a:xfrm>
            <a:off x="588963" y="723900"/>
            <a:ext cx="8274050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大红花和斑红花，都在水里面浮动，忽而碎散，拉长了，如缕缕的胭脂水，然而没有晕。茅屋，狗，塔，村女，云，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也都浮动着。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913" y="2417763"/>
            <a:ext cx="4824412" cy="2139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29699" name="文本框 2"/>
          <p:cNvSpPr txBox="1"/>
          <p:nvPr/>
        </p:nvSpPr>
        <p:spPr>
          <a:xfrm>
            <a:off x="6092825" y="2667000"/>
            <a:ext cx="2405063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结合课本插图，说说自己看到的画面。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1" name="组合 9"/>
          <p:cNvGrpSpPr/>
          <p:nvPr/>
        </p:nvGrpSpPr>
        <p:grpSpPr>
          <a:xfrm>
            <a:off x="598488" y="1190625"/>
            <a:ext cx="5011737" cy="3651250"/>
            <a:chOff x="498475" y="1023938"/>
            <a:chExt cx="5011738" cy="3651250"/>
          </a:xfrm>
        </p:grpSpPr>
        <p:pic>
          <p:nvPicPr>
            <p:cNvPr id="30722" name="图片 3"/>
            <p:cNvPicPr>
              <a:picLocks noChangeAspect="1"/>
            </p:cNvPicPr>
            <p:nvPr/>
          </p:nvPicPr>
          <p:blipFill>
            <a:blip r:embed="rId1"/>
            <a:srcRect b="1505"/>
            <a:stretch>
              <a:fillRect/>
            </a:stretch>
          </p:blipFill>
          <p:spPr>
            <a:xfrm>
              <a:off x="498475" y="1023938"/>
              <a:ext cx="25622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723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9088" y="1023938"/>
              <a:ext cx="26511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24" name="文本框 3"/>
            <p:cNvSpPr txBox="1"/>
            <p:nvPr/>
          </p:nvSpPr>
          <p:spPr>
            <a:xfrm>
              <a:off x="603250" y="1636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25" name="文本框 4"/>
            <p:cNvSpPr txBox="1"/>
            <p:nvPr/>
          </p:nvSpPr>
          <p:spPr>
            <a:xfrm>
              <a:off x="603250" y="20081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26" name="文本框 5"/>
            <p:cNvSpPr txBox="1"/>
            <p:nvPr/>
          </p:nvSpPr>
          <p:spPr>
            <a:xfrm>
              <a:off x="603250" y="22494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27" name="文本框 6"/>
            <p:cNvSpPr txBox="1"/>
            <p:nvPr/>
          </p:nvSpPr>
          <p:spPr>
            <a:xfrm>
              <a:off x="603250" y="238760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28" name="文本框 7"/>
            <p:cNvSpPr txBox="1"/>
            <p:nvPr/>
          </p:nvSpPr>
          <p:spPr>
            <a:xfrm>
              <a:off x="603250" y="26384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29" name="文本框 8"/>
            <p:cNvSpPr txBox="1"/>
            <p:nvPr/>
          </p:nvSpPr>
          <p:spPr>
            <a:xfrm>
              <a:off x="603250" y="35147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30" name="文本框 9"/>
            <p:cNvSpPr txBox="1"/>
            <p:nvPr/>
          </p:nvSpPr>
          <p:spPr>
            <a:xfrm>
              <a:off x="3060700" y="113665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31" name="文本框 10"/>
            <p:cNvSpPr txBox="1"/>
            <p:nvPr/>
          </p:nvSpPr>
          <p:spPr>
            <a:xfrm>
              <a:off x="3060700" y="2017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32" name="文本框 11"/>
            <p:cNvSpPr txBox="1"/>
            <p:nvPr/>
          </p:nvSpPr>
          <p:spPr>
            <a:xfrm>
              <a:off x="3060700" y="225266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33" name="文本框 12"/>
            <p:cNvSpPr txBox="1"/>
            <p:nvPr/>
          </p:nvSpPr>
          <p:spPr>
            <a:xfrm>
              <a:off x="3008313" y="2397125"/>
              <a:ext cx="344487" cy="3143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34" name="文本框 13"/>
            <p:cNvSpPr txBox="1"/>
            <p:nvPr/>
          </p:nvSpPr>
          <p:spPr>
            <a:xfrm>
              <a:off x="3008313" y="2898775"/>
              <a:ext cx="344487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735" name="文本框 14"/>
            <p:cNvSpPr txBox="1"/>
            <p:nvPr/>
          </p:nvSpPr>
          <p:spPr>
            <a:xfrm>
              <a:off x="3008313" y="3275013"/>
              <a:ext cx="344487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0736" name="文本框 2"/>
          <p:cNvSpPr txBox="1"/>
          <p:nvPr/>
        </p:nvSpPr>
        <p:spPr>
          <a:xfrm>
            <a:off x="433388" y="131763"/>
            <a:ext cx="7545387" cy="1058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思考：作者描写景物和我们平常描写的景物有什么不一样？这样写有什么好处？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37" name="文本框 18"/>
          <p:cNvSpPr txBox="1"/>
          <p:nvPr/>
        </p:nvSpPr>
        <p:spPr>
          <a:xfrm>
            <a:off x="5749925" y="1776413"/>
            <a:ext cx="2859088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一连串名词的罗列，不仅语句简洁，而且画面感极强。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38" name="直接连接符 2"/>
          <p:cNvCxnSpPr/>
          <p:nvPr/>
        </p:nvCxnSpPr>
        <p:spPr>
          <a:xfrm>
            <a:off x="2006600" y="3016250"/>
            <a:ext cx="8461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9" name="直接连接符 10"/>
          <p:cNvCxnSpPr/>
          <p:nvPr/>
        </p:nvCxnSpPr>
        <p:spPr>
          <a:xfrm>
            <a:off x="665163" y="3144838"/>
            <a:ext cx="21875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40" name="直接连接符 12"/>
          <p:cNvCxnSpPr/>
          <p:nvPr/>
        </p:nvCxnSpPr>
        <p:spPr>
          <a:xfrm>
            <a:off x="665163" y="3279775"/>
            <a:ext cx="15779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41" name="直接连接符 14"/>
          <p:cNvCxnSpPr/>
          <p:nvPr/>
        </p:nvCxnSpPr>
        <p:spPr>
          <a:xfrm>
            <a:off x="3776663" y="1776413"/>
            <a:ext cx="10541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18"/>
          <p:cNvSpPr txBox="1"/>
          <p:nvPr/>
        </p:nvSpPr>
        <p:spPr>
          <a:xfrm>
            <a:off x="582613" y="896938"/>
            <a:ext cx="8188325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大红花一朵朵全被拉长了，这时是</a:t>
            </a:r>
            <a:r>
              <a:rPr lang="zh-CN" altLang="en-US" sz="32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泼剌奔迸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的红锦带。带织入狗中，狗织入白云中，白云织入村女中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6" name="文本框 2"/>
          <p:cNvSpPr txBox="1"/>
          <p:nvPr/>
        </p:nvSpPr>
        <p:spPr>
          <a:xfrm>
            <a:off x="582613" y="3052763"/>
            <a:ext cx="8418512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思考：这个句段在表达上有什么特点？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7" name="椭圆 3"/>
          <p:cNvSpPr/>
          <p:nvPr/>
        </p:nvSpPr>
        <p:spPr>
          <a:xfrm>
            <a:off x="4733925" y="1573213"/>
            <a:ext cx="454025" cy="4810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椭圆 4"/>
          <p:cNvSpPr/>
          <p:nvPr/>
        </p:nvSpPr>
        <p:spPr>
          <a:xfrm>
            <a:off x="5926138" y="1573213"/>
            <a:ext cx="454025" cy="4810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9" name="椭圆 5"/>
          <p:cNvSpPr/>
          <p:nvPr/>
        </p:nvSpPr>
        <p:spPr>
          <a:xfrm>
            <a:off x="7235825" y="1573213"/>
            <a:ext cx="803275" cy="4810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0" name="椭圆 6"/>
          <p:cNvSpPr/>
          <p:nvPr/>
        </p:nvSpPr>
        <p:spPr>
          <a:xfrm>
            <a:off x="666750" y="2171700"/>
            <a:ext cx="801688" cy="4810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51" name="文本框 18"/>
          <p:cNvSpPr txBox="1"/>
          <p:nvPr/>
        </p:nvSpPr>
        <p:spPr>
          <a:xfrm>
            <a:off x="582613" y="3817938"/>
            <a:ext cx="81343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上一句末尾与下一句开头采用了相同的字词。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2" name="文本框 18"/>
          <p:cNvSpPr txBox="1"/>
          <p:nvPr/>
        </p:nvSpPr>
        <p:spPr>
          <a:xfrm>
            <a:off x="319088" y="246063"/>
            <a:ext cx="813435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泼剌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是拟声词，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奔迸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则形容水的动态。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 animBg="1"/>
      <p:bldP spid="31748" grpId="0" animBg="1"/>
      <p:bldP spid="31749" grpId="0" animBg="1"/>
      <p:bldP spid="31750" grpId="0" animBg="1"/>
      <p:bldP spid="31751" grpId="0"/>
      <p:bldP spid="3175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1"/>
          <p:cNvSpPr txBox="1"/>
          <p:nvPr/>
        </p:nvSpPr>
        <p:spPr>
          <a:xfrm>
            <a:off x="701675" y="896938"/>
            <a:ext cx="8186738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想象：省略号省略了什么？仿照句式说说梦中还会出现怎样的景象。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0" name="文本框 2"/>
          <p:cNvSpPr txBox="1"/>
          <p:nvPr/>
        </p:nvSpPr>
        <p:spPr>
          <a:xfrm>
            <a:off x="2138363" y="2735263"/>
            <a:ext cx="6084887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    ）织入（    ）中，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    ）织入（    ）中。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1" name="文本框 18"/>
          <p:cNvSpPr txBox="1"/>
          <p:nvPr/>
        </p:nvSpPr>
        <p:spPr>
          <a:xfrm>
            <a:off x="2547938" y="2747963"/>
            <a:ext cx="1216025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村女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2" name="文本框 18"/>
          <p:cNvSpPr txBox="1"/>
          <p:nvPr/>
        </p:nvSpPr>
        <p:spPr>
          <a:xfrm>
            <a:off x="5000625" y="2747963"/>
            <a:ext cx="12144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萍藻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文本框 18"/>
          <p:cNvSpPr txBox="1"/>
          <p:nvPr/>
        </p:nvSpPr>
        <p:spPr>
          <a:xfrm>
            <a:off x="2547938" y="3421063"/>
            <a:ext cx="121602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萍藻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4" name="文本框 18"/>
          <p:cNvSpPr txBox="1"/>
          <p:nvPr/>
        </p:nvSpPr>
        <p:spPr>
          <a:xfrm>
            <a:off x="5226050" y="3389313"/>
            <a:ext cx="62547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塔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793" name="组合 2"/>
          <p:cNvGrpSpPr/>
          <p:nvPr/>
        </p:nvGrpSpPr>
        <p:grpSpPr>
          <a:xfrm>
            <a:off x="498475" y="1023938"/>
            <a:ext cx="5011738" cy="3651250"/>
            <a:chOff x="498475" y="1023938"/>
            <a:chExt cx="5011738" cy="3651250"/>
          </a:xfrm>
        </p:grpSpPr>
        <p:pic>
          <p:nvPicPr>
            <p:cNvPr id="33794" name="图片 3"/>
            <p:cNvPicPr>
              <a:picLocks noChangeAspect="1"/>
            </p:cNvPicPr>
            <p:nvPr/>
          </p:nvPicPr>
          <p:blipFill>
            <a:blip r:embed="rId1"/>
            <a:srcRect b="1505"/>
            <a:stretch>
              <a:fillRect/>
            </a:stretch>
          </p:blipFill>
          <p:spPr>
            <a:xfrm>
              <a:off x="498475" y="1023938"/>
              <a:ext cx="25622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379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9088" y="1023938"/>
              <a:ext cx="2651125" cy="36512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3796" name="文本框 3"/>
            <p:cNvSpPr txBox="1"/>
            <p:nvPr/>
          </p:nvSpPr>
          <p:spPr>
            <a:xfrm>
              <a:off x="603250" y="1636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797" name="文本框 4"/>
            <p:cNvSpPr txBox="1"/>
            <p:nvPr/>
          </p:nvSpPr>
          <p:spPr>
            <a:xfrm>
              <a:off x="603250" y="20081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798" name="文本框 5"/>
            <p:cNvSpPr txBox="1"/>
            <p:nvPr/>
          </p:nvSpPr>
          <p:spPr>
            <a:xfrm>
              <a:off x="603250" y="2249488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799" name="文本框 6"/>
            <p:cNvSpPr txBox="1"/>
            <p:nvPr/>
          </p:nvSpPr>
          <p:spPr>
            <a:xfrm>
              <a:off x="603250" y="238760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0" name="文本框 7"/>
            <p:cNvSpPr txBox="1"/>
            <p:nvPr/>
          </p:nvSpPr>
          <p:spPr>
            <a:xfrm>
              <a:off x="603250" y="26384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1" name="文本框 8"/>
            <p:cNvSpPr txBox="1"/>
            <p:nvPr/>
          </p:nvSpPr>
          <p:spPr>
            <a:xfrm>
              <a:off x="603250" y="3514725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2" name="文本框 9"/>
            <p:cNvSpPr txBox="1"/>
            <p:nvPr/>
          </p:nvSpPr>
          <p:spPr>
            <a:xfrm>
              <a:off x="3060700" y="1136650"/>
              <a:ext cx="231775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3" name="文本框 10"/>
            <p:cNvSpPr txBox="1"/>
            <p:nvPr/>
          </p:nvSpPr>
          <p:spPr>
            <a:xfrm>
              <a:off x="3060700" y="201771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4" name="文本框 11"/>
            <p:cNvSpPr txBox="1"/>
            <p:nvPr/>
          </p:nvSpPr>
          <p:spPr>
            <a:xfrm>
              <a:off x="3060700" y="2252663"/>
              <a:ext cx="231775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9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5" name="文本框 12"/>
            <p:cNvSpPr txBox="1"/>
            <p:nvPr/>
          </p:nvSpPr>
          <p:spPr>
            <a:xfrm>
              <a:off x="3008313" y="2397125"/>
              <a:ext cx="344487" cy="31432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6" name="文本框 13"/>
            <p:cNvSpPr txBox="1"/>
            <p:nvPr/>
          </p:nvSpPr>
          <p:spPr>
            <a:xfrm>
              <a:off x="3008313" y="2898775"/>
              <a:ext cx="344487" cy="2841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11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807" name="文本框 14"/>
            <p:cNvSpPr txBox="1"/>
            <p:nvPr/>
          </p:nvSpPr>
          <p:spPr>
            <a:xfrm>
              <a:off x="3008313" y="3275013"/>
              <a:ext cx="344487" cy="2841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en-US" altLang="zh-CN" sz="1200" b="1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12</a:t>
              </a:r>
              <a:endParaRPr lang="zh-CN" altLang="en-US" sz="1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3808" name="文本框 15"/>
          <p:cNvSpPr txBox="1"/>
          <p:nvPr/>
        </p:nvSpPr>
        <p:spPr>
          <a:xfrm>
            <a:off x="498475" y="300038"/>
            <a:ext cx="8186738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朗读课文第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3809" name="朗读配乐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6884988" y="19685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8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80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rcRect l="32322" t="-7669" r="8675"/>
          <a:stretch>
            <a:fillRect/>
          </a:stretch>
        </p:blipFill>
        <p:spPr>
          <a:xfrm>
            <a:off x="139700" y="0"/>
            <a:ext cx="2305050" cy="498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椭圆 6"/>
          <p:cNvSpPr/>
          <p:nvPr/>
        </p:nvSpPr>
        <p:spPr>
          <a:xfrm>
            <a:off x="2111375" y="1663700"/>
            <a:ext cx="720725" cy="720725"/>
          </a:xfrm>
          <a:prstGeom prst="ellipse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339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8775" y="1624013"/>
            <a:ext cx="2895600" cy="719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文本框 4"/>
          <p:cNvSpPr txBox="1"/>
          <p:nvPr/>
        </p:nvSpPr>
        <p:spPr>
          <a:xfrm>
            <a:off x="2111375" y="1530350"/>
            <a:ext cx="4164013" cy="85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/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好的故事</a:t>
            </a:r>
            <a:endParaRPr lang="zh-CN" altLang="en-US" sz="4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4" name="组合 2"/>
          <p:cNvGrpSpPr/>
          <p:nvPr/>
        </p:nvGrpSpPr>
        <p:grpSpPr>
          <a:xfrm>
            <a:off x="920750" y="2822575"/>
            <a:ext cx="5699125" cy="1624013"/>
            <a:chOff x="2783797" y="3032125"/>
            <a:chExt cx="3222251" cy="1624646"/>
          </a:xfrm>
        </p:grpSpPr>
        <p:sp>
          <p:nvSpPr>
            <p:cNvPr id="7175" name="云形标注 1"/>
            <p:cNvSpPr/>
            <p:nvPr/>
          </p:nvSpPr>
          <p:spPr>
            <a:xfrm>
              <a:off x="2783797" y="3032125"/>
              <a:ext cx="3222251" cy="1624646"/>
            </a:xfrm>
            <a:prstGeom prst="cloudCallout">
              <a:avLst>
                <a:gd name="adj1" fmla="val 22222"/>
                <a:gd name="adj2" fmla="val -74545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76" name="文本框 7"/>
            <p:cNvSpPr txBox="1"/>
            <p:nvPr/>
          </p:nvSpPr>
          <p:spPr>
            <a:xfrm>
              <a:off x="3093206" y="3222295"/>
              <a:ext cx="2631834" cy="105824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marL="342900" lvl="0" indent="-342900" eaLnBrk="1" hangingPunct="1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好的故事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指的是什么？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marL="342900" lvl="0" indent="-342900" eaLnBrk="1" hangingPunct="1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故事的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“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好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”</a:t>
              </a:r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体现在哪里？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5"/>
          <p:cNvSpPr txBox="1"/>
          <p:nvPr/>
        </p:nvSpPr>
        <p:spPr>
          <a:xfrm>
            <a:off x="904875" y="812800"/>
            <a:ext cx="763587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快速浏览，说说作者是怎么写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文本框 18"/>
          <p:cNvSpPr txBox="1"/>
          <p:nvPr/>
        </p:nvSpPr>
        <p:spPr>
          <a:xfrm>
            <a:off x="904875" y="2176463"/>
            <a:ext cx="7635875" cy="219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梦境的开头和结尾都写了这个故事的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美丽，幽雅，有趣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，还写了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许多美的人和美的事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5"/>
          <p:cNvSpPr txBox="1"/>
          <p:nvPr/>
        </p:nvSpPr>
        <p:spPr>
          <a:xfrm>
            <a:off x="1025525" y="922338"/>
            <a:ext cx="7423150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再读第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自然段和第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自然段，说说作者的梦境里分别回忆和看到了哪些景物，你发现了什么。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文本框 18"/>
          <p:cNvSpPr txBox="1"/>
          <p:nvPr/>
        </p:nvSpPr>
        <p:spPr>
          <a:xfrm>
            <a:off x="1025525" y="3427413"/>
            <a:ext cx="7635875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景物很相似，都描绘了江南水乡的美景。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5"/>
          <p:cNvSpPr txBox="1"/>
          <p:nvPr/>
        </p:nvSpPr>
        <p:spPr>
          <a:xfrm>
            <a:off x="995363" y="1022350"/>
            <a:ext cx="7635875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此时此刻，你的头脑里产生了什么问题？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66" name="文本框 18"/>
          <p:cNvSpPr txBox="1"/>
          <p:nvPr/>
        </p:nvSpPr>
        <p:spPr>
          <a:xfrm>
            <a:off x="995363" y="1797050"/>
            <a:ext cx="7580312" cy="1360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为何反复提到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美的人和美的事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5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为何作者花大量笔墨描绘江南水乡的景致？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867" name="文本框 15"/>
          <p:cNvSpPr txBox="1"/>
          <p:nvPr/>
        </p:nvSpPr>
        <p:spPr>
          <a:xfrm>
            <a:off x="995363" y="3390900"/>
            <a:ext cx="76358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作者为什么要这样写？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5"/>
          <p:cNvSpPr txBox="1"/>
          <p:nvPr/>
        </p:nvSpPr>
        <p:spPr>
          <a:xfrm>
            <a:off x="982663" y="1535113"/>
            <a:ext cx="7635875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再读读课文第一部分和结尾部分，并把读不懂的地方标记出来。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0" name="文本框 18"/>
          <p:cNvSpPr txBox="1"/>
          <p:nvPr/>
        </p:nvSpPr>
        <p:spPr>
          <a:xfrm>
            <a:off x="982663" y="2619375"/>
            <a:ext cx="7296150" cy="2236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为何作者说真爱这好的故事？总记得这好的故事？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spcBef>
                <a:spcPts val="600"/>
              </a:spcBef>
              <a:buAutoNum type="circleNumDbPlain"/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这美好的梦境和昏沉的夜有没有什么特殊含义？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15"/>
          <p:cNvSpPr txBox="1"/>
          <p:nvPr/>
        </p:nvSpPr>
        <p:spPr>
          <a:xfrm>
            <a:off x="982663" y="898525"/>
            <a:ext cx="46228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借助资料，深入研读。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2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深入研读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9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5"/>
          <p:cNvSpPr txBox="1"/>
          <p:nvPr/>
        </p:nvSpPr>
        <p:spPr>
          <a:xfrm>
            <a:off x="517525" y="241300"/>
            <a:ext cx="3457575" cy="534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阅读资料，深化理解。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4" name="文本框 15"/>
          <p:cNvSpPr txBox="1"/>
          <p:nvPr/>
        </p:nvSpPr>
        <p:spPr>
          <a:xfrm>
            <a:off x="517525" y="709613"/>
            <a:ext cx="8358188" cy="4302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14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本文选自鲁迅创作的散文诗集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，该散文诗集共有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篇作品，作于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1924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1926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年。这期间，鲁迅经受了一场持久、广泛、深刻、严峻的考验：先是女师大风潮，接着是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三一八惨案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，这中间贯穿了他同反动军阀及其形形色色走狗们的斗争。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虽然也蒙上了阴暗的气氛，夹杂着颓唐的干扰，但其基本精神是积极的，体现了人民的情绪和希望。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14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在艺术上的最大特征，是象征手法的广泛运用。诗情和哲理的结合，是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艺术上的第二个特征，第三个艺术上的特征则是语言精练、隽永而富于生命力。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5"/>
          <p:cNvSpPr txBox="1"/>
          <p:nvPr/>
        </p:nvSpPr>
        <p:spPr>
          <a:xfrm>
            <a:off x="1423988" y="1317625"/>
            <a:ext cx="6497637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默读课文，你是否对有些语句产生了新的理解或感受？请简单地批注在句子旁。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"/>
          <p:cNvPicPr>
            <a:picLocks noChangeAspect="1"/>
          </p:cNvPicPr>
          <p:nvPr/>
        </p:nvPicPr>
        <p:blipFill>
          <a:blip r:embed="rId1"/>
          <a:srcRect l="4094" t="45039" r="15970" b="1448"/>
          <a:stretch>
            <a:fillRect/>
          </a:stretch>
        </p:blipFill>
        <p:spPr>
          <a:xfrm>
            <a:off x="590550" y="441325"/>
            <a:ext cx="4743450" cy="42338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2" name="文本框 15"/>
          <p:cNvSpPr txBox="1"/>
          <p:nvPr/>
        </p:nvSpPr>
        <p:spPr>
          <a:xfrm>
            <a:off x="5516563" y="776288"/>
            <a:ext cx="3270250" cy="3711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野草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这部散文诗集在艺术上的最大特色就是象征手法的广泛运用。我们再来读读课后的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阅读链接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，完成下面图示。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5"/>
          <p:cNvSpPr txBox="1"/>
          <p:nvPr/>
        </p:nvSpPr>
        <p:spPr>
          <a:xfrm>
            <a:off x="1277938" y="315913"/>
            <a:ext cx="2813050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美的人和美的事美好的梦境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矩形 2"/>
          <p:cNvSpPr/>
          <p:nvPr/>
        </p:nvSpPr>
        <p:spPr>
          <a:xfrm>
            <a:off x="4449763" y="569913"/>
            <a:ext cx="2946400" cy="6365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7" name="文本框 15"/>
          <p:cNvSpPr txBox="1"/>
          <p:nvPr/>
        </p:nvSpPr>
        <p:spPr>
          <a:xfrm>
            <a:off x="1277938" y="1892300"/>
            <a:ext cx="3043237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昏沉的夜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矩形 4"/>
          <p:cNvSpPr/>
          <p:nvPr/>
        </p:nvSpPr>
        <p:spPr>
          <a:xfrm>
            <a:off x="4449763" y="1860550"/>
            <a:ext cx="2946400" cy="636588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9" name="文本框 15"/>
          <p:cNvSpPr txBox="1"/>
          <p:nvPr/>
        </p:nvSpPr>
        <p:spPr>
          <a:xfrm>
            <a:off x="1163638" y="2884488"/>
            <a:ext cx="713263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真爱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总记得好的故事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体现了（                                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0" name="文本框 18"/>
          <p:cNvSpPr txBox="1"/>
          <p:nvPr/>
        </p:nvSpPr>
        <p:spPr>
          <a:xfrm>
            <a:off x="4989513" y="584200"/>
            <a:ext cx="232568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美好的生活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1" name="文本框 18"/>
          <p:cNvSpPr txBox="1"/>
          <p:nvPr/>
        </p:nvSpPr>
        <p:spPr>
          <a:xfrm>
            <a:off x="4160838" y="1860550"/>
            <a:ext cx="352583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黑暗的社会现实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992" name="直接箭头连接符 9"/>
          <p:cNvCxnSpPr>
            <a:stCxn id="41986" idx="2"/>
            <a:endCxn id="41991" idx="0"/>
          </p:cNvCxnSpPr>
          <p:nvPr/>
        </p:nvCxnSpPr>
        <p:spPr>
          <a:xfrm flipH="1">
            <a:off x="5922963" y="1206500"/>
            <a:ext cx="0" cy="654050"/>
          </a:xfrm>
          <a:prstGeom prst="straightConnector1">
            <a:avLst/>
          </a:prstGeom>
          <a:ln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3" name="文本框 18"/>
          <p:cNvSpPr txBox="1"/>
          <p:nvPr/>
        </p:nvSpPr>
        <p:spPr>
          <a:xfrm>
            <a:off x="4760913" y="1238250"/>
            <a:ext cx="2325687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4" name="文本框 18"/>
          <p:cNvSpPr txBox="1"/>
          <p:nvPr/>
        </p:nvSpPr>
        <p:spPr>
          <a:xfrm>
            <a:off x="1277938" y="3367088"/>
            <a:ext cx="648811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对故乡的怀念和对美好生活的追求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995" name="直接箭头连接符 16"/>
          <p:cNvCxnSpPr>
            <a:stCxn id="41988" idx="2"/>
            <a:endCxn id="41991" idx="0"/>
          </p:cNvCxnSpPr>
          <p:nvPr/>
        </p:nvCxnSpPr>
        <p:spPr>
          <a:xfrm flipH="1">
            <a:off x="5922963" y="2497138"/>
            <a:ext cx="0" cy="43815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996" name="文本框 15"/>
          <p:cNvSpPr txBox="1"/>
          <p:nvPr/>
        </p:nvSpPr>
        <p:spPr>
          <a:xfrm>
            <a:off x="390525" y="3906838"/>
            <a:ext cx="8572500" cy="979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提示：方框内填写的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梦境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昏沉的夜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象征什么？括号内填写作者想表达的一种什么情感或者思想？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  <p:bldP spid="4199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5"/>
          <p:cNvSpPr txBox="1"/>
          <p:nvPr/>
        </p:nvSpPr>
        <p:spPr>
          <a:xfrm>
            <a:off x="1457325" y="1065213"/>
            <a:ext cx="6543675" cy="2862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在如此昏沉、黑暗、残酷的社会现实中，鲁迅并没有消沉，他执着地追求着美好的事物，追求着美丽、优雅、有趣的生活。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15"/>
          <p:cNvSpPr txBox="1"/>
          <p:nvPr/>
        </p:nvSpPr>
        <p:spPr>
          <a:xfrm>
            <a:off x="1019175" y="1395413"/>
            <a:ext cx="7312025" cy="2170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在学习本课时，我们借助了哪些资料？今后，当我们阅读某一位作家的文学作品遇到困难时，我们可以查阅哪些资料呢？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4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回顾总结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1"/>
          <p:cNvSpPr txBox="1"/>
          <p:nvPr/>
        </p:nvSpPr>
        <p:spPr>
          <a:xfrm>
            <a:off x="911225" y="955675"/>
            <a:ext cx="7672388" cy="3384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20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本文选自鲁迅的散文诗集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野草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，写于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1925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年，当时鲁迅生活在北洋军阀统治下的北京，切身感受到社会的黑暗，在这样的境况下创作了一个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4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写作背景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5"/>
          <p:cNvSpPr txBox="1"/>
          <p:nvPr/>
        </p:nvSpPr>
        <p:spPr>
          <a:xfrm>
            <a:off x="1128713" y="1195388"/>
            <a:ext cx="7312025" cy="2863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课后，有兴趣的同学可以读一读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野草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中的其他散文诗，不理解的地方可以和老师、同学交流，也可以到图书馆或网上查阅资料，帮助自己理解。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8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00" b="1" i="0" u="none" strike="noStrike" kern="120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拓展延伸</a:t>
            </a:r>
            <a:endParaRPr kumimoji="0" lang="zh-CN" altLang="en-US" sz="3400" b="1" i="0" u="none" strike="noStrike" kern="120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5"/>
          <p:cNvSpPr txBox="1"/>
          <p:nvPr/>
        </p:nvSpPr>
        <p:spPr>
          <a:xfrm>
            <a:off x="3382963" y="850900"/>
            <a:ext cx="2900362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好的故事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2" name="文本框 15"/>
          <p:cNvSpPr txBox="1"/>
          <p:nvPr/>
        </p:nvSpPr>
        <p:spPr>
          <a:xfrm>
            <a:off x="1997075" y="2459038"/>
            <a:ext cx="45847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梦境：美丽  优雅  有趣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15"/>
          <p:cNvSpPr txBox="1"/>
          <p:nvPr/>
        </p:nvSpPr>
        <p:spPr>
          <a:xfrm>
            <a:off x="1997075" y="3390900"/>
            <a:ext cx="45847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现实：昏沉  黑暗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4" name="新月形 1"/>
          <p:cNvSpPr/>
          <p:nvPr/>
        </p:nvSpPr>
        <p:spPr>
          <a:xfrm flipH="1">
            <a:off x="6534150" y="2581275"/>
            <a:ext cx="142875" cy="1219200"/>
          </a:xfrm>
          <a:prstGeom prst="moon">
            <a:avLst>
              <a:gd name="adj" fmla="val 50000"/>
            </a:avLst>
          </a:prstGeom>
          <a:solidFill>
            <a:srgbClr val="2F5597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ea typeface="等线" pitchFamily="2" charset="-122"/>
            </a:endParaRPr>
          </a:p>
        </p:txBody>
      </p:sp>
      <p:sp>
        <p:nvSpPr>
          <p:cNvPr id="46085" name="文本框 15"/>
          <p:cNvSpPr txBox="1"/>
          <p:nvPr/>
        </p:nvSpPr>
        <p:spPr>
          <a:xfrm>
            <a:off x="6677025" y="2673350"/>
            <a:ext cx="21590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algn="ctr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对美好生活的向往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6" name="文本框 15"/>
          <p:cNvSpPr txBox="1"/>
          <p:nvPr/>
        </p:nvSpPr>
        <p:spPr>
          <a:xfrm>
            <a:off x="446088" y="2459038"/>
            <a:ext cx="17399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（理想）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7" name="文本框 15"/>
          <p:cNvSpPr txBox="1"/>
          <p:nvPr/>
        </p:nvSpPr>
        <p:spPr>
          <a:xfrm>
            <a:off x="446088" y="3390900"/>
            <a:ext cx="17399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（社会）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8" name="文本框 15"/>
          <p:cNvSpPr txBox="1"/>
          <p:nvPr/>
        </p:nvSpPr>
        <p:spPr>
          <a:xfrm>
            <a:off x="2089150" y="1689100"/>
            <a:ext cx="4316413" cy="684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象征     好的故事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9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 animBg="1"/>
      <p:bldP spid="46085" grpId="0"/>
      <p:bldP spid="46086" grpId="0"/>
      <p:bldP spid="46087" grpId="0"/>
      <p:bldP spid="4608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内容占位符 2"/>
          <p:cNvSpPr txBox="1"/>
          <p:nvPr/>
        </p:nvSpPr>
        <p:spPr>
          <a:xfrm>
            <a:off x="633413" y="989013"/>
            <a:ext cx="8027987" cy="1314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defTabSz="68580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自由朗读课文，借助文中注音，通读全文，圈出自己不理解的词语。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内容占位符 2"/>
          <p:cNvSpPr txBox="1"/>
          <p:nvPr/>
        </p:nvSpPr>
        <p:spPr>
          <a:xfrm>
            <a:off x="633413" y="2303463"/>
            <a:ext cx="8027987" cy="2447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defTabSz="685800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提示：本文写于现代文学的初创时期，语言表达与现在不完全一样，有些词语比较难懂。初读课文时，遇到难懂的词语可以先跳过去。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5"/>
          <p:cNvSpPr txBox="1">
            <a:spLocks noChangeArrowheads="1"/>
          </p:cNvSpPr>
          <p:nvPr/>
        </p:nvSpPr>
        <p:spPr bwMode="auto">
          <a:xfrm>
            <a:off x="519113" y="234950"/>
            <a:ext cx="1935163" cy="615950"/>
          </a:xfrm>
          <a:prstGeom prst="rect">
            <a:avLst/>
          </a:prstGeom>
          <a:noFill/>
          <a:ln>
            <a:noFill/>
          </a:ln>
        </p:spPr>
        <p:txBody>
          <a:bodyPr wrap="none"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en-US" altLang="en-US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 hangingPunct="0"/>
            <a:r>
              <a:rPr lang="zh-CN" altLang="en-US" sz="3400" b="1" spc="0">
                <a:solidFill>
                  <a:srgbClr val="2F559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400" b="1">
              <a:solidFill>
                <a:srgbClr val="2F559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build="p"/>
      <p:bldP spid="921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内容占位符 2"/>
          <p:cNvSpPr txBox="1"/>
          <p:nvPr/>
        </p:nvSpPr>
        <p:spPr>
          <a:xfrm>
            <a:off x="1587500" y="1957388"/>
            <a:ext cx="4200525" cy="14589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defTabSz="68580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读完课文，你读懂了些什么？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413" y="1492250"/>
            <a:ext cx="1881187" cy="2498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8"/>
          <p:cNvSpPr txBox="1"/>
          <p:nvPr/>
        </p:nvSpPr>
        <p:spPr>
          <a:xfrm>
            <a:off x="1719263" y="1565275"/>
            <a:ext cx="6496050" cy="1754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膝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桕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蓝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蓑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笠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胭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脂   虹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霓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文本框 2"/>
          <p:cNvSpPr txBox="1"/>
          <p:nvPr/>
        </p:nvSpPr>
        <p:spPr>
          <a:xfrm>
            <a:off x="2208213" y="1263650"/>
            <a:ext cx="7239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kē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7" name="文本框 5"/>
          <p:cNvSpPr txBox="1"/>
          <p:nvPr/>
        </p:nvSpPr>
        <p:spPr>
          <a:xfrm>
            <a:off x="3717925" y="1263650"/>
            <a:ext cx="901700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文本框 6"/>
          <p:cNvSpPr txBox="1"/>
          <p:nvPr/>
        </p:nvSpPr>
        <p:spPr>
          <a:xfrm>
            <a:off x="4849813" y="1263650"/>
            <a:ext cx="900112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7"/>
          <p:cNvSpPr txBox="1"/>
          <p:nvPr/>
        </p:nvSpPr>
        <p:spPr>
          <a:xfrm>
            <a:off x="6446838" y="1263650"/>
            <a:ext cx="901700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suō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8"/>
          <p:cNvSpPr txBox="1"/>
          <p:nvPr/>
        </p:nvSpPr>
        <p:spPr>
          <a:xfrm>
            <a:off x="1598613" y="2154238"/>
            <a:ext cx="900112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yān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9"/>
          <p:cNvSpPr txBox="1"/>
          <p:nvPr/>
        </p:nvSpPr>
        <p:spPr>
          <a:xfrm>
            <a:off x="3851275" y="2154238"/>
            <a:ext cx="90170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72" name="组合 10"/>
          <p:cNvGrpSpPr/>
          <p:nvPr/>
        </p:nvGrpSpPr>
        <p:grpSpPr>
          <a:xfrm>
            <a:off x="2498725" y="3270250"/>
            <a:ext cx="4592638" cy="1065213"/>
            <a:chOff x="2630557" y="3032125"/>
            <a:chExt cx="4592194" cy="1065380"/>
          </a:xfrm>
        </p:grpSpPr>
        <p:sp>
          <p:nvSpPr>
            <p:cNvPr id="11273" name="云形标注 11"/>
            <p:cNvSpPr/>
            <p:nvPr/>
          </p:nvSpPr>
          <p:spPr>
            <a:xfrm>
              <a:off x="2630557" y="3032125"/>
              <a:ext cx="4592194" cy="1065380"/>
            </a:xfrm>
            <a:prstGeom prst="cloudCallout">
              <a:avLst>
                <a:gd name="adj1" fmla="val -59409"/>
                <a:gd name="adj2" fmla="val -36116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74" name="文本框 11"/>
            <p:cNvSpPr txBox="1"/>
            <p:nvPr/>
          </p:nvSpPr>
          <p:spPr>
            <a:xfrm>
              <a:off x="3286563" y="3194623"/>
              <a:ext cx="3624215" cy="68355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猜猜词语的意思。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  <p:bldP spid="11267" grpId="0"/>
      <p:bldP spid="11268" grpId="0"/>
      <p:bldP spid="11269" grpId="0"/>
      <p:bldP spid="11270" grpId="0"/>
      <p:bldP spid="11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8"/>
          <p:cNvSpPr txBox="1"/>
          <p:nvPr/>
        </p:nvSpPr>
        <p:spPr>
          <a:xfrm>
            <a:off x="1552575" y="1844675"/>
            <a:ext cx="6237288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参差   瘦削   倒影   碎散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文本框 4"/>
          <p:cNvSpPr txBox="1"/>
          <p:nvPr/>
        </p:nvSpPr>
        <p:spPr>
          <a:xfrm>
            <a:off x="1712913" y="2097088"/>
            <a:ext cx="3254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文本框 5"/>
          <p:cNvSpPr txBox="1"/>
          <p:nvPr/>
        </p:nvSpPr>
        <p:spPr>
          <a:xfrm>
            <a:off x="2200275" y="2097088"/>
            <a:ext cx="3254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文本框 6"/>
          <p:cNvSpPr txBox="1"/>
          <p:nvPr/>
        </p:nvSpPr>
        <p:spPr>
          <a:xfrm>
            <a:off x="3792538" y="2097088"/>
            <a:ext cx="3254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3" name="文本框 7"/>
          <p:cNvSpPr txBox="1"/>
          <p:nvPr/>
        </p:nvSpPr>
        <p:spPr>
          <a:xfrm>
            <a:off x="4957763" y="2097088"/>
            <a:ext cx="3254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4" name="文本框 8"/>
          <p:cNvSpPr txBox="1"/>
          <p:nvPr/>
        </p:nvSpPr>
        <p:spPr>
          <a:xfrm>
            <a:off x="7023100" y="2097088"/>
            <a:ext cx="3254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5" name="组合 9"/>
          <p:cNvGrpSpPr/>
          <p:nvPr/>
        </p:nvGrpSpPr>
        <p:grpSpPr>
          <a:xfrm>
            <a:off x="2073275" y="104775"/>
            <a:ext cx="4949825" cy="1612900"/>
            <a:chOff x="2630556" y="3032125"/>
            <a:chExt cx="4949687" cy="1613590"/>
          </a:xfrm>
        </p:grpSpPr>
        <p:sp>
          <p:nvSpPr>
            <p:cNvPr id="12296" name="云形标注 10"/>
            <p:cNvSpPr/>
            <p:nvPr/>
          </p:nvSpPr>
          <p:spPr>
            <a:xfrm>
              <a:off x="2630556" y="3032125"/>
              <a:ext cx="4949687" cy="1613590"/>
            </a:xfrm>
            <a:prstGeom prst="cloudCallout">
              <a:avLst>
                <a:gd name="adj1" fmla="val -14115"/>
                <a:gd name="adj2" fmla="val 70551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97" name="文本框 11"/>
            <p:cNvSpPr txBox="1"/>
            <p:nvPr/>
          </p:nvSpPr>
          <p:spPr>
            <a:xfrm>
              <a:off x="2961861" y="3201822"/>
              <a:ext cx="4415771" cy="127419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en-US"/>
              </a:defPPr>
              <a:lvl1pPr marL="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4572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9144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3716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1828800" indent="0" algn="l" defTabSz="4572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en-US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 注意加点的字，说说你有什么发现。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298" name="内容占位符 2"/>
          <p:cNvSpPr txBox="1"/>
          <p:nvPr/>
        </p:nvSpPr>
        <p:spPr>
          <a:xfrm>
            <a:off x="2436813" y="2943225"/>
            <a:ext cx="4200525" cy="71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algn="ctr" defTabSz="68580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8"/>
          <p:cNvSpPr txBox="1"/>
          <p:nvPr/>
        </p:nvSpPr>
        <p:spPr>
          <a:xfrm>
            <a:off x="1739900" y="1347788"/>
            <a:ext cx="6289675" cy="2584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搁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在   错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综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碧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萍藻</a:t>
            </a:r>
            <a:endParaRPr lang="en-US" altLang="zh-CN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火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间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然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掷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入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陡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4" name="文本框 4"/>
          <p:cNvSpPr txBox="1"/>
          <p:nvPr/>
        </p:nvSpPr>
        <p:spPr>
          <a:xfrm>
            <a:off x="1814513" y="1076325"/>
            <a:ext cx="7239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ɡē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文本框 5"/>
          <p:cNvSpPr txBox="1"/>
          <p:nvPr/>
        </p:nvSpPr>
        <p:spPr>
          <a:xfrm>
            <a:off x="3662363" y="1076325"/>
            <a:ext cx="11557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zōnɡ 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文本框 6"/>
          <p:cNvSpPr txBox="1"/>
          <p:nvPr/>
        </p:nvSpPr>
        <p:spPr>
          <a:xfrm>
            <a:off x="4718050" y="1076325"/>
            <a:ext cx="12573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é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文本框 7"/>
          <p:cNvSpPr txBox="1"/>
          <p:nvPr/>
        </p:nvSpPr>
        <p:spPr>
          <a:xfrm>
            <a:off x="6288088" y="1076325"/>
            <a:ext cx="18161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 zǎo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8" name="文本框 8"/>
          <p:cNvSpPr txBox="1"/>
          <p:nvPr/>
        </p:nvSpPr>
        <p:spPr>
          <a:xfrm>
            <a:off x="2117725" y="1905000"/>
            <a:ext cx="9525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9" name="文本框 9"/>
          <p:cNvSpPr txBox="1"/>
          <p:nvPr/>
        </p:nvSpPr>
        <p:spPr>
          <a:xfrm>
            <a:off x="3763963" y="1905000"/>
            <a:ext cx="9525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0" name="文本框 10"/>
          <p:cNvSpPr txBox="1"/>
          <p:nvPr/>
        </p:nvSpPr>
        <p:spPr>
          <a:xfrm>
            <a:off x="4818063" y="1905000"/>
            <a:ext cx="9525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1" name="文本框 11"/>
          <p:cNvSpPr txBox="1"/>
          <p:nvPr/>
        </p:nvSpPr>
        <p:spPr>
          <a:xfrm>
            <a:off x="6424613" y="1905000"/>
            <a:ext cx="9525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í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2" name="文本框 12"/>
          <p:cNvSpPr txBox="1"/>
          <p:nvPr/>
        </p:nvSpPr>
        <p:spPr>
          <a:xfrm>
            <a:off x="1585913" y="2801938"/>
            <a:ext cx="9525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3" name="文本框 13"/>
          <p:cNvSpPr txBox="1"/>
          <p:nvPr/>
        </p:nvSpPr>
        <p:spPr>
          <a:xfrm>
            <a:off x="3276600" y="2801938"/>
            <a:ext cx="9525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</a:t>
            </a: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ì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24" name="文本框 14"/>
          <p:cNvSpPr txBox="1"/>
          <p:nvPr/>
        </p:nvSpPr>
        <p:spPr>
          <a:xfrm>
            <a:off x="4884738" y="2801938"/>
            <a:ext cx="952500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en-US"/>
            </a:defPPr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en-US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dǒu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20000"/>
          </a:lnSpc>
          <a:defRPr sz="3200" b="1" dirty="0">
            <a:latin typeface="宋体" panose="02010600030101010101" pitchFamily="2" charset="-122"/>
            <a:ea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3301</Words>
  <Application>WPS 演示</Application>
  <PresentationFormat/>
  <Paragraphs>398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Wingdings</vt:lpstr>
      <vt:lpstr>Calibri</vt:lpstr>
      <vt:lpstr>Calibri Light</vt:lpstr>
      <vt:lpstr>黑体</vt:lpstr>
      <vt:lpstr>楷体</vt:lpstr>
      <vt:lpstr>微软雅黑</vt:lpstr>
      <vt:lpstr>Arial Unicode MS</vt:lpstr>
      <vt:lpstr>等线</vt:lpstr>
      <vt:lpstr>Cambria</vt:lpstr>
      <vt:lpstr>Arial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2019-03-13T03:17:00Z</dcterms:created>
  <dcterms:modified xsi:type="dcterms:W3CDTF">2023-09-25T17:26:07Z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A8896D905A9A40A08416C7DB8E773278_12</vt:lpwstr>
  </property>
</Properties>
</file>