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10"/>
  </p:notesMasterIdLst>
  <p:sldIdLst>
    <p:sldId id="256" r:id="rId4"/>
    <p:sldId id="257" r:id="rId5"/>
    <p:sldId id="260" r:id="rId6"/>
    <p:sldId id="267" r:id="rId7"/>
    <p:sldId id="268" r:id="rId8"/>
    <p:sldId id="269" r:id="rId9"/>
    <p:sldId id="270" r:id="rId11"/>
    <p:sldId id="271" r:id="rId12"/>
    <p:sldId id="272" r:id="rId13"/>
    <p:sldId id="273" r:id="rId14"/>
    <p:sldId id="258" r:id="rId15"/>
    <p:sldId id="275" r:id="rId16"/>
    <p:sldId id="276" r:id="rId17"/>
    <p:sldId id="277" r:id="rId18"/>
    <p:sldId id="278" r:id="rId19"/>
    <p:sldId id="279" r:id="rId20"/>
    <p:sldId id="259" r:id="rId21"/>
    <p:sldId id="261" r:id="rId22"/>
    <p:sldId id="262" r:id="rId23"/>
    <p:sldId id="283" r:id="rId24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jpeg"/><Relationship Id="rId7" Type="http://schemas.openxmlformats.org/officeDocument/2006/relationships/image" Target="../media/image47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0.png"/><Relationship Id="rId1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48369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数学广角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集合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利用集合图解决简单实际问题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74247" y="1470979"/>
            <a:ext cx="4305855" cy="1989954"/>
            <a:chOff x="566819" y="2095548"/>
            <a:chExt cx="4183134" cy="1989954"/>
          </a:xfrm>
        </p:grpSpPr>
        <p:sp>
          <p:nvSpPr>
            <p:cNvPr id="35" name="圆角矩形标注 1"/>
            <p:cNvSpPr/>
            <p:nvPr/>
          </p:nvSpPr>
          <p:spPr>
            <a:xfrm>
              <a:off x="827584" y="2102922"/>
              <a:ext cx="3922369" cy="442271"/>
            </a:xfrm>
            <a:prstGeom prst="wedgeRoundRectCallout">
              <a:avLst>
                <a:gd name="adj1" fmla="val -30333"/>
                <a:gd name="adj2" fmla="val 7418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6819" y="2490575"/>
              <a:ext cx="1549470" cy="1594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799523" y="2095548"/>
              <a:ext cx="3825581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可以怎样列式解答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39" name="圆角矩形标注 16"/>
          <p:cNvSpPr/>
          <p:nvPr/>
        </p:nvSpPr>
        <p:spPr>
          <a:xfrm>
            <a:off x="2733296" y="2189670"/>
            <a:ext cx="3899192" cy="2182280"/>
          </a:xfrm>
          <a:prstGeom prst="wedgeRoundRectCallout">
            <a:avLst>
              <a:gd name="adj1" fmla="val -53820"/>
              <a:gd name="adj2" fmla="val -24271"/>
              <a:gd name="adj3" fmla="val 16667"/>
            </a:avLst>
          </a:prstGeom>
          <a:solidFill>
            <a:schemeClr val="bg1"/>
          </a:solidFill>
          <a:ln w="28575">
            <a:solidFill>
              <a:srgbClr val="357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十二边形 14"/>
          <p:cNvSpPr/>
          <p:nvPr/>
        </p:nvSpPr>
        <p:spPr>
          <a:xfrm>
            <a:off x="395118" y="778877"/>
            <a:ext cx="1819275" cy="619125"/>
          </a:xfrm>
          <a:prstGeom prst="dodecagon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2733296" y="2252008"/>
            <a:ext cx="1895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  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3932430" y="2263681"/>
            <a:ext cx="289534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5+3+6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725226" y="2761546"/>
            <a:ext cx="1895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  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3932430" y="2775883"/>
            <a:ext cx="2959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9+8-3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2708548" y="3239606"/>
            <a:ext cx="1895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  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935426" y="3250624"/>
            <a:ext cx="2959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8-3+9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2697138" y="3683893"/>
            <a:ext cx="1895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  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3932429" y="3721146"/>
            <a:ext cx="2959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9-3+8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55150" y="731342"/>
            <a:ext cx="658584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把下面动物的序号填写在合适的圈里。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648075" y="2684015"/>
            <a:ext cx="4103668" cy="2111375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273175" y="2756999"/>
            <a:ext cx="3874889" cy="1985566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"/>
          <p:cNvSpPr txBox="1">
            <a:spLocks noChangeArrowheads="1"/>
          </p:cNvSpPr>
          <p:nvPr/>
        </p:nvSpPr>
        <p:spPr bwMode="auto">
          <a:xfrm>
            <a:off x="718505" y="2725458"/>
            <a:ext cx="6985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00FF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会游泳的</a:t>
            </a:r>
            <a:endParaRPr lang="zh-CN" altLang="en-US" dirty="0">
              <a:solidFill>
                <a:srgbClr val="0000FF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1"/>
          <p:cNvSpPr txBox="1">
            <a:spLocks noChangeArrowheads="1"/>
          </p:cNvSpPr>
          <p:nvPr/>
        </p:nvSpPr>
        <p:spPr bwMode="auto">
          <a:xfrm>
            <a:off x="7683536" y="2784787"/>
            <a:ext cx="68103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00FF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会飞的</a:t>
            </a:r>
            <a:endParaRPr lang="zh-CN" altLang="en-US" dirty="0">
              <a:solidFill>
                <a:srgbClr val="0000FF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"/>
          <p:cNvSpPr txBox="1">
            <a:spLocks noChangeArrowheads="1"/>
          </p:cNvSpPr>
          <p:nvPr/>
        </p:nvSpPr>
        <p:spPr bwMode="auto">
          <a:xfrm>
            <a:off x="2987824" y="1713720"/>
            <a:ext cx="307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既会游泳又会飞的</a:t>
            </a:r>
            <a:endParaRPr lang="zh-CN" altLang="en-US" dirty="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上箭头 17"/>
          <p:cNvSpPr/>
          <p:nvPr/>
        </p:nvSpPr>
        <p:spPr>
          <a:xfrm>
            <a:off x="4256881" y="2151984"/>
            <a:ext cx="139700" cy="889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21" descr="C:\Documents and Settings\Administrator\桌面\图片1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539868"/>
            <a:ext cx="12557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C:\Documents and Settings\Administrator\桌面\图片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688" y="1465255"/>
            <a:ext cx="103028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4" descr="C:\Documents and Settings\Administrator\桌面\图片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388" y="1389055"/>
            <a:ext cx="1182687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5" descr="C:\Documents and Settings\Administrator\桌面\图片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75" y="1250942"/>
            <a:ext cx="1158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8" descr="C:\Documents and Settings\Administrator\桌面\图片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6" y="2139943"/>
            <a:ext cx="12255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9" descr="C:\Documents and Settings\Administrator\桌面\图片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2077237"/>
            <a:ext cx="9747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30" descr="C:\Documents and Settings\Administrator\桌面\图片11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623" y="1934674"/>
            <a:ext cx="10096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1" descr="C:\Documents and Settings\Administrator\桌面\图片1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193" y="1829940"/>
            <a:ext cx="13414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2" descr="C:\Documents and Settings\Administrator\桌面\图片14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1886651"/>
            <a:ext cx="109061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2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1318806"/>
            <a:ext cx="1176338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2407 L 0.19809 0.23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52" y="13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93827E-6 L 0.30347 0.279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74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0.01528 0.337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5679E-6 L -0.02604 0.509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25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55538 0.333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78" y="1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23457E-6 L 0.09896 0.287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8" y="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97531E-6 L 0.16702 0.2947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83951E-6 L 0.2375 0.3379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16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1111E-6 L -0.28282 0.3947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9" y="1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35802E-6 L -0.05729 0.1700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8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89" y="777409"/>
            <a:ext cx="7600021" cy="299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"/>
          <p:cNvSpPr txBox="1"/>
          <p:nvPr/>
        </p:nvSpPr>
        <p:spPr>
          <a:xfrm>
            <a:off x="310356" y="3678611"/>
            <a:ext cx="885050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）既荣获“语文之星”又荣获“数学之星”的有（   ）人。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308769" y="4138986"/>
            <a:ext cx="529343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）上光荣榜的一共有（    ）人。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7669136" y="3642472"/>
            <a:ext cx="533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3962399" y="4096124"/>
            <a:ext cx="609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67543" y="747691"/>
            <a:ext cx="77048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个同学参加竞赛，其中参加数学竞赛的有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人，参加作文竞赛的有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人。既参加数学竞赛又参加作文竞赛的有几人？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725767" y="2673339"/>
            <a:ext cx="3438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15+11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20= 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"/>
          <p:cNvSpPr txBox="1"/>
          <p:nvPr/>
        </p:nvSpPr>
        <p:spPr>
          <a:xfrm>
            <a:off x="1039678" y="3661346"/>
            <a:ext cx="757931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答：既参加数学竞赛又参加作文竞赛的有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00550" y="785862"/>
            <a:ext cx="7746681" cy="1569660"/>
            <a:chOff x="500550" y="785862"/>
            <a:chExt cx="7746681" cy="1569660"/>
          </a:xfrm>
        </p:grpSpPr>
        <p:sp>
          <p:nvSpPr>
            <p:cNvPr id="11" name="圆角矩形 13"/>
            <p:cNvSpPr/>
            <p:nvPr/>
          </p:nvSpPr>
          <p:spPr>
            <a:xfrm>
              <a:off x="500550" y="785862"/>
              <a:ext cx="7746681" cy="1569660"/>
            </a:xfrm>
            <a:prstGeom prst="roundRect">
              <a:avLst>
                <a:gd name="adj" fmla="val 24383"/>
              </a:avLst>
            </a:prstGeom>
            <a:solidFill>
              <a:schemeClr val="bg1"/>
            </a:solidFill>
            <a:ln w="28575">
              <a:solidFill>
                <a:srgbClr val="357B6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83568" y="785862"/>
              <a:ext cx="747745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    学校举行乒乓球比赛，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组、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组两个小组各有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人，每组两人一对进行比赛，负者被淘汰，胜者进入下一轮，最后两组第一名进行决赛，两个小组一共要进行多少场比赛？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1131114" y="2652738"/>
            <a:ext cx="5402850" cy="1681473"/>
            <a:chOff x="1981094" y="3260351"/>
            <a:chExt cx="6190337" cy="1681473"/>
          </a:xfrm>
        </p:grpSpPr>
        <p:sp>
          <p:nvSpPr>
            <p:cNvPr id="16" name="圆角矩形标注 16"/>
            <p:cNvSpPr/>
            <p:nvPr/>
          </p:nvSpPr>
          <p:spPr>
            <a:xfrm>
              <a:off x="1981094" y="3701103"/>
              <a:ext cx="4309985" cy="830997"/>
            </a:xfrm>
            <a:prstGeom prst="wedgeRoundRectCallout">
              <a:avLst>
                <a:gd name="adj1" fmla="val 51173"/>
                <a:gd name="adj2" fmla="val -27125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357B6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73500" y="3685590"/>
              <a:ext cx="412517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每组进行的场次，再加决赛即可。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4875" y="3260351"/>
              <a:ext cx="1926556" cy="1681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00550" y="785862"/>
            <a:ext cx="7746681" cy="1569660"/>
            <a:chOff x="500550" y="785862"/>
            <a:chExt cx="7746681" cy="1569660"/>
          </a:xfrm>
        </p:grpSpPr>
        <p:sp>
          <p:nvSpPr>
            <p:cNvPr id="11" name="圆角矩形 13"/>
            <p:cNvSpPr/>
            <p:nvPr/>
          </p:nvSpPr>
          <p:spPr>
            <a:xfrm>
              <a:off x="500550" y="785862"/>
              <a:ext cx="7746681" cy="1569660"/>
            </a:xfrm>
            <a:prstGeom prst="roundRect">
              <a:avLst>
                <a:gd name="adj" fmla="val 24383"/>
              </a:avLst>
            </a:prstGeom>
            <a:solidFill>
              <a:schemeClr val="bg1"/>
            </a:solidFill>
            <a:ln w="28575">
              <a:solidFill>
                <a:srgbClr val="357B6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83568" y="785862"/>
              <a:ext cx="73783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    学校举行乒乓球比赛，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组、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组两个小组各有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人，每组两人一对进行比赛，负者被淘汰，胜者进入下一轮，最后两组第一名进行决赛，两个小组一共要进行多少场比赛？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920772" y="2571750"/>
            <a:ext cx="4011268" cy="1785888"/>
            <a:chOff x="3403988" y="3607988"/>
            <a:chExt cx="4595927" cy="1785888"/>
          </a:xfrm>
        </p:grpSpPr>
        <p:sp>
          <p:nvSpPr>
            <p:cNvPr id="16" name="圆角矩形标注 16"/>
            <p:cNvSpPr/>
            <p:nvPr/>
          </p:nvSpPr>
          <p:spPr>
            <a:xfrm>
              <a:off x="3403988" y="3701103"/>
              <a:ext cx="2887092" cy="1692773"/>
            </a:xfrm>
            <a:prstGeom prst="wedgeRoundRectCallout">
              <a:avLst>
                <a:gd name="adj1" fmla="val 56153"/>
                <a:gd name="adj2" fmla="val -23296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357B6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486494" y="3738169"/>
              <a:ext cx="25273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16÷2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（场）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3485" y="3607988"/>
              <a:ext cx="1616430" cy="17329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矩形 17"/>
          <p:cNvSpPr/>
          <p:nvPr/>
        </p:nvSpPr>
        <p:spPr>
          <a:xfrm flipH="1">
            <a:off x="2806832" y="3067015"/>
            <a:ext cx="2205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（场）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2806832" y="3437514"/>
            <a:ext cx="2205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（场）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2806832" y="3840832"/>
            <a:ext cx="2205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（场）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5724128" y="3252848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一组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00550" y="785862"/>
            <a:ext cx="7746681" cy="1569660"/>
            <a:chOff x="500550" y="785862"/>
            <a:chExt cx="7746681" cy="1569660"/>
          </a:xfrm>
        </p:grpSpPr>
        <p:sp>
          <p:nvSpPr>
            <p:cNvPr id="11" name="圆角矩形 13"/>
            <p:cNvSpPr/>
            <p:nvPr/>
          </p:nvSpPr>
          <p:spPr>
            <a:xfrm>
              <a:off x="500550" y="785862"/>
              <a:ext cx="7746681" cy="1569660"/>
            </a:xfrm>
            <a:prstGeom prst="roundRect">
              <a:avLst>
                <a:gd name="adj" fmla="val 24383"/>
              </a:avLst>
            </a:prstGeom>
            <a:solidFill>
              <a:schemeClr val="bg1"/>
            </a:solidFill>
            <a:ln w="28575">
              <a:solidFill>
                <a:srgbClr val="357B6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83568" y="785862"/>
              <a:ext cx="732505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    学校举行乒乓球比赛，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组、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组两个小组各有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人，每组两人一对进行比赛，负者被淘汰，胜者进入下一轮，最后两组第一名进行决赛，两个小组一共要进行多少场比赛？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2339752" y="2473040"/>
            <a:ext cx="3562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195736" y="2884487"/>
            <a:ext cx="3562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15×2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 flipH="1">
            <a:off x="2195736" y="3232838"/>
            <a:ext cx="3562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2211884" y="3583316"/>
            <a:ext cx="35629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（场）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1907704" y="4067862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两个小组一共要进行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场比赛。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1422832" y="2422822"/>
            <a:ext cx="70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13"/>
          <p:cNvSpPr/>
          <p:nvPr/>
        </p:nvSpPr>
        <p:spPr>
          <a:xfrm>
            <a:off x="1871994" y="3235790"/>
            <a:ext cx="6389711" cy="1300689"/>
          </a:xfrm>
          <a:prstGeom prst="roundRect">
            <a:avLst>
              <a:gd name="adj" fmla="val 24383"/>
            </a:avLst>
          </a:prstGeom>
          <a:solidFill>
            <a:schemeClr val="bg1"/>
          </a:solidFill>
          <a:ln w="28575">
            <a:solidFill>
              <a:srgbClr val="357B6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82477" y="661609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10800000" flipV="1">
            <a:off x="6900492" y="2097576"/>
            <a:ext cx="717627" cy="11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10800000" flipV="1">
            <a:off x="7374126" y="1814185"/>
            <a:ext cx="717627" cy="11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小学学科网</a:t>
            </a:r>
            <a:endParaRPr lang="zh-CN" altLang="en-US" sz="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10800000" flipV="1">
            <a:off x="6993089" y="2191569"/>
            <a:ext cx="717627" cy="11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小学学科网  xuekeedu.com</a:t>
            </a:r>
            <a:endParaRPr lang="zh-CN" altLang="en-US" sz="4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60" y="3469500"/>
            <a:ext cx="1393754" cy="119194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57027" y="1397098"/>
            <a:ext cx="3312368" cy="1533525"/>
            <a:chOff x="2103438" y="1687104"/>
            <a:chExt cx="3838575" cy="1533525"/>
          </a:xfrm>
        </p:grpSpPr>
        <p:sp>
          <p:nvSpPr>
            <p:cNvPr id="18" name="椭圆 17"/>
            <p:cNvSpPr/>
            <p:nvPr/>
          </p:nvSpPr>
          <p:spPr>
            <a:xfrm>
              <a:off x="2103438" y="1687104"/>
              <a:ext cx="3838575" cy="1533525"/>
            </a:xfrm>
            <a:prstGeom prst="ellipse">
              <a:avLst/>
            </a:prstGeom>
            <a:solidFill>
              <a:schemeClr val="bg1">
                <a:alpha val="50196"/>
              </a:schemeClr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3"/>
            <p:cNvSpPr txBox="1"/>
            <p:nvPr/>
          </p:nvSpPr>
          <p:spPr>
            <a:xfrm>
              <a:off x="2447427" y="1939745"/>
              <a:ext cx="1616518" cy="9556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只参加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A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的人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64211" y="1362864"/>
            <a:ext cx="3494688" cy="1533525"/>
            <a:chOff x="4444137" y="1735485"/>
            <a:chExt cx="3838575" cy="1533525"/>
          </a:xfrm>
        </p:grpSpPr>
        <p:sp>
          <p:nvSpPr>
            <p:cNvPr id="19" name="椭圆 18"/>
            <p:cNvSpPr/>
            <p:nvPr/>
          </p:nvSpPr>
          <p:spPr>
            <a:xfrm>
              <a:off x="4444137" y="1735485"/>
              <a:ext cx="3838575" cy="1533525"/>
            </a:xfrm>
            <a:prstGeom prst="ellipse">
              <a:avLst/>
            </a:prstGeom>
            <a:solidFill>
              <a:schemeClr val="bg1">
                <a:alpha val="50196"/>
              </a:schemeClr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7"/>
            <p:cNvSpPr txBox="1"/>
            <p:nvPr/>
          </p:nvSpPr>
          <p:spPr>
            <a:xfrm>
              <a:off x="6579670" y="1938170"/>
              <a:ext cx="1398638" cy="9556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只参加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B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的人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3516842" y="1737349"/>
            <a:ext cx="14901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都参加的人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1839515" y="3220365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计算方法：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1839515" y="3665568"/>
            <a:ext cx="64541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只参加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只参加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都参加的人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总人数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TextBox 12"/>
          <p:cNvSpPr txBox="1"/>
          <p:nvPr/>
        </p:nvSpPr>
        <p:spPr>
          <a:xfrm>
            <a:off x="1839515" y="4017100"/>
            <a:ext cx="59805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都参加的人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总人数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08642E-6 L 0.10278 0.0052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" y="24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14861 0.0123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31" y="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" grpId="0" bldLvl="0" animBg="1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198532">
            <a:off x="3115902" y="873002"/>
            <a:ext cx="3007290" cy="923330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none">
            <a:prstTxWarp prst="textDoubleWave1">
              <a:avLst/>
            </a:prstTxWarp>
            <a:spAutoFit/>
            <a:scene3d>
              <a:camera prst="perspectiveHeroicExtremeRightFacing"/>
              <a:lightRig rig="flat" dir="tl">
                <a:rot lat="0" lon="0" rev="7200000"/>
              </a:lightRig>
            </a:scene3d>
            <a:sp3d extrusionH="38100" contourW="8890">
              <a:bevelT w="38100" h="31750" prst="hardEdge"/>
              <a:bevelB w="38100" h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dirty="0">
                <a:ln w="11430"/>
                <a:solidFill>
                  <a:srgbClr val="FF0066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通知</a:t>
            </a:r>
            <a:endParaRPr lang="zh-CN" altLang="en-US" sz="5400" b="1" dirty="0">
              <a:ln w="11430"/>
              <a:solidFill>
                <a:srgbClr val="FF0066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24568" y="2064024"/>
            <a:ext cx="6160093" cy="2358027"/>
            <a:chOff x="611561" y="1098578"/>
            <a:chExt cx="4469722" cy="2160240"/>
          </a:xfrm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611561" y="1098578"/>
              <a:ext cx="4469722" cy="2160240"/>
            </a:xfrm>
            <a:prstGeom prst="wedgeRoundRectCallout">
              <a:avLst>
                <a:gd name="adj1" fmla="val -9046"/>
                <a:gd name="adj2" fmla="val 44589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357B69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just"/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1900" y="1349066"/>
              <a:ext cx="4285595" cy="16592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学校定于下周三举行运动会，请各班本周五选拔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名踢毽子同学，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名跳绳同学参加比赛，望周知。</a:t>
              </a:r>
              <a:endPara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           教务处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425" y="721448"/>
            <a:ext cx="1447535" cy="144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0996" y="823296"/>
            <a:ext cx="8085930" cy="993917"/>
            <a:chOff x="75692" y="1721707"/>
            <a:chExt cx="7855474" cy="993917"/>
          </a:xfrm>
        </p:grpSpPr>
        <p:sp>
          <p:nvSpPr>
            <p:cNvPr id="2" name="圆角矩形标注 1"/>
            <p:cNvSpPr/>
            <p:nvPr/>
          </p:nvSpPr>
          <p:spPr>
            <a:xfrm>
              <a:off x="889646" y="2102922"/>
              <a:ext cx="6680008" cy="442271"/>
            </a:xfrm>
            <a:prstGeom prst="wedgeRoundRectCallout">
              <a:avLst>
                <a:gd name="adj1" fmla="val -51948"/>
                <a:gd name="adj2" fmla="val 3003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692" y="1721707"/>
              <a:ext cx="786089" cy="9939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799523" y="2095548"/>
              <a:ext cx="7131643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下面是三（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）班参加跳绳、踢毽比赛的学生名单。</a:t>
              </a:r>
              <a:endParaRPr lang="zh-CN" altLang="en-US" sz="2400" b="1" dirty="0">
                <a:latin typeface="SimSun-ExtB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45571" y="3493592"/>
            <a:ext cx="7115423" cy="1320413"/>
            <a:chOff x="844051" y="3050290"/>
            <a:chExt cx="7115423" cy="1320413"/>
          </a:xfrm>
        </p:grpSpPr>
        <p:sp>
          <p:nvSpPr>
            <p:cNvPr id="4" name="矩形 3"/>
            <p:cNvSpPr/>
            <p:nvPr/>
          </p:nvSpPr>
          <p:spPr>
            <a:xfrm>
              <a:off x="844051" y="3517968"/>
              <a:ext cx="5795010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SimSun-ExtB" panose="02010609060101010101" pitchFamily="49" charset="-122"/>
                  <a:ea typeface="楷体" panose="02010609060101010101" pitchFamily="49" charset="-122"/>
                </a:rPr>
                <a:t>同桌交流：参加这两项比赛的共有多少人？</a:t>
              </a:r>
              <a:endParaRPr lang="zh-CN" altLang="en-US" sz="2400" b="1" dirty="0">
                <a:latin typeface="SimSun-ExtB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9061" y="3050290"/>
              <a:ext cx="1320413" cy="1320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18269" y="2387105"/>
          <a:ext cx="7656514" cy="1095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301"/>
                <a:gridCol w="750888"/>
                <a:gridCol w="704850"/>
                <a:gridCol w="723900"/>
                <a:gridCol w="723900"/>
                <a:gridCol w="952500"/>
                <a:gridCol w="742950"/>
                <a:gridCol w="704850"/>
                <a:gridCol w="714375"/>
                <a:gridCol w="762000"/>
              </a:tblGrid>
              <a:tr h="569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  <a:tr h="5254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踢毽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1604095" y="245378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337520" y="244425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陈东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3051895" y="245536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3775795" y="245536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4509220" y="2455368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王爱华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5447433" y="2455368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马超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199908" y="2466480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丁旭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6880945" y="2468068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赵军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7606433" y="2468068"/>
            <a:ext cx="777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徐强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6"/>
          <p:cNvSpPr txBox="1">
            <a:spLocks noChangeArrowheads="1"/>
          </p:cNvSpPr>
          <p:nvPr/>
        </p:nvSpPr>
        <p:spPr bwMode="auto">
          <a:xfrm>
            <a:off x="3775795" y="299829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7"/>
          <p:cNvSpPr txBox="1">
            <a:spLocks noChangeArrowheads="1"/>
          </p:cNvSpPr>
          <p:nvPr/>
        </p:nvSpPr>
        <p:spPr bwMode="auto">
          <a:xfrm>
            <a:off x="1604095" y="299829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8"/>
          <p:cNvSpPr txBox="1">
            <a:spLocks noChangeArrowheads="1"/>
          </p:cNvSpPr>
          <p:nvPr/>
        </p:nvSpPr>
        <p:spPr bwMode="auto">
          <a:xfrm>
            <a:off x="2337520" y="299988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于丽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>
            <a:off x="3051895" y="299988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0"/>
          <p:cNvSpPr txBox="1">
            <a:spLocks noChangeArrowheads="1"/>
          </p:cNvSpPr>
          <p:nvPr/>
        </p:nvSpPr>
        <p:spPr bwMode="auto">
          <a:xfrm>
            <a:off x="4509220" y="299988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朱小东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1"/>
          <p:cNvSpPr txBox="1">
            <a:spLocks noChangeArrowheads="1"/>
          </p:cNvSpPr>
          <p:nvPr/>
        </p:nvSpPr>
        <p:spPr bwMode="auto">
          <a:xfrm>
            <a:off x="6199908" y="2999880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陶伟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2"/>
          <p:cNvSpPr txBox="1">
            <a:spLocks noChangeArrowheads="1"/>
          </p:cNvSpPr>
          <p:nvPr/>
        </p:nvSpPr>
        <p:spPr bwMode="auto">
          <a:xfrm>
            <a:off x="5447433" y="299988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>
            <a:spLocks noChangeArrowheads="1"/>
          </p:cNvSpPr>
          <p:nvPr/>
        </p:nvSpPr>
        <p:spPr bwMode="auto">
          <a:xfrm>
            <a:off x="6880945" y="2999880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卢强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6333" l="10000" r="90000">
                        <a14:foregroundMark x1="37366" y1="87833" x2="37258" y2="95500"/>
                        <a14:foregroundMark x1="58333" y1="32833" x2="62204" y2="9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1" y="869355"/>
            <a:ext cx="8786849" cy="2834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"/>
          <p:cNvSpPr/>
          <p:nvPr/>
        </p:nvSpPr>
        <p:spPr>
          <a:xfrm>
            <a:off x="1035071" y="1212156"/>
            <a:ext cx="1745266" cy="702567"/>
          </a:xfrm>
          <a:prstGeom prst="wedgeRoundRectCallout">
            <a:avLst>
              <a:gd name="adj1" fmla="val 54441"/>
              <a:gd name="adj2" fmla="val 52222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跳绳的有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人，踢毽的有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4"/>
          <p:cNvSpPr/>
          <p:nvPr/>
        </p:nvSpPr>
        <p:spPr>
          <a:xfrm>
            <a:off x="3161210" y="629416"/>
            <a:ext cx="1614065" cy="363701"/>
          </a:xfrm>
          <a:prstGeom prst="wedgeRoundRectCallout">
            <a:avLst>
              <a:gd name="adj1" fmla="val 35807"/>
              <a:gd name="adj2" fmla="val 104369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5"/>
          <p:cNvSpPr/>
          <p:nvPr/>
        </p:nvSpPr>
        <p:spPr>
          <a:xfrm>
            <a:off x="5696341" y="699757"/>
            <a:ext cx="2339656" cy="790739"/>
          </a:xfrm>
          <a:prstGeom prst="wedgeRoundRectCallout">
            <a:avLst>
              <a:gd name="adj1" fmla="val -35572"/>
              <a:gd name="adj2" fmla="val 71090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可是参加这两项比赛的没有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人呀？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827584" y="3580060"/>
          <a:ext cx="7656514" cy="1095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301"/>
                <a:gridCol w="750888"/>
                <a:gridCol w="704850"/>
                <a:gridCol w="723900"/>
                <a:gridCol w="723900"/>
                <a:gridCol w="952500"/>
                <a:gridCol w="742950"/>
                <a:gridCol w="704850"/>
                <a:gridCol w="714375"/>
                <a:gridCol w="762000"/>
              </a:tblGrid>
              <a:tr h="569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  <a:tr h="5254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踢毽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713410" y="364673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446835" y="363721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陈东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3161210" y="364832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3885110" y="364832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4618535" y="3648323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王爱华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5556748" y="3648323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马超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6309223" y="3659435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丁旭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6990260" y="3661023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赵军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7715748" y="3661023"/>
            <a:ext cx="777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徐强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6"/>
          <p:cNvSpPr txBox="1">
            <a:spLocks noChangeArrowheads="1"/>
          </p:cNvSpPr>
          <p:nvPr/>
        </p:nvSpPr>
        <p:spPr bwMode="auto">
          <a:xfrm>
            <a:off x="3885110" y="419124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1713410" y="419124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8"/>
          <p:cNvSpPr txBox="1">
            <a:spLocks noChangeArrowheads="1"/>
          </p:cNvSpPr>
          <p:nvPr/>
        </p:nvSpPr>
        <p:spPr bwMode="auto">
          <a:xfrm>
            <a:off x="2446835" y="419283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于丽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3161210" y="419283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4618535" y="4192835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朱小东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1"/>
          <p:cNvSpPr txBox="1">
            <a:spLocks noChangeArrowheads="1"/>
          </p:cNvSpPr>
          <p:nvPr/>
        </p:nvSpPr>
        <p:spPr bwMode="auto">
          <a:xfrm>
            <a:off x="6309223" y="4192835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陶伟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5556748" y="419283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3"/>
          <p:cNvSpPr txBox="1">
            <a:spLocks noChangeArrowheads="1"/>
          </p:cNvSpPr>
          <p:nvPr/>
        </p:nvSpPr>
        <p:spPr bwMode="auto">
          <a:xfrm>
            <a:off x="6990260" y="4192835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卢强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0" y="1145109"/>
            <a:ext cx="8791817" cy="283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圆角矩形标注 2"/>
          <p:cNvSpPr/>
          <p:nvPr/>
        </p:nvSpPr>
        <p:spPr>
          <a:xfrm>
            <a:off x="1087151" y="1149871"/>
            <a:ext cx="2148139" cy="717180"/>
          </a:xfrm>
          <a:prstGeom prst="wedgeRoundRectCallout">
            <a:avLst>
              <a:gd name="adj1" fmla="val 55873"/>
              <a:gd name="adj2" fmla="val 21565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我发现有的人两项比赛都参加了。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3"/>
          <p:cNvSpPr/>
          <p:nvPr/>
        </p:nvSpPr>
        <p:spPr>
          <a:xfrm>
            <a:off x="2979774" y="446609"/>
            <a:ext cx="2134964" cy="619125"/>
          </a:xfrm>
          <a:prstGeom prst="wedgeRoundRectCallout">
            <a:avLst>
              <a:gd name="adj1" fmla="val 25739"/>
              <a:gd name="adj2" fmla="val 79881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怎样表示能清楚地看出来呢？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5"/>
          <p:cNvSpPr/>
          <p:nvPr/>
        </p:nvSpPr>
        <p:spPr>
          <a:xfrm>
            <a:off x="5159014" y="1017107"/>
            <a:ext cx="2970510" cy="739903"/>
          </a:xfrm>
          <a:prstGeom prst="wedgeRoundRectCallout">
            <a:avLst>
              <a:gd name="adj1" fmla="val -15552"/>
              <a:gd name="adj2" fmla="val 57229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我把两项比赛都参加的人连起来，有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个重复的。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868501" y="3618858"/>
          <a:ext cx="7656514" cy="1095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301"/>
                <a:gridCol w="750888"/>
                <a:gridCol w="704850"/>
                <a:gridCol w="723900"/>
                <a:gridCol w="723900"/>
                <a:gridCol w="952500"/>
                <a:gridCol w="742950"/>
                <a:gridCol w="704850"/>
                <a:gridCol w="714375"/>
                <a:gridCol w="762000"/>
              </a:tblGrid>
              <a:tr h="569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  <a:tr h="5254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踢毽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1754327" y="368553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487752" y="367600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陈东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3202127" y="3687121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3926027" y="3687121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4659452" y="3687121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王爱华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5597665" y="3687121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马超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350140" y="3698233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丁旭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7031177" y="3699821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赵军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7756665" y="3699821"/>
            <a:ext cx="777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徐强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3926027" y="4230046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7"/>
          <p:cNvSpPr txBox="1">
            <a:spLocks noChangeArrowheads="1"/>
          </p:cNvSpPr>
          <p:nvPr/>
        </p:nvSpPr>
        <p:spPr bwMode="auto">
          <a:xfrm>
            <a:off x="1754327" y="4230046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8"/>
          <p:cNvSpPr txBox="1">
            <a:spLocks noChangeArrowheads="1"/>
          </p:cNvSpPr>
          <p:nvPr/>
        </p:nvSpPr>
        <p:spPr bwMode="auto">
          <a:xfrm>
            <a:off x="2487752" y="423163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于丽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3202127" y="423163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0"/>
          <p:cNvSpPr txBox="1">
            <a:spLocks noChangeArrowheads="1"/>
          </p:cNvSpPr>
          <p:nvPr/>
        </p:nvSpPr>
        <p:spPr bwMode="auto">
          <a:xfrm>
            <a:off x="4659452" y="4231633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朱小东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1"/>
          <p:cNvSpPr txBox="1">
            <a:spLocks noChangeArrowheads="1"/>
          </p:cNvSpPr>
          <p:nvPr/>
        </p:nvSpPr>
        <p:spPr bwMode="auto">
          <a:xfrm>
            <a:off x="6350140" y="4231633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陶伟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5597665" y="423163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>
            <a:spLocks noChangeArrowheads="1"/>
          </p:cNvSpPr>
          <p:nvPr/>
        </p:nvSpPr>
        <p:spPr bwMode="auto">
          <a:xfrm>
            <a:off x="7031177" y="4231633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卢强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47724" y="1208110"/>
            <a:ext cx="2304081" cy="2727280"/>
          </a:xfrm>
          <a:prstGeom prst="rect">
            <a:avLst/>
          </a:prstGeom>
        </p:spPr>
      </p:pic>
      <p:sp>
        <p:nvSpPr>
          <p:cNvPr id="19470" name="圆角矩形标注 4"/>
          <p:cNvSpPr/>
          <p:nvPr/>
        </p:nvSpPr>
        <p:spPr>
          <a:xfrm>
            <a:off x="217504" y="1405036"/>
            <a:ext cx="2875280" cy="946150"/>
          </a:xfrm>
          <a:prstGeom prst="wedgeRoundRectCallout">
            <a:avLst>
              <a:gd name="adj1" fmla="val 64519"/>
              <a:gd name="adj2" fmla="val -29194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57B6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我发现有的人两项比赛都参加了。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1" name="圆角矩形标注 5"/>
          <p:cNvSpPr/>
          <p:nvPr/>
        </p:nvSpPr>
        <p:spPr>
          <a:xfrm>
            <a:off x="5706745" y="1369292"/>
            <a:ext cx="3030220" cy="1271270"/>
          </a:xfrm>
          <a:prstGeom prst="wedgeRoundRectCallout">
            <a:avLst>
              <a:gd name="adj1" fmla="val -61727"/>
              <a:gd name="adj2" fmla="val -15921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57B6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我把两项比赛都</a:t>
            </a:r>
            <a:endParaRPr lang="en-US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参加的人连起来，有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个重复的。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473" name="圆角矩形 7"/>
          <p:cNvSpPr/>
          <p:nvPr/>
        </p:nvSpPr>
        <p:spPr>
          <a:xfrm>
            <a:off x="89535" y="2788285"/>
            <a:ext cx="8964613" cy="19113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cap="flat" cmpd="sng">
            <a:solidFill>
              <a:srgbClr val="357B6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25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杨明  陈东  刘红  李芳  王爱华 马超  丁旭  赵军  徐强</a:t>
            </a:r>
            <a:endParaRPr lang="en-US" altLang="zh-CN" sz="25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endParaRPr lang="en-US" altLang="zh-CN" sz="25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endParaRPr lang="en-US" altLang="zh-CN" sz="25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endParaRPr lang="en-US" altLang="zh-CN" sz="25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5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刘红  于丽   周晓   杨明   朱小东   李芳  陶伟  卢强</a:t>
            </a:r>
            <a:endParaRPr lang="zh-CN" altLang="en-US" sz="25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95960" y="3199448"/>
            <a:ext cx="3071813" cy="1000125"/>
          </a:xfrm>
          <a:prstGeom prst="line">
            <a:avLst/>
          </a:prstGeom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>
            <a:off x="3482023" y="3128010"/>
            <a:ext cx="2928937" cy="1000125"/>
          </a:xfrm>
          <a:prstGeom prst="line">
            <a:avLst/>
          </a:prstGeom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直接连接符 18"/>
          <p:cNvCxnSpPr/>
          <p:nvPr/>
        </p:nvCxnSpPr>
        <p:spPr>
          <a:xfrm rot="-10800000" flipV="1">
            <a:off x="695960" y="3128010"/>
            <a:ext cx="1785938" cy="1000125"/>
          </a:xfrm>
          <a:prstGeom prst="line">
            <a:avLst/>
          </a:prstGeom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文本框 2"/>
          <p:cNvSpPr txBox="1"/>
          <p:nvPr/>
        </p:nvSpPr>
        <p:spPr>
          <a:xfrm>
            <a:off x="1263015" y="646435"/>
            <a:ext cx="66179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同桌交流：怎样表示能清楚地看出来呢？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bldLvl="0" animBg="1"/>
      <p:bldP spid="19471" grpId="0" bldLvl="0" animBg="1"/>
      <p:bldP spid="19473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3"/>
          <p:cNvSpPr/>
          <p:nvPr/>
        </p:nvSpPr>
        <p:spPr>
          <a:xfrm>
            <a:off x="2255932" y="1166862"/>
            <a:ext cx="3409950" cy="647700"/>
          </a:xfrm>
          <a:prstGeom prst="wedgeRoundRectCallout">
            <a:avLst>
              <a:gd name="adj1" fmla="val -51881"/>
              <a:gd name="adj2" fmla="val 16081"/>
              <a:gd name="adj3" fmla="val 16667"/>
            </a:avLst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用图表示就清楚了。</a:t>
            </a:r>
            <a:endParaRPr lang="zh-CN" altLang="en-US" sz="2800" b="1" dirty="0">
              <a:solidFill>
                <a:schemeClr val="tx1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" r="5375"/>
          <a:stretch>
            <a:fillRect/>
          </a:stretch>
        </p:blipFill>
        <p:spPr bwMode="auto">
          <a:xfrm flipH="1">
            <a:off x="795215" y="727003"/>
            <a:ext cx="1363230" cy="152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053603" y="2344775"/>
          <a:ext cx="7656514" cy="1095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301"/>
                <a:gridCol w="750888"/>
                <a:gridCol w="704850"/>
                <a:gridCol w="723900"/>
                <a:gridCol w="723900"/>
                <a:gridCol w="952500"/>
                <a:gridCol w="742950"/>
                <a:gridCol w="704850"/>
                <a:gridCol w="714375"/>
                <a:gridCol w="762000"/>
              </a:tblGrid>
              <a:tr h="569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254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踢毽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943571" y="2426297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676996" y="2416772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陈东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3391371" y="242788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4115271" y="2427885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4848696" y="2427885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王爱华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5786909" y="2427885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马超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6539384" y="2438997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丁旭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7220421" y="2440585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赵军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7945909" y="2440585"/>
            <a:ext cx="777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徐强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4115271" y="297081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1943571" y="297081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2676996" y="2972397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于丽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3391371" y="2972397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0"/>
          <p:cNvSpPr txBox="1">
            <a:spLocks noChangeArrowheads="1"/>
          </p:cNvSpPr>
          <p:nvPr/>
        </p:nvSpPr>
        <p:spPr bwMode="auto">
          <a:xfrm>
            <a:off x="4848696" y="2972397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朱小东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>
            <a:spLocks noChangeArrowheads="1"/>
          </p:cNvSpPr>
          <p:nvPr/>
        </p:nvSpPr>
        <p:spPr bwMode="auto">
          <a:xfrm>
            <a:off x="6539384" y="2972397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陶伟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2"/>
          <p:cNvSpPr txBox="1">
            <a:spLocks noChangeArrowheads="1"/>
          </p:cNvSpPr>
          <p:nvPr/>
        </p:nvSpPr>
        <p:spPr bwMode="auto">
          <a:xfrm>
            <a:off x="5786909" y="2972397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7220421" y="2972397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卢强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772740" y="762005"/>
          <a:ext cx="7656513" cy="1095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6300"/>
                <a:gridCol w="750888"/>
                <a:gridCol w="704850"/>
                <a:gridCol w="723900"/>
                <a:gridCol w="723900"/>
                <a:gridCol w="952500"/>
                <a:gridCol w="742950"/>
                <a:gridCol w="704850"/>
                <a:gridCol w="714375"/>
                <a:gridCol w="762000"/>
              </a:tblGrid>
              <a:tr h="5699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SimSun-ExtB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  <a:tr h="5254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踢毽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b="1" dirty="0">
                        <a:latin typeface="SimSun-ExtB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38" name="椭圆 37"/>
          <p:cNvSpPr/>
          <p:nvPr/>
        </p:nvSpPr>
        <p:spPr>
          <a:xfrm>
            <a:off x="439365" y="2600325"/>
            <a:ext cx="3381375" cy="2203673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782765" y="2600325"/>
            <a:ext cx="3381375" cy="2203673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5"/>
          <p:cNvSpPr txBox="1">
            <a:spLocks noChangeArrowheads="1"/>
          </p:cNvSpPr>
          <p:nvPr/>
        </p:nvSpPr>
        <p:spPr bwMode="auto">
          <a:xfrm>
            <a:off x="1193428" y="1911350"/>
            <a:ext cx="1979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跳绳的学生</a:t>
            </a:r>
            <a:endParaRPr lang="zh-CN" altLang="en-US" dirty="0">
              <a:solidFill>
                <a:srgbClr val="0070C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6"/>
          <p:cNvSpPr txBox="1">
            <a:spLocks noChangeArrowheads="1"/>
          </p:cNvSpPr>
          <p:nvPr/>
        </p:nvSpPr>
        <p:spPr bwMode="auto">
          <a:xfrm>
            <a:off x="5554290" y="191135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踢毽的学生</a:t>
            </a:r>
            <a:endParaRPr lang="zh-CN" altLang="en-US" dirty="0">
              <a:solidFill>
                <a:srgbClr val="0070C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7"/>
          <p:cNvSpPr txBox="1">
            <a:spLocks noChangeArrowheads="1"/>
          </p:cNvSpPr>
          <p:nvPr/>
        </p:nvSpPr>
        <p:spPr bwMode="auto">
          <a:xfrm>
            <a:off x="1658565" y="80724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8"/>
          <p:cNvSpPr txBox="1">
            <a:spLocks noChangeArrowheads="1"/>
          </p:cNvSpPr>
          <p:nvPr/>
        </p:nvSpPr>
        <p:spPr bwMode="auto">
          <a:xfrm>
            <a:off x="2391990" y="797721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陈东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3106365" y="787404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0"/>
          <p:cNvSpPr txBox="1">
            <a:spLocks noChangeArrowheads="1"/>
          </p:cNvSpPr>
          <p:nvPr/>
        </p:nvSpPr>
        <p:spPr bwMode="auto">
          <a:xfrm>
            <a:off x="3836615" y="781061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4549402" y="796143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王爱华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2"/>
          <p:cNvSpPr txBox="1">
            <a:spLocks noChangeArrowheads="1"/>
          </p:cNvSpPr>
          <p:nvPr/>
        </p:nvSpPr>
        <p:spPr bwMode="auto">
          <a:xfrm>
            <a:off x="5501903" y="794559"/>
            <a:ext cx="1019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马超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6281364" y="777106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丁旭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4"/>
          <p:cNvSpPr txBox="1">
            <a:spLocks noChangeArrowheads="1"/>
          </p:cNvSpPr>
          <p:nvPr/>
        </p:nvSpPr>
        <p:spPr bwMode="auto">
          <a:xfrm>
            <a:off x="6951290" y="787404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赵军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7655769" y="794559"/>
            <a:ext cx="777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徐强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3896146" y="139621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7"/>
          <p:cNvSpPr txBox="1">
            <a:spLocks noChangeArrowheads="1"/>
          </p:cNvSpPr>
          <p:nvPr/>
        </p:nvSpPr>
        <p:spPr bwMode="auto">
          <a:xfrm>
            <a:off x="1658565" y="138668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8"/>
          <p:cNvSpPr txBox="1">
            <a:spLocks noChangeArrowheads="1"/>
          </p:cNvSpPr>
          <p:nvPr/>
        </p:nvSpPr>
        <p:spPr bwMode="auto">
          <a:xfrm>
            <a:off x="2391990" y="1396210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于丽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9"/>
          <p:cNvSpPr txBox="1">
            <a:spLocks noChangeArrowheads="1"/>
          </p:cNvSpPr>
          <p:nvPr/>
        </p:nvSpPr>
        <p:spPr bwMode="auto">
          <a:xfrm>
            <a:off x="3106365" y="1389068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20"/>
          <p:cNvSpPr txBox="1">
            <a:spLocks noChangeArrowheads="1"/>
          </p:cNvSpPr>
          <p:nvPr/>
        </p:nvSpPr>
        <p:spPr bwMode="auto">
          <a:xfrm>
            <a:off x="4556570" y="1365253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朱小东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1"/>
          <p:cNvSpPr txBox="1">
            <a:spLocks noChangeArrowheads="1"/>
          </p:cNvSpPr>
          <p:nvPr/>
        </p:nvSpPr>
        <p:spPr bwMode="auto">
          <a:xfrm>
            <a:off x="6253476" y="1361285"/>
            <a:ext cx="776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陶伟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2"/>
          <p:cNvSpPr txBox="1">
            <a:spLocks noChangeArrowheads="1"/>
          </p:cNvSpPr>
          <p:nvPr/>
        </p:nvSpPr>
        <p:spPr bwMode="auto">
          <a:xfrm>
            <a:off x="5508385" y="1386683"/>
            <a:ext cx="781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3"/>
          <p:cNvSpPr txBox="1">
            <a:spLocks noChangeArrowheads="1"/>
          </p:cNvSpPr>
          <p:nvPr/>
        </p:nvSpPr>
        <p:spPr bwMode="auto">
          <a:xfrm>
            <a:off x="6951290" y="1347817"/>
            <a:ext cx="776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latin typeface="SimSun-ExtB" panose="02010609060101010101" pitchFamily="49" charset="-122"/>
                <a:ea typeface="楷体" panose="02010609060101010101" pitchFamily="49" charset="-122"/>
              </a:rPr>
              <a:t>卢强</a:t>
            </a:r>
            <a:endParaRPr lang="zh-CN" altLang="en-US" sz="2000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0.10052 0.4432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22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0.09931 0.44815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5" y="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8.64198E-7 L -0.08681 0.4444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2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8.64198E-7 L -0.33889 0.54938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27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64198E-7 L -0.34844 0.5515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31" y="275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8.64198E-7 L -0.34827 0.55031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13" y="2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35802E-6 L -0.59583 0.64722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92" y="3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77556E-17 L -0.59323 0.6645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70" y="33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77556E-17 L -0.58576 0.6604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88" y="3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58025E-6 L 0.42205 0.3527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4" y="17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93827E-6 L 0.42118 0.35092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9" y="17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93827E-6 L 0.42395 0.34783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98" y="17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58025E-6 L 0.18611 0.46358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6" y="23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93827E-6 L 0.17517 0.4638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23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93827E-6 L 0.16424 0.46543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2" y="23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93827E-6 L -0.07882 0.57469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28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93827E-6 L -0.06979 0.575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28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78" y="3534921"/>
            <a:ext cx="1328975" cy="13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652092" y="1410172"/>
            <a:ext cx="3381375" cy="2343150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81242" y="1410172"/>
            <a:ext cx="3381375" cy="2343150"/>
          </a:xfrm>
          <a:prstGeom prst="ellipse">
            <a:avLst/>
          </a:prstGeom>
          <a:solidFill>
            <a:schemeClr val="bg1">
              <a:alpha val="50196"/>
            </a:schemeClr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361704" y="720406"/>
            <a:ext cx="5124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跳绳的学生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887667" y="627534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踢毽的学生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999754" y="1884834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1710954" y="1875309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陈东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412629" y="1856259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980704" y="2362672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1534742" y="2373784"/>
            <a:ext cx="10525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王爱华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2393579" y="2362672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马超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961654" y="2857972"/>
            <a:ext cx="703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丁旭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1696667" y="2862734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赵军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2398342" y="2857972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徐强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6254379" y="1878484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刘红</a:t>
            </a:r>
            <a:endParaRPr lang="zh-CN" altLang="en-US" sz="200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6938592" y="1884834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于丽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7667254" y="1884834"/>
            <a:ext cx="703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7"/>
          <p:cNvSpPr txBox="1">
            <a:spLocks noChangeArrowheads="1"/>
          </p:cNvSpPr>
          <p:nvPr/>
        </p:nvSpPr>
        <p:spPr bwMode="auto">
          <a:xfrm>
            <a:off x="6254379" y="2362672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杨明</a:t>
            </a:r>
            <a:endParaRPr lang="zh-CN" altLang="en-US" sz="200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8"/>
          <p:cNvSpPr txBox="1">
            <a:spLocks noChangeArrowheads="1"/>
          </p:cNvSpPr>
          <p:nvPr/>
        </p:nvSpPr>
        <p:spPr bwMode="auto">
          <a:xfrm>
            <a:off x="6836992" y="2356322"/>
            <a:ext cx="1062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朱小东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7695829" y="2337272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SimSun-ExtB" panose="02010609060101010101" pitchFamily="49" charset="-122"/>
                <a:ea typeface="楷体" panose="02010609060101010101" pitchFamily="49" charset="-122"/>
              </a:rPr>
              <a:t>李芳</a:t>
            </a:r>
            <a:endParaRPr lang="zh-CN" altLang="en-US" sz="2000" dirty="0">
              <a:solidFill>
                <a:srgbClr val="FF0000"/>
              </a:solidFill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0"/>
          <p:cNvSpPr txBox="1">
            <a:spLocks noChangeArrowheads="1"/>
          </p:cNvSpPr>
          <p:nvPr/>
        </p:nvSpPr>
        <p:spPr bwMode="auto">
          <a:xfrm>
            <a:off x="6292479" y="2865909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陶伟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1"/>
          <p:cNvSpPr txBox="1">
            <a:spLocks noChangeArrowheads="1"/>
          </p:cNvSpPr>
          <p:nvPr/>
        </p:nvSpPr>
        <p:spPr bwMode="auto">
          <a:xfrm>
            <a:off x="6994154" y="2857972"/>
            <a:ext cx="701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0">
                <a:latin typeface="SimSun-ExtB" panose="02010609060101010101" pitchFamily="49" charset="-122"/>
                <a:ea typeface="楷体" panose="02010609060101010101" pitchFamily="49" charset="-122"/>
              </a:rPr>
              <a:t>卢强</a:t>
            </a:r>
            <a:endParaRPr lang="zh-CN" altLang="en-US" sz="200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上箭头 28"/>
          <p:cNvSpPr/>
          <p:nvPr/>
        </p:nvSpPr>
        <p:spPr>
          <a:xfrm>
            <a:off x="4608142" y="3105622"/>
            <a:ext cx="142875" cy="647700"/>
          </a:xfrm>
          <a:prstGeom prst="upArrow">
            <a:avLst/>
          </a:prstGeom>
          <a:solidFill>
            <a:schemeClr val="bg1"/>
          </a:solidFill>
          <a:ln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9"/>
          <p:cNvSpPr txBox="1">
            <a:spLocks noChangeArrowheads="1"/>
          </p:cNvSpPr>
          <p:nvPr/>
        </p:nvSpPr>
        <p:spPr bwMode="auto">
          <a:xfrm>
            <a:off x="3209430" y="3724747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SimSun-ExtB" panose="02010609060101010101" pitchFamily="49" charset="-122"/>
                <a:ea typeface="楷体" panose="02010609060101010101" pitchFamily="49" charset="-122"/>
              </a:rPr>
              <a:t>两项都参加的学生</a:t>
            </a:r>
            <a:endParaRPr lang="zh-CN" altLang="en-US" dirty="0">
              <a:latin typeface="SimSun-ExtB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-1.85185E-6 L 0.11979 0.001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3827E-7 L 0.11944 0.001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08642E-6 L 0.35868 0.030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4" y="154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93827E-6 L 0.11892 0.0009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5802E-6 L 0.20521 0.090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453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0.36319 0.0484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0" y="24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5802E-6 L 0.11979 0.0003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5185E-6 L 0.11945 -0.0003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-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0.11961 0.001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1944 -0.000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-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12344 0.0006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3" y="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-0.11892 -0.001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5" y="-6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00031 L -0.11979 0.000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5" y="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1 0.00185 L -0.13403 0.0018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08642E-6 L -0.11979 -0.0006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-3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0.00988 L -0.10816 0.0089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-6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34568E-6 L -0.11909 -0.0003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5" y="-3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4444E-6 L -0.12014 0.0003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bldLvl="0" animBg="1"/>
      <p:bldP spid="2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1423</Words>
  <Application>WPS 演示</Application>
  <PresentationFormat>全屏显示(16:9)</PresentationFormat>
  <Paragraphs>374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Calibri</vt:lpstr>
      <vt:lpstr>SimSun-ExtB</vt:lpstr>
      <vt:lpstr>华文新魏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50</cp:revision>
  <dcterms:created xsi:type="dcterms:W3CDTF">2019-09-02T08:53:00Z</dcterms:created>
  <dcterms:modified xsi:type="dcterms:W3CDTF">2023-09-28T13:32:48Z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0E1E42F1B5364B8688FB7FE793AD1AC8_12</vt:lpwstr>
  </property>
</Properties>
</file>