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303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261" r:id="rId21"/>
    <p:sldId id="262" r:id="rId22"/>
    <p:sldId id="32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 userDrawn="1">
          <p15:clr>
            <a:srgbClr val="A4A3A4"/>
          </p15:clr>
        </p15:guide>
        <p15:guide id="2" pos="2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184" y="1406"/>
      </p:cViewPr>
      <p:guideLst>
        <p:guide orient="horz" pos="1652"/>
        <p:guide pos="2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3" name="矩形: 圆角 12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几百几十加、减几百几十笔算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5656" y="2130650"/>
            <a:ext cx="7157497" cy="2515619"/>
            <a:chOff x="1487684" y="1851669"/>
            <a:chExt cx="7145266" cy="2436762"/>
          </a:xfrm>
        </p:grpSpPr>
        <p:sp>
          <p:nvSpPr>
            <p:cNvPr id="30" name="圆角矩形 29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706631" y="2035675"/>
              <a:ext cx="1926319" cy="1869129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547664" y="2414022"/>
            <a:ext cx="5328592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计算加法时，哪一位相加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；计算减法时，哪一位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要从前一位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，在本位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8975" y="918688"/>
            <a:ext cx="7825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几百几十加、减几百几十要注意什么？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35508" y="7079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871541" y="1016157"/>
            <a:ext cx="1770321" cy="1770321"/>
          </a:xfrm>
          <a:prstGeom prst="rect">
            <a:avLst/>
          </a:prstGeom>
        </p:spPr>
      </p:pic>
      <p:sp>
        <p:nvSpPr>
          <p:cNvPr id="67" name="TextBox 24"/>
          <p:cNvSpPr txBox="1">
            <a:spLocks noChangeArrowheads="1"/>
          </p:cNvSpPr>
          <p:nvPr/>
        </p:nvSpPr>
        <p:spPr bwMode="auto">
          <a:xfrm>
            <a:off x="1274853" y="1428233"/>
            <a:ext cx="646724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410+250=          970-480=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8" name="Group 75"/>
          <p:cNvGrpSpPr/>
          <p:nvPr/>
        </p:nvGrpSpPr>
        <p:grpSpPr bwMode="auto">
          <a:xfrm>
            <a:off x="1075761" y="1884778"/>
            <a:ext cx="3024336" cy="904875"/>
            <a:chOff x="964" y="1777"/>
            <a:chExt cx="1609" cy="570"/>
          </a:xfrm>
        </p:grpSpPr>
        <p:sp>
          <p:nvSpPr>
            <p:cNvPr id="69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2 5 0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4 1 0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2" name="TextBox 42"/>
          <p:cNvSpPr txBox="1">
            <a:spLocks noChangeArrowheads="1"/>
          </p:cNvSpPr>
          <p:nvPr/>
        </p:nvSpPr>
        <p:spPr bwMode="auto">
          <a:xfrm>
            <a:off x="2308788" y="2716133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Box 44"/>
          <p:cNvSpPr txBox="1">
            <a:spLocks noChangeArrowheads="1"/>
          </p:cNvSpPr>
          <p:nvPr/>
        </p:nvSpPr>
        <p:spPr bwMode="auto">
          <a:xfrm>
            <a:off x="1959065" y="2722978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Box 45"/>
          <p:cNvSpPr txBox="1">
            <a:spLocks noChangeArrowheads="1"/>
          </p:cNvSpPr>
          <p:nvPr/>
        </p:nvSpPr>
        <p:spPr bwMode="auto">
          <a:xfrm>
            <a:off x="2686625" y="2730301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" name="Group 65"/>
          <p:cNvGrpSpPr/>
          <p:nvPr/>
        </p:nvGrpSpPr>
        <p:grpSpPr bwMode="auto">
          <a:xfrm>
            <a:off x="4578645" y="1984645"/>
            <a:ext cx="2988621" cy="920750"/>
            <a:chOff x="1175" y="1716"/>
            <a:chExt cx="1590" cy="580"/>
          </a:xfrm>
        </p:grpSpPr>
        <p:sp>
          <p:nvSpPr>
            <p:cNvPr id="76" name="TextBox 78"/>
            <p:cNvSpPr txBox="1">
              <a:spLocks noChangeArrowheads="1"/>
            </p:cNvSpPr>
            <p:nvPr/>
          </p:nvSpPr>
          <p:spPr bwMode="auto">
            <a:xfrm>
              <a:off x="1277" y="1716"/>
              <a:ext cx="133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9 7 0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79"/>
            <p:cNvSpPr txBox="1">
              <a:spLocks noChangeArrowheads="1"/>
            </p:cNvSpPr>
            <p:nvPr/>
          </p:nvSpPr>
          <p:spPr bwMode="auto">
            <a:xfrm>
              <a:off x="1175" y="1957"/>
              <a:ext cx="159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4 8 0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连接符 80"/>
            <p:cNvCxnSpPr>
              <a:cxnSpLocks noChangeShapeType="1"/>
            </p:cNvCxnSpPr>
            <p:nvPr/>
          </p:nvCxnSpPr>
          <p:spPr bwMode="auto">
            <a:xfrm>
              <a:off x="1277" y="2296"/>
              <a:ext cx="775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9" name="TextBox 58"/>
          <p:cNvSpPr txBox="1">
            <a:spLocks noChangeArrowheads="1"/>
          </p:cNvSpPr>
          <p:nvPr/>
        </p:nvSpPr>
        <p:spPr bwMode="auto">
          <a:xfrm>
            <a:off x="5479083" y="2829195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59"/>
          <p:cNvSpPr txBox="1">
            <a:spLocks noChangeArrowheads="1"/>
          </p:cNvSpPr>
          <p:nvPr/>
        </p:nvSpPr>
        <p:spPr bwMode="auto">
          <a:xfrm>
            <a:off x="5163832" y="1659537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60"/>
          <p:cNvSpPr txBox="1">
            <a:spLocks noChangeArrowheads="1"/>
          </p:cNvSpPr>
          <p:nvPr/>
        </p:nvSpPr>
        <p:spPr bwMode="auto">
          <a:xfrm>
            <a:off x="5113479" y="2829195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" name="TextBox 61"/>
          <p:cNvSpPr txBox="1">
            <a:spLocks noChangeArrowheads="1"/>
          </p:cNvSpPr>
          <p:nvPr/>
        </p:nvSpPr>
        <p:spPr bwMode="auto">
          <a:xfrm>
            <a:off x="5835115" y="2829195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TextBox 62"/>
          <p:cNvSpPr txBox="1">
            <a:spLocks noChangeArrowheads="1"/>
          </p:cNvSpPr>
          <p:nvPr/>
        </p:nvSpPr>
        <p:spPr bwMode="auto">
          <a:xfrm>
            <a:off x="2820591" y="1428233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TextBox 63"/>
          <p:cNvSpPr txBox="1">
            <a:spLocks noChangeArrowheads="1"/>
          </p:cNvSpPr>
          <p:nvPr/>
        </p:nvSpPr>
        <p:spPr bwMode="auto">
          <a:xfrm>
            <a:off x="5977202" y="1457595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5" name="Group 75"/>
          <p:cNvGrpSpPr/>
          <p:nvPr/>
        </p:nvGrpSpPr>
        <p:grpSpPr bwMode="auto">
          <a:xfrm>
            <a:off x="1201854" y="3572557"/>
            <a:ext cx="3024336" cy="881063"/>
            <a:chOff x="1063" y="1777"/>
            <a:chExt cx="1609" cy="555"/>
          </a:xfrm>
        </p:grpSpPr>
        <p:sp>
          <p:nvSpPr>
            <p:cNvPr id="86" name="TextBox 79"/>
            <p:cNvSpPr txBox="1">
              <a:spLocks noChangeArrowheads="1"/>
            </p:cNvSpPr>
            <p:nvPr/>
          </p:nvSpPr>
          <p:spPr bwMode="auto">
            <a:xfrm>
              <a:off x="1063" y="2002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3 7 0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7" name="直接连接符 80"/>
            <p:cNvCxnSpPr>
              <a:cxnSpLocks noChangeShapeType="1"/>
            </p:cNvCxnSpPr>
            <p:nvPr/>
          </p:nvCxnSpPr>
          <p:spPr bwMode="auto">
            <a:xfrm flipV="1">
              <a:off x="1160" y="2303"/>
              <a:ext cx="940" cy="1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9" name="TextBox 75"/>
          <p:cNvSpPr txBox="1">
            <a:spLocks noChangeArrowheads="1"/>
          </p:cNvSpPr>
          <p:nvPr/>
        </p:nvSpPr>
        <p:spPr bwMode="auto">
          <a:xfrm>
            <a:off x="2258396" y="4309223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76"/>
          <p:cNvSpPr txBox="1">
            <a:spLocks noChangeArrowheads="1"/>
          </p:cNvSpPr>
          <p:nvPr/>
        </p:nvSpPr>
        <p:spPr bwMode="auto">
          <a:xfrm>
            <a:off x="1907899" y="4314839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TextBox 77"/>
          <p:cNvSpPr txBox="1">
            <a:spLocks noChangeArrowheads="1"/>
          </p:cNvSpPr>
          <p:nvPr/>
        </p:nvSpPr>
        <p:spPr bwMode="auto">
          <a:xfrm>
            <a:off x="2635761" y="4325485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" name="矩形 79"/>
          <p:cNvSpPr>
            <a:spLocks noChangeArrowheads="1"/>
          </p:cNvSpPr>
          <p:nvPr/>
        </p:nvSpPr>
        <p:spPr bwMode="auto">
          <a:xfrm>
            <a:off x="1260739" y="3159396"/>
            <a:ext cx="7127582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340+370=          360+240=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" name="TextBox 80"/>
          <p:cNvSpPr txBox="1">
            <a:spLocks noChangeArrowheads="1"/>
          </p:cNvSpPr>
          <p:nvPr/>
        </p:nvSpPr>
        <p:spPr bwMode="auto">
          <a:xfrm>
            <a:off x="2081049" y="4184285"/>
            <a:ext cx="372387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4" name="Group 75"/>
          <p:cNvGrpSpPr/>
          <p:nvPr/>
        </p:nvGrpSpPr>
        <p:grpSpPr bwMode="auto">
          <a:xfrm>
            <a:off x="4428299" y="3542394"/>
            <a:ext cx="3024336" cy="865188"/>
            <a:chOff x="1061" y="1777"/>
            <a:chExt cx="1609" cy="545"/>
          </a:xfrm>
        </p:grpSpPr>
        <p:sp>
          <p:nvSpPr>
            <p:cNvPr id="95" name="TextBox 79"/>
            <p:cNvSpPr txBox="1">
              <a:spLocks noChangeArrowheads="1"/>
            </p:cNvSpPr>
            <p:nvPr/>
          </p:nvSpPr>
          <p:spPr bwMode="auto">
            <a:xfrm>
              <a:off x="1061" y="1992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6" name="直接连接符 80"/>
            <p:cNvCxnSpPr>
              <a:cxnSpLocks noChangeShapeType="1"/>
            </p:cNvCxnSpPr>
            <p:nvPr/>
          </p:nvCxnSpPr>
          <p:spPr bwMode="auto">
            <a:xfrm>
              <a:off x="1230" y="2322"/>
              <a:ext cx="816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3 6 0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TextBox 85"/>
          <p:cNvSpPr txBox="1">
            <a:spLocks noChangeArrowheads="1"/>
          </p:cNvSpPr>
          <p:nvPr/>
        </p:nvSpPr>
        <p:spPr bwMode="auto">
          <a:xfrm>
            <a:off x="5512850" y="4332241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Box 86"/>
          <p:cNvSpPr txBox="1">
            <a:spLocks noChangeArrowheads="1"/>
          </p:cNvSpPr>
          <p:nvPr/>
        </p:nvSpPr>
        <p:spPr bwMode="auto">
          <a:xfrm>
            <a:off x="5151176" y="4323998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TextBox 87"/>
          <p:cNvSpPr txBox="1">
            <a:spLocks noChangeArrowheads="1"/>
          </p:cNvSpPr>
          <p:nvPr/>
        </p:nvSpPr>
        <p:spPr bwMode="auto">
          <a:xfrm>
            <a:off x="5879535" y="4332241"/>
            <a:ext cx="43312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Box 88"/>
          <p:cNvSpPr txBox="1">
            <a:spLocks noChangeArrowheads="1"/>
          </p:cNvSpPr>
          <p:nvPr/>
        </p:nvSpPr>
        <p:spPr bwMode="auto">
          <a:xfrm>
            <a:off x="5310140" y="4130077"/>
            <a:ext cx="372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TextBox 89"/>
          <p:cNvSpPr txBox="1">
            <a:spLocks noChangeArrowheads="1"/>
          </p:cNvSpPr>
          <p:nvPr/>
        </p:nvSpPr>
        <p:spPr bwMode="auto">
          <a:xfrm>
            <a:off x="2771112" y="3183218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710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TextBox 90"/>
          <p:cNvSpPr txBox="1">
            <a:spLocks noChangeArrowheads="1"/>
          </p:cNvSpPr>
          <p:nvPr/>
        </p:nvSpPr>
        <p:spPr bwMode="auto">
          <a:xfrm>
            <a:off x="6019935" y="3175475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7" grpId="0"/>
      <p:bldP spid="72" grpId="0"/>
      <p:bldP spid="73" grpId="0"/>
      <p:bldP spid="74" grpId="0"/>
      <p:bldP spid="79" grpId="0"/>
      <p:bldP spid="80" grpId="0"/>
      <p:bldP spid="81" grpId="0"/>
      <p:bldP spid="82" grpId="0"/>
      <p:bldP spid="83" grpId="0"/>
      <p:bldP spid="84" grpId="0"/>
      <p:bldP spid="89" grpId="0"/>
      <p:bldP spid="90" grpId="0"/>
      <p:bldP spid="91" grpId="0"/>
      <p:bldP spid="92" grpId="0"/>
      <p:bldP spid="93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7476" y="1025705"/>
            <a:ext cx="1907637" cy="1907637"/>
          </a:xfrm>
          <a:prstGeom prst="rect">
            <a:avLst/>
          </a:prstGeom>
        </p:spPr>
      </p:pic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1263823" y="988097"/>
            <a:ext cx="6642190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280-160=            630+290=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450-260=            800-150=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Group 75"/>
          <p:cNvGrpSpPr/>
          <p:nvPr/>
        </p:nvGrpSpPr>
        <p:grpSpPr bwMode="auto">
          <a:xfrm>
            <a:off x="1088819" y="1577042"/>
            <a:ext cx="3119527" cy="873125"/>
            <a:chOff x="1068" y="1777"/>
            <a:chExt cx="1609" cy="550"/>
          </a:xfrm>
        </p:grpSpPr>
        <p:sp>
          <p:nvSpPr>
            <p:cNvPr id="45" name="TextBox 79"/>
            <p:cNvSpPr txBox="1">
              <a:spLocks noChangeArrowheads="1"/>
            </p:cNvSpPr>
            <p:nvPr/>
          </p:nvSpPr>
          <p:spPr bwMode="auto">
            <a:xfrm>
              <a:off x="1068" y="199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1 6 0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6" name="直接连接符 80"/>
            <p:cNvCxnSpPr>
              <a:cxnSpLocks noChangeShapeType="1"/>
            </p:cNvCxnSpPr>
            <p:nvPr/>
          </p:nvCxnSpPr>
          <p:spPr bwMode="auto">
            <a:xfrm>
              <a:off x="1132" y="2305"/>
              <a:ext cx="86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2 8 0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TextBox 42"/>
          <p:cNvSpPr txBox="1">
            <a:spLocks noChangeArrowheads="1"/>
          </p:cNvSpPr>
          <p:nvPr/>
        </p:nvSpPr>
        <p:spPr bwMode="auto">
          <a:xfrm>
            <a:off x="2157063" y="2326136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4"/>
          <p:cNvSpPr txBox="1">
            <a:spLocks noChangeArrowheads="1"/>
          </p:cNvSpPr>
          <p:nvPr/>
        </p:nvSpPr>
        <p:spPr bwMode="auto">
          <a:xfrm>
            <a:off x="1819740" y="2318991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5"/>
          <p:cNvSpPr txBox="1">
            <a:spLocks noChangeArrowheads="1"/>
          </p:cNvSpPr>
          <p:nvPr/>
        </p:nvSpPr>
        <p:spPr bwMode="auto">
          <a:xfrm>
            <a:off x="2512923" y="2333347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1" name="Group 65"/>
          <p:cNvGrpSpPr/>
          <p:nvPr/>
        </p:nvGrpSpPr>
        <p:grpSpPr bwMode="auto">
          <a:xfrm>
            <a:off x="4687847" y="1570692"/>
            <a:ext cx="3082690" cy="892175"/>
            <a:chOff x="1197" y="1716"/>
            <a:chExt cx="1590" cy="562"/>
          </a:xfrm>
        </p:grpSpPr>
        <p:sp>
          <p:nvSpPr>
            <p:cNvPr id="52" name="TextBox 79"/>
            <p:cNvSpPr txBox="1">
              <a:spLocks noChangeArrowheads="1"/>
            </p:cNvSpPr>
            <p:nvPr/>
          </p:nvSpPr>
          <p:spPr bwMode="auto">
            <a:xfrm>
              <a:off x="1197" y="1911"/>
              <a:ext cx="159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2 9 0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78"/>
            <p:cNvSpPr txBox="1">
              <a:spLocks noChangeArrowheads="1"/>
            </p:cNvSpPr>
            <p:nvPr/>
          </p:nvSpPr>
          <p:spPr bwMode="auto">
            <a:xfrm>
              <a:off x="1277" y="1716"/>
              <a:ext cx="133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6 3 0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80"/>
            <p:cNvCxnSpPr>
              <a:cxnSpLocks noChangeShapeType="1"/>
            </p:cNvCxnSpPr>
            <p:nvPr/>
          </p:nvCxnSpPr>
          <p:spPr bwMode="auto">
            <a:xfrm>
              <a:off x="1268" y="2274"/>
              <a:ext cx="818" cy="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5" name="TextBox 58"/>
          <p:cNvSpPr txBox="1">
            <a:spLocks noChangeArrowheads="1"/>
          </p:cNvSpPr>
          <p:nvPr/>
        </p:nvSpPr>
        <p:spPr bwMode="auto">
          <a:xfrm>
            <a:off x="5609808" y="2394887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60"/>
          <p:cNvSpPr txBox="1">
            <a:spLocks noChangeArrowheads="1"/>
          </p:cNvSpPr>
          <p:nvPr/>
        </p:nvSpPr>
        <p:spPr bwMode="auto">
          <a:xfrm>
            <a:off x="5240071" y="2383270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61"/>
          <p:cNvSpPr txBox="1">
            <a:spLocks noChangeArrowheads="1"/>
          </p:cNvSpPr>
          <p:nvPr/>
        </p:nvSpPr>
        <p:spPr bwMode="auto">
          <a:xfrm>
            <a:off x="5948303" y="2404130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62"/>
          <p:cNvSpPr txBox="1">
            <a:spLocks noChangeArrowheads="1"/>
          </p:cNvSpPr>
          <p:nvPr/>
        </p:nvSpPr>
        <p:spPr bwMode="auto">
          <a:xfrm>
            <a:off x="2843808" y="985694"/>
            <a:ext cx="88920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Box 63"/>
          <p:cNvSpPr txBox="1">
            <a:spLocks noChangeArrowheads="1"/>
          </p:cNvSpPr>
          <p:nvPr/>
        </p:nvSpPr>
        <p:spPr bwMode="auto">
          <a:xfrm>
            <a:off x="6393791" y="983134"/>
            <a:ext cx="88920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21"/>
          <p:cNvSpPr txBox="1">
            <a:spLocks noChangeArrowheads="1"/>
          </p:cNvSpPr>
          <p:nvPr/>
        </p:nvSpPr>
        <p:spPr bwMode="auto">
          <a:xfrm>
            <a:off x="5389578" y="2129531"/>
            <a:ext cx="38410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" name="Group 75"/>
          <p:cNvGrpSpPr/>
          <p:nvPr/>
        </p:nvGrpSpPr>
        <p:grpSpPr bwMode="auto">
          <a:xfrm>
            <a:off x="1125389" y="3588580"/>
            <a:ext cx="3119527" cy="828675"/>
            <a:chOff x="1066" y="1777"/>
            <a:chExt cx="1609" cy="522"/>
          </a:xfrm>
        </p:grpSpPr>
        <p:sp>
          <p:nvSpPr>
            <p:cNvPr id="62" name="TextBox 79"/>
            <p:cNvSpPr txBox="1">
              <a:spLocks noChangeArrowheads="1"/>
            </p:cNvSpPr>
            <p:nvPr/>
          </p:nvSpPr>
          <p:spPr bwMode="auto">
            <a:xfrm>
              <a:off x="1066" y="196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2 6 0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3" name="直接连接符 80"/>
            <p:cNvCxnSpPr>
              <a:cxnSpLocks noChangeShapeType="1"/>
            </p:cNvCxnSpPr>
            <p:nvPr/>
          </p:nvCxnSpPr>
          <p:spPr bwMode="auto">
            <a:xfrm>
              <a:off x="1147" y="2290"/>
              <a:ext cx="85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4 5 0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5" name="TextBox 29"/>
          <p:cNvSpPr txBox="1">
            <a:spLocks noChangeArrowheads="1"/>
          </p:cNvSpPr>
          <p:nvPr/>
        </p:nvSpPr>
        <p:spPr bwMode="auto">
          <a:xfrm>
            <a:off x="2206301" y="4318225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Box 30"/>
          <p:cNvSpPr txBox="1">
            <a:spLocks noChangeArrowheads="1"/>
          </p:cNvSpPr>
          <p:nvPr/>
        </p:nvSpPr>
        <p:spPr bwMode="auto">
          <a:xfrm>
            <a:off x="1842471" y="4317380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TextBox 31"/>
          <p:cNvSpPr txBox="1">
            <a:spLocks noChangeArrowheads="1"/>
          </p:cNvSpPr>
          <p:nvPr/>
        </p:nvSpPr>
        <p:spPr bwMode="auto">
          <a:xfrm>
            <a:off x="2566460" y="4318225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32"/>
          <p:cNvSpPr txBox="1">
            <a:spLocks noChangeArrowheads="1"/>
          </p:cNvSpPr>
          <p:nvPr/>
        </p:nvSpPr>
        <p:spPr bwMode="auto">
          <a:xfrm>
            <a:off x="2843808" y="3071366"/>
            <a:ext cx="88920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6" name="Group 65"/>
          <p:cNvGrpSpPr/>
          <p:nvPr/>
        </p:nvGrpSpPr>
        <p:grpSpPr bwMode="auto">
          <a:xfrm>
            <a:off x="4249678" y="3611912"/>
            <a:ext cx="3437489" cy="922338"/>
            <a:chOff x="1001" y="1716"/>
            <a:chExt cx="1773" cy="581"/>
          </a:xfrm>
        </p:grpSpPr>
        <p:sp>
          <p:nvSpPr>
            <p:cNvPr id="107" name="TextBox 79"/>
            <p:cNvSpPr txBox="1">
              <a:spLocks noChangeArrowheads="1"/>
            </p:cNvSpPr>
            <p:nvPr/>
          </p:nvSpPr>
          <p:spPr bwMode="auto">
            <a:xfrm>
              <a:off x="1184" y="1924"/>
              <a:ext cx="1590" cy="33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1 5 0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TextBox 78"/>
            <p:cNvSpPr txBox="1">
              <a:spLocks noChangeArrowheads="1"/>
            </p:cNvSpPr>
            <p:nvPr/>
          </p:nvSpPr>
          <p:spPr bwMode="auto">
            <a:xfrm>
              <a:off x="1277" y="1716"/>
              <a:ext cx="1337" cy="33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8 0 0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9" name="直接连接符 80"/>
            <p:cNvCxnSpPr>
              <a:cxnSpLocks noChangeShapeType="1"/>
            </p:cNvCxnSpPr>
            <p:nvPr/>
          </p:nvCxnSpPr>
          <p:spPr bwMode="auto">
            <a:xfrm flipV="1">
              <a:off x="1001" y="2296"/>
              <a:ext cx="1374" cy="1"/>
            </a:xfrm>
            <a:prstGeom prst="line">
              <a:avLst/>
            </a:prstGeom>
            <a:noFill/>
            <a:ln w="19050" algn="ctr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0" name="TextBox 37"/>
          <p:cNvSpPr txBox="1">
            <a:spLocks noChangeArrowheads="1"/>
          </p:cNvSpPr>
          <p:nvPr/>
        </p:nvSpPr>
        <p:spPr bwMode="auto">
          <a:xfrm>
            <a:off x="5521932" y="4386123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TextBox 43"/>
          <p:cNvSpPr txBox="1">
            <a:spLocks noChangeArrowheads="1"/>
          </p:cNvSpPr>
          <p:nvPr/>
        </p:nvSpPr>
        <p:spPr bwMode="auto">
          <a:xfrm>
            <a:off x="5162724" y="4379728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TextBox 46"/>
          <p:cNvSpPr txBox="1">
            <a:spLocks noChangeArrowheads="1"/>
          </p:cNvSpPr>
          <p:nvPr/>
        </p:nvSpPr>
        <p:spPr bwMode="auto">
          <a:xfrm>
            <a:off x="5865175" y="4392517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" name="TextBox 48"/>
          <p:cNvSpPr txBox="1">
            <a:spLocks noChangeArrowheads="1"/>
          </p:cNvSpPr>
          <p:nvPr/>
        </p:nvSpPr>
        <p:spPr bwMode="auto">
          <a:xfrm>
            <a:off x="6444208" y="3048269"/>
            <a:ext cx="88920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>
            <a:off x="5202638" y="3264425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5" name="TextBox 49"/>
          <p:cNvSpPr txBox="1">
            <a:spLocks noChangeArrowheads="1"/>
          </p:cNvSpPr>
          <p:nvPr/>
        </p:nvSpPr>
        <p:spPr bwMode="auto">
          <a:xfrm>
            <a:off x="1933685" y="3260653"/>
            <a:ext cx="446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6" name="直接连接符 80"/>
          <p:cNvCxnSpPr>
            <a:cxnSpLocks noChangeShapeType="1"/>
          </p:cNvCxnSpPr>
          <p:nvPr/>
        </p:nvCxnSpPr>
        <p:spPr bwMode="auto">
          <a:xfrm>
            <a:off x="4687253" y="4456461"/>
            <a:ext cx="1647979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49" grpId="0"/>
      <p:bldP spid="50" grpId="0"/>
      <p:bldP spid="55" grpId="0"/>
      <p:bldP spid="56" grpId="0"/>
      <p:bldP spid="57" grpId="0"/>
      <p:bldP spid="58" grpId="0"/>
      <p:bldP spid="59" grpId="0"/>
      <p:bldP spid="60" grpId="0"/>
      <p:bldP spid="65" grpId="0"/>
      <p:bldP spid="66" grpId="0"/>
      <p:bldP spid="104" grpId="0"/>
      <p:bldP spid="105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777" y="2917276"/>
            <a:ext cx="1931537" cy="193153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2020" y="673840"/>
            <a:ext cx="820615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一把椅子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元，一张桌子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元，一张桌子比一把椅子贵多少元？一张桌子和一把椅子一共多少元？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3768" y="1827075"/>
            <a:ext cx="8698887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560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380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（元）</a:t>
            </a:r>
            <a:endParaRPr lang="en-US" altLang="zh-CN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2051720" y="3633573"/>
            <a:ext cx="590465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答：一张桌子比一把椅子贵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元，一张桌子和一把椅子一共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1760" y="2330695"/>
            <a:ext cx="8698887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560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740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（元）</a:t>
            </a:r>
            <a:endParaRPr lang="en-US" altLang="zh-CN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27839" y="699542"/>
            <a:ext cx="8221211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一个加数是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，另一个加数比它小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，这两个加数的和是多少？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6733" y="2141974"/>
            <a:ext cx="16186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56750" y="2148324"/>
            <a:ext cx="10795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8765" y="3723878"/>
            <a:ext cx="46545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答：这两个加数的和是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5639" y="2139702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先求另一个加数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6735" y="2769099"/>
            <a:ext cx="16186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6750" y="2775449"/>
            <a:ext cx="10795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6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57640" y="705226"/>
            <a:ext cx="7147376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书店今天卖出文艺书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本，科技书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本，两种书一共卖出多少本？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8088" y="1050727"/>
            <a:ext cx="1914312" cy="192067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12163" y="3298180"/>
            <a:ext cx="46545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答：两种书一共卖出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0550" y="2427734"/>
            <a:ext cx="16186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05321" y="2449428"/>
            <a:ext cx="21520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98673" y="789072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5838" y="2035266"/>
            <a:ext cx="5197643" cy="15517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几百几十加几百几十的笔算方法：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对齐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算起，哪一位上满十就向前一位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046634" y="1620912"/>
            <a:ext cx="2731528" cy="2808312"/>
          </a:xfrm>
          <a:prstGeom prst="wedgeRoundRectCallout">
            <a:avLst>
              <a:gd name="adj1" fmla="val 32461"/>
              <a:gd name="adj2" fmla="val -5014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5891331" y="85784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80386" y="1684204"/>
            <a:ext cx="29332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 十 个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09462" y="223266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0386" y="2889030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6406674" y="3701623"/>
            <a:ext cx="2016224" cy="4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325628" y="223266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41794" y="2249414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09462" y="288903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25628" y="288903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41794" y="290577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39006" y="372988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29040" y="3329770"/>
            <a:ext cx="3111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25628" y="373200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07665" y="371767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039609" y="3361937"/>
            <a:ext cx="340158" cy="450201"/>
          </a:xfrm>
          <a:prstGeom prst="ellipse">
            <a:avLst/>
          </a:prstGeom>
          <a:noFill/>
          <a:ln w="38100">
            <a:solidFill>
              <a:srgbClr val="25C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8110964" y="110613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3.05556E-6 7.40741E-7 L -3.05556E-6 -0.07222 " pathEditMode="relative" rAng="0" ptsTypes="AA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-4.19753E-6 L -4.16667E-6 -0.07222 " pathEditMode="relative" rAng="0" ptsTypes="AA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-1.97531E-6 L -4.16667E-6 -0.07222 " pathEditMode="relative" rAng="0" ptsTypes="AA">
                                      <p:cBhvr>
                                        <p:cTn id="8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196" grpId="0"/>
      <p:bldP spid="16" grpId="0"/>
      <p:bldP spid="16" grpId="1"/>
      <p:bldP spid="17" grpId="0"/>
      <p:bldP spid="17" grpId="1"/>
      <p:bldP spid="18" grpId="0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" grpId="0"/>
      <p:bldP spid="4" grpId="0"/>
      <p:bldP spid="4" grpId="1"/>
      <p:bldP spid="28" grpId="0"/>
      <p:bldP spid="29" grpId="0"/>
      <p:bldP spid="30" grpId="0" bldLvl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65958" y="715736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5691" y="1537332"/>
            <a:ext cx="4316012" cy="20688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几百几十减几百几十的笔算方法：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哪一位上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不够减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，就从前一位上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，本位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加十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520608" y="1828854"/>
            <a:ext cx="2731528" cy="2808312"/>
          </a:xfrm>
          <a:prstGeom prst="wedgeRoundRectCallout">
            <a:avLst>
              <a:gd name="adj1" fmla="val 32461"/>
              <a:gd name="adj2" fmla="val -5014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5520491" y="109533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 bwMode="auto">
          <a:xfrm>
            <a:off x="7534275" y="1295400"/>
            <a:ext cx="919480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8039" y="1942094"/>
            <a:ext cx="29332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 十 个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77115" y="249055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8039" y="3146920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530604" y="3948092"/>
            <a:ext cx="2590800" cy="1270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693281" y="249055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9447" y="2507304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82240" y="314166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93281" y="314692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447" y="316366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09447" y="4000392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9670" y="2294786"/>
            <a:ext cx="4381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93281" y="398989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75318" y="397556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3598221" y="3837176"/>
            <a:ext cx="1844538" cy="754893"/>
          </a:xfrm>
          <a:prstGeom prst="wedgeRoundRectCallout">
            <a:avLst>
              <a:gd name="adj1" fmla="val 51872"/>
              <a:gd name="adj2" fmla="val 17670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3.05556E-6 3.82716E-6 L 3.05556E-6 -0.07223 " pathEditMode="relative" rAng="0" ptsTypes="AA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2.46914E-7 L -1.66667E-6 -0.07222 " pathEditMode="relative" rAng="0" ptsTypes="AA">
                                      <p:cBhvr>
                                        <p:cTn id="6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1.11111E-6 L -1.66667E-6 -0.07222 " pathEditMode="relative" rAng="0" ptsTypes="AA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6" grpId="0"/>
      <p:bldP spid="6" grpId="1"/>
      <p:bldP spid="7" grpId="0"/>
      <p:bldP spid="7" grpId="1"/>
      <p:bldP spid="8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7" grpId="0"/>
      <p:bldP spid="18" grpId="0"/>
      <p:bldP spid="4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82745"/>
            <a:ext cx="7128792" cy="3395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、口答。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个百和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个十组成的数是多少？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个十组成的数是多少？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是由几个百和几个十组成的？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是由多少个十组成的？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1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7,2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9440" y="1409009"/>
            <a:ext cx="1975893" cy="2427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187624" y="843558"/>
            <a:ext cx="71669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56=          64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699458" y="1707654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6181966" y="1707654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03431" y="2520206"/>
            <a:ext cx="1870882" cy="1870882"/>
          </a:xfrm>
          <a:prstGeom prst="rect">
            <a:avLst/>
          </a:prstGeom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147813" y="2456167"/>
            <a:ext cx="8050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1529054" y="2946957"/>
            <a:ext cx="1423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5 6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4"/>
          <p:cNvCxnSpPr>
            <a:cxnSpLocks noChangeShapeType="1"/>
          </p:cNvCxnSpPr>
          <p:nvPr/>
        </p:nvCxnSpPr>
        <p:spPr bwMode="auto">
          <a:xfrm>
            <a:off x="1375544" y="3725465"/>
            <a:ext cx="1908175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2556105" y="3693903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2324628" y="3454598"/>
            <a:ext cx="342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2147813" y="3693902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5439598" y="2572595"/>
            <a:ext cx="8050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6 4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46"/>
          <p:cNvSpPr txBox="1">
            <a:spLocks noChangeArrowheads="1"/>
          </p:cNvSpPr>
          <p:nvPr/>
        </p:nvSpPr>
        <p:spPr bwMode="auto">
          <a:xfrm>
            <a:off x="4807326" y="3040942"/>
            <a:ext cx="1423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2 7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47"/>
          <p:cNvCxnSpPr>
            <a:cxnSpLocks noChangeShapeType="1"/>
          </p:cNvCxnSpPr>
          <p:nvPr/>
        </p:nvCxnSpPr>
        <p:spPr bwMode="auto">
          <a:xfrm>
            <a:off x="4565132" y="3715428"/>
            <a:ext cx="1908175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Box 10"/>
          <p:cNvSpPr txBox="1">
            <a:spLocks noChangeArrowheads="1"/>
          </p:cNvSpPr>
          <p:nvPr/>
        </p:nvSpPr>
        <p:spPr bwMode="auto">
          <a:xfrm>
            <a:off x="5853792" y="3715717"/>
            <a:ext cx="365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5496041" y="2177260"/>
            <a:ext cx="344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5424546" y="3708769"/>
            <a:ext cx="363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1331640" y="1641722"/>
            <a:ext cx="6034088" cy="1736725"/>
          </a:xfrm>
          <a:prstGeom prst="wedgeRoundRectCallout">
            <a:avLst>
              <a:gd name="adj1" fmla="val 49844"/>
              <a:gd name="adj2" fmla="val -3644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笔算加法时，个位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满十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要向十位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；笔算减法时，个位不够减要从十位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退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0" grpId="0"/>
      <p:bldP spid="18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533022" y="737388"/>
            <a:ext cx="8077956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世博园里的一个纪念品商店，上午卖出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个“海宝”，下午卖出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个“海宝”。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304" y="3019061"/>
            <a:ext cx="39954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举手回答：本题有哪些信息，要解决的问题是什么？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649912" y="797819"/>
            <a:ext cx="936104" cy="4811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059832" y="1213955"/>
            <a:ext cx="936104" cy="4536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5663570" y="328000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041877" y="1945061"/>
            <a:ext cx="72710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）上午和下午一共卖出多少个“海宝”？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920435" y="2503441"/>
            <a:ext cx="3865364" cy="1917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/>
      <p:bldP spid="7" grpId="0" bldLvl="0" animBg="1"/>
      <p:bldP spid="18" grpId="0" bldLvl="0" animBg="1"/>
      <p:bldP spid="21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907704" y="1779662"/>
            <a:ext cx="2731528" cy="1274033"/>
          </a:xfrm>
          <a:prstGeom prst="wedgeRoundRectCallout">
            <a:avLst>
              <a:gd name="adj1" fmla="val 18374"/>
              <a:gd name="adj2" fmla="val -60908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59781" y="2861601"/>
            <a:ext cx="1721292" cy="1940578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410200" y="1953260"/>
            <a:ext cx="30543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举手回答：说一说你是怎样口算的？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2162596" y="1953091"/>
            <a:ext cx="2556608" cy="927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1619672" y="3564664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707904" y="3723878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4242842" y="3564663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95" grpId="0"/>
      <p:bldP spid="196" grpId="0" bldLvl="0" autoUpdateAnimBg="0"/>
      <p:bldP spid="203" grpId="0"/>
      <p:bldP spid="204" grpId="0"/>
      <p:bldP spid="227" grpId="0"/>
      <p:bldP spid="4" grpId="0" bldLvl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907704" y="1779662"/>
            <a:ext cx="2731528" cy="2808312"/>
          </a:xfrm>
          <a:prstGeom prst="wedgeRoundRectCallout">
            <a:avLst>
              <a:gd name="adj1" fmla="val 32461"/>
              <a:gd name="adj2" fmla="val -5014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444146" y="2652459"/>
            <a:ext cx="1890150" cy="1890150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596890" y="1895475"/>
            <a:ext cx="30632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用自己的话说一说，笔算时要注意什么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1456" y="1842954"/>
            <a:ext cx="29332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 十 个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70532" y="239141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41456" y="3047780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267744" y="3860373"/>
            <a:ext cx="2016224" cy="4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186698" y="239141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02864" y="2408164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70532" y="304778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86698" y="304778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02864" y="306452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00076" y="388863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90110" y="3488520"/>
            <a:ext cx="3111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86698" y="389075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68735" y="387642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900679" y="3520687"/>
            <a:ext cx="340158" cy="450201"/>
          </a:xfrm>
          <a:prstGeom prst="ellipse">
            <a:avLst/>
          </a:prstGeom>
          <a:noFill/>
          <a:ln w="38100">
            <a:solidFill>
              <a:srgbClr val="25C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爆炸形 2 5"/>
          <p:cNvSpPr/>
          <p:nvPr/>
        </p:nvSpPr>
        <p:spPr>
          <a:xfrm>
            <a:off x="4499992" y="2848366"/>
            <a:ext cx="3456384" cy="1694243"/>
          </a:xfrm>
          <a:prstGeom prst="irregularSeal2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4944256" y="3551779"/>
            <a:ext cx="242384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注意加进位数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5868144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-3.05556E-6 7.40741E-7 L -3.05556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-4.19753E-6 L -4.16667E-6 -0.07222 " pathEditMode="relative" rAng="0" ptsTypes="AA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-1.97531E-6 L -4.16667E-6 -0.07222 " pathEditMode="relative" rAng="0" ptsTypes="AA">
                                      <p:cBhvr>
                                        <p:cTn id="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0" dur="1" fill="hold"/>
                                        <p:tgtEl>
                                          <p:spTgt spid="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03" grpId="0"/>
      <p:bldP spid="16" grpId="0"/>
      <p:bldP spid="16" grpId="1"/>
      <p:bldP spid="17" grpId="0"/>
      <p:bldP spid="17" grpId="1"/>
      <p:bldP spid="18" grpId="0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6" grpId="1"/>
      <p:bldP spid="28" grpId="0"/>
      <p:bldP spid="29" grpId="0"/>
      <p:bldP spid="30" grpId="0" bldLvl="0" animBg="1"/>
      <p:bldP spid="6" grpId="0" bldLvl="0" animBg="1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5722293" y="338472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100600" y="2049780"/>
            <a:ext cx="72710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）下午比上午多卖出多少个“海宝”？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868884" y="2573000"/>
            <a:ext cx="1046378" cy="1917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97292" y="2999320"/>
            <a:ext cx="39954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举手回答：要解决的问题是什么？应该怎么列式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33022" y="737388"/>
            <a:ext cx="8077956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世博园里的一个纪念品商店，上午卖出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个“海宝”，下午卖出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个“海宝”。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6"/>
          <p:cNvSpPr/>
          <p:nvPr/>
        </p:nvSpPr>
        <p:spPr>
          <a:xfrm>
            <a:off x="6649912" y="797819"/>
            <a:ext cx="936104" cy="4811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7"/>
          <p:cNvSpPr/>
          <p:nvPr/>
        </p:nvSpPr>
        <p:spPr>
          <a:xfrm>
            <a:off x="3059832" y="1213955"/>
            <a:ext cx="936104" cy="4536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907704" y="1779662"/>
            <a:ext cx="2731528" cy="1274033"/>
          </a:xfrm>
          <a:prstGeom prst="wedgeRoundRectCallout">
            <a:avLst>
              <a:gd name="adj1" fmla="val 39203"/>
              <a:gd name="adj2" fmla="val -6808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3167" y="2551426"/>
            <a:ext cx="2244868" cy="2244868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400675" y="1725295"/>
            <a:ext cx="27362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举手回答：说一说你是怎样口算的？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2162596" y="1953091"/>
            <a:ext cx="2556608" cy="927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1619672" y="3564664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707904" y="3723878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4242842" y="3564663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95" grpId="0"/>
      <p:bldP spid="196" grpId="0" bldLvl="0" autoUpdateAnimBg="0"/>
      <p:bldP spid="203" grpId="0"/>
      <p:bldP spid="204" grpId="0"/>
      <p:bldP spid="227" grpId="0"/>
      <p:bldP spid="4" grpId="0" bldLvl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2456098" y="1757734"/>
            <a:ext cx="2731528" cy="2808312"/>
          </a:xfrm>
          <a:prstGeom prst="wedgeRoundRectCallout">
            <a:avLst>
              <a:gd name="adj1" fmla="val 32461"/>
              <a:gd name="adj2" fmla="val -5014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032164" y="2942253"/>
            <a:ext cx="1783263" cy="1783263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801449" y="2169298"/>
            <a:ext cx="2620219" cy="710964"/>
            <a:chOff x="2798352" y="3956213"/>
            <a:chExt cx="2772544" cy="847785"/>
          </a:xfrm>
        </p:grpSpPr>
        <p:sp>
          <p:nvSpPr>
            <p:cNvPr id="202" name="矩形标注 201"/>
            <p:cNvSpPr/>
            <p:nvPr/>
          </p:nvSpPr>
          <p:spPr>
            <a:xfrm>
              <a:off x="2798352" y="3956213"/>
              <a:ext cx="2622572" cy="847785"/>
            </a:xfrm>
            <a:prstGeom prst="wedgeRoundRectCallout">
              <a:avLst>
                <a:gd name="adj1" fmla="val 34126"/>
                <a:gd name="adj2" fmla="val 7520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34592" y="4044474"/>
              <a:ext cx="2736304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可以进行笔算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5868144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83529" y="1870974"/>
            <a:ext cx="29332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 十 个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12605" y="241943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83529" y="3075800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466094" y="3876972"/>
            <a:ext cx="2590800" cy="1270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628771" y="241943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44937" y="2436184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17730" y="307054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628771" y="3075800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44937" y="309254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44937" y="3929272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85160" y="2223666"/>
            <a:ext cx="4381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28771" y="3918776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10808" y="3904448"/>
            <a:ext cx="4133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429191" y="3174379"/>
            <a:ext cx="1844538" cy="754893"/>
          </a:xfrm>
          <a:prstGeom prst="wedgeRoundRectCallout">
            <a:avLst>
              <a:gd name="adj1" fmla="val 57931"/>
              <a:gd name="adj2" fmla="val 19016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Motion origin="layout" path="M 3.05556E-6 3.82716E-6 L 3.05556E-6 -0.07223 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2.46914E-7 L -1.66667E-6 -0.07222 " pathEditMode="relative" rAng="0" ptsTypes="AA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1.11111E-6 L -1.66667E-6 -0.07222 " pathEditMode="relative" rAng="0" ptsTypes="AA">
                                      <p:cBhvr>
                                        <p:cTn id="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6" grpId="0"/>
      <p:bldP spid="31" grpId="0"/>
      <p:bldP spid="31" grpId="1"/>
      <p:bldP spid="37" grpId="0"/>
      <p:bldP spid="37" grpId="1"/>
      <p:bldP spid="38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6" grpId="0"/>
      <p:bldP spid="47" grpId="0"/>
      <p:bldP spid="48" grpId="0"/>
      <p:bldP spid="4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1441</Words>
  <Application>WPS 演示</Application>
  <PresentationFormat>全屏显示(16:9)</PresentationFormat>
  <Paragraphs>382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4E9847E014E143D48BE7AD7FA7E80A50_12</vt:lpwstr>
  </property>
</Properties>
</file>