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18"/>
  </p:notesMasterIdLst>
  <p:handoutMasterIdLst>
    <p:handoutMasterId r:id="rId53"/>
  </p:handoutMasterIdLst>
  <p:sldIdLst>
    <p:sldId id="402" r:id="rId4"/>
    <p:sldId id="366" r:id="rId5"/>
    <p:sldId id="367" r:id="rId6"/>
    <p:sldId id="404" r:id="rId7"/>
    <p:sldId id="405" r:id="rId8"/>
    <p:sldId id="406" r:id="rId9"/>
    <p:sldId id="407" r:id="rId10"/>
    <p:sldId id="411" r:id="rId11"/>
    <p:sldId id="408" r:id="rId12"/>
    <p:sldId id="409" r:id="rId13"/>
    <p:sldId id="410" r:id="rId14"/>
    <p:sldId id="412" r:id="rId15"/>
    <p:sldId id="413" r:id="rId16"/>
    <p:sldId id="415" r:id="rId17"/>
    <p:sldId id="414" r:id="rId19"/>
    <p:sldId id="376" r:id="rId20"/>
    <p:sldId id="416" r:id="rId21"/>
    <p:sldId id="417" r:id="rId22"/>
    <p:sldId id="423" r:id="rId23"/>
    <p:sldId id="421" r:id="rId24"/>
    <p:sldId id="422" r:id="rId25"/>
    <p:sldId id="418" r:id="rId26"/>
    <p:sldId id="419" r:id="rId27"/>
    <p:sldId id="420" r:id="rId28"/>
    <p:sldId id="424" r:id="rId29"/>
    <p:sldId id="425" r:id="rId30"/>
    <p:sldId id="426" r:id="rId31"/>
    <p:sldId id="427" r:id="rId32"/>
    <p:sldId id="428" r:id="rId33"/>
    <p:sldId id="429" r:id="rId34"/>
    <p:sldId id="433" r:id="rId35"/>
    <p:sldId id="380" r:id="rId36"/>
    <p:sldId id="430" r:id="rId37"/>
    <p:sldId id="431" r:id="rId38"/>
    <p:sldId id="432" r:id="rId39"/>
    <p:sldId id="434" r:id="rId40"/>
    <p:sldId id="435" r:id="rId41"/>
    <p:sldId id="436" r:id="rId42"/>
    <p:sldId id="437" r:id="rId43"/>
    <p:sldId id="438" r:id="rId44"/>
    <p:sldId id="440" r:id="rId45"/>
    <p:sldId id="441" r:id="rId46"/>
    <p:sldId id="439" r:id="rId47"/>
    <p:sldId id="442" r:id="rId48"/>
    <p:sldId id="443" r:id="rId49"/>
    <p:sldId id="444" r:id="rId50"/>
    <p:sldId id="445" r:id="rId51"/>
    <p:sldId id="452" r:id="rId52"/>
  </p:sldIdLst>
  <p:sldSz cx="9144000" cy="5143500"/>
  <p:notesSz cx="6858000" cy="9144000"/>
  <p:custDataLst>
    <p:tags r:id="rId57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6" autoAdjust="0"/>
    <p:restoredTop sz="96378" autoAdjust="0"/>
  </p:normalViewPr>
  <p:slideViewPr>
    <p:cSldViewPr>
      <p:cViewPr varScale="1">
        <p:scale>
          <a:sx n="139" d="100"/>
          <a:sy n="139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gs" Target="tags/tag1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547EBE1E-7CCE-4F12-833B-A70F4A21100F}" type="datetime1">
              <a:rPr lang="zh-CN" altLang="en-US" sz="1200"/>
            </a:fld>
            <a:endParaRPr lang="zh-CN" altLang="en-US" sz="1200"/>
          </a:p>
        </p:txBody>
      </p:sp>
      <p:sp>
        <p:nvSpPr>
          <p:cNvPr id="6148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9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5750740-81E5-4671-942E-95C8B9743D44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1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4DEFE8A-4F0E-4D62-8620-71EC7184E3F0}" type="datetime1">
              <a:rPr lang="zh-CN" altLang="en-US" sz="1200"/>
            </a:fld>
            <a:endParaRPr lang="zh-CN" altLang="en-US" sz="1200"/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7174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5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8DC2E421-B7BA-4F5C-8ECB-A98256187749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253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2531" name="灯片编号占位符 3"/>
          <p:cNvSpPr txBox="1"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4E4B95B-451D-43D7-9B06-378E69737E3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457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4579" name="灯片编号占位符 3"/>
          <p:cNvSpPr txBox="1"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DF51787E-ED33-466A-84F1-35C86A5ED17C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1" name="空心弧 4"/>
          <p:cNvSpPr/>
          <p:nvPr/>
        </p:nvSpPr>
        <p:spPr>
          <a:xfrm rot="8486512">
            <a:off x="2933700" y="573088"/>
            <a:ext cx="4262438" cy="4262438"/>
          </a:xfrm>
          <a:prstGeom prst="blockArc">
            <a:avLst>
              <a:gd name="adj1" fmla="val 4879931"/>
              <a:gd name="adj2" fmla="val 21505526"/>
              <a:gd name="adj3" fmla="val 3741"/>
            </a:avLst>
          </a:prstGeom>
          <a:solidFill>
            <a:srgbClr val="51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/>
          </a:p>
        </p:txBody>
      </p:sp>
      <p:sp>
        <p:nvSpPr>
          <p:cNvPr id="2052" name="空心弧 5"/>
          <p:cNvSpPr/>
          <p:nvPr/>
        </p:nvSpPr>
        <p:spPr>
          <a:xfrm rot="8486512">
            <a:off x="3179763" y="817563"/>
            <a:ext cx="3783013" cy="3783013"/>
          </a:xfrm>
          <a:prstGeom prst="blockArc">
            <a:avLst>
              <a:gd name="adj1" fmla="val 4879931"/>
              <a:gd name="adj2" fmla="val 21407090"/>
              <a:gd name="adj3" fmla="val 997"/>
            </a:avLst>
          </a:prstGeom>
          <a:solidFill>
            <a:srgbClr val="51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/>
          </a:p>
        </p:txBody>
      </p:sp>
      <p:pic>
        <p:nvPicPr>
          <p:cNvPr id="2053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138" y="1371600"/>
            <a:ext cx="3133725" cy="2400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3" name="燕尾形 4"/>
          <p:cNvSpPr/>
          <p:nvPr/>
        </p:nvSpPr>
        <p:spPr>
          <a:xfrm>
            <a:off x="900113" y="268288"/>
            <a:ext cx="2663825" cy="449262"/>
          </a:xfrm>
          <a:prstGeom prst="chevron">
            <a:avLst>
              <a:gd name="adj" fmla="val 49988"/>
            </a:avLst>
          </a:prstGeom>
          <a:solidFill>
            <a:srgbClr val="510402"/>
          </a:solidFill>
          <a:ln w="254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32.xml"/><Relationship Id="rId2" Type="http://schemas.openxmlformats.org/officeDocument/2006/relationships/image" Target="../media/image15.png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 1"/>
          <p:cNvSpPr txBox="1"/>
          <p:nvPr/>
        </p:nvSpPr>
        <p:spPr>
          <a:xfrm>
            <a:off x="3059113" y="2211388"/>
            <a:ext cx="4176712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语文园地八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3"/>
          <p:cNvPicPr>
            <a:picLocks noChangeAspect="1"/>
          </p:cNvPicPr>
          <p:nvPr/>
        </p:nvPicPr>
        <p:blipFill>
          <a:blip r:embed="rId2"/>
          <a:srcRect l="32407" t="-1369" r="8617"/>
          <a:stretch>
            <a:fillRect/>
          </a:stretch>
        </p:blipFill>
        <p:spPr>
          <a:xfrm>
            <a:off x="238125" y="66675"/>
            <a:ext cx="2305050" cy="469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1"/>
          <p:cNvSpPr txBox="1"/>
          <p:nvPr/>
        </p:nvSpPr>
        <p:spPr>
          <a:xfrm>
            <a:off x="611188" y="842963"/>
            <a:ext cx="8135937" cy="3694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有一位摄影爱好者拍摄了一个少女在树林里撑着伞的镜头，画面、色彩和角度都不错，取名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晨曦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。他把这张照片投向多家杂志社，结果都被退回。后来有一位专业人士建议作者把题目改为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有约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，结果不但见诸报刊，还在一次比赛中获得了三等奖。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1"/>
          <p:cNvSpPr txBox="1"/>
          <p:nvPr/>
        </p:nvSpPr>
        <p:spPr>
          <a:xfrm>
            <a:off x="1042988" y="1347788"/>
            <a:ext cx="7991475" cy="676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为什么改后的题目比原来的题目好呢？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4" name="文本框 2"/>
          <p:cNvSpPr txBox="1"/>
          <p:nvPr/>
        </p:nvSpPr>
        <p:spPr>
          <a:xfrm>
            <a:off x="1042988" y="2284413"/>
            <a:ext cx="7272337" cy="1476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改后的题目确实比之前的生动、有趣多了，它能激发人的联想。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"/>
          <p:cNvSpPr txBox="1"/>
          <p:nvPr/>
        </p:nvSpPr>
        <p:spPr>
          <a:xfrm>
            <a:off x="323850" y="555625"/>
            <a:ext cx="8496300" cy="1052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观察下面的这些题目，联系课文内容想一想，每一行题目各有什么特点？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458" name="组合 7"/>
          <p:cNvGrpSpPr/>
          <p:nvPr/>
        </p:nvGrpSpPr>
        <p:grpSpPr>
          <a:xfrm>
            <a:off x="323850" y="1708150"/>
            <a:ext cx="8640763" cy="1938338"/>
            <a:chOff x="323528" y="1995686"/>
            <a:chExt cx="8640960" cy="1938992"/>
          </a:xfrm>
        </p:grpSpPr>
        <p:sp>
          <p:nvSpPr>
            <p:cNvPr id="19459" name="圆角矩形 3"/>
            <p:cNvSpPr/>
            <p:nvPr/>
          </p:nvSpPr>
          <p:spPr>
            <a:xfrm>
              <a:off x="323528" y="2089381"/>
              <a:ext cx="8569520" cy="38906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9460" name="圆角矩形 4"/>
            <p:cNvSpPr/>
            <p:nvPr/>
          </p:nvSpPr>
          <p:spPr>
            <a:xfrm>
              <a:off x="323528" y="2543559"/>
              <a:ext cx="8569520" cy="389068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9461" name="圆角矩形 5"/>
            <p:cNvSpPr/>
            <p:nvPr/>
          </p:nvSpPr>
          <p:spPr>
            <a:xfrm>
              <a:off x="323528" y="2997737"/>
              <a:ext cx="8569520" cy="38906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9462" name="圆角矩形 6"/>
            <p:cNvSpPr/>
            <p:nvPr/>
          </p:nvSpPr>
          <p:spPr>
            <a:xfrm>
              <a:off x="323528" y="3453503"/>
              <a:ext cx="8569520" cy="389069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9463" name="文本框 2"/>
            <p:cNvSpPr txBox="1"/>
            <p:nvPr/>
          </p:nvSpPr>
          <p:spPr>
            <a:xfrm>
              <a:off x="323528" y="1995686"/>
              <a:ext cx="8640960" cy="193899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50000"/>
                </a:lnSpc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少年闰土         狼牙山五壮士               军神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50000"/>
                </a:lnSpc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开国大典        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诺曼底号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遇难记          草船借箭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50000"/>
                </a:lnSpc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竹节人           桥                         芦花鞋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50000"/>
                </a:lnSpc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在牛肚子里旅行  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精彩极了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糟糕透了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  慢性子裁缝和急性子顾客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64" name="文本框 8"/>
          <p:cNvSpPr txBox="1"/>
          <p:nvPr/>
        </p:nvSpPr>
        <p:spPr>
          <a:xfrm>
            <a:off x="323850" y="3784600"/>
            <a:ext cx="8496300" cy="1052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组成四人学习小组，每人选择一组题目，说说这组题目是以什么方法拟题的，这样拟题有什么好处。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1" name="组合 1"/>
          <p:cNvGrpSpPr/>
          <p:nvPr/>
        </p:nvGrpSpPr>
        <p:grpSpPr>
          <a:xfrm>
            <a:off x="323850" y="1276350"/>
            <a:ext cx="8640763" cy="1938338"/>
            <a:chOff x="323528" y="1995686"/>
            <a:chExt cx="8640960" cy="1938992"/>
          </a:xfrm>
        </p:grpSpPr>
        <p:sp>
          <p:nvSpPr>
            <p:cNvPr id="20482" name="圆角矩形 2"/>
            <p:cNvSpPr/>
            <p:nvPr/>
          </p:nvSpPr>
          <p:spPr>
            <a:xfrm>
              <a:off x="323528" y="2089381"/>
              <a:ext cx="8569520" cy="38906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483" name="圆角矩形 3"/>
            <p:cNvSpPr/>
            <p:nvPr/>
          </p:nvSpPr>
          <p:spPr>
            <a:xfrm>
              <a:off x="323528" y="2543559"/>
              <a:ext cx="8569520" cy="389068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484" name="圆角矩形 4"/>
            <p:cNvSpPr/>
            <p:nvPr/>
          </p:nvSpPr>
          <p:spPr>
            <a:xfrm>
              <a:off x="323528" y="2997737"/>
              <a:ext cx="8569520" cy="38906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485" name="圆角矩形 5"/>
            <p:cNvSpPr/>
            <p:nvPr/>
          </p:nvSpPr>
          <p:spPr>
            <a:xfrm>
              <a:off x="323528" y="3453503"/>
              <a:ext cx="8569520" cy="389069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486" name="文本框 6"/>
            <p:cNvSpPr txBox="1"/>
            <p:nvPr/>
          </p:nvSpPr>
          <p:spPr>
            <a:xfrm>
              <a:off x="323528" y="1995686"/>
              <a:ext cx="8640960" cy="193899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50000"/>
                </a:lnSpc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少年闰土         狼牙山五壮士               军神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50000"/>
                </a:lnSpc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开国大典        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诺曼底号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遇难记          草船借箭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50000"/>
                </a:lnSpc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竹节人           桥                         芦花鞋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50000"/>
                </a:lnSpc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在牛肚子里旅行  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精彩极了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糟糕透了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  慢性子裁缝和急性子顾客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487" name="组合 9"/>
          <p:cNvGrpSpPr/>
          <p:nvPr/>
        </p:nvGrpSpPr>
        <p:grpSpPr>
          <a:xfrm>
            <a:off x="3924300" y="268288"/>
            <a:ext cx="2663825" cy="863600"/>
            <a:chOff x="3923928" y="267494"/>
            <a:chExt cx="2664296" cy="864096"/>
          </a:xfrm>
        </p:grpSpPr>
        <p:sp>
          <p:nvSpPr>
            <p:cNvPr id="20488" name="云形标注 7"/>
            <p:cNvSpPr/>
            <p:nvPr/>
          </p:nvSpPr>
          <p:spPr>
            <a:xfrm>
              <a:off x="3923928" y="267494"/>
              <a:ext cx="2664296" cy="864096"/>
            </a:xfrm>
            <a:prstGeom prst="cloudCallout">
              <a:avLst>
                <a:gd name="adj1" fmla="val 63219"/>
                <a:gd name="adj2" fmla="val 73724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489" name="文本框 8"/>
            <p:cNvSpPr txBox="1"/>
            <p:nvPr/>
          </p:nvSpPr>
          <p:spPr>
            <a:xfrm>
              <a:off x="3995936" y="288944"/>
              <a:ext cx="2376264" cy="72808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10000"/>
                </a:lnSpc>
              </a:pPr>
              <a:r>
                <a:rPr lang="zh-CN" altLang="en-US" sz="2000" b="1">
                  <a:latin typeface="宋体" panose="02010600030101010101" pitchFamily="2" charset="-122"/>
                  <a:ea typeface="宋体" panose="02010600030101010101" pitchFamily="2" charset="-122"/>
                </a:rPr>
                <a:t>    这是用文章中的主要人物作题目。</a:t>
              </a:r>
              <a:endParaRPr lang="zh-CN" altLang="en-US" sz="2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0490" name="组合 10"/>
          <p:cNvGrpSpPr/>
          <p:nvPr/>
        </p:nvGrpSpPr>
        <p:grpSpPr>
          <a:xfrm>
            <a:off x="3924300" y="3317875"/>
            <a:ext cx="2663825" cy="863600"/>
            <a:chOff x="3923928" y="267494"/>
            <a:chExt cx="2664296" cy="864096"/>
          </a:xfrm>
        </p:grpSpPr>
        <p:sp>
          <p:nvSpPr>
            <p:cNvPr id="20491" name="云形标注 11"/>
            <p:cNvSpPr/>
            <p:nvPr/>
          </p:nvSpPr>
          <p:spPr>
            <a:xfrm>
              <a:off x="3923928" y="267494"/>
              <a:ext cx="2664296" cy="864096"/>
            </a:xfrm>
            <a:prstGeom prst="cloudCallout">
              <a:avLst>
                <a:gd name="adj1" fmla="val 57748"/>
                <a:gd name="adj2" fmla="val -69672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492" name="文本框 12"/>
            <p:cNvSpPr txBox="1"/>
            <p:nvPr/>
          </p:nvSpPr>
          <p:spPr>
            <a:xfrm>
              <a:off x="3995936" y="288944"/>
              <a:ext cx="2376264" cy="72808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10000"/>
                </a:lnSpc>
              </a:pPr>
              <a:r>
                <a:rPr lang="zh-CN" altLang="en-US" sz="2000" b="1">
                  <a:latin typeface="宋体" panose="02010600030101010101" pitchFamily="2" charset="-122"/>
                  <a:ea typeface="宋体" panose="02010600030101010101" pitchFamily="2" charset="-122"/>
                </a:rPr>
                <a:t>    这组题目很有意思，因为</a:t>
              </a:r>
              <a:r>
                <a:rPr lang="en-US" altLang="zh-CN" sz="2000" b="1">
                  <a:latin typeface="宋体" panose="02010600030101010101" pitchFamily="2" charset="-122"/>
                </a:rPr>
                <a:t>……</a:t>
              </a:r>
              <a:endParaRPr lang="zh-CN" altLang="en-US" sz="2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0493" name="文本框 13"/>
          <p:cNvSpPr txBox="1"/>
          <p:nvPr/>
        </p:nvSpPr>
        <p:spPr>
          <a:xfrm>
            <a:off x="1763713" y="4208463"/>
            <a:ext cx="518477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借助泡泡中的提示，说说你的发现。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5" name="组合 9"/>
          <p:cNvGrpSpPr/>
          <p:nvPr/>
        </p:nvGrpSpPr>
        <p:grpSpPr>
          <a:xfrm>
            <a:off x="323850" y="1058863"/>
            <a:ext cx="8642350" cy="407987"/>
            <a:chOff x="251520" y="762897"/>
            <a:chExt cx="8640960" cy="408068"/>
          </a:xfrm>
        </p:grpSpPr>
        <p:sp>
          <p:nvSpPr>
            <p:cNvPr id="21506" name="圆角矩形 2"/>
            <p:cNvSpPr/>
            <p:nvPr/>
          </p:nvSpPr>
          <p:spPr>
            <a:xfrm>
              <a:off x="251520" y="781951"/>
              <a:ext cx="8569534" cy="38901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1507" name="文本框 6"/>
            <p:cNvSpPr txBox="1"/>
            <p:nvPr/>
          </p:nvSpPr>
          <p:spPr>
            <a:xfrm>
              <a:off x="251520" y="762897"/>
              <a:ext cx="8640960" cy="40011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少年闰土         狼牙山五壮士               军神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508" name="文本框 7"/>
          <p:cNvSpPr txBox="1"/>
          <p:nvPr/>
        </p:nvSpPr>
        <p:spPr>
          <a:xfrm>
            <a:off x="396875" y="1477963"/>
            <a:ext cx="8280400" cy="892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用文章中的主要人物做题目。这样的题目可以突出主要人物的形象，紧扣中心，突出主题。</a:t>
            </a:r>
            <a:endParaRPr lang="zh-CN" altLang="en-US" sz="2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09" name="组合 11"/>
          <p:cNvGrpSpPr/>
          <p:nvPr/>
        </p:nvGrpSpPr>
        <p:grpSpPr>
          <a:xfrm>
            <a:off x="323850" y="2867025"/>
            <a:ext cx="8642350" cy="400050"/>
            <a:chOff x="251520" y="2085981"/>
            <a:chExt cx="8640960" cy="400110"/>
          </a:xfrm>
        </p:grpSpPr>
        <p:sp>
          <p:nvSpPr>
            <p:cNvPr id="21510" name="圆角矩形 3"/>
            <p:cNvSpPr/>
            <p:nvPr/>
          </p:nvSpPr>
          <p:spPr>
            <a:xfrm>
              <a:off x="251520" y="2085981"/>
              <a:ext cx="8569534" cy="38899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1511" name="文本框 8"/>
            <p:cNvSpPr txBox="1"/>
            <p:nvPr/>
          </p:nvSpPr>
          <p:spPr>
            <a:xfrm>
              <a:off x="251520" y="2085981"/>
              <a:ext cx="8640960" cy="40011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开国大典        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诺曼底号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遇难记          草船借箭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512" name="文本框 12"/>
          <p:cNvSpPr txBox="1"/>
          <p:nvPr/>
        </p:nvSpPr>
        <p:spPr>
          <a:xfrm>
            <a:off x="396875" y="3343275"/>
            <a:ext cx="8280400" cy="893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以文章中的主要事件做题目。这样的题目能很好地概括文章的主要事件，突出主旨。</a:t>
            </a:r>
            <a:endParaRPr lang="zh-CN" altLang="en-US" sz="2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7"/>
          <p:cNvSpPr txBox="1"/>
          <p:nvPr/>
        </p:nvSpPr>
        <p:spPr>
          <a:xfrm>
            <a:off x="323850" y="1509713"/>
            <a:ext cx="8280400" cy="942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以文章中的主要事物做题目，即贯穿全文的线索。这样的题目能激起读者的阅读兴趣，同时也会吸引读者在阅读中格外留意这个事物。</a:t>
            </a:r>
            <a:endParaRPr lang="zh-CN" altLang="en-US" sz="2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554" name="组合 14"/>
          <p:cNvGrpSpPr/>
          <p:nvPr/>
        </p:nvGrpSpPr>
        <p:grpSpPr>
          <a:xfrm>
            <a:off x="250825" y="1109663"/>
            <a:ext cx="8642350" cy="400050"/>
            <a:chOff x="251520" y="3651870"/>
            <a:chExt cx="8640960" cy="400110"/>
          </a:xfrm>
        </p:grpSpPr>
        <p:sp>
          <p:nvSpPr>
            <p:cNvPr id="23555" name="圆角矩形 4"/>
            <p:cNvSpPr/>
            <p:nvPr/>
          </p:nvSpPr>
          <p:spPr>
            <a:xfrm>
              <a:off x="251520" y="3651870"/>
              <a:ext cx="8569534" cy="388995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3556" name="文本框 10"/>
            <p:cNvSpPr txBox="1"/>
            <p:nvPr/>
          </p:nvSpPr>
          <p:spPr>
            <a:xfrm>
              <a:off x="251520" y="3651870"/>
              <a:ext cx="8640960" cy="40011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竹节人           桥                         芦花鞋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557" name="文本框 12"/>
          <p:cNvSpPr txBox="1"/>
          <p:nvPr/>
        </p:nvSpPr>
        <p:spPr>
          <a:xfrm>
            <a:off x="323850" y="3363913"/>
            <a:ext cx="8280400" cy="434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题目新奇有趣，设置悬念。这样的题目能激发读者的阅读兴趣。</a:t>
            </a:r>
            <a:endParaRPr lang="zh-CN" altLang="en-US" sz="2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558" name="组合 15"/>
          <p:cNvGrpSpPr/>
          <p:nvPr/>
        </p:nvGrpSpPr>
        <p:grpSpPr>
          <a:xfrm>
            <a:off x="250825" y="2898775"/>
            <a:ext cx="8642350" cy="400050"/>
            <a:chOff x="251520" y="4413709"/>
            <a:chExt cx="8640960" cy="400110"/>
          </a:xfrm>
        </p:grpSpPr>
        <p:sp>
          <p:nvSpPr>
            <p:cNvPr id="23559" name="圆角矩形 5"/>
            <p:cNvSpPr/>
            <p:nvPr/>
          </p:nvSpPr>
          <p:spPr>
            <a:xfrm>
              <a:off x="251520" y="4424824"/>
              <a:ext cx="8569534" cy="388995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3560" name="文本框 13"/>
            <p:cNvSpPr txBox="1"/>
            <p:nvPr/>
          </p:nvSpPr>
          <p:spPr>
            <a:xfrm>
              <a:off x="251520" y="4413709"/>
              <a:ext cx="8640960" cy="40011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在牛肚子里旅行  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精彩极了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糟糕透了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  慢性子裁缝和急性子顾客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35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3"/>
          <p:cNvSpPr txBox="1"/>
          <p:nvPr/>
        </p:nvSpPr>
        <p:spPr>
          <a:xfrm>
            <a:off x="323850" y="555625"/>
            <a:ext cx="8496300" cy="1052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打开课本，回忆自己平时的习作，想想除了这些基本的拟题方法外，还有哪些不同的拟题方法。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5602" name="表格 1"/>
          <p:cNvGraphicFramePr>
            <a:graphicFrameLocks noGrp="1"/>
          </p:cNvGraphicFramePr>
          <p:nvPr/>
        </p:nvGraphicFramePr>
        <p:xfrm>
          <a:off x="1116012" y="1608138"/>
          <a:ext cx="6877050" cy="3249614"/>
        </p:xfrm>
        <a:graphic>
          <a:graphicData uri="http://schemas.openxmlformats.org/drawingml/2006/table">
            <a:tbl>
              <a:tblPr/>
              <a:tblGrid>
                <a:gridCol w="3438525"/>
                <a:gridCol w="3438525"/>
              </a:tblGrid>
              <a:tr h="4635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latin typeface="宋体" panose="02010600030101010101" pitchFamily="2" charset="-122"/>
                        </a:rPr>
                        <a:t>以人物命题</a:t>
                      </a: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 marL="91444" marR="91444" marT="45728" marB="45728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 marL="91444" marR="91444" marT="45728" marB="45728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4651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latin typeface="宋体" panose="02010600030101010101" pitchFamily="2" charset="-122"/>
                        </a:rPr>
                        <a:t>以事件命题</a:t>
                      </a: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 marL="91444" marR="91444" marT="45728" marB="45728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 marL="91444" marR="91444" marT="45728" marB="45728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4635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latin typeface="宋体" panose="02010600030101010101" pitchFamily="2" charset="-122"/>
                        </a:rPr>
                        <a:t>以事物命题</a:t>
                      </a: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 marL="91444" marR="91444" marT="45728" marB="45728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 marL="91444" marR="91444" marT="45728" marB="45728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4651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latin typeface="宋体" panose="02010600030101010101" pitchFamily="2" charset="-122"/>
                        </a:rPr>
                        <a:t>题目特别吸引人</a:t>
                      </a: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 marL="91444" marR="91444" marT="45728" marB="45728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 marL="91444" marR="91444" marT="45728" marB="45728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4635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latin typeface="宋体" panose="02010600030101010101" pitchFamily="2" charset="-122"/>
                        </a:rPr>
                        <a:t>以地点命题</a:t>
                      </a: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 marL="91444" marR="91444" marT="45728" marB="45728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 marL="91444" marR="91444" marT="45728" marB="45728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4635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2400" b="1">
                          <a:latin typeface="宋体" panose="02010600030101010101" pitchFamily="2" charset="-122"/>
                        </a:rPr>
                        <a:t>以心情命题</a:t>
                      </a: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 marL="91444" marR="91444" marT="45728" marB="45728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 marL="91444" marR="91444" marT="45728" marB="45728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4651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en-US" altLang="zh-CN" sz="2400" b="1">
                          <a:latin typeface="宋体" panose="02010600030101010101" pitchFamily="2" charset="-122"/>
                        </a:rPr>
                        <a:t>……</a:t>
                      </a: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 marL="91444" marR="91444" marT="45728" marB="45728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 marL="91444" marR="91444" marT="45728" marB="45728" anchor="ctr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5628" name="文本框 5"/>
          <p:cNvSpPr txBox="1"/>
          <p:nvPr/>
        </p:nvSpPr>
        <p:spPr>
          <a:xfrm>
            <a:off x="5273675" y="1557338"/>
            <a:ext cx="208915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少年闰土</a:t>
            </a: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9" name="文本框 6"/>
          <p:cNvSpPr txBox="1"/>
          <p:nvPr/>
        </p:nvSpPr>
        <p:spPr>
          <a:xfrm>
            <a:off x="5273675" y="2036763"/>
            <a:ext cx="208915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开国大典</a:t>
            </a: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30" name="文本框 7"/>
          <p:cNvSpPr txBox="1"/>
          <p:nvPr/>
        </p:nvSpPr>
        <p:spPr>
          <a:xfrm>
            <a:off x="5273675" y="2514600"/>
            <a:ext cx="2089150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桥</a:t>
            </a: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31" name="文本框 8"/>
          <p:cNvSpPr txBox="1"/>
          <p:nvPr/>
        </p:nvSpPr>
        <p:spPr>
          <a:xfrm>
            <a:off x="4895850" y="2970213"/>
            <a:ext cx="28448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在牛肚子里旅行</a:t>
            </a: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32" name="文本框 9"/>
          <p:cNvSpPr txBox="1"/>
          <p:nvPr/>
        </p:nvSpPr>
        <p:spPr>
          <a:xfrm>
            <a:off x="5273675" y="3408363"/>
            <a:ext cx="208915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在柏林</a:t>
            </a: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33" name="文本框 10"/>
          <p:cNvSpPr txBox="1"/>
          <p:nvPr/>
        </p:nvSpPr>
        <p:spPr>
          <a:xfrm>
            <a:off x="5273675" y="3903663"/>
            <a:ext cx="208915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</a:t>
            </a: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34" name="文本框 11"/>
          <p:cNvSpPr txBox="1"/>
          <p:nvPr/>
        </p:nvSpPr>
        <p:spPr>
          <a:xfrm>
            <a:off x="5273675" y="4351338"/>
            <a:ext cx="2089150" cy="503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8" grpId="0"/>
      <p:bldP spid="25629" grpId="0"/>
      <p:bldP spid="25630" grpId="0"/>
      <p:bldP spid="25631" grpId="0"/>
      <p:bldP spid="25632" grpId="0"/>
      <p:bldP spid="25633" grpId="0"/>
      <p:bldP spid="256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1"/>
          <p:cNvSpPr txBox="1"/>
          <p:nvPr/>
        </p:nvSpPr>
        <p:spPr>
          <a:xfrm>
            <a:off x="503238" y="484188"/>
            <a:ext cx="8496300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游戏挑战：比比谁的题目棒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6" name="文本框 2"/>
          <p:cNvSpPr txBox="1"/>
          <p:nvPr/>
        </p:nvSpPr>
        <p:spPr>
          <a:xfrm>
            <a:off x="107950" y="1189038"/>
            <a:ext cx="849630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看这篇习作，你觉得拟一个什么样的题目最合适？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7" name="文本框 3"/>
          <p:cNvSpPr txBox="1"/>
          <p:nvPr/>
        </p:nvSpPr>
        <p:spPr>
          <a:xfrm>
            <a:off x="830263" y="1851025"/>
            <a:ext cx="7966075" cy="2678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记忆中，我第一次走进商店时，大概四岁。一进门，就被满柜台可爱的糖果吸引住了。我贪心地要了一大堆各式各样的糖果。售货员是位态度亲切的阿姨，她问我：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你有这么多钱吗？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"/>
          <p:cNvSpPr txBox="1"/>
          <p:nvPr/>
        </p:nvSpPr>
        <p:spPr>
          <a:xfrm>
            <a:off x="539750" y="627063"/>
            <a:ext cx="8280400" cy="4013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我有许多钱。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我伸出了紧握着的拳头，将一大把硬币放在她的手中。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阿姨一下子愣住了，盯着我手中的硬币看了老半天，然后，她又看看我。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够了吗？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我有些忐忑不安地问。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我想，多了一点，我还要找些钱给你。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说着，她转身拿了两个硬币放在我手中。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1"/>
          <p:cNvSpPr txBox="1"/>
          <p:nvPr/>
        </p:nvSpPr>
        <p:spPr>
          <a:xfrm>
            <a:off x="539750" y="627063"/>
            <a:ext cx="8280400" cy="4013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很多年过去了，我现在和妻子经营一家海鲜店，供应各种新鲜活鱼。一天，一个五六岁的小女孩带着她的弟弟来到我的店里，两个小孩瞪着大大的眼睛，盯着那些水里游动的美丽的鱼儿，看了老半天。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这条鱼卖吗？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那个小男孩指着一条惹人喜爱的热带鱼问。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当然卖啊，只要你们有钱。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我说。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rcRect l="3801" t="40200" r="54202" b="36001"/>
          <a:stretch>
            <a:fillRect/>
          </a:stretch>
        </p:blipFill>
        <p:spPr>
          <a:xfrm>
            <a:off x="4572000" y="700088"/>
            <a:ext cx="2843213" cy="1611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8"/>
              </a:srgbClr>
            </a:outerShdw>
          </a:effectLst>
        </p:spPr>
      </p:pic>
      <p:pic>
        <p:nvPicPr>
          <p:cNvPr id="9218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rcRect l="54600" t="64591" r="3403" b="11611"/>
          <a:stretch>
            <a:fillRect/>
          </a:stretch>
        </p:blipFill>
        <p:spPr>
          <a:xfrm>
            <a:off x="4572000" y="2574925"/>
            <a:ext cx="3384550" cy="1917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8"/>
              </a:srgbClr>
            </a:outerShdw>
          </a:effectLst>
        </p:spPr>
      </p:pic>
      <p:sp>
        <p:nvSpPr>
          <p:cNvPr id="9219" name="矩形 1">
            <a:hlinkClick r:id="rId1" action="ppaction://hlinksldjump"/>
          </p:cNvPr>
          <p:cNvSpPr/>
          <p:nvPr/>
        </p:nvSpPr>
        <p:spPr>
          <a:xfrm>
            <a:off x="5291138" y="1087438"/>
            <a:ext cx="1800225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矩形 2">
            <a:hlinkClick r:id="rId3" action="ppaction://hlinksldjump"/>
          </p:cNvPr>
          <p:cNvSpPr/>
          <p:nvPr/>
        </p:nvSpPr>
        <p:spPr>
          <a:xfrm>
            <a:off x="5364163" y="3149600"/>
            <a:ext cx="1800225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/>
        </p:nvSpPr>
        <p:spPr>
          <a:xfrm>
            <a:off x="539750" y="842963"/>
            <a:ext cx="8280400" cy="3373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我们有很多钱。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小女孩自信地回答，给了我自信的感觉。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当小女孩紧握着的手呈现在我面前的时候，我突然意识到将要发生什么，我知道小女孩要说什么。她的小手松开了，在我手里，她放了三枚小小的硬币。那时候，我才猛然意识到那位阿姨当年的心情。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1"/>
          <p:cNvSpPr txBox="1"/>
          <p:nvPr/>
        </p:nvSpPr>
        <p:spPr>
          <a:xfrm>
            <a:off x="539750" y="700088"/>
            <a:ext cx="8280400" cy="1692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够了吗？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小女孩轻轻地问了声。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我想，多了一点，我还要找些钱给你。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我回身，拿了两个硬币放在她手里。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2" name="文本框 2"/>
          <p:cNvSpPr txBox="1"/>
          <p:nvPr/>
        </p:nvSpPr>
        <p:spPr>
          <a:xfrm>
            <a:off x="539750" y="2932113"/>
            <a:ext cx="8208963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在小组内评比，推选本组认为好的题目，并说说推荐的理由。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1"/>
          <p:cNvSpPr txBox="1"/>
          <p:nvPr/>
        </p:nvSpPr>
        <p:spPr>
          <a:xfrm>
            <a:off x="1908175" y="2427288"/>
            <a:ext cx="1943100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爱的硬币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6" name="文本框 2"/>
          <p:cNvSpPr txBox="1"/>
          <p:nvPr/>
        </p:nvSpPr>
        <p:spPr>
          <a:xfrm>
            <a:off x="4932363" y="2427288"/>
            <a:ext cx="3095625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我有很多钱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文本框 3"/>
          <p:cNvSpPr txBox="1"/>
          <p:nvPr/>
        </p:nvSpPr>
        <p:spPr>
          <a:xfrm>
            <a:off x="1908175" y="3506788"/>
            <a:ext cx="194310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两个硬币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8" name="文本框 4"/>
          <p:cNvSpPr txBox="1"/>
          <p:nvPr/>
        </p:nvSpPr>
        <p:spPr>
          <a:xfrm>
            <a:off x="4932363" y="3506788"/>
            <a:ext cx="30956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童心无价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9" name="文本框 5"/>
          <p:cNvSpPr txBox="1"/>
          <p:nvPr/>
        </p:nvSpPr>
        <p:spPr>
          <a:xfrm>
            <a:off x="539750" y="860425"/>
            <a:ext cx="8208963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展示各组推选的题目，并听取理由，然后每人选出自己认为最佳的一个题目。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/>
      <p:bldP spid="31747" grpId="0"/>
      <p:bldP spid="3174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1"/>
          <p:cNvSpPr txBox="1"/>
          <p:nvPr/>
        </p:nvSpPr>
        <p:spPr>
          <a:xfrm>
            <a:off x="993775" y="1181100"/>
            <a:ext cx="7550150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读词语，说说你有什么发现。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0" name="文本框 2"/>
          <p:cNvSpPr txBox="1"/>
          <p:nvPr/>
        </p:nvSpPr>
        <p:spPr>
          <a:xfrm>
            <a:off x="2235200" y="339725"/>
            <a:ext cx="45275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引导思路，想象写话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1" name="文本框 3"/>
          <p:cNvSpPr txBox="1"/>
          <p:nvPr/>
        </p:nvSpPr>
        <p:spPr>
          <a:xfrm>
            <a:off x="1001713" y="2066925"/>
            <a:ext cx="3529012" cy="1892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饱经风霜的脸　 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饱经风霜的老屋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饱经风霜的大树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2" name="文本框 4"/>
          <p:cNvSpPr txBox="1"/>
          <p:nvPr/>
        </p:nvSpPr>
        <p:spPr>
          <a:xfrm>
            <a:off x="5394325" y="2066925"/>
            <a:ext cx="3024188" cy="1892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树林的深处　 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秋天的深处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心灵的深处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3" name="圆角矩形 5"/>
          <p:cNvSpPr/>
          <p:nvPr/>
        </p:nvSpPr>
        <p:spPr>
          <a:xfrm>
            <a:off x="993775" y="2066925"/>
            <a:ext cx="2066925" cy="1892300"/>
          </a:xfrm>
          <a:prstGeom prst="roundRect">
            <a:avLst>
              <a:gd name="adj" fmla="val 826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2774" name="圆角矩形 6"/>
          <p:cNvSpPr/>
          <p:nvPr/>
        </p:nvSpPr>
        <p:spPr>
          <a:xfrm>
            <a:off x="6229350" y="2066925"/>
            <a:ext cx="1295400" cy="1892300"/>
          </a:xfrm>
          <a:prstGeom prst="roundRect">
            <a:avLst>
              <a:gd name="adj" fmla="val 826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2775" name="文本框 7"/>
          <p:cNvSpPr txBox="1"/>
          <p:nvPr/>
        </p:nvSpPr>
        <p:spPr>
          <a:xfrm>
            <a:off x="827088" y="4011613"/>
            <a:ext cx="3833812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饱经风霜的（    ）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6" name="文本框 8"/>
          <p:cNvSpPr txBox="1"/>
          <p:nvPr/>
        </p:nvSpPr>
        <p:spPr>
          <a:xfrm>
            <a:off x="5076825" y="4011613"/>
            <a:ext cx="3833813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）的深处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  <p:bldP spid="32771" grpId="0"/>
      <p:bldP spid="32772" grpId="0"/>
      <p:bldP spid="32773" grpId="0" animBg="1"/>
      <p:bldP spid="32774" grpId="0" animBg="1"/>
      <p:bldP spid="32775" grpId="0"/>
      <p:bldP spid="3277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1"/>
          <p:cNvSpPr txBox="1"/>
          <p:nvPr/>
        </p:nvSpPr>
        <p:spPr>
          <a:xfrm>
            <a:off x="755650" y="492125"/>
            <a:ext cx="7921625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再读这两组词语，说说你分别想到了什么。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4" name="文本框 2"/>
          <p:cNvSpPr txBox="1"/>
          <p:nvPr/>
        </p:nvSpPr>
        <p:spPr>
          <a:xfrm>
            <a:off x="2771775" y="1357313"/>
            <a:ext cx="3529013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饱经风霜的脸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文本框 3"/>
          <p:cNvSpPr txBox="1"/>
          <p:nvPr/>
        </p:nvSpPr>
        <p:spPr>
          <a:xfrm>
            <a:off x="755650" y="2066925"/>
            <a:ext cx="8064500" cy="1892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我想到了我的爷爷，他一生经历了许多事，现在他年纪大了，脸上的皱纹一道道的，他的脸就是一张饱经风霜的脸。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6" name="文本框 4"/>
          <p:cNvSpPr txBox="1"/>
          <p:nvPr/>
        </p:nvSpPr>
        <p:spPr>
          <a:xfrm>
            <a:off x="2555875" y="4062413"/>
            <a:ext cx="3959225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可以进行外貌描写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2"/>
          <p:cNvSpPr txBox="1"/>
          <p:nvPr/>
        </p:nvSpPr>
        <p:spPr>
          <a:xfrm>
            <a:off x="2916238" y="555625"/>
            <a:ext cx="3529012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饱经风霜的老屋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8" name="文本框 3"/>
          <p:cNvSpPr txBox="1"/>
          <p:nvPr/>
        </p:nvSpPr>
        <p:spPr>
          <a:xfrm>
            <a:off x="863600" y="1262063"/>
            <a:ext cx="7632700" cy="2492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我想起了家乡的老屋，经过</a:t>
            </a: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年的风吹日晒，墙壁上的白石灰经历雨水的冲刷，变得斑驳，屋顶的青瓦参差不齐，有的瓦片已经碎成了两半。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文本框 4"/>
          <p:cNvSpPr txBox="1"/>
          <p:nvPr/>
        </p:nvSpPr>
        <p:spPr>
          <a:xfrm>
            <a:off x="2051050" y="3854450"/>
            <a:ext cx="5257800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可由此生发对故乡的怀念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  <p:bldP spid="34818" grpId="0"/>
      <p:bldP spid="348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2"/>
          <p:cNvSpPr txBox="1"/>
          <p:nvPr/>
        </p:nvSpPr>
        <p:spPr>
          <a:xfrm>
            <a:off x="2771775" y="412750"/>
            <a:ext cx="3529013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饱经风霜的大树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2" name="文本框 3"/>
          <p:cNvSpPr txBox="1"/>
          <p:nvPr/>
        </p:nvSpPr>
        <p:spPr>
          <a:xfrm>
            <a:off x="755650" y="1209675"/>
            <a:ext cx="8064500" cy="1893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我想到冬日门前的那棵大树，光秃秃的枝丫不屈地伸向苍穹，几片孤零零的残枝败叶在凛冽的寒风中颤抖。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文本框 4"/>
          <p:cNvSpPr txBox="1"/>
          <p:nvPr/>
        </p:nvSpPr>
        <p:spPr>
          <a:xfrm>
            <a:off x="684213" y="3292475"/>
            <a:ext cx="8280400" cy="1293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由大树的凄凉我们可以联想到春暖花开时，它又重新吐出新芽的样子。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35842" grpId="0"/>
      <p:bldP spid="358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2"/>
          <p:cNvSpPr txBox="1"/>
          <p:nvPr/>
        </p:nvSpPr>
        <p:spPr>
          <a:xfrm>
            <a:off x="2627313" y="411163"/>
            <a:ext cx="3529012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秋天的深处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6" name="文本框 3"/>
          <p:cNvSpPr txBox="1"/>
          <p:nvPr/>
        </p:nvSpPr>
        <p:spPr>
          <a:xfrm>
            <a:off x="611188" y="1184275"/>
            <a:ext cx="8064500" cy="3094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秋天是一个季节，走进它的深处，我看到的是深秋时节不同的景色。初秋或许只是有些微凉，叶子也只是微黄，但是深秋时节就不一样了，秋色更浓，也更接近冬天。我想描写深秋独特的景色。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文本框 4"/>
          <p:cNvSpPr txBox="1"/>
          <p:nvPr/>
        </p:nvSpPr>
        <p:spPr>
          <a:xfrm>
            <a:off x="252413" y="4140200"/>
            <a:ext cx="828040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进行景色描写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  <p:bldP spid="36866" grpId="0"/>
      <p:bldP spid="3686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2"/>
          <p:cNvSpPr txBox="1"/>
          <p:nvPr/>
        </p:nvSpPr>
        <p:spPr>
          <a:xfrm>
            <a:off x="2627313" y="646113"/>
            <a:ext cx="3529012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心灵的深处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0" name="文本框 3"/>
          <p:cNvSpPr txBox="1"/>
          <p:nvPr/>
        </p:nvSpPr>
        <p:spPr>
          <a:xfrm>
            <a:off x="611188" y="1419225"/>
            <a:ext cx="8064500" cy="2754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在我心灵的深处，总有一个地方，藏着一些秘密。可能是快乐的，也可能是悲伤的。我想说说藏在我心灵深处的一个秘密，写出它之所以被我深藏的原因和对我的影响。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3789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2"/>
          <p:cNvSpPr txBox="1"/>
          <p:nvPr/>
        </p:nvSpPr>
        <p:spPr>
          <a:xfrm>
            <a:off x="2627313" y="646113"/>
            <a:ext cx="3529012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树林的深处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4" name="文本框 3"/>
          <p:cNvSpPr txBox="1"/>
          <p:nvPr/>
        </p:nvSpPr>
        <p:spPr>
          <a:xfrm>
            <a:off x="611188" y="1419225"/>
            <a:ext cx="8064500" cy="1893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在树林的深处，住着狐狸、兔子、猴子、百灵鸟等小动物。一天，它们决定举办一个大型的运动会。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5" name="文本框 4"/>
          <p:cNvSpPr txBox="1"/>
          <p:nvPr/>
        </p:nvSpPr>
        <p:spPr>
          <a:xfrm>
            <a:off x="539750" y="3579813"/>
            <a:ext cx="8280400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树林深处会发生一件什么样的有意思的事呢？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  <p:bldP spid="38914" grpId="0"/>
      <p:bldP spid="389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-452437"/>
            <a:ext cx="2192338" cy="2193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</p:pic>
      <p:sp>
        <p:nvSpPr>
          <p:cNvPr id="10242" name="矩形 2"/>
          <p:cNvSpPr>
            <a:spLocks noChangeArrowheads="1"/>
          </p:cNvSpPr>
          <p:nvPr/>
        </p:nvSpPr>
        <p:spPr bwMode="auto">
          <a:xfrm>
            <a:off x="3563938" y="242888"/>
            <a:ext cx="1800225" cy="6413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spc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spc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en-US" altLang="zh-CN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文本框 57"/>
          <p:cNvSpPr txBox="1"/>
          <p:nvPr/>
        </p:nvSpPr>
        <p:spPr>
          <a:xfrm>
            <a:off x="2241550" y="1096963"/>
            <a:ext cx="4527550" cy="731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明确方法，把握内容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4" name="文本框 1"/>
          <p:cNvSpPr txBox="1"/>
          <p:nvPr/>
        </p:nvSpPr>
        <p:spPr>
          <a:xfrm>
            <a:off x="3046413" y="2344738"/>
            <a:ext cx="4921250" cy="1892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阅读文章时，我们常用哪些方法来把握文章的主要内容？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0" y="2068513"/>
            <a:ext cx="1892300" cy="2444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6" name="文本框 1"/>
          <p:cNvSpPr txBox="1"/>
          <p:nvPr/>
        </p:nvSpPr>
        <p:spPr>
          <a:xfrm>
            <a:off x="1422400" y="115888"/>
            <a:ext cx="2016125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1"/>
          <p:cNvSpPr txBox="1"/>
          <p:nvPr/>
        </p:nvSpPr>
        <p:spPr>
          <a:xfrm>
            <a:off x="900113" y="411163"/>
            <a:ext cx="7550150" cy="4292600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想象写话，交流评价。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Arial" panose="020B0604020202020204" pitchFamily="34" charset="0"/>
              <a:buChar char="•"/>
            </a:pPr>
            <a:r>
              <a:rPr lang="zh-CN" altLang="en-US" sz="30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练笔</a:t>
            </a: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：请同学们选择一个词语，把你想到的用一段话写下来。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Arial" panose="020B0604020202020204" pitchFamily="34" charset="0"/>
              <a:buChar char="•"/>
            </a:pPr>
            <a:r>
              <a:rPr lang="zh-CN" altLang="en-US" sz="30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互评</a:t>
            </a: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：同学们写好后，同桌交换互读，提出修改意见。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Arial" panose="020B0604020202020204" pitchFamily="34" charset="0"/>
              <a:buChar char="•"/>
            </a:pPr>
            <a:r>
              <a:rPr lang="zh-CN" altLang="en-US" sz="30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自改</a:t>
            </a: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：根据修改意见自行修改。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Arial" panose="020B0604020202020204" pitchFamily="34" charset="0"/>
              <a:buChar char="•"/>
            </a:pPr>
            <a:r>
              <a:rPr lang="zh-CN" altLang="en-US" sz="30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分享</a:t>
            </a:r>
            <a:r>
              <a:rPr lang="zh-CN" altLang="en-US" sz="3000" b="1" spc="0">
                <a:latin typeface="宋体" panose="02010600030101010101" pitchFamily="2" charset="-122"/>
                <a:ea typeface="宋体" panose="02010600030101010101" pitchFamily="2" charset="-122"/>
              </a:rPr>
              <a:t>：把自己写好的片段读给大家听听。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6"/>
          <p:cNvSpPr txBox="1"/>
          <p:nvPr/>
        </p:nvSpPr>
        <p:spPr>
          <a:xfrm>
            <a:off x="3409950" y="449263"/>
            <a:ext cx="2530475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语文园地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2" name="文本框 7"/>
          <p:cNvSpPr txBox="1"/>
          <p:nvPr/>
        </p:nvSpPr>
        <p:spPr>
          <a:xfrm>
            <a:off x="931863" y="1230313"/>
            <a:ext cx="4319587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把握文章主要内容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文本框 8"/>
          <p:cNvSpPr txBox="1"/>
          <p:nvPr/>
        </p:nvSpPr>
        <p:spPr>
          <a:xfrm>
            <a:off x="1262063" y="1974850"/>
            <a:ext cx="2376487" cy="2492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题目扩展法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抓住关键句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要素归纳法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4" name="文本框 9"/>
          <p:cNvSpPr txBox="1"/>
          <p:nvPr/>
        </p:nvSpPr>
        <p:spPr>
          <a:xfrm>
            <a:off x="5041900" y="1230313"/>
            <a:ext cx="3311525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学拟标题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5" name="文本框 10"/>
          <p:cNvSpPr txBox="1"/>
          <p:nvPr/>
        </p:nvSpPr>
        <p:spPr>
          <a:xfrm>
            <a:off x="5041900" y="1974850"/>
            <a:ext cx="3094038" cy="309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以人物命题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以事物命题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以事件命题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题目特别吸引人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6" name="文本框 11"/>
          <p:cNvSpPr txBox="1"/>
          <p:nvPr/>
        </p:nvSpPr>
        <p:spPr>
          <a:xfrm>
            <a:off x="1422400" y="115888"/>
            <a:ext cx="20161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  <p:bldP spid="40962" grpId="0"/>
      <p:bldP spid="40963" grpId="0"/>
      <p:bldP spid="40964" grpId="0"/>
      <p:bldP spid="4096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-452437"/>
            <a:ext cx="2192338" cy="2193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</p:pic>
      <p:sp>
        <p:nvSpPr>
          <p:cNvPr id="41986" name="矩形 2"/>
          <p:cNvSpPr>
            <a:spLocks noChangeArrowheads="1"/>
          </p:cNvSpPr>
          <p:nvPr/>
        </p:nvSpPr>
        <p:spPr bwMode="auto">
          <a:xfrm>
            <a:off x="3563938" y="242888"/>
            <a:ext cx="1800225" cy="6413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spc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spc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en-US" altLang="zh-CN" sz="32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文本框 11"/>
          <p:cNvSpPr txBox="1"/>
          <p:nvPr/>
        </p:nvSpPr>
        <p:spPr>
          <a:xfrm>
            <a:off x="2200275" y="954088"/>
            <a:ext cx="45275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图文对照，欣赏作品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1988" name="图片 2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925" y="1851025"/>
            <a:ext cx="1866900" cy="23558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1989" name="文本框 13"/>
          <p:cNvSpPr txBox="1"/>
          <p:nvPr/>
        </p:nvSpPr>
        <p:spPr>
          <a:xfrm>
            <a:off x="323850" y="1574800"/>
            <a:ext cx="6624638" cy="345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柳公权，唐代著名的书法家。其书法以楷书著称，在当时极负盛名，民间有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柳字一字值千金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的说法。其初学王羲之，后来遍观唐代名家书法，并自创独树一帜的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柳体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。与颜真卿齐名，人称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颜柳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，又与欧阳询、颜真卿、赵孟頫并称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楷书四大家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。传世碑刻有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金刚经刻石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玄秘塔碑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冯宿碑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0" name="文本框 11"/>
          <p:cNvSpPr txBox="1"/>
          <p:nvPr/>
        </p:nvSpPr>
        <p:spPr>
          <a:xfrm>
            <a:off x="1422400" y="115888"/>
            <a:ext cx="20161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书写提示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框 1"/>
          <p:cNvSpPr txBox="1"/>
          <p:nvPr/>
        </p:nvSpPr>
        <p:spPr>
          <a:xfrm>
            <a:off x="3924300" y="1541463"/>
            <a:ext cx="4310063" cy="2060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谁来把自己课前查找到的有关柳公权的故事和大家分享？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01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987425"/>
            <a:ext cx="2452688" cy="3168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矩形 1"/>
          <p:cNvSpPr/>
          <p:nvPr/>
        </p:nvSpPr>
        <p:spPr>
          <a:xfrm>
            <a:off x="684213" y="319088"/>
            <a:ext cx="6365875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你喜欢哪种楷书书体，说说为什么。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403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014413"/>
            <a:ext cx="1597025" cy="30591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4035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0" y="1085850"/>
            <a:ext cx="3551238" cy="3006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4036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463" y="1301750"/>
            <a:ext cx="2890837" cy="2484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4037" name="文本框 5"/>
          <p:cNvSpPr txBox="1"/>
          <p:nvPr/>
        </p:nvSpPr>
        <p:spPr>
          <a:xfrm>
            <a:off x="323850" y="4117975"/>
            <a:ext cx="2384425" cy="469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欧阳询书法作品</a:t>
            </a:r>
            <a:endParaRPr lang="zh-CN" altLang="en-US" sz="2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8" name="文本框 6"/>
          <p:cNvSpPr txBox="1"/>
          <p:nvPr/>
        </p:nvSpPr>
        <p:spPr>
          <a:xfrm>
            <a:off x="2789238" y="4111625"/>
            <a:ext cx="2384425" cy="469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颜真卿书法作品</a:t>
            </a:r>
            <a:endParaRPr lang="zh-CN" altLang="en-US" sz="2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9" name="文本框 7"/>
          <p:cNvSpPr txBox="1"/>
          <p:nvPr/>
        </p:nvSpPr>
        <p:spPr>
          <a:xfrm>
            <a:off x="5435600" y="4111625"/>
            <a:ext cx="3590925" cy="469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柳公权</a:t>
            </a:r>
            <a:r>
              <a:rPr lang="en-US" altLang="zh-CN" sz="2200" b="1">
                <a:latin typeface="宋体" panose="02010600030101010101" pitchFamily="2" charset="-122"/>
              </a:rPr>
              <a:t>《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玄秘塔碑</a:t>
            </a:r>
            <a:r>
              <a:rPr lang="en-US" altLang="zh-CN" sz="2200" b="1">
                <a:latin typeface="宋体" panose="02010600030101010101" pitchFamily="2" charset="-122"/>
              </a:rPr>
              <a:t>》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局部</a:t>
            </a:r>
            <a:endParaRPr lang="zh-CN" altLang="en-US" sz="2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276350"/>
            <a:ext cx="2890838" cy="2484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5058" name="文本框 2"/>
          <p:cNvSpPr txBox="1"/>
          <p:nvPr/>
        </p:nvSpPr>
        <p:spPr>
          <a:xfrm>
            <a:off x="838200" y="3940175"/>
            <a:ext cx="3589338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柳公权</a:t>
            </a:r>
            <a:r>
              <a:rPr lang="en-US" altLang="zh-CN" sz="2400" b="1">
                <a:latin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玄秘塔碑</a:t>
            </a:r>
            <a:r>
              <a:rPr lang="en-US" altLang="zh-CN" sz="2400" b="1">
                <a:latin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局部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59" name="矩形 3"/>
          <p:cNvSpPr/>
          <p:nvPr/>
        </p:nvSpPr>
        <p:spPr>
          <a:xfrm>
            <a:off x="684213" y="403225"/>
            <a:ext cx="6365875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柳公权的书法有哪些特点？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60" name="文本框 4"/>
          <p:cNvSpPr txBox="1"/>
          <p:nvPr/>
        </p:nvSpPr>
        <p:spPr>
          <a:xfrm>
            <a:off x="4648200" y="1577975"/>
            <a:ext cx="4075113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瘦硬挺拔  骨力遒劲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1" name="文本框 5"/>
          <p:cNvSpPr txBox="1"/>
          <p:nvPr/>
        </p:nvSpPr>
        <p:spPr>
          <a:xfrm>
            <a:off x="4645025" y="2746375"/>
            <a:ext cx="4075113" cy="129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用笔方圆并施，点画棱角分明，结构精妙。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矩形 1"/>
          <p:cNvSpPr/>
          <p:nvPr/>
        </p:nvSpPr>
        <p:spPr>
          <a:xfrm>
            <a:off x="684213" y="339725"/>
            <a:ext cx="7920037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柳公权的书法作品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608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31875"/>
            <a:ext cx="6869113" cy="34083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6083" name="矩形 3"/>
          <p:cNvSpPr/>
          <p:nvPr/>
        </p:nvSpPr>
        <p:spPr>
          <a:xfrm>
            <a:off x="3171825" y="4516438"/>
            <a:ext cx="3200400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2000" b="1">
                <a:solidFill>
                  <a:srgbClr val="333333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000" b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大唐回元观钟楼铭</a:t>
            </a:r>
            <a:r>
              <a:rPr lang="en-US" altLang="zh-CN" sz="2000" b="1">
                <a:solidFill>
                  <a:srgbClr val="333333"/>
                </a:solidFill>
                <a:latin typeface="宋体" panose="02010600030101010101" pitchFamily="2" charset="-122"/>
              </a:rPr>
              <a:t>》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文本框 1"/>
          <p:cNvSpPr txBox="1"/>
          <p:nvPr/>
        </p:nvSpPr>
        <p:spPr>
          <a:xfrm>
            <a:off x="1979613" y="268288"/>
            <a:ext cx="49688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algn="ctr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积累名言，丰富认知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6" name="矩形 3"/>
          <p:cNvSpPr/>
          <p:nvPr/>
        </p:nvSpPr>
        <p:spPr>
          <a:xfrm>
            <a:off x="1116013" y="1419225"/>
            <a:ext cx="7516813" cy="3213100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无情未必真豪杰，怜子如何不丈夫。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0">
              <a:lnSpc>
                <a:spcPct val="130000"/>
              </a:lnSpc>
            </a:pPr>
            <a:r>
              <a:rPr lang="zh-CN" altLang="en-US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                    </a:t>
            </a:r>
            <a:r>
              <a:rPr lang="en-US" altLang="zh-CN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答客诮</a:t>
            </a:r>
            <a:r>
              <a:rPr lang="en-US" altLang="zh-CN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其实地上本没有路，走的人多了，也便成了路。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0">
              <a:lnSpc>
                <a:spcPct val="130000"/>
              </a:lnSpc>
            </a:pPr>
            <a:r>
              <a:rPr lang="en-US" altLang="zh-CN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故乡</a:t>
            </a:r>
            <a:r>
              <a:rPr lang="en-US" altLang="zh-CN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惟有民魂是值得宝贵的，惟有他发扬起来，中国才有真进步。      </a:t>
            </a:r>
            <a:r>
              <a:rPr lang="en-US" altLang="zh-CN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学界的三魂</a:t>
            </a:r>
            <a:r>
              <a:rPr lang="en-US" altLang="zh-CN" sz="2600" b="1" spc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7" name="矩形 3"/>
          <p:cNvSpPr/>
          <p:nvPr/>
        </p:nvSpPr>
        <p:spPr>
          <a:xfrm>
            <a:off x="231775" y="874713"/>
            <a:ext cx="8545513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读书上的四句名言，圈出不理解的词语和不认识的字。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矩形 1"/>
          <p:cNvSpPr/>
          <p:nvPr/>
        </p:nvSpPr>
        <p:spPr>
          <a:xfrm>
            <a:off x="755650" y="1203325"/>
            <a:ext cx="7488238" cy="2678113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5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我们从古以来，就有埋头苦干的人，有拼命硬干的人，有为民请命的人，有舍身求法的人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这就是中国的脊梁。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0">
              <a:lnSpc>
                <a:spcPct val="15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中国人失掉自信力了吗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矩形 1"/>
          <p:cNvSpPr/>
          <p:nvPr/>
        </p:nvSpPr>
        <p:spPr>
          <a:xfrm>
            <a:off x="612775" y="727075"/>
            <a:ext cx="6365875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谁能说说自己能理解哪句名言的意思？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4" name="矩形 2"/>
          <p:cNvSpPr/>
          <p:nvPr/>
        </p:nvSpPr>
        <p:spPr>
          <a:xfrm>
            <a:off x="539750" y="1600200"/>
            <a:ext cx="8137525" cy="1211263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无情未必真豪杰，怜子如何不丈夫。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0">
              <a:lnSpc>
                <a:spcPct val="130000"/>
              </a:lnSpc>
            </a:pPr>
            <a:r>
              <a:rPr lang="zh-CN" altLang="en-US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                    </a:t>
            </a:r>
            <a:r>
              <a:rPr lang="en-US" altLang="zh-CN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答客诮</a:t>
            </a:r>
            <a:r>
              <a:rPr lang="en-US" altLang="zh-CN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5" name="文本框 3"/>
          <p:cNvSpPr txBox="1"/>
          <p:nvPr/>
        </p:nvSpPr>
        <p:spPr>
          <a:xfrm>
            <a:off x="971550" y="3076575"/>
            <a:ext cx="7561263" cy="1293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真正的英雄都有丰富的感情，爱怜子女的人同样是大丈夫。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"/>
          <p:cNvSpPr txBox="1"/>
          <p:nvPr/>
        </p:nvSpPr>
        <p:spPr>
          <a:xfrm>
            <a:off x="395288" y="582613"/>
            <a:ext cx="8353425" cy="1052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自主阅读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交流平台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，结合自己的理解，勾画关键词句，看看文中告诉了我们哪些常用的把握文章内容的方法。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63700"/>
            <a:ext cx="5761038" cy="29956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cxnSp>
        <p:nvCxnSpPr>
          <p:cNvPr id="11267" name="直接连接符 4"/>
          <p:cNvCxnSpPr/>
          <p:nvPr/>
        </p:nvCxnSpPr>
        <p:spPr>
          <a:xfrm>
            <a:off x="1979613" y="2382838"/>
            <a:ext cx="259238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8" name="文本框 5"/>
          <p:cNvSpPr txBox="1"/>
          <p:nvPr/>
        </p:nvSpPr>
        <p:spPr>
          <a:xfrm>
            <a:off x="6659563" y="1951038"/>
            <a:ext cx="18002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题目扩展法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269" name="直接连接符 6"/>
          <p:cNvCxnSpPr/>
          <p:nvPr/>
        </p:nvCxnSpPr>
        <p:spPr>
          <a:xfrm>
            <a:off x="4716463" y="2382838"/>
            <a:ext cx="57626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70" name="直接连接符 8"/>
          <p:cNvCxnSpPr/>
          <p:nvPr/>
        </p:nvCxnSpPr>
        <p:spPr>
          <a:xfrm>
            <a:off x="684213" y="2632075"/>
            <a:ext cx="1727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1" name="文本框 10"/>
          <p:cNvSpPr txBox="1"/>
          <p:nvPr/>
        </p:nvSpPr>
        <p:spPr>
          <a:xfrm>
            <a:off x="6659563" y="2524125"/>
            <a:ext cx="1800225" cy="50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抓住关键句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272" name="直接连接符 11"/>
          <p:cNvCxnSpPr/>
          <p:nvPr/>
        </p:nvCxnSpPr>
        <p:spPr>
          <a:xfrm>
            <a:off x="2478088" y="2632075"/>
            <a:ext cx="281463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73" name="直接连接符 14"/>
          <p:cNvCxnSpPr/>
          <p:nvPr/>
        </p:nvCxnSpPr>
        <p:spPr>
          <a:xfrm>
            <a:off x="684213" y="2887663"/>
            <a:ext cx="22320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4" name="文本框 16"/>
          <p:cNvSpPr txBox="1"/>
          <p:nvPr/>
        </p:nvSpPr>
        <p:spPr>
          <a:xfrm>
            <a:off x="6659563" y="3125788"/>
            <a:ext cx="1800225" cy="503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要素归纳法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275" name="直接连接符 17"/>
          <p:cNvCxnSpPr/>
          <p:nvPr/>
        </p:nvCxnSpPr>
        <p:spPr>
          <a:xfrm>
            <a:off x="1692275" y="3151188"/>
            <a:ext cx="36004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6" name="文本框 20"/>
          <p:cNvSpPr txBox="1"/>
          <p:nvPr/>
        </p:nvSpPr>
        <p:spPr>
          <a:xfrm>
            <a:off x="6659563" y="3727450"/>
            <a:ext cx="180022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段意串联法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277" name="直接连接符 22"/>
          <p:cNvCxnSpPr/>
          <p:nvPr/>
        </p:nvCxnSpPr>
        <p:spPr>
          <a:xfrm>
            <a:off x="684213" y="3390900"/>
            <a:ext cx="24479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71" grpId="0"/>
      <p:bldP spid="11274" grpId="0"/>
      <p:bldP spid="1127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矩形 1"/>
          <p:cNvSpPr/>
          <p:nvPr/>
        </p:nvSpPr>
        <p:spPr>
          <a:xfrm>
            <a:off x="900113" y="842963"/>
            <a:ext cx="7200900" cy="2170113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5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其实地上本没有路，走的人多了，也便成了路。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0">
              <a:lnSpc>
                <a:spcPct val="150000"/>
              </a:lnSpc>
            </a:pPr>
            <a:r>
              <a:rPr lang="zh-CN" altLang="en-US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                    </a:t>
            </a:r>
            <a:r>
              <a:rPr lang="en-US" altLang="zh-CN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故乡</a:t>
            </a:r>
            <a:r>
              <a:rPr lang="en-US" altLang="zh-CN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8" name="文本框 2"/>
          <p:cNvSpPr txBox="1"/>
          <p:nvPr/>
        </p:nvSpPr>
        <p:spPr>
          <a:xfrm>
            <a:off x="1403350" y="2940050"/>
            <a:ext cx="6840538" cy="1477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希望之路是走出来的路，是实践出来的路，是探索得来的路。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矩形 1"/>
          <p:cNvSpPr/>
          <p:nvPr/>
        </p:nvSpPr>
        <p:spPr>
          <a:xfrm>
            <a:off x="611188" y="1131888"/>
            <a:ext cx="8064500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惟有民魂是值得宝贵的，惟有他发扬起来，中国才有真进步。    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学界的三魂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2" name="文本框 2"/>
          <p:cNvSpPr txBox="1"/>
          <p:nvPr/>
        </p:nvSpPr>
        <p:spPr>
          <a:xfrm>
            <a:off x="1028700" y="2716213"/>
            <a:ext cx="7634288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强调了民族精神对于一个民族和国家的重要性，它是一个民族生存和发展的强大动力。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文本框 2"/>
          <p:cNvSpPr txBox="1"/>
          <p:nvPr/>
        </p:nvSpPr>
        <p:spPr>
          <a:xfrm>
            <a:off x="900113" y="2960688"/>
            <a:ext cx="7775575" cy="1771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中国的脊梁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是指那些推动中国历史不断前进的优秀人物，以及为了中华民族的生存发展不惜抛头颅、洒热血的仁人志士。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26" name="矩形 3"/>
          <p:cNvSpPr/>
          <p:nvPr/>
        </p:nvSpPr>
        <p:spPr>
          <a:xfrm>
            <a:off x="468313" y="627063"/>
            <a:ext cx="8207375" cy="2333625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我们从古以来，就有埋头苦干的人，有拼命硬干的人，有为民请命的人，有舍身求法的人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这就是中国的脊梁。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0">
              <a:lnSpc>
                <a:spcPct val="13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中国人失掉自信力了吗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矩形 1"/>
          <p:cNvSpPr/>
          <p:nvPr/>
        </p:nvSpPr>
        <p:spPr>
          <a:xfrm>
            <a:off x="395288" y="627063"/>
            <a:ext cx="8497888" cy="3990975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无情未必真豪杰，怜子如何不丈夫。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0">
              <a:lnSpc>
                <a:spcPct val="130000"/>
              </a:lnSpc>
            </a:pP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                    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答客诮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其实地上本没有路，走的人多了，也便成了路。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0">
              <a:lnSpc>
                <a:spcPct val="130000"/>
              </a:lnSpc>
            </a:pP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故乡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惟有民魂是值得宝贵的，惟有他发扬起来，中国才有真进步。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0">
              <a:lnSpc>
                <a:spcPct val="130000"/>
              </a:lnSpc>
            </a:pP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学界的三魂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我们从古以来，就有埋头苦干的人，有拼命硬干的人，有为民请命的人，有舍身求法的人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这就是中国的脊梁。 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0">
              <a:lnSpc>
                <a:spcPct val="130000"/>
              </a:lnSpc>
            </a:pP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中国人失掉自信力了吗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0" name="矩形 2"/>
          <p:cNvSpPr/>
          <p:nvPr/>
        </p:nvSpPr>
        <p:spPr>
          <a:xfrm>
            <a:off x="684213" y="195263"/>
            <a:ext cx="63658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背诵名言。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3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32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2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32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32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2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2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矩形 1"/>
          <p:cNvSpPr/>
          <p:nvPr/>
        </p:nvSpPr>
        <p:spPr>
          <a:xfrm>
            <a:off x="395288" y="627063"/>
            <a:ext cx="8497888" cy="4052888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无情未必真豪杰，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0">
              <a:lnSpc>
                <a:spcPct val="130000"/>
              </a:lnSpc>
            </a:pP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                    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答客诮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其实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，走的人多了，也便成了路。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0">
              <a:lnSpc>
                <a:spcPct val="130000"/>
              </a:lnSpc>
            </a:pP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故乡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惟有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是值得宝贵的，惟有他发扬起来，中国才有真进步。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0">
              <a:lnSpc>
                <a:spcPct val="130000"/>
              </a:lnSpc>
            </a:pP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学界的三魂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我们从古以来，就有埋头苦干的人，有拼命硬干的人，有为民请命的人，有舍身求法的人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这就是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0">
              <a:lnSpc>
                <a:spcPct val="130000"/>
              </a:lnSpc>
            </a:pP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中国人失掉自信力了吗</a:t>
            </a:r>
            <a:r>
              <a:rPr lang="en-US" altLang="zh-CN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4" name="矩形 2"/>
          <p:cNvSpPr/>
          <p:nvPr/>
        </p:nvSpPr>
        <p:spPr>
          <a:xfrm>
            <a:off x="684213" y="195263"/>
            <a:ext cx="63658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填空背诵。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75" name="文本框 3"/>
          <p:cNvSpPr txBox="1"/>
          <p:nvPr/>
        </p:nvSpPr>
        <p:spPr>
          <a:xfrm>
            <a:off x="3203575" y="554038"/>
            <a:ext cx="2305050" cy="533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怜子如何不丈夫</a:t>
            </a:r>
            <a:endParaRPr lang="zh-CN" altLang="en-US" sz="2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6" name="文本框 4"/>
          <p:cNvSpPr txBox="1"/>
          <p:nvPr/>
        </p:nvSpPr>
        <p:spPr>
          <a:xfrm>
            <a:off x="1495425" y="1470025"/>
            <a:ext cx="2305050" cy="471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地上本没有路</a:t>
            </a:r>
            <a:endParaRPr lang="zh-CN" altLang="en-US" sz="2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7" name="文本框 5"/>
          <p:cNvSpPr txBox="1"/>
          <p:nvPr/>
        </p:nvSpPr>
        <p:spPr>
          <a:xfrm>
            <a:off x="1538288" y="2324100"/>
            <a:ext cx="869950" cy="533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民魂</a:t>
            </a:r>
            <a:endParaRPr lang="zh-CN" altLang="en-US" sz="2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8" name="文本框 6"/>
          <p:cNvSpPr txBox="1"/>
          <p:nvPr/>
        </p:nvSpPr>
        <p:spPr>
          <a:xfrm>
            <a:off x="5795963" y="3651250"/>
            <a:ext cx="1779587" cy="531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中国的脊梁</a:t>
            </a:r>
            <a:endParaRPr lang="zh-CN" altLang="en-US" sz="2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  <p:bldP spid="54276" grpId="0"/>
      <p:bldP spid="54277" grpId="0"/>
      <p:bldP spid="5427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矩形 1"/>
          <p:cNvSpPr/>
          <p:nvPr/>
        </p:nvSpPr>
        <p:spPr>
          <a:xfrm>
            <a:off x="755650" y="268288"/>
            <a:ext cx="6365875" cy="503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拓展：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298" name="矩形 2"/>
          <p:cNvSpPr/>
          <p:nvPr/>
        </p:nvSpPr>
        <p:spPr>
          <a:xfrm>
            <a:off x="395288" y="842963"/>
            <a:ext cx="8497887" cy="3865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横眉冷对千夫指，俯首甘为孺子牛。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让别人过得舒服些，自己没有幸福不要紧，看见别人得到幸福生活也是舒服的。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时间，就像海绵里的水，只要愿挤，总还是有的。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生命是以时间为单位的，浪费别人的时间等于谋财害命；浪费自己的时间，等于慢性自杀。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爱看书的青年，大可以看看本分以外的书，即课外的书，不要只将课内的书抱住。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299" name="组合 5"/>
          <p:cNvGrpSpPr/>
          <p:nvPr/>
        </p:nvGrpSpPr>
        <p:grpSpPr>
          <a:xfrm>
            <a:off x="4356100" y="195263"/>
            <a:ext cx="3240088" cy="792162"/>
            <a:chOff x="4355976" y="195486"/>
            <a:chExt cx="3240360" cy="792088"/>
          </a:xfrm>
        </p:grpSpPr>
        <p:sp>
          <p:nvSpPr>
            <p:cNvPr id="55300" name="云形标注 3"/>
            <p:cNvSpPr/>
            <p:nvPr/>
          </p:nvSpPr>
          <p:spPr>
            <a:xfrm>
              <a:off x="4355976" y="195486"/>
              <a:ext cx="3240360" cy="792088"/>
            </a:xfrm>
            <a:prstGeom prst="cloudCallout">
              <a:avLst>
                <a:gd name="adj1" fmla="val -9381"/>
                <a:gd name="adj2" fmla="val 108481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5301" name="文本框 4"/>
            <p:cNvSpPr txBox="1"/>
            <p:nvPr/>
          </p:nvSpPr>
          <p:spPr>
            <a:xfrm>
              <a:off x="4788024" y="195486"/>
              <a:ext cx="2664296" cy="76944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10000"/>
                </a:lnSpc>
              </a:pPr>
              <a:r>
                <a:rPr lang="zh-CN" altLang="en-US" sz="2000" b="1">
                  <a:latin typeface="宋体" panose="02010600030101010101" pitchFamily="2" charset="-122"/>
                  <a:ea typeface="宋体" panose="02010600030101010101" pitchFamily="2" charset="-122"/>
                </a:rPr>
                <a:t>    你还知道鲁迅先生的哪些名言？</a:t>
              </a:r>
              <a:endParaRPr lang="zh-CN" altLang="en-US" sz="2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5302" name="组合 6"/>
          <p:cNvGrpSpPr/>
          <p:nvPr/>
        </p:nvGrpSpPr>
        <p:grpSpPr>
          <a:xfrm>
            <a:off x="4859338" y="4227513"/>
            <a:ext cx="3241675" cy="792162"/>
            <a:chOff x="4355976" y="195486"/>
            <a:chExt cx="3240360" cy="792088"/>
          </a:xfrm>
        </p:grpSpPr>
        <p:sp>
          <p:nvSpPr>
            <p:cNvPr id="55303" name="云形标注 7"/>
            <p:cNvSpPr/>
            <p:nvPr/>
          </p:nvSpPr>
          <p:spPr>
            <a:xfrm>
              <a:off x="4355976" y="195486"/>
              <a:ext cx="3240360" cy="792088"/>
            </a:xfrm>
            <a:prstGeom prst="cloudCallout">
              <a:avLst>
                <a:gd name="adj1" fmla="val -50278"/>
                <a:gd name="adj2" fmla="val -57989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55304" name="文本框 8"/>
            <p:cNvSpPr txBox="1"/>
            <p:nvPr/>
          </p:nvSpPr>
          <p:spPr>
            <a:xfrm>
              <a:off x="4788024" y="195486"/>
              <a:ext cx="2664296" cy="76944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10000"/>
                </a:lnSpc>
              </a:pPr>
              <a:r>
                <a:rPr lang="zh-CN" altLang="en-US" sz="2000" b="1">
                  <a:latin typeface="宋体" panose="02010600030101010101" pitchFamily="2" charset="-122"/>
                  <a:ea typeface="宋体" panose="02010600030101010101" pitchFamily="2" charset="-122"/>
                </a:rPr>
                <a:t>    你对鲁迅先生有了哪些新的认识？</a:t>
              </a:r>
              <a:endParaRPr lang="zh-CN" altLang="en-US" sz="2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5600" y="784225"/>
            <a:ext cx="3116263" cy="386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6322" name="文本框 2"/>
          <p:cNvSpPr txBox="1"/>
          <p:nvPr/>
        </p:nvSpPr>
        <p:spPr>
          <a:xfrm>
            <a:off x="498475" y="569913"/>
            <a:ext cx="4721225" cy="4294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    鲁迅先生一生忧国忧民，他是我们青年学生的导师，是我们的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民族魂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。同学们，课余时间我们可以去阅读他多方面的著作，用文字与之对话，去感受他内在的精神，去感受他文字的魅力。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文本框 6"/>
          <p:cNvSpPr txBox="1"/>
          <p:nvPr/>
        </p:nvSpPr>
        <p:spPr>
          <a:xfrm>
            <a:off x="3348038" y="1058863"/>
            <a:ext cx="2532062" cy="69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语文园地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46" name="文本框 7"/>
          <p:cNvSpPr txBox="1"/>
          <p:nvPr/>
        </p:nvSpPr>
        <p:spPr>
          <a:xfrm>
            <a:off x="877888" y="1968500"/>
            <a:ext cx="3311525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柳公权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7" name="文本框 8"/>
          <p:cNvSpPr txBox="1"/>
          <p:nvPr/>
        </p:nvSpPr>
        <p:spPr>
          <a:xfrm>
            <a:off x="1382713" y="2751138"/>
            <a:ext cx="2301875" cy="12938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瘦硬挺拔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骨力遒劲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8" name="文本框 9"/>
          <p:cNvSpPr txBox="1"/>
          <p:nvPr/>
        </p:nvSpPr>
        <p:spPr>
          <a:xfrm>
            <a:off x="4910138" y="1968500"/>
            <a:ext cx="3311525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9" name="文本框 10"/>
          <p:cNvSpPr txBox="1"/>
          <p:nvPr/>
        </p:nvSpPr>
        <p:spPr>
          <a:xfrm>
            <a:off x="5127625" y="2751138"/>
            <a:ext cx="3094038" cy="1208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横眉冷对千夫指，俯首甘为孺子牛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50" name="文本框 11"/>
          <p:cNvSpPr txBox="1"/>
          <p:nvPr/>
        </p:nvSpPr>
        <p:spPr>
          <a:xfrm>
            <a:off x="1422400" y="115888"/>
            <a:ext cx="20161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5" grpId="0"/>
      <p:bldP spid="57346" grpId="0"/>
      <p:bldP spid="57347" grpId="0"/>
      <p:bldP spid="57348" grpId="0"/>
      <p:bldP spid="5734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827088" y="771525"/>
            <a:ext cx="7704137" cy="1368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回顾</a:t>
            </a:r>
            <a:r>
              <a:rPr lang="en-US" altLang="zh-CN" sz="3000" b="1">
                <a:latin typeface="宋体" panose="02010600030101010101" pitchFamily="2" charset="-122"/>
              </a:rPr>
              <a:t>《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只有一个地球</a:t>
            </a:r>
            <a:r>
              <a:rPr lang="en-US" altLang="zh-CN" sz="3000" b="1">
                <a:latin typeface="宋体" panose="02010600030101010101" pitchFamily="2" charset="-122"/>
              </a:rPr>
              <a:t>》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，看看如何把握文章的主要内容。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>
            <a:off x="827088" y="2284413"/>
            <a:ext cx="7632700" cy="2062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先了解文章每个部分主要讲的是什么，再把各个部分的主要意思连起来，就能把握主要内容。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"/>
          <p:cNvSpPr txBox="1"/>
          <p:nvPr/>
        </p:nvSpPr>
        <p:spPr>
          <a:xfrm>
            <a:off x="827088" y="700088"/>
            <a:ext cx="7632700" cy="1370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不同类型的课文，如何运用不同的方法去把握文章的主要内容？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4" name="文本框 2"/>
          <p:cNvSpPr txBox="1"/>
          <p:nvPr/>
        </p:nvSpPr>
        <p:spPr>
          <a:xfrm>
            <a:off x="827088" y="2211388"/>
            <a:ext cx="7632700" cy="2062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①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段意合并法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。把每段的段意连起来想一想，就是文章的主要内容，如</a:t>
            </a: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只有一个地球</a:t>
            </a: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一文。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1"/>
          <p:cNvSpPr txBox="1"/>
          <p:nvPr/>
        </p:nvSpPr>
        <p:spPr>
          <a:xfrm>
            <a:off x="611188" y="555625"/>
            <a:ext cx="7993062" cy="4294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②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题目扩展法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。有的文章的题目能高度概括文章的内容，对它稍加扩展充实，就可以得到文章的主要内容，如</a:t>
            </a: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夏天里的成长</a:t>
            </a: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一文。</a:t>
            </a:r>
            <a:endParaRPr lang="en-US" altLang="zh-CN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③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要素归纳法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。记叙文一般包含时间、地点、人物和事件四要素。找出文中的四要素，并合理组织它们，这就是主要内容，如</a:t>
            </a: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狼牙山五壮士</a:t>
            </a: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一文。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1"/>
          <p:cNvSpPr txBox="1"/>
          <p:nvPr/>
        </p:nvSpPr>
        <p:spPr>
          <a:xfrm>
            <a:off x="611188" y="555625"/>
            <a:ext cx="7993062" cy="4208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④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抓关键句法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。有的文章中的总起句、过渡句、总结句概括全文的大意。阅读时可直接引用或稍加整理，便可抓住主要内容，如</a:t>
            </a: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宇宙生命之谜</a:t>
            </a: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一文。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⑤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取主舍次法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。对写了几件事的文章，先分清事件的主次，然后根据主要事件来概括文章的主要内容，如</a:t>
            </a: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竹节人</a:t>
            </a: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一文。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6"/>
          <p:cNvSpPr txBox="1"/>
          <p:nvPr/>
        </p:nvSpPr>
        <p:spPr>
          <a:xfrm>
            <a:off x="827088" y="2355850"/>
            <a:ext cx="7550150" cy="129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读一读下面的一个小故事，说说开始的题目好还是改后的题目好。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6" name="文本框 7"/>
          <p:cNvSpPr txBox="1"/>
          <p:nvPr/>
        </p:nvSpPr>
        <p:spPr>
          <a:xfrm>
            <a:off x="2235200" y="1079500"/>
            <a:ext cx="45275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多维拓展，学拟标题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7" name="文本框 8"/>
          <p:cNvSpPr txBox="1"/>
          <p:nvPr/>
        </p:nvSpPr>
        <p:spPr>
          <a:xfrm>
            <a:off x="1187450" y="115888"/>
            <a:ext cx="2841625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词句段运用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4754</Words>
  <Application>WPS 演示</Application>
  <PresentationFormat/>
  <Paragraphs>351</Paragraphs>
  <Slides>48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62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等线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2016-10-29T08:56:00Z</dcterms:created>
  <dcterms:modified xsi:type="dcterms:W3CDTF">2023-09-25T17:33:51Z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FB171956FC34477B9DA3D49D1C018131_12</vt:lpwstr>
  </property>
</Properties>
</file>