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5"/>
  </p:notesMasterIdLst>
  <p:handoutMasterIdLst>
    <p:handoutMasterId r:id="rId23"/>
  </p:handoutMasterIdLst>
  <p:sldIdLst>
    <p:sldId id="256" r:id="rId4"/>
    <p:sldId id="506" r:id="rId6"/>
    <p:sldId id="459" r:id="rId7"/>
    <p:sldId id="488" r:id="rId8"/>
    <p:sldId id="501" r:id="rId9"/>
    <p:sldId id="502" r:id="rId10"/>
    <p:sldId id="503" r:id="rId11"/>
    <p:sldId id="505" r:id="rId12"/>
    <p:sldId id="516" r:id="rId13"/>
    <p:sldId id="508" r:id="rId14"/>
    <p:sldId id="509" r:id="rId15"/>
    <p:sldId id="510" r:id="rId16"/>
    <p:sldId id="511" r:id="rId17"/>
    <p:sldId id="512" r:id="rId18"/>
    <p:sldId id="514" r:id="rId19"/>
    <p:sldId id="515" r:id="rId20"/>
    <p:sldId id="513" r:id="rId21"/>
    <p:sldId id="525" r:id="rId22"/>
  </p:sldIdLst>
  <p:sldSz cx="9144000" cy="5143500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9900"/>
    <a:srgbClr val="3591D0"/>
    <a:srgbClr val="FFFEFC"/>
    <a:srgbClr val="0000FF"/>
    <a:srgbClr val="A8D489"/>
    <a:srgbClr val="F7FFFF"/>
    <a:srgbClr val="66FF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8292"/>
    <p:restoredTop sz="96256"/>
  </p:normalViewPr>
  <p:slideViewPr>
    <p:cSldViewPr showGuides="1">
      <p:cViewPr varScale="1">
        <p:scale>
          <a:sx n="146" d="100"/>
          <a:sy n="146" d="100"/>
        </p:scale>
        <p:origin x="360" y="13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E131B6A-E613-4672-BE94-99AF2B4AC1D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0D7F43E-E488-4B80-BB5F-DA397B2AB346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E1E70BB-62AC-445A-AD6D-85E805A43CD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5DD611C-AAC1-4F73-8C87-C36F5DF25E4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819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819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0244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0245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8436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8437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图片 3"/>
          <p:cNvPicPr>
            <a:picLocks noChangeAspect="1"/>
          </p:cNvPicPr>
          <p:nvPr userDrawn="1"/>
        </p:nvPicPr>
        <p:blipFill>
          <a:blip r:embed="rId3"/>
          <a:srcRect t="24303"/>
          <a:stretch>
            <a:fillRect/>
          </a:stretch>
        </p:blipFill>
        <p:spPr>
          <a:xfrm>
            <a:off x="0" y="-20637"/>
            <a:ext cx="9144000" cy="134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任意多边形 4"/>
          <p:cNvSpPr/>
          <p:nvPr/>
        </p:nvSpPr>
        <p:spPr>
          <a:xfrm>
            <a:off x="185738" y="982663"/>
            <a:ext cx="8840788" cy="4033838"/>
          </a:xfrm>
          <a:custGeom>
            <a:avLst/>
            <a:gdLst>
              <a:gd name="connsiteX0" fmla="*/ 100343 w 8840546"/>
              <a:gd name="connsiteY0" fmla="*/ 22860 h 4034159"/>
              <a:gd name="connsiteX1" fmla="*/ 20333 w 8840546"/>
              <a:gd name="connsiteY1" fmla="*/ 1828800 h 4034159"/>
              <a:gd name="connsiteX2" fmla="*/ 431813 w 8840546"/>
              <a:gd name="connsiteY2" fmla="*/ 3886200 h 4034159"/>
              <a:gd name="connsiteX3" fmla="*/ 3769373 w 8840546"/>
              <a:gd name="connsiteY3" fmla="*/ 3749040 h 4034159"/>
              <a:gd name="connsiteX4" fmla="*/ 7552703 w 8840546"/>
              <a:gd name="connsiteY4" fmla="*/ 4000500 h 4034159"/>
              <a:gd name="connsiteX5" fmla="*/ 8775713 w 8840546"/>
              <a:gd name="connsiteY5" fmla="*/ 2868930 h 4034159"/>
              <a:gd name="connsiteX6" fmla="*/ 8672843 w 8840546"/>
              <a:gd name="connsiteY6" fmla="*/ 1108710 h 4034159"/>
              <a:gd name="connsiteX7" fmla="*/ 8684273 w 8840546"/>
              <a:gd name="connsiteY7" fmla="*/ 0 h 4034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840546" h="4034159">
                <a:moveTo>
                  <a:pt x="100343" y="22860"/>
                </a:moveTo>
                <a:cubicBezTo>
                  <a:pt x="32715" y="603885"/>
                  <a:pt x="-34912" y="1184910"/>
                  <a:pt x="20333" y="1828800"/>
                </a:cubicBezTo>
                <a:cubicBezTo>
                  <a:pt x="75578" y="2472690"/>
                  <a:pt x="-193027" y="3566160"/>
                  <a:pt x="431813" y="3886200"/>
                </a:cubicBezTo>
                <a:cubicBezTo>
                  <a:pt x="1056653" y="4206240"/>
                  <a:pt x="2582558" y="3729990"/>
                  <a:pt x="3769373" y="3749040"/>
                </a:cubicBezTo>
                <a:cubicBezTo>
                  <a:pt x="4956188" y="3768090"/>
                  <a:pt x="6718313" y="4147185"/>
                  <a:pt x="7552703" y="4000500"/>
                </a:cubicBezTo>
                <a:cubicBezTo>
                  <a:pt x="8387093" y="3853815"/>
                  <a:pt x="8589023" y="3350895"/>
                  <a:pt x="8775713" y="2868930"/>
                </a:cubicBezTo>
                <a:cubicBezTo>
                  <a:pt x="8962403" y="2386965"/>
                  <a:pt x="8688083" y="1586865"/>
                  <a:pt x="8672843" y="1108710"/>
                </a:cubicBezTo>
                <a:cubicBezTo>
                  <a:pt x="8657603" y="630555"/>
                  <a:pt x="8670938" y="315277"/>
                  <a:pt x="8684273" y="0"/>
                </a:cubicBezTo>
              </a:path>
            </a:pathLst>
          </a:custGeom>
          <a:noFill/>
          <a:ln w="57150">
            <a:solidFill>
              <a:srgbClr val="1CBCD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7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5.jpeg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1"/>
          <p:cNvSpPr txBox="1"/>
          <p:nvPr/>
        </p:nvSpPr>
        <p:spPr>
          <a:xfrm>
            <a:off x="1547813" y="915988"/>
            <a:ext cx="6110287" cy="2663825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>
              <a:lnSpc>
                <a:spcPct val="130000"/>
              </a:lnSpc>
            </a:pP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习作例文</a:t>
            </a:r>
            <a:endParaRPr lang="en-US" altLang="zh-CN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别了，语文课</a:t>
            </a:r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阳光的两种用法</a:t>
            </a:r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1" name="图片 2"/>
          <p:cNvPicPr>
            <a:picLocks noChangeAspect="1"/>
          </p:cNvPicPr>
          <p:nvPr/>
        </p:nvPicPr>
        <p:blipFill>
          <a:blip r:embed="rId1"/>
          <a:srcRect l="36098"/>
          <a:stretch>
            <a:fillRect/>
          </a:stretch>
        </p:blipFill>
        <p:spPr>
          <a:xfrm>
            <a:off x="6084888" y="3724275"/>
            <a:ext cx="2293937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11"/>
          <p:cNvSpPr txBox="1"/>
          <p:nvPr/>
        </p:nvSpPr>
        <p:spPr>
          <a:xfrm>
            <a:off x="611188" y="1779588"/>
            <a:ext cx="8101012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阳光可以用来干什么？作者说的两种用法是什么用法？还有第三种用法吗？让我们一起去例文中看看吧！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11"/>
          <p:cNvSpPr txBox="1"/>
          <p:nvPr/>
        </p:nvSpPr>
        <p:spPr>
          <a:xfrm>
            <a:off x="107950" y="-1587"/>
            <a:ext cx="3240088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自读自悟：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3" name="文本框 11"/>
          <p:cNvSpPr txBox="1"/>
          <p:nvPr/>
        </p:nvSpPr>
        <p:spPr>
          <a:xfrm>
            <a:off x="684213" y="1058863"/>
            <a:ext cx="7775575" cy="355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本文标题“阳光的两种用法”指的是哪两种用法？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借助旁批，朗读课文，说说从两家人的生活中，你体会到了什么样的情感。再和同学交流，作者是怎样把这种情感表达出来的。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11"/>
          <p:cNvSpPr txBox="1"/>
          <p:nvPr/>
        </p:nvSpPr>
        <p:spPr>
          <a:xfrm>
            <a:off x="179388" y="0"/>
            <a:ext cx="2808287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畅谈交流：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7" name="文本框 11"/>
          <p:cNvSpPr txBox="1"/>
          <p:nvPr/>
        </p:nvSpPr>
        <p:spPr>
          <a:xfrm>
            <a:off x="611188" y="1347788"/>
            <a:ext cx="7632700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本文标题“阳光的两种用法”指的是哪两种用法？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1"/>
          <p:cNvSpPr txBox="1"/>
          <p:nvPr/>
        </p:nvSpPr>
        <p:spPr>
          <a:xfrm>
            <a:off x="1114425" y="2668588"/>
            <a:ext cx="7129463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a.</a:t>
            </a:r>
            <a:r>
              <a:rPr lang="zh-CN" altLang="en-US" sz="3200" b="1" dirty="0">
                <a:latin typeface="宋体" panose="02010600030101010101" pitchFamily="2" charset="-122"/>
              </a:rPr>
              <a:t>冬天，母亲把老阳儿叠在被子里。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b.</a:t>
            </a:r>
            <a:r>
              <a:rPr lang="zh-CN" altLang="en-US" sz="3200" b="1" dirty="0">
                <a:latin typeface="宋体" panose="02010600030101010101" pitchFamily="2" charset="-122"/>
              </a:rPr>
              <a:t>夏天，毕大妈把老阳儿煮在水里面。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18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charRg st="18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11"/>
          <p:cNvSpPr txBox="1"/>
          <p:nvPr/>
        </p:nvSpPr>
        <p:spPr>
          <a:xfrm>
            <a:off x="611188" y="627063"/>
            <a:ext cx="7883525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借助旁批，朗读课文，说说从两家人的生活中，你体会到了什么样的情感。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11"/>
          <p:cNvSpPr txBox="1"/>
          <p:nvPr/>
        </p:nvSpPr>
        <p:spPr>
          <a:xfrm>
            <a:off x="1096963" y="1993900"/>
            <a:ext cx="7451725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母亲和毕大妈这种“智慧和温暖的心”，尤其是“在艰苦日子里磨炼出的一点儿本事”，成为我们生命里不可或缺的阳光，让我们体会到母亲和毕大妈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charRg st="0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11"/>
          <p:cNvSpPr txBox="1"/>
          <p:nvPr/>
        </p:nvSpPr>
        <p:spPr>
          <a:xfrm>
            <a:off x="1116013" y="1851025"/>
            <a:ext cx="7272337" cy="1787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就像照亮和温暖我们生命的阳光，我们所有幸福和感恩都来源于这种充满爱的情感。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11"/>
          <p:cNvSpPr txBox="1"/>
          <p:nvPr/>
        </p:nvSpPr>
        <p:spPr>
          <a:xfrm>
            <a:off x="539750" y="915988"/>
            <a:ext cx="7885113" cy="1195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同桌交流：作者是怎样把这种情感表达出来的。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11"/>
          <p:cNvSpPr txBox="1"/>
          <p:nvPr/>
        </p:nvSpPr>
        <p:spPr>
          <a:xfrm>
            <a:off x="1025525" y="2284413"/>
            <a:ext cx="7453313" cy="1785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通过讲述母亲把老阳儿叠在被子里，毕大妈把老阳儿煮在水里面这两件事情，作者的情感自然而然地就流露出来了。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charRg st="0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11"/>
          <p:cNvSpPr txBox="1"/>
          <p:nvPr/>
        </p:nvSpPr>
        <p:spPr>
          <a:xfrm>
            <a:off x="823913" y="173038"/>
            <a:ext cx="287972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3591D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理清思路：</a:t>
            </a:r>
            <a:endParaRPr lang="zh-CN" altLang="en-US" sz="3200" b="1" dirty="0">
              <a:solidFill>
                <a:srgbClr val="3591D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48" name="文本框 11"/>
          <p:cNvSpPr txBox="1"/>
          <p:nvPr/>
        </p:nvSpPr>
        <p:spPr>
          <a:xfrm>
            <a:off x="2843213" y="915988"/>
            <a:ext cx="3673475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阳光的两种用法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3417888" y="1589088"/>
            <a:ext cx="573088" cy="576263"/>
          </a:xfrm>
          <a:prstGeom prst="line">
            <a:avLst/>
          </a:prstGeom>
          <a:ln w="34925">
            <a:solidFill>
              <a:srgbClr val="00B0F0"/>
            </a:solidFill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8" name="文本框 11"/>
          <p:cNvSpPr txBox="1"/>
          <p:nvPr/>
        </p:nvSpPr>
        <p:spPr>
          <a:xfrm>
            <a:off x="1008063" y="2235200"/>
            <a:ext cx="3671887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老阳儿叠在被子里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003800" y="1646238"/>
            <a:ext cx="573088" cy="574675"/>
          </a:xfrm>
          <a:prstGeom prst="line">
            <a:avLst/>
          </a:prstGeom>
          <a:ln w="34925">
            <a:solidFill>
              <a:srgbClr val="00B0F0"/>
            </a:solidFill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10" name="文本框 11"/>
          <p:cNvSpPr txBox="1"/>
          <p:nvPr/>
        </p:nvSpPr>
        <p:spPr>
          <a:xfrm>
            <a:off x="4816475" y="2235200"/>
            <a:ext cx="3673475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老阳儿煮在水里面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1"/>
          <p:cNvSpPr txBox="1"/>
          <p:nvPr/>
        </p:nvSpPr>
        <p:spPr>
          <a:xfrm>
            <a:off x="3048000" y="2949575"/>
            <a:ext cx="3036888" cy="1273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母爱像太阳</a:t>
            </a:r>
            <a:endParaRPr lang="zh-CN" altLang="en-US" sz="3200" b="1" dirty="0">
              <a:solidFill>
                <a:srgbClr val="FF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感恩</a:t>
            </a:r>
            <a:endParaRPr lang="en-US" altLang="zh-CN" sz="3200" b="1" dirty="0">
              <a:solidFill>
                <a:srgbClr val="FF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8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>
                                            <p:txEl>
                                              <p:charRg st="6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11"/>
          <p:cNvSpPr txBox="1"/>
          <p:nvPr/>
        </p:nvSpPr>
        <p:spPr>
          <a:xfrm>
            <a:off x="107950" y="0"/>
            <a:ext cx="5897563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总结方法：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7" name="文本框 11"/>
          <p:cNvSpPr txBox="1"/>
          <p:nvPr/>
        </p:nvSpPr>
        <p:spPr>
          <a:xfrm>
            <a:off x="1258888" y="1995488"/>
            <a:ext cx="6926262" cy="1335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你从这两篇习作例文中学到哪些写作方法呢？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218" name="标题 1"/>
          <p:cNvSpPr txBox="1"/>
          <p:nvPr/>
        </p:nvSpPr>
        <p:spPr>
          <a:xfrm>
            <a:off x="1619250" y="1779588"/>
            <a:ext cx="6110288" cy="1008062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>
              <a:lnSpc>
                <a:spcPct val="130000"/>
              </a:lnSpc>
            </a:pP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别了，语文课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11"/>
          <p:cNvSpPr txBox="1"/>
          <p:nvPr/>
        </p:nvSpPr>
        <p:spPr>
          <a:xfrm>
            <a:off x="520700" y="1492250"/>
            <a:ext cx="8101013" cy="23764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你们喜欢语文课吗？如果有一天你将不再学习语文，不再学习中国文字，你会怎么想呢？有一位少年因为特殊原因，没有机会学习语文课了，我们一起去例文中看看吧！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1"/>
          <p:cNvSpPr txBox="1"/>
          <p:nvPr/>
        </p:nvSpPr>
        <p:spPr>
          <a:xfrm>
            <a:off x="107950" y="0"/>
            <a:ext cx="3240088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自读自悟：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291" name="文本框 11"/>
          <p:cNvSpPr txBox="1"/>
          <p:nvPr/>
        </p:nvSpPr>
        <p:spPr>
          <a:xfrm>
            <a:off x="900113" y="1635125"/>
            <a:ext cx="7343775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别了，语文课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的主要内容是什么？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借助旁批，默读例文，说说“我”对学习语文的情感和态度发生了怎样的变化，作者是怎样表达的。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1"/>
          <p:cNvSpPr txBox="1"/>
          <p:nvPr/>
        </p:nvSpPr>
        <p:spPr>
          <a:xfrm>
            <a:off x="107950" y="0"/>
            <a:ext cx="2808288" cy="604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畅谈交流：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5" name="文本框 11"/>
          <p:cNvSpPr txBox="1"/>
          <p:nvPr/>
        </p:nvSpPr>
        <p:spPr>
          <a:xfrm>
            <a:off x="827088" y="1276350"/>
            <a:ext cx="7632700" cy="603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别了，语文课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的主要内容是什么？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11"/>
          <p:cNvSpPr txBox="1"/>
          <p:nvPr/>
        </p:nvSpPr>
        <p:spPr>
          <a:xfrm>
            <a:off x="935038" y="2005013"/>
            <a:ext cx="7127875" cy="237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例文讲了“我”以前不喜欢语文课，临近移民，在老师的教育下，我明白了祖国语言的美好，决心自修继续学习中文的事。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1"/>
          <p:cNvSpPr txBox="1"/>
          <p:nvPr/>
        </p:nvSpPr>
        <p:spPr>
          <a:xfrm>
            <a:off x="358775" y="987425"/>
            <a:ext cx="8424863" cy="1195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借助旁批，说说“我”对学习中文的情感和态度发生了怎样的变化，作者是怎样表达的。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11"/>
          <p:cNvSpPr txBox="1"/>
          <p:nvPr/>
        </p:nvSpPr>
        <p:spPr>
          <a:xfrm>
            <a:off x="647700" y="2470150"/>
            <a:ext cx="7991475" cy="1785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变化：“我”从开始不爱学习语文、默书不合格，到将要移民时，开始悔恨、懊恼，并逐渐喜欢上语文课，最后下决心好好自修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charRg st="0" end="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11"/>
          <p:cNvSpPr txBox="1"/>
          <p:nvPr/>
        </p:nvSpPr>
        <p:spPr>
          <a:xfrm>
            <a:off x="684213" y="987425"/>
            <a:ext cx="7991475" cy="2968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中文。作者先利用几个具体事例来表达“我”对中文的情感表达变化，借助真实的内心独白让情感表达更加强烈，最后选择最有代表性、最突出的事例来表明自己对中文的喜爱和自修中文的决心。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charRg st="0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1"/>
          <p:cNvSpPr txBox="1"/>
          <p:nvPr/>
        </p:nvSpPr>
        <p:spPr>
          <a:xfrm>
            <a:off x="827088" y="61913"/>
            <a:ext cx="5897562" cy="604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3591D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理清思路：</a:t>
            </a:r>
            <a:endParaRPr lang="zh-CN" altLang="en-US" sz="3200" b="1" dirty="0">
              <a:solidFill>
                <a:srgbClr val="3591D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48" name="文本框 11"/>
          <p:cNvSpPr txBox="1"/>
          <p:nvPr/>
        </p:nvSpPr>
        <p:spPr>
          <a:xfrm>
            <a:off x="295275" y="555625"/>
            <a:ext cx="7632700" cy="414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3591D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题目：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别了，语文课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3591D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以前：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“我”不爱学习语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文、默书不合格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3591D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转折：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将要移民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3591D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现在：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悔恨、懊恼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3591D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转变：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认真听课，逐渐喜欢上语文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3591D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结果：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下决心好好自修中文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11"/>
          <p:cNvSpPr txBox="1">
            <a:spLocks noChangeArrowheads="1"/>
          </p:cNvSpPr>
          <p:nvPr/>
        </p:nvSpPr>
        <p:spPr bwMode="auto">
          <a:xfrm>
            <a:off x="4932363" y="1058863"/>
            <a:ext cx="3916363" cy="17875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体现“我”由不爱语文，到爱上语文的心理变化过程。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charRg st="1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8">
                                            <p:txEl>
                                              <p:charRg st="1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8">
                                            <p:txEl>
                                              <p:charRg st="1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8">
                                            <p:txEl>
                                              <p:charRg st="1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charRg st="22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8">
                                            <p:txEl>
                                              <p:charRg st="22" end="3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8">
                                            <p:txEl>
                                              <p:charRg st="22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8">
                                            <p:txEl>
                                              <p:charRg st="22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charRg st="38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48">
                                            <p:txEl>
                                              <p:charRg st="38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8">
                                            <p:txEl>
                                              <p:charRg st="38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48">
                                            <p:txEl>
                                              <p:charRg st="38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charRg st="46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148">
                                            <p:txEl>
                                              <p:charRg st="46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48">
                                            <p:txEl>
                                              <p:charRg st="46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48">
                                            <p:txEl>
                                              <p:charRg st="46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charRg st="55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148">
                                            <p:txEl>
                                              <p:charRg st="55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48">
                                            <p:txEl>
                                              <p:charRg st="55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148">
                                            <p:txEl>
                                              <p:charRg st="55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charRg st="71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148">
                                            <p:txEl>
                                              <p:charRg st="71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148">
                                            <p:txEl>
                                              <p:charRg st="71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148">
                                            <p:txEl>
                                              <p:charRg st="71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"/>
          <p:cNvSpPr txBox="1"/>
          <p:nvPr/>
        </p:nvSpPr>
        <p:spPr>
          <a:xfrm>
            <a:off x="1619250" y="1851025"/>
            <a:ext cx="6110288" cy="1008063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pPr algn="ctr" eaLnBrk="1" hangingPunct="1">
              <a:lnSpc>
                <a:spcPct val="130000"/>
              </a:lnSpc>
            </a:pPr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阳光的两种用法</a:t>
            </a:r>
            <a:r>
              <a:rPr lang="en-US" altLang="zh-CN" sz="4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4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1070</Words>
  <Application>WPS 演示</Application>
  <PresentationFormat/>
  <Paragraphs>82</Paragraphs>
  <Slides>18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楷体</vt:lpstr>
      <vt:lpstr>黑体</vt:lpstr>
      <vt:lpstr>微软雅黑</vt:lpstr>
      <vt:lpstr>Arial Unicode MS</vt:lpstr>
      <vt:lpstr>Cambria</vt:lpstr>
      <vt:lpstr>Arial</vt:lpstr>
      <vt:lpstr>等线</vt:lpstr>
      <vt:lpstr>2_Office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2</cp:revision>
  <dcterms:created xsi:type="dcterms:W3CDTF">2023-11-01T00:31:00Z</dcterms:created>
  <dcterms:modified xsi:type="dcterms:W3CDTF">2023-11-13T12:04:35Z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来源">
    <vt:lpwstr>状元成才路系列</vt:lpwstr>
  </property>
  <property fmtid="{D5CDD505-2E9C-101B-9397-08002B2CF9AE}" pid="3" name="ICV">
    <vt:lpwstr>0976EA297C904F2CB253CCACC4A38754_13</vt:lpwstr>
  </property>
  <property fmtid="{D5CDD505-2E9C-101B-9397-08002B2CF9AE}" pid="4" name="KSOProductBuildVer">
    <vt:lpwstr>2052-12.1.0.15374</vt:lpwstr>
  </property>
</Properties>
</file>