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3"/>
  </p:sldMasterIdLst>
  <p:sldIdLst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0" r:id="rId18"/>
    <p:sldId id="271" r:id="rId19"/>
    <p:sldId id="272" r:id="rId20"/>
    <p:sldId id="290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387F69-01BA-4B72-BB59-584EDD4DE4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" cstate="print"/>
          <a:srcRect b="10793"/>
          <a:stretch>
            <a:fillRect/>
          </a:stretch>
        </p:blipFill>
        <p:spPr bwMode="auto">
          <a:xfrm>
            <a:off x="1770132" y="333297"/>
            <a:ext cx="589121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" name="矩形 2"/>
          <p:cNvSpPr/>
          <p:nvPr/>
        </p:nvSpPr>
        <p:spPr>
          <a:xfrm>
            <a:off x="0" y="3933825"/>
            <a:ext cx="9144000" cy="16557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4" name="文本框 4130"/>
          <p:cNvSpPr txBox="1"/>
          <p:nvPr/>
        </p:nvSpPr>
        <p:spPr>
          <a:xfrm>
            <a:off x="2857500" y="4070350"/>
            <a:ext cx="3429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咏 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51188" y="4914900"/>
            <a:ext cx="2841625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323850" y="908050"/>
            <a:ext cx="8569325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“寒雪”“内集”“欣然”“大笑” 等词语营造了一种怎样的家庭氛围？</a:t>
            </a:r>
            <a:endParaRPr lang="en-US" altLang="zh-CN" sz="2600" b="1" dirty="0">
              <a:latin typeface="Arial" panose="020B0604020202020204" pitchFamily="34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042988" y="2205038"/>
            <a:ext cx="32004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融洽、欢快、轻松。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矩形 3"/>
          <p:cNvSpPr/>
          <p:nvPr/>
        </p:nvSpPr>
        <p:spPr>
          <a:xfrm>
            <a:off x="323850" y="2708275"/>
            <a:ext cx="8569325" cy="1214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“撒盐空中” “柳絮因风起” 两个比喻，哪一个更好？同时说说还可以用哪些事物来比喻雪。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395288" y="3933825"/>
            <a:ext cx="835342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好的诗句要有意象，意象是物象和意蕴的统一。“柳絮”一喻好就好在有意象，它写出了雪花飘舞的轻盈姿态；“撒盐”却是沉重的颗粒，缺乏美感，这样一来仅有物象而无意蕴。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6388"/>
          <p:cNvSpPr txBox="1"/>
          <p:nvPr/>
        </p:nvSpPr>
        <p:spPr>
          <a:xfrm>
            <a:off x="3276600" y="3340100"/>
            <a:ext cx="2362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柳絮因风起</a:t>
            </a:r>
            <a:endParaRPr kumimoji="0" lang="zh-CN" altLang="en-US" sz="2800" b="1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486400" y="2425700"/>
            <a:ext cx="22860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6390"/>
          <p:cNvSpPr txBox="1"/>
          <p:nvPr/>
        </p:nvSpPr>
        <p:spPr>
          <a:xfrm>
            <a:off x="5715000" y="2349500"/>
            <a:ext cx="2286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飞扬之态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文本框 16391"/>
          <p:cNvSpPr txBox="1"/>
          <p:nvPr/>
        </p:nvSpPr>
        <p:spPr>
          <a:xfrm>
            <a:off x="5791200" y="3416300"/>
            <a:ext cx="2209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轻盈之雅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文本框 16392"/>
          <p:cNvSpPr txBox="1"/>
          <p:nvPr/>
        </p:nvSpPr>
        <p:spPr>
          <a:xfrm>
            <a:off x="5715000" y="4483100"/>
            <a:ext cx="20574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文学之韵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7667625" y="2403475"/>
            <a:ext cx="615950" cy="503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      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7667625" y="3411538"/>
            <a:ext cx="615950" cy="495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7700963" y="4564063"/>
            <a:ext cx="615950" cy="5032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30" name="Picture 2" descr="http://cdn.duitang.com/uploads/item/201112/17/20111217224159_cr2L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4292600"/>
            <a:ext cx="3459162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1" name="Picture 4" descr="http://bbs.hbqc.com/data/attachment/forum/201402/18/153730lcmj70207p0cpddj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620713"/>
            <a:ext cx="3167062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323850" y="1125538"/>
            <a:ext cx="84248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Arial" panose="020B0604020202020204" pitchFamily="34" charset="0"/>
              </a:rPr>
              <a:t>文章结尾交代了谢道韫的身份，有什么用意？</a:t>
            </a:r>
            <a:endParaRPr lang="en-US" altLang="zh-CN" sz="2600" b="1" dirty="0">
              <a:latin typeface="Arial" panose="020B0604020202020204" pitchFamily="34" charset="0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395288" y="1870075"/>
            <a:ext cx="83534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这是一个有力的暗示，表明他赞赏谢道韫的才气。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366713" y="3252788"/>
            <a:ext cx="42052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</a:rPr>
              <a:t>你怎样理解“公大笑乐”？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395288" y="3984625"/>
            <a:ext cx="5329237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）对两个答案都表示满意。     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）“笑”前喻，“乐”后喻。     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）为“柳絮”一喻而“笑乐”。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50" name="Picture 2" descr="http://abc.2008php.com/2015_Website_appreciate/2015-04-06/201504060217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3933825"/>
            <a:ext cx="3200400" cy="179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6"/>
          <p:cNvSpPr txBox="1"/>
          <p:nvPr/>
        </p:nvSpPr>
        <p:spPr>
          <a:xfrm>
            <a:off x="1001713" y="2227263"/>
            <a:ext cx="12144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起因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3471863" y="2227263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发展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7215188" y="2349500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结果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620713" y="3278188"/>
            <a:ext cx="142081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公欣然曰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Text Box 10"/>
          <p:cNvSpPr txBox="1"/>
          <p:nvPr/>
        </p:nvSpPr>
        <p:spPr>
          <a:xfrm>
            <a:off x="3243263" y="3021013"/>
            <a:ext cx="111283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胡儿曰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3319463" y="4264025"/>
            <a:ext cx="111283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兄女曰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468313" y="4087813"/>
            <a:ext cx="23495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白雪纷纷何所似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4462463" y="2949575"/>
            <a:ext cx="23495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撒盐空中差可拟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4462463" y="4240213"/>
            <a:ext cx="23495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未若柳絮因风起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7164388" y="3759200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公大笑乐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4" name="AutoShape 16"/>
          <p:cNvSpPr/>
          <p:nvPr/>
        </p:nvSpPr>
        <p:spPr>
          <a:xfrm>
            <a:off x="1458913" y="2868613"/>
            <a:ext cx="152400" cy="4572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600" b="1" dirty="0">
              <a:latin typeface="宋体" panose="02010600030101010101" pitchFamily="2" charset="-122"/>
            </a:endParaRPr>
          </a:p>
        </p:txBody>
      </p:sp>
      <p:sp>
        <p:nvSpPr>
          <p:cNvPr id="15" name="AutoShape 17"/>
          <p:cNvSpPr/>
          <p:nvPr/>
        </p:nvSpPr>
        <p:spPr>
          <a:xfrm>
            <a:off x="3851275" y="2781300"/>
            <a:ext cx="228600" cy="304800"/>
          </a:xfrm>
          <a:prstGeom prst="downArrow">
            <a:avLst>
              <a:gd name="adj1" fmla="val 50000"/>
              <a:gd name="adj2" fmla="val 333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600" b="1" dirty="0">
              <a:latin typeface="宋体" panose="02010600030101010101" pitchFamily="2" charset="-122"/>
            </a:endParaRPr>
          </a:p>
        </p:txBody>
      </p:sp>
      <p:sp>
        <p:nvSpPr>
          <p:cNvPr id="16" name="AutoShape 18"/>
          <p:cNvSpPr/>
          <p:nvPr/>
        </p:nvSpPr>
        <p:spPr>
          <a:xfrm>
            <a:off x="7672388" y="3187700"/>
            <a:ext cx="152400" cy="4572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sz="1600" b="1" dirty="0">
              <a:latin typeface="宋体" panose="02010600030101010101" pitchFamily="2" charset="-122"/>
            </a:endParaRPr>
          </a:p>
        </p:txBody>
      </p:sp>
      <p:sp>
        <p:nvSpPr>
          <p:cNvPr id="17" name="AutoShape 19"/>
          <p:cNvSpPr/>
          <p:nvPr/>
        </p:nvSpPr>
        <p:spPr>
          <a:xfrm>
            <a:off x="3014663" y="3302000"/>
            <a:ext cx="228600" cy="1295400"/>
          </a:xfrm>
          <a:prstGeom prst="leftBrace">
            <a:avLst>
              <a:gd name="adj1" fmla="val 47143"/>
              <a:gd name="adj2" fmla="val 50000"/>
            </a:avLst>
          </a:prstGeom>
          <a:noFill/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600" b="1" dirty="0">
              <a:latin typeface="宋体" panose="02010600030101010101" pitchFamily="2" charset="-122"/>
            </a:endParaRPr>
          </a:p>
        </p:txBody>
      </p:sp>
      <p:sp>
        <p:nvSpPr>
          <p:cNvPr id="18" name="AutoShape 20"/>
          <p:cNvSpPr/>
          <p:nvPr/>
        </p:nvSpPr>
        <p:spPr>
          <a:xfrm flipH="1">
            <a:off x="7019925" y="3068638"/>
            <a:ext cx="152400" cy="1600200"/>
          </a:xfrm>
          <a:prstGeom prst="leftBrace">
            <a:avLst>
              <a:gd name="adj1" fmla="val 87500"/>
              <a:gd name="adj2" fmla="val 45139"/>
            </a:avLst>
          </a:prstGeom>
          <a:noFill/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600" b="1" dirty="0">
              <a:latin typeface="宋体" panose="02010600030101010101" pitchFamily="2" charset="-122"/>
            </a:endParaRPr>
          </a:p>
        </p:txBody>
      </p:sp>
      <p:grpSp>
        <p:nvGrpSpPr>
          <p:cNvPr id="3278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278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2"/>
          <p:cNvSpPr/>
          <p:nvPr/>
        </p:nvSpPr>
        <p:spPr>
          <a:xfrm>
            <a:off x="827088" y="1412875"/>
            <a:ext cx="1584325" cy="489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内集：                    儿女：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俄而：                        骤：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欣然：                    未若：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差可拟：                      即：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1763713" y="2781300"/>
            <a:ext cx="25304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不久，一会儿。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1851025" y="3871913"/>
            <a:ext cx="2195513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高兴地样子。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1779588" y="4508500"/>
            <a:ext cx="219551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不如，不及。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2139950" y="5084763"/>
            <a:ext cx="63166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大体可以相比。</a:t>
            </a:r>
            <a:endParaRPr lang="zh-CN" altLang="en-US" sz="2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0"/>
          <p:cNvSpPr txBox="1"/>
          <p:nvPr/>
        </p:nvSpPr>
        <p:spPr>
          <a:xfrm>
            <a:off x="1490663" y="3357563"/>
            <a:ext cx="8540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急。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1476375" y="5743575"/>
            <a:ext cx="1858963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是，就是。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4"/>
          <p:cNvSpPr txBox="1"/>
          <p:nvPr/>
        </p:nvSpPr>
        <p:spPr>
          <a:xfrm>
            <a:off x="1835150" y="2144713"/>
            <a:ext cx="58801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子女，这里泛指小辈，包括侄儿侄女。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1763713" y="1535113"/>
            <a:ext cx="35353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把家里人聚集在一起。</a:t>
            </a:r>
            <a:endParaRPr lang="zh-CN" altLang="en-US" sz="2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803" name="Picture 2" descr="http://file.xdf.cn/uploads/150202/724_1502021318014huxoaG6ZHhbLlGu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2852738"/>
            <a:ext cx="1995487" cy="2822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80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3805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3850" y="2360613"/>
            <a:ext cx="8424863" cy="209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latin typeface="Arial" panose="020B0604020202020204" pitchFamily="34" charset="0"/>
              </a:rPr>
              <a:t>（</a:t>
            </a:r>
            <a:r>
              <a:rPr lang="en-US" altLang="zh-CN" sz="2600" b="1" dirty="0">
                <a:latin typeface="Arial" panose="020B0604020202020204" pitchFamily="34" charset="0"/>
              </a:rPr>
              <a:t>1</a:t>
            </a:r>
            <a:r>
              <a:rPr lang="zh-CN" altLang="en-US" sz="2600" b="1" dirty="0">
                <a:latin typeface="Arial" panose="020B0604020202020204" pitchFamily="34" charset="0"/>
              </a:rPr>
              <a:t>）白雪纷纷</a:t>
            </a:r>
            <a:r>
              <a:rPr lang="zh-CN" altLang="en-US" sz="2600" b="1" u="sng" dirty="0">
                <a:solidFill>
                  <a:srgbClr val="FF00FF"/>
                </a:solidFill>
                <a:latin typeface="Arial" panose="020B0604020202020204" pitchFamily="34" charset="0"/>
              </a:rPr>
              <a:t>何所似</a:t>
            </a:r>
            <a:r>
              <a:rPr lang="zh-CN" altLang="en-US" sz="2600" b="1" dirty="0">
                <a:latin typeface="Arial" panose="020B0604020202020204" pitchFamily="34" charset="0"/>
              </a:rPr>
              <a:t>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endParaRPr lang="en-US" altLang="zh-CN" sz="2600" b="1" dirty="0">
              <a:latin typeface="Arial" panose="020B0604020202020204" pitchFamily="34" charset="0"/>
            </a:endParaRPr>
          </a:p>
          <a:p>
            <a:endParaRPr lang="en-US" altLang="zh-CN" sz="2600" b="1" dirty="0">
              <a:latin typeface="Arial" panose="020B0604020202020204" pitchFamily="34" charset="0"/>
            </a:endParaRPr>
          </a:p>
          <a:p>
            <a:endParaRPr lang="en-US" altLang="zh-CN" sz="2600" b="1" dirty="0">
              <a:latin typeface="Arial" panose="020B0604020202020204" pitchFamily="34" charset="0"/>
            </a:endParaRPr>
          </a:p>
          <a:p>
            <a:r>
              <a:rPr lang="zh-CN" altLang="en-US" sz="2600" b="1" dirty="0">
                <a:latin typeface="Arial" panose="020B0604020202020204" pitchFamily="34" charset="0"/>
              </a:rPr>
              <a:t>（</a:t>
            </a:r>
            <a:r>
              <a:rPr lang="en-US" altLang="zh-CN" sz="2600" b="1" dirty="0">
                <a:latin typeface="Arial" panose="020B0604020202020204" pitchFamily="34" charset="0"/>
              </a:rPr>
              <a:t>2</a:t>
            </a:r>
            <a:r>
              <a:rPr lang="zh-CN" altLang="en-US" sz="2600" b="1" dirty="0">
                <a:latin typeface="Arial" panose="020B0604020202020204" pitchFamily="34" charset="0"/>
              </a:rPr>
              <a:t>）即公大兄无奕女，左将军王凝之妻</a:t>
            </a:r>
            <a:r>
              <a:rPr lang="zh-CN" altLang="en-US" sz="2600" b="1" u="sng" dirty="0">
                <a:solidFill>
                  <a:srgbClr val="FF00FF"/>
                </a:solidFill>
                <a:latin typeface="Arial" panose="020B0604020202020204" pitchFamily="34" charset="0"/>
              </a:rPr>
              <a:t>也</a:t>
            </a:r>
            <a:r>
              <a:rPr lang="zh-CN" altLang="en-US" sz="2600" b="1" dirty="0">
                <a:latin typeface="Arial" panose="020B0604020202020204" pitchFamily="34" charset="0"/>
              </a:rPr>
              <a:t>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488" y="3152775"/>
            <a:ext cx="45402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宾语前置句，即“所似何”。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2388" y="4737100"/>
            <a:ext cx="671830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判断句标志，翻译时要加判断动词“是” 。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468313" y="1196975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特殊句式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2"/>
          <p:cNvSpPr/>
          <p:nvPr/>
        </p:nvSpPr>
        <p:spPr>
          <a:xfrm>
            <a:off x="323850" y="1744663"/>
            <a:ext cx="3168650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贺知章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碧玉妆成一树高， 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万条垂下绿丝绦。 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不知细叶谁裁出， 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8434"/>
          <p:cNvSpPr txBox="1"/>
          <p:nvPr/>
        </p:nvSpPr>
        <p:spPr>
          <a:xfrm>
            <a:off x="3563938" y="3111500"/>
            <a:ext cx="5329237" cy="2693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春柳如同碧玉妆扮分外娇娆，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垂下的万千枝条好像绿色的丝绦。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是谁把这柳叶裁得如此精致，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原来二月春风</a:t>
            </a: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它恰似一把灵巧的剪刀。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584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5845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9457"/>
          <p:cNvSpPr txBox="1">
            <a:spLocks noRot="1"/>
          </p:cNvSpPr>
          <p:nvPr/>
        </p:nvSpPr>
        <p:spPr>
          <a:xfrm>
            <a:off x="395288" y="1052513"/>
            <a:ext cx="5851525" cy="5040313"/>
          </a:xfrm>
          <a:prstGeom prst="rect">
            <a:avLst/>
          </a:prstGeom>
        </p:spPr>
        <p:txBody>
          <a:bodyPr/>
          <a:lstStyle/>
          <a:p>
            <a:pPr marR="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卜算子</a:t>
            </a:r>
            <a:r>
              <a:rPr kumimoji="0" lang="en-US" altLang="zh-CN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 </a:t>
            </a: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咏梅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</a:t>
            </a:r>
            <a:r>
              <a:rPr kumimoji="0" lang="en-US" altLang="zh-CN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陆 游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驿外断桥边，寂寞开无主。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已是黄昏独自愁，更著风和雨。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无意苦争春，一任群芳妒。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indent="-342900" defTabSz="9144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零落成泥碾作尘，只有香如故。</a:t>
            </a:r>
            <a:endParaRPr kumimoji="0" lang="zh-CN" altLang="en-US" sz="32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5" name="文本框 19458"/>
          <p:cNvSpPr txBox="1"/>
          <p:nvPr/>
        </p:nvSpPr>
        <p:spPr>
          <a:xfrm>
            <a:off x="6372225" y="1628775"/>
            <a:ext cx="2449513" cy="434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驿亭之外，断桥之旁，寂寞绽放，无人作主。每当日色西沉，孤独愁苦，更有风雨来侵。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不想争芳斗春，听凭百花嫉妒。凋零成泥，碾踏为尘，唯有芳香依旧如故。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charRg st="41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395288" y="1844675"/>
            <a:ext cx="8424862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积累文言字词，掌握“俄而、欣然、拟、未若”等词在特定语境中的词义。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学习课文摹景状物的方法。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体会古人家庭文化生活的雅趣，学习古代少年的智慧。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2150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150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3" descr="http://p2.so.qhimgs1.com/t016b65a91c1e4f402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484313"/>
            <a:ext cx="42100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5" descr="http://photos.tuchong.com/230711/f/2499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3213100"/>
            <a:ext cx="4103687" cy="2736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2533" name="图片 88070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9217" descr="ZWSHI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63" y="2093913"/>
            <a:ext cx="3394075" cy="2693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9218"/>
          <p:cNvSpPr txBox="1"/>
          <p:nvPr/>
        </p:nvSpPr>
        <p:spPr>
          <a:xfrm>
            <a:off x="3851275" y="1303338"/>
            <a:ext cx="5041900" cy="507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《</a:t>
            </a:r>
            <a:r>
              <a:rPr lang="zh-CN" altLang="en-US" sz="2400" b="1" dirty="0">
                <a:latin typeface="宋体" panose="02010600030101010101" pitchFamily="2" charset="-122"/>
              </a:rPr>
              <a:t>世说新语</a:t>
            </a:r>
            <a:r>
              <a:rPr lang="en-US" altLang="zh-CN" sz="2400" b="1" dirty="0"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</a:rPr>
              <a:t>，南朝宋临川王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刘义庆</a:t>
            </a:r>
            <a:r>
              <a:rPr lang="zh-CN" altLang="en-US" sz="2400" b="1" dirty="0">
                <a:latin typeface="宋体" panose="02010600030101010101" pitchFamily="2" charset="-122"/>
              </a:rPr>
              <a:t>组织编写的一部志人小说集，主要记载汉末至东晋士大夫的言谈、逸事。以短篇为主。全书共</a:t>
            </a:r>
            <a:r>
              <a:rPr lang="en-US" altLang="zh-CN" sz="2400" b="1" dirty="0">
                <a:latin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</a:rPr>
              <a:t>卷，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分德行、言语、政事、文学、方正、夙慧等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36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篇。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咏雪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选自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言语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篇，这部书不仅保留了许多珍贵的史料，也因为其语言凝炼、人物形象鲜明成为古典小说的源头之一。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355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355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矩形 2"/>
          <p:cNvSpPr/>
          <p:nvPr/>
        </p:nvSpPr>
        <p:spPr>
          <a:xfrm>
            <a:off x="468313" y="1916113"/>
            <a:ext cx="8351837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谢太傅寒雪日内集，与儿女讲论文义。俄而雪骤，公欣然曰：“白雪纷纷何所似？”兄子胡儿曰：“撒盐空中差可拟。”兄女曰：“未若柳絮因风起。”公大笑乐。即公大兄无奕女，左将军王凝之妻也。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grpSp>
        <p:nvGrpSpPr>
          <p:cNvPr id="2457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458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疏通文义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468313" y="1341438"/>
            <a:ext cx="8351837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谢太傅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寒雪日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内集，与儿女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讲论文义。俄而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雪骤，公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欣然曰：“白雪纷纷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何所似？”兄子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胡儿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曰：“撒盐空中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差可拟。”兄女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曰：“未若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柳絮因风起。”公大笑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乐。即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公大兄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无奕女，左将军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王凝之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</a:rPr>
              <a:t>妻也。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468313" y="1125538"/>
            <a:ext cx="8351837" cy="4894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谢太傅寒雪日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内集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，与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儿女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讲论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文义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俄而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骤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，公欣然曰：“白雪纷纷何所似？”兄子胡儿曰：“撒盐空中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差可拟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。”兄女曰：“未若柳絮</a:t>
            </a:r>
            <a:r>
              <a:rPr lang="zh-CN" altLang="en-US" sz="2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风起。”公大笑乐。即公大兄无奕女，左将军王凝之妻也。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450" y="1268413"/>
            <a:ext cx="27654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把家里人聚集在一起。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9088" y="1268413"/>
            <a:ext cx="1714500" cy="3984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文章的义理。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6688" y="2276475"/>
            <a:ext cx="19907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不久，一会儿。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088" y="3644900"/>
            <a:ext cx="45720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大体可以相比。差，大体。拟，相比。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3738" y="4581525"/>
            <a:ext cx="12176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趁、乘。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59713" y="1268413"/>
            <a:ext cx="506412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急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2276475"/>
            <a:ext cx="338296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子女，这里泛指小辈，包括侄儿侄女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矩形 2"/>
          <p:cNvSpPr/>
          <p:nvPr/>
        </p:nvSpPr>
        <p:spPr>
          <a:xfrm>
            <a:off x="287338" y="1108075"/>
            <a:ext cx="8569325" cy="491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译文：</a:t>
            </a:r>
            <a:r>
              <a:rPr lang="zh-CN" altLang="en-US" sz="2800" b="1" dirty="0">
                <a:latin typeface="宋体" panose="02010600030101010101" pitchFamily="2" charset="-122"/>
              </a:rPr>
              <a:t>一个寒冷的雪天，谢太傅把家里人聚集在一起，跟侄儿侄女谈论文章的义理。一会儿雪下得急，太傅高兴地说：“这纷纷扬扬的大雪像什么呢？”他哥哥的长子胡儿说：“跟把盐撒在空中差不多。”他哥哥的女儿谢道韫说：“不如比作柳絮乘风而满天飞舞。”太傅高兴得笑了起来。谢道韫是太傅大哥谢无奕的女儿，左将军王凝之的妻子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8"/>
          <p:cNvGrpSpPr/>
          <p:nvPr/>
        </p:nvGrpSpPr>
        <p:grpSpPr>
          <a:xfrm>
            <a:off x="323850" y="1916113"/>
            <a:ext cx="8569325" cy="3694112"/>
            <a:chOff x="323528" y="1916832"/>
            <a:chExt cx="8568952" cy="3693319"/>
          </a:xfrm>
        </p:grpSpPr>
        <p:sp>
          <p:nvSpPr>
            <p:cNvPr id="28682" name="矩形 2"/>
            <p:cNvSpPr/>
            <p:nvPr/>
          </p:nvSpPr>
          <p:spPr>
            <a:xfrm>
              <a:off x="323528" y="1916832"/>
              <a:ext cx="8568952" cy="36933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600" b="1" dirty="0">
                  <a:latin typeface="Arial" panose="020B0604020202020204" pitchFamily="34" charset="0"/>
                </a:rPr>
                <a:t>       “谢太傅寒雪日内集，与儿女讲论文义”这一句总述了谢太傅家人咏雪的背景，极精炼地交代了：</a:t>
              </a:r>
              <a:endParaRPr lang="zh-CN" altLang="en-US" sz="2600" b="1" dirty="0">
                <a:latin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2600" b="1" dirty="0">
                <a:latin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600" b="1" dirty="0">
                  <a:latin typeface="Arial" panose="020B0604020202020204" pitchFamily="34" charset="0"/>
                </a:rPr>
                <a:t>时间                                     地点</a:t>
              </a:r>
              <a:r>
                <a:rPr lang="zh-CN" altLang="en-US" sz="2600" b="1" u="sng" dirty="0">
                  <a:latin typeface="Arial" panose="020B0604020202020204" pitchFamily="34" charset="0"/>
                </a:rPr>
                <a:t>                                    </a:t>
              </a:r>
              <a:endParaRPr lang="zh-CN" altLang="en-US" sz="2600" b="1" u="sng" dirty="0">
                <a:latin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2600" b="1" dirty="0">
                <a:latin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600" b="1" dirty="0">
                  <a:latin typeface="Arial" panose="020B0604020202020204" pitchFamily="34" charset="0"/>
                </a:rPr>
                <a:t>人物                                     事件</a:t>
              </a:r>
              <a:endParaRPr lang="zh-CN" altLang="en-US" sz="2600" b="1" dirty="0">
                <a:latin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15657" y="4221387"/>
              <a:ext cx="323994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220753" y="4221387"/>
              <a:ext cx="323994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15657" y="5445086"/>
              <a:ext cx="323994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220753" y="5445086"/>
              <a:ext cx="323994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 Box 9"/>
          <p:cNvSpPr txBox="1"/>
          <p:nvPr/>
        </p:nvSpPr>
        <p:spPr>
          <a:xfrm>
            <a:off x="1504950" y="3762375"/>
            <a:ext cx="12668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寒雪日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5530850" y="3751263"/>
            <a:ext cx="16271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内（集）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1358900" y="4994275"/>
            <a:ext cx="2349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谢太傅、儿女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5514975" y="4983163"/>
            <a:ext cx="1720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讲论文义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868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WPS 演示</Application>
  <PresentationFormat>全屏显示(4:3)</PresentationFormat>
  <Paragraphs>171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隶书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49</cp:revision>
  <dcterms:created xsi:type="dcterms:W3CDTF">2017-02-18T06:44:00Z</dcterms:created>
  <dcterms:modified xsi:type="dcterms:W3CDTF">2023-09-28T12:46:16Z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E9EF7A466A9F4825AF5DFB22DDC6C9D6_13</vt:lpwstr>
  </property>
</Properties>
</file>