
<file path=[Content_Types].xml><?xml version="1.0" encoding="utf-8"?>
<Types xmlns="http://schemas.openxmlformats.org/package/2006/content-types">
  <Default Extension="jpeg" ContentType="image/jpeg"/>
  <Default Extension="JPG" ContentType="image/.jp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type="screen4x3"/>
  <p:notesSz cx="6858000" cy="9144000"/>
  <p:custDataLst>
    <p:tags r:id="rId20"/>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91" d="100"/>
          <a:sy n="91" d="100"/>
        </p:scale>
        <p:origin x="-846"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gs" Target="tags/tag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9156700"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
        <p:nvSpPr>
          <p:cNvPr id="7" name="同侧圆角矩形 7"/>
          <p:cNvSpPr/>
          <p:nvPr/>
        </p:nvSpPr>
        <p:spPr>
          <a:xfrm flipV="1">
            <a:off x="3529013" y="0"/>
            <a:ext cx="2290763"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8.jpeg"/><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图片 5121" descr="1056044K3-19"/>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123" name="文本框 5122"/>
          <p:cNvSpPr txBox="1"/>
          <p:nvPr/>
        </p:nvSpPr>
        <p:spPr>
          <a:xfrm>
            <a:off x="228600" y="184150"/>
            <a:ext cx="8915400" cy="6186488"/>
          </a:xfrm>
          <a:prstGeom prst="rect">
            <a:avLst/>
          </a:prstGeom>
          <a:noFill/>
          <a:ln w="9525">
            <a:noFill/>
          </a:ln>
        </p:spPr>
        <p:txBody>
          <a:bodyPr>
            <a:spAutoFit/>
          </a:bodyPr>
          <a:p>
            <a:pPr>
              <a:spcBef>
                <a:spcPct val="50000"/>
              </a:spcBef>
            </a:pPr>
            <a:r>
              <a:rPr lang="en-US" altLang="zh-CN" sz="3200" b="1">
                <a:solidFill>
                  <a:srgbClr val="FFFF66"/>
                </a:solidFill>
                <a:latin typeface="Times New Roman" panose="02020603050405020304" pitchFamily="18" charset="0"/>
              </a:rPr>
              <a:t>Christmas is a Western holiday. On this holiday, people don’t work. Children don’t go to school.</a:t>
            </a:r>
            <a:endParaRPr lang="en-US" altLang="zh-CN" sz="3200" b="1">
              <a:solidFill>
                <a:srgbClr val="FFFF66"/>
              </a:solidFill>
              <a:latin typeface="Times New Roman" panose="02020603050405020304" pitchFamily="18" charset="0"/>
            </a:endParaRPr>
          </a:p>
          <a:p>
            <a:pPr>
              <a:spcBef>
                <a:spcPct val="50000"/>
              </a:spcBef>
            </a:pPr>
            <a:r>
              <a:rPr lang="en-US" altLang="zh-CN" sz="3200" b="1">
                <a:solidFill>
                  <a:srgbClr val="FFFF66"/>
                </a:solidFill>
                <a:latin typeface="Times New Roman" panose="02020603050405020304" pitchFamily="18" charset="0"/>
              </a:rPr>
              <a:t>Christmas is special.  Because we have Christmas trees, lights and Santa.</a:t>
            </a:r>
            <a:endParaRPr lang="en-US" altLang="zh-CN" sz="3200" b="1">
              <a:solidFill>
                <a:srgbClr val="FFFF66"/>
              </a:solidFill>
              <a:latin typeface="Times New Roman" panose="02020603050405020304" pitchFamily="18" charset="0"/>
            </a:endParaRPr>
          </a:p>
          <a:p>
            <a:pPr>
              <a:spcBef>
                <a:spcPct val="50000"/>
              </a:spcBef>
            </a:pPr>
            <a:r>
              <a:rPr lang="en-US" altLang="zh-CN" sz="3200" b="1">
                <a:solidFill>
                  <a:srgbClr val="FFFF66"/>
                </a:solidFill>
                <a:latin typeface="Times New Roman" panose="02020603050405020304" pitchFamily="18" charset="0"/>
              </a:rPr>
              <a:t>Santa is a merry man in red clothes. Children say he brings gifts on Christmas.</a:t>
            </a:r>
            <a:endParaRPr lang="en-US" altLang="zh-CN" sz="3200" b="1">
              <a:solidFill>
                <a:srgbClr val="FFFF66"/>
              </a:solidFill>
              <a:latin typeface="Times New Roman" panose="02020603050405020304" pitchFamily="18" charset="0"/>
            </a:endParaRPr>
          </a:p>
          <a:p>
            <a:pPr>
              <a:spcBef>
                <a:spcPct val="50000"/>
              </a:spcBef>
            </a:pPr>
            <a:r>
              <a:rPr lang="en-US" altLang="zh-CN" sz="3200" b="1">
                <a:solidFill>
                  <a:srgbClr val="FFFF66"/>
                </a:solidFill>
                <a:latin typeface="Times New Roman" panose="02020603050405020304" pitchFamily="18" charset="0"/>
              </a:rPr>
              <a:t>People usually invite their family and friends to their houses. They say “Merry Christmas to each other. They often give their family and friends gifts. They write Christmas cards. They sing special songs. They have a lot of fun together.</a:t>
            </a:r>
            <a:endParaRPr lang="en-US" altLang="zh-CN" sz="3200" b="1">
              <a:solidFill>
                <a:srgbClr val="FFFF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0-#ppt_w/2"/>
                                          </p:val>
                                        </p:tav>
                                        <p:tav tm="100000">
                                          <p:val>
                                            <p:strVal val="#ppt_x"/>
                                          </p:val>
                                        </p:tav>
                                      </p:tavLst>
                                    </p:anim>
                                    <p:anim calcmode="lin" valueType="num">
                                      <p:cBhvr additive="base">
                                        <p:cTn id="8"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占位符 14337"/>
          <p:cNvSpPr>
            <a:spLocks noGrp="1"/>
          </p:cNvSpPr>
          <p:nvPr>
            <p:ph type="body" idx="1"/>
          </p:nvPr>
        </p:nvSpPr>
        <p:spPr>
          <a:xfrm>
            <a:off x="611188" y="692150"/>
            <a:ext cx="8229600" cy="431800"/>
          </a:xfrm>
        </p:spPr>
        <p:txBody>
          <a:bodyPr/>
          <a:p>
            <a:endParaRPr sz="2400" b="1" i="1" dirty="0">
              <a:ea typeface="楷体" panose="02010609060101010101" pitchFamily="49" charset="-122"/>
            </a:endParaRPr>
          </a:p>
        </p:txBody>
      </p:sp>
      <p:sp>
        <p:nvSpPr>
          <p:cNvPr id="14339" name="文本框 14338"/>
          <p:cNvSpPr txBox="1"/>
          <p:nvPr/>
        </p:nvSpPr>
        <p:spPr>
          <a:xfrm>
            <a:off x="395288" y="1557338"/>
            <a:ext cx="8748712" cy="4725987"/>
          </a:xfrm>
          <a:prstGeom prst="rect">
            <a:avLst/>
          </a:prstGeom>
          <a:noFill/>
          <a:ln w="9525">
            <a:noFill/>
          </a:ln>
        </p:spPr>
        <p:txBody>
          <a:bodyPr>
            <a:spAutoFit/>
          </a:bodyPr>
          <a:p>
            <a:pPr>
              <a:spcBef>
                <a:spcPct val="50000"/>
              </a:spcBef>
            </a:pPr>
            <a:r>
              <a:rPr lang="en-US" altLang="zh-CN" sz="3200" b="1">
                <a:latin typeface="Arial" panose="020B0604020202020204" pitchFamily="34" charset="0"/>
              </a:rPr>
              <a:t>1.Happy    Christmas !</a:t>
            </a:r>
            <a:endParaRPr lang="en-US" altLang="zh-CN" sz="3200" b="1">
              <a:latin typeface="Arial" panose="020B0604020202020204" pitchFamily="34" charset="0"/>
            </a:endParaRPr>
          </a:p>
          <a:p>
            <a:pPr>
              <a:spcBef>
                <a:spcPct val="50000"/>
              </a:spcBef>
            </a:pPr>
            <a:r>
              <a:rPr lang="en-US" altLang="zh-CN" sz="3200" b="1">
                <a:latin typeface="Arial" panose="020B0604020202020204" pitchFamily="34" charset="0"/>
              </a:rPr>
              <a:t>2.Yesterday  I  help  my  sister  put  up  the tree.</a:t>
            </a:r>
            <a:endParaRPr lang="en-US" altLang="zh-CN" sz="3200" b="1">
              <a:latin typeface="Arial" panose="020B0604020202020204" pitchFamily="34" charset="0"/>
            </a:endParaRPr>
          </a:p>
          <a:p>
            <a:pPr>
              <a:spcBef>
                <a:spcPct val="50000"/>
              </a:spcBef>
            </a:pPr>
            <a:r>
              <a:rPr lang="en-US" altLang="zh-CN" sz="3200" b="1">
                <a:latin typeface="Arial" panose="020B0604020202020204" pitchFamily="34" charset="0"/>
              </a:rPr>
              <a:t>3.I  am  </a:t>
            </a:r>
            <a:r>
              <a:rPr lang="en-US" altLang="zh-CN" sz="3200" b="1" err="1">
                <a:latin typeface="Arial" panose="020B0604020202020204" pitchFamily="34" charset="0"/>
              </a:rPr>
              <a:t>writeing</a:t>
            </a:r>
            <a:r>
              <a:rPr lang="en-US" altLang="zh-CN" sz="3200" b="1">
                <a:latin typeface="Arial" panose="020B0604020202020204" pitchFamily="34" charset="0"/>
              </a:rPr>
              <a:t>  a  letter .</a:t>
            </a:r>
            <a:endParaRPr lang="en-US" altLang="zh-CN" sz="3200" b="1">
              <a:latin typeface="Arial" panose="020B0604020202020204" pitchFamily="34" charset="0"/>
            </a:endParaRPr>
          </a:p>
          <a:p>
            <a:pPr>
              <a:spcBef>
                <a:spcPct val="50000"/>
              </a:spcBef>
            </a:pPr>
            <a:r>
              <a:rPr lang="en-US" altLang="zh-CN" sz="3200" b="1">
                <a:latin typeface="Arial" panose="020B0604020202020204" pitchFamily="34" charset="0"/>
              </a:rPr>
              <a:t>4.Danny  often  walk   to  school .</a:t>
            </a:r>
            <a:endParaRPr lang="en-US" altLang="zh-CN" sz="3200" b="1">
              <a:latin typeface="Arial" panose="020B0604020202020204" pitchFamily="34" charset="0"/>
            </a:endParaRPr>
          </a:p>
          <a:p>
            <a:pPr>
              <a:spcBef>
                <a:spcPct val="50000"/>
              </a:spcBef>
            </a:pPr>
            <a:r>
              <a:rPr lang="en-US" altLang="zh-CN" sz="3200" b="1">
                <a:latin typeface="Arial" panose="020B0604020202020204" pitchFamily="34" charset="0"/>
              </a:rPr>
              <a:t>5.Tomorrow   we   bring  a  star   to school .</a:t>
            </a:r>
            <a:endParaRPr lang="en-US" altLang="zh-CN" sz="3200" b="1">
              <a:latin typeface="Arial" panose="020B0604020202020204" pitchFamily="34" charset="0"/>
            </a:endParaRPr>
          </a:p>
          <a:p>
            <a:pPr>
              <a:spcBef>
                <a:spcPct val="50000"/>
              </a:spcBef>
            </a:pPr>
            <a:r>
              <a:rPr lang="en-US" altLang="zh-CN" sz="3200" b="1">
                <a:latin typeface="Arial" panose="020B0604020202020204" pitchFamily="34" charset="0"/>
              </a:rPr>
              <a:t>6. Christmas  is  December   twenty --five</a:t>
            </a:r>
            <a:endParaRPr lang="en-US" altLang="zh-CN" sz="3200" b="1">
              <a:latin typeface="Arial" panose="020B0604020202020204" pitchFamily="34" charset="0"/>
            </a:endParaRPr>
          </a:p>
        </p:txBody>
      </p:sp>
      <p:sp>
        <p:nvSpPr>
          <p:cNvPr id="14340" name="矩形 14339"/>
          <p:cNvSpPr/>
          <p:nvPr/>
        </p:nvSpPr>
        <p:spPr>
          <a:xfrm>
            <a:off x="3419475" y="476250"/>
            <a:ext cx="2247900" cy="561975"/>
          </a:xfrm>
          <a:prstGeom prst="rect">
            <a:avLst/>
          </a:prstGeom>
        </p:spPr>
        <p:txBody>
          <a:bodyPr wrap="none" fromWordArt="1">
            <a:prstTxWarp prst="textPlain">
              <a:avLst>
                <a:gd name="adj" fmla="val 50000"/>
              </a:avLst>
            </a:prstTxWarp>
            <a:normAutofit/>
          </a:bodyPr>
          <a:p>
            <a:pPr algn="ctr"/>
            <a:r>
              <a:rPr lang="zh-CN" altLang="en-US" sz="44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火眼金睛</a:t>
            </a:r>
            <a:endParaRPr lang="zh-CN" altLang="en-US" sz="44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占位符 15361"/>
          <p:cNvSpPr>
            <a:spLocks noGrp="1"/>
          </p:cNvSpPr>
          <p:nvPr>
            <p:ph type="body" idx="1"/>
          </p:nvPr>
        </p:nvSpPr>
        <p:spPr>
          <a:xfrm>
            <a:off x="457200" y="1339850"/>
            <a:ext cx="8229600" cy="504825"/>
          </a:xfrm>
        </p:spPr>
        <p:txBody>
          <a:bodyPr/>
          <a:p>
            <a:r>
              <a:rPr lang="zh-CN" altLang="en-US" sz="2400" b="1" i="1">
                <a:ea typeface="楷体" panose="02010609060101010101" pitchFamily="49" charset="-122"/>
              </a:rPr>
              <a:t>用所给词的正确形式填空</a:t>
            </a:r>
            <a:endParaRPr lang="zh-CN" altLang="en-US" sz="2400" b="1" i="1">
              <a:ea typeface="楷体" panose="02010609060101010101" pitchFamily="49" charset="-122"/>
            </a:endParaRPr>
          </a:p>
        </p:txBody>
      </p:sp>
      <p:sp>
        <p:nvSpPr>
          <p:cNvPr id="15363" name="文本框 15362"/>
          <p:cNvSpPr txBox="1"/>
          <p:nvPr/>
        </p:nvSpPr>
        <p:spPr>
          <a:xfrm>
            <a:off x="539750" y="1989138"/>
            <a:ext cx="8064500" cy="4108450"/>
          </a:xfrm>
          <a:prstGeom prst="rect">
            <a:avLst/>
          </a:prstGeom>
          <a:noFill/>
          <a:ln w="9525">
            <a:noFill/>
          </a:ln>
        </p:spPr>
        <p:txBody>
          <a:bodyPr>
            <a:spAutoFit/>
          </a:bodyPr>
          <a:p>
            <a:pPr>
              <a:spcBef>
                <a:spcPct val="50000"/>
              </a:spcBef>
            </a:pPr>
            <a:r>
              <a:rPr lang="en-US" altLang="zh-CN" sz="2400">
                <a:latin typeface="Arial" panose="020B0604020202020204" pitchFamily="34" charset="0"/>
              </a:rPr>
              <a:t> 1.Lily usually </a:t>
            </a:r>
            <a:r>
              <a:rPr lang="en-US" altLang="zh-CN" sz="2400" u="sng">
                <a:latin typeface="Arial" panose="020B0604020202020204" pitchFamily="34" charset="0"/>
              </a:rPr>
              <a:t>         </a:t>
            </a:r>
            <a:r>
              <a:rPr lang="en-US" altLang="zh-CN" sz="2400">
                <a:latin typeface="Arial" panose="020B0604020202020204" pitchFamily="34" charset="0"/>
              </a:rPr>
              <a:t>(help) her mother with the housework .</a:t>
            </a:r>
            <a:r>
              <a:rPr lang="en-US" altLang="zh-CN" sz="2400" u="sng">
                <a:latin typeface="Arial" panose="020B0604020202020204" pitchFamily="34" charset="0"/>
              </a:rPr>
              <a:t>  </a:t>
            </a:r>
            <a:endParaRPr lang="en-US" altLang="zh-CN" sz="2400" u="sng">
              <a:latin typeface="Arial" panose="020B0604020202020204" pitchFamily="34" charset="0"/>
            </a:endParaRPr>
          </a:p>
          <a:p>
            <a:pPr>
              <a:spcBef>
                <a:spcPct val="50000"/>
              </a:spcBef>
            </a:pPr>
            <a:r>
              <a:rPr lang="en-US" altLang="zh-CN" sz="2400">
                <a:latin typeface="Arial" panose="020B0604020202020204" pitchFamily="34" charset="0"/>
              </a:rPr>
              <a:t>2.I</a:t>
            </a:r>
            <a:r>
              <a:rPr lang="en-US" altLang="zh-CN" sz="2400" u="sng">
                <a:latin typeface="Arial" panose="020B0604020202020204" pitchFamily="34" charset="0"/>
              </a:rPr>
              <a:t>           </a:t>
            </a:r>
            <a:r>
              <a:rPr lang="en-US" altLang="zh-CN" sz="2400">
                <a:latin typeface="Arial" panose="020B0604020202020204" pitchFamily="34" charset="0"/>
              </a:rPr>
              <a:t> (walk) to the school yesterday .</a:t>
            </a:r>
            <a:endParaRPr lang="en-US" altLang="zh-CN" sz="2400">
              <a:latin typeface="Arial" panose="020B0604020202020204" pitchFamily="34" charset="0"/>
            </a:endParaRPr>
          </a:p>
          <a:p>
            <a:pPr>
              <a:spcBef>
                <a:spcPct val="50000"/>
              </a:spcBef>
            </a:pPr>
            <a:r>
              <a:rPr lang="en-US" altLang="zh-CN" sz="2400">
                <a:latin typeface="Arial" panose="020B0604020202020204" pitchFamily="34" charset="0"/>
              </a:rPr>
              <a:t>3.Tomorrw  is  Christmas .I  am  going to </a:t>
            </a:r>
            <a:r>
              <a:rPr lang="en-US" altLang="zh-CN" sz="2400" u="sng">
                <a:latin typeface="Arial" panose="020B0604020202020204" pitchFamily="34" charset="0"/>
              </a:rPr>
              <a:t>        </a:t>
            </a:r>
            <a:r>
              <a:rPr lang="en-US" altLang="zh-CN" sz="2400">
                <a:latin typeface="Arial" panose="020B0604020202020204" pitchFamily="34" charset="0"/>
              </a:rPr>
              <a:t>(open) my gift in the morning</a:t>
            </a:r>
            <a:r>
              <a:rPr lang="en-US" altLang="zh-CN" sz="2400" u="sng">
                <a:latin typeface="Arial" panose="020B0604020202020204" pitchFamily="34" charset="0"/>
              </a:rPr>
              <a:t> </a:t>
            </a:r>
            <a:r>
              <a:rPr lang="en-US" altLang="zh-CN" sz="2400">
                <a:latin typeface="Arial" panose="020B0604020202020204" pitchFamily="34" charset="0"/>
              </a:rPr>
              <a:t>.</a:t>
            </a:r>
            <a:endParaRPr lang="en-US" altLang="zh-CN" sz="2400">
              <a:latin typeface="Arial" panose="020B0604020202020204" pitchFamily="34" charset="0"/>
            </a:endParaRPr>
          </a:p>
          <a:p>
            <a:pPr>
              <a:spcBef>
                <a:spcPct val="50000"/>
              </a:spcBef>
            </a:pPr>
            <a:r>
              <a:rPr lang="en-US" altLang="zh-CN" sz="2400">
                <a:latin typeface="Arial" panose="020B0604020202020204" pitchFamily="34" charset="0"/>
              </a:rPr>
              <a:t>4.I</a:t>
            </a:r>
            <a:r>
              <a:rPr lang="en-US" altLang="zh-CN" sz="2400" u="sng">
                <a:latin typeface="Arial" panose="020B0604020202020204" pitchFamily="34" charset="0"/>
              </a:rPr>
              <a:t>                        </a:t>
            </a:r>
            <a:r>
              <a:rPr lang="en-US" altLang="zh-CN" sz="2400">
                <a:latin typeface="Arial" panose="020B0604020202020204" pitchFamily="34" charset="0"/>
              </a:rPr>
              <a:t> (write) a postcard  to my family  now .</a:t>
            </a:r>
            <a:endParaRPr lang="en-US" altLang="zh-CN" sz="2400">
              <a:latin typeface="Arial" panose="020B0604020202020204" pitchFamily="34" charset="0"/>
            </a:endParaRPr>
          </a:p>
          <a:p>
            <a:pPr>
              <a:spcBef>
                <a:spcPct val="50000"/>
              </a:spcBef>
            </a:pPr>
            <a:r>
              <a:rPr lang="en-US" altLang="zh-CN" sz="2400">
                <a:latin typeface="Arial" panose="020B0604020202020204" pitchFamily="34" charset="0"/>
              </a:rPr>
              <a:t>5.Yesterday  we </a:t>
            </a:r>
            <a:r>
              <a:rPr lang="en-US" altLang="zh-CN" sz="2400" u="sng">
                <a:latin typeface="Arial" panose="020B0604020202020204" pitchFamily="34" charset="0"/>
              </a:rPr>
              <a:t>                 </a:t>
            </a:r>
            <a:r>
              <a:rPr lang="en-US" altLang="zh-CN" sz="2400">
                <a:latin typeface="Arial" panose="020B0604020202020204" pitchFamily="34" charset="0"/>
              </a:rPr>
              <a:t>(buy) gifts.</a:t>
            </a:r>
            <a:endParaRPr lang="en-US" altLang="zh-CN" sz="2400">
              <a:latin typeface="Arial" panose="020B0604020202020204" pitchFamily="34" charset="0"/>
            </a:endParaRPr>
          </a:p>
          <a:p>
            <a:pPr>
              <a:spcBef>
                <a:spcPct val="50000"/>
              </a:spcBef>
            </a:pPr>
            <a:r>
              <a:rPr lang="en-US" altLang="zh-CN" sz="2400">
                <a:latin typeface="Arial" panose="020B0604020202020204" pitchFamily="34" charset="0"/>
              </a:rPr>
              <a:t>6.I </a:t>
            </a:r>
            <a:r>
              <a:rPr lang="en-US" altLang="zh-CN" sz="2400" u="sng">
                <a:latin typeface="Arial" panose="020B0604020202020204" pitchFamily="34" charset="0"/>
              </a:rPr>
              <a:t>                               </a:t>
            </a:r>
            <a:r>
              <a:rPr lang="en-US" altLang="zh-CN" sz="2400">
                <a:latin typeface="Arial" panose="020B0604020202020204" pitchFamily="34" charset="0"/>
              </a:rPr>
              <a:t>(read)  a book  now .</a:t>
            </a:r>
            <a:endParaRPr lang="en-US" altLang="zh-CN" sz="2400">
              <a:latin typeface="Arial" panose="020B0604020202020204" pitchFamily="34" charset="0"/>
            </a:endParaRPr>
          </a:p>
          <a:p>
            <a:pPr>
              <a:spcBef>
                <a:spcPct val="50000"/>
              </a:spcBef>
            </a:pPr>
            <a:r>
              <a:rPr lang="en-US" altLang="zh-CN" sz="2400">
                <a:latin typeface="Arial" panose="020B0604020202020204" pitchFamily="34" charset="0"/>
              </a:rPr>
              <a:t>7.We  </a:t>
            </a:r>
            <a:r>
              <a:rPr lang="en-US" altLang="zh-CN" sz="2400" u="sng">
                <a:latin typeface="Arial" panose="020B0604020202020204" pitchFamily="34" charset="0"/>
              </a:rPr>
              <a:t>                              </a:t>
            </a:r>
            <a:r>
              <a:rPr lang="en-US" altLang="zh-CN" sz="2400">
                <a:latin typeface="Arial" panose="020B0604020202020204" pitchFamily="34" charset="0"/>
              </a:rPr>
              <a:t>(watch)  a  movie  tomorrow .</a:t>
            </a:r>
            <a:endParaRPr lang="en-US" altLang="zh-CN" sz="2400">
              <a:latin typeface="Arial" panose="020B0604020202020204" pitchFamily="34" charset="0"/>
            </a:endParaRPr>
          </a:p>
        </p:txBody>
      </p:sp>
      <p:sp>
        <p:nvSpPr>
          <p:cNvPr id="15364" name="文本框 15363"/>
          <p:cNvSpPr txBox="1"/>
          <p:nvPr/>
        </p:nvSpPr>
        <p:spPr>
          <a:xfrm>
            <a:off x="2484438" y="2060575"/>
            <a:ext cx="792162" cy="366713"/>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5365" name="文本框 15364"/>
          <p:cNvSpPr txBox="1"/>
          <p:nvPr/>
        </p:nvSpPr>
        <p:spPr>
          <a:xfrm>
            <a:off x="2484438" y="1989138"/>
            <a:ext cx="1079500" cy="457200"/>
          </a:xfrm>
          <a:prstGeom prst="rect">
            <a:avLst/>
          </a:prstGeom>
          <a:noFill/>
          <a:ln w="9525">
            <a:noFill/>
          </a:ln>
        </p:spPr>
        <p:txBody>
          <a:bodyPr>
            <a:spAutoFit/>
          </a:bodyPr>
          <a:p>
            <a:pPr>
              <a:spcBef>
                <a:spcPct val="50000"/>
              </a:spcBef>
            </a:pPr>
            <a:r>
              <a:rPr lang="en-US" altLang="zh-CN" sz="2400">
                <a:solidFill>
                  <a:srgbClr val="FF0000"/>
                </a:solidFill>
                <a:latin typeface="Arial" panose="020B0604020202020204" pitchFamily="34" charset="0"/>
              </a:rPr>
              <a:t>helps</a:t>
            </a:r>
            <a:endParaRPr lang="en-US" altLang="zh-CN" sz="2400">
              <a:solidFill>
                <a:srgbClr val="FF0000"/>
              </a:solidFill>
              <a:latin typeface="Arial" panose="020B0604020202020204" pitchFamily="34" charset="0"/>
            </a:endParaRPr>
          </a:p>
        </p:txBody>
      </p:sp>
      <p:sp>
        <p:nvSpPr>
          <p:cNvPr id="15366" name="文本框 15365"/>
          <p:cNvSpPr txBox="1"/>
          <p:nvPr/>
        </p:nvSpPr>
        <p:spPr>
          <a:xfrm>
            <a:off x="971550" y="2565400"/>
            <a:ext cx="1223963" cy="457200"/>
          </a:xfrm>
          <a:prstGeom prst="rect">
            <a:avLst/>
          </a:prstGeom>
          <a:noFill/>
          <a:ln w="9525">
            <a:noFill/>
          </a:ln>
        </p:spPr>
        <p:txBody>
          <a:bodyPr>
            <a:spAutoFit/>
          </a:bodyPr>
          <a:p>
            <a:pPr>
              <a:spcBef>
                <a:spcPct val="50000"/>
              </a:spcBef>
            </a:pPr>
            <a:r>
              <a:rPr lang="en-US" altLang="zh-CN" sz="2400">
                <a:solidFill>
                  <a:srgbClr val="FF0000"/>
                </a:solidFill>
                <a:latin typeface="Arial" panose="020B0604020202020204" pitchFamily="34" charset="0"/>
              </a:rPr>
              <a:t>walked</a:t>
            </a:r>
            <a:endParaRPr lang="en-US" altLang="zh-CN" sz="2400">
              <a:solidFill>
                <a:srgbClr val="FF0000"/>
              </a:solidFill>
              <a:latin typeface="Arial" panose="020B0604020202020204" pitchFamily="34" charset="0"/>
            </a:endParaRPr>
          </a:p>
        </p:txBody>
      </p:sp>
      <p:sp>
        <p:nvSpPr>
          <p:cNvPr id="15367" name="文本框 15366"/>
          <p:cNvSpPr txBox="1"/>
          <p:nvPr/>
        </p:nvSpPr>
        <p:spPr>
          <a:xfrm>
            <a:off x="6156325" y="3043238"/>
            <a:ext cx="1008063" cy="457200"/>
          </a:xfrm>
          <a:prstGeom prst="rect">
            <a:avLst/>
          </a:prstGeom>
          <a:noFill/>
          <a:ln w="9525">
            <a:noFill/>
          </a:ln>
        </p:spPr>
        <p:txBody>
          <a:bodyPr>
            <a:spAutoFit/>
          </a:bodyPr>
          <a:p>
            <a:pPr>
              <a:spcBef>
                <a:spcPct val="50000"/>
              </a:spcBef>
            </a:pPr>
            <a:r>
              <a:rPr lang="en-US" altLang="zh-CN" sz="2400">
                <a:solidFill>
                  <a:srgbClr val="FF0000"/>
                </a:solidFill>
                <a:latin typeface="Arial" panose="020B0604020202020204" pitchFamily="34" charset="0"/>
              </a:rPr>
              <a:t>open</a:t>
            </a:r>
            <a:endParaRPr lang="en-US" altLang="zh-CN" sz="2400">
              <a:solidFill>
                <a:srgbClr val="FF0000"/>
              </a:solidFill>
              <a:latin typeface="Arial" panose="020B0604020202020204" pitchFamily="34" charset="0"/>
            </a:endParaRPr>
          </a:p>
        </p:txBody>
      </p:sp>
      <p:sp>
        <p:nvSpPr>
          <p:cNvPr id="15368" name="文本框 15367"/>
          <p:cNvSpPr txBox="1"/>
          <p:nvPr/>
        </p:nvSpPr>
        <p:spPr>
          <a:xfrm>
            <a:off x="971550" y="3979863"/>
            <a:ext cx="1944688" cy="457200"/>
          </a:xfrm>
          <a:prstGeom prst="rect">
            <a:avLst/>
          </a:prstGeom>
          <a:noFill/>
          <a:ln w="9525">
            <a:noFill/>
          </a:ln>
        </p:spPr>
        <p:txBody>
          <a:bodyPr>
            <a:spAutoFit/>
          </a:bodyPr>
          <a:p>
            <a:pPr>
              <a:spcBef>
                <a:spcPct val="50000"/>
              </a:spcBef>
            </a:pPr>
            <a:r>
              <a:rPr lang="en-US" altLang="zh-CN" sz="2400" b="1">
                <a:solidFill>
                  <a:srgbClr val="FF0000"/>
                </a:solidFill>
                <a:latin typeface="Arial" panose="020B0604020202020204" pitchFamily="34" charset="0"/>
              </a:rPr>
              <a:t>am  writing</a:t>
            </a:r>
            <a:endParaRPr lang="en-US" altLang="zh-CN" sz="2400" b="1">
              <a:solidFill>
                <a:srgbClr val="FF0000"/>
              </a:solidFill>
              <a:latin typeface="Arial" panose="020B0604020202020204" pitchFamily="34" charset="0"/>
            </a:endParaRPr>
          </a:p>
        </p:txBody>
      </p:sp>
      <p:sp>
        <p:nvSpPr>
          <p:cNvPr id="15369" name="文本框 15368"/>
          <p:cNvSpPr txBox="1"/>
          <p:nvPr/>
        </p:nvSpPr>
        <p:spPr>
          <a:xfrm>
            <a:off x="2987675" y="4508500"/>
            <a:ext cx="1368425" cy="457200"/>
          </a:xfrm>
          <a:prstGeom prst="rect">
            <a:avLst/>
          </a:prstGeom>
          <a:noFill/>
          <a:ln w="9525">
            <a:noFill/>
          </a:ln>
        </p:spPr>
        <p:txBody>
          <a:bodyPr>
            <a:spAutoFit/>
          </a:bodyPr>
          <a:p>
            <a:pPr>
              <a:spcBef>
                <a:spcPct val="50000"/>
              </a:spcBef>
            </a:pPr>
            <a:r>
              <a:rPr lang="en-US" altLang="zh-CN" sz="2400" b="1">
                <a:solidFill>
                  <a:srgbClr val="FF0000"/>
                </a:solidFill>
                <a:latin typeface="Arial" panose="020B0604020202020204" pitchFamily="34" charset="0"/>
              </a:rPr>
              <a:t>bought</a:t>
            </a:r>
            <a:endParaRPr lang="en-US" altLang="zh-CN" sz="2400" b="1">
              <a:solidFill>
                <a:srgbClr val="FF0000"/>
              </a:solidFill>
              <a:latin typeface="Arial" panose="020B0604020202020204" pitchFamily="34" charset="0"/>
            </a:endParaRPr>
          </a:p>
        </p:txBody>
      </p:sp>
      <p:sp>
        <p:nvSpPr>
          <p:cNvPr id="15370" name="文本框 15369"/>
          <p:cNvSpPr txBox="1"/>
          <p:nvPr/>
        </p:nvSpPr>
        <p:spPr>
          <a:xfrm>
            <a:off x="1258888" y="5059363"/>
            <a:ext cx="2592387" cy="457200"/>
          </a:xfrm>
          <a:prstGeom prst="rect">
            <a:avLst/>
          </a:prstGeom>
          <a:noFill/>
          <a:ln w="9525">
            <a:noFill/>
          </a:ln>
        </p:spPr>
        <p:txBody>
          <a:bodyPr>
            <a:spAutoFit/>
          </a:bodyPr>
          <a:p>
            <a:pPr>
              <a:spcBef>
                <a:spcPct val="50000"/>
              </a:spcBef>
            </a:pPr>
            <a:r>
              <a:rPr lang="en-US" altLang="zh-CN" sz="2400">
                <a:solidFill>
                  <a:srgbClr val="FF0000"/>
                </a:solidFill>
                <a:latin typeface="Arial" panose="020B0604020202020204" pitchFamily="34" charset="0"/>
              </a:rPr>
              <a:t>am  reading</a:t>
            </a:r>
            <a:endParaRPr lang="en-US" altLang="zh-CN" sz="2400">
              <a:solidFill>
                <a:srgbClr val="FF0000"/>
              </a:solidFill>
              <a:latin typeface="Arial" panose="020B0604020202020204" pitchFamily="34" charset="0"/>
            </a:endParaRPr>
          </a:p>
        </p:txBody>
      </p:sp>
      <p:sp>
        <p:nvSpPr>
          <p:cNvPr id="15371" name="文本框 15370"/>
          <p:cNvSpPr txBox="1"/>
          <p:nvPr/>
        </p:nvSpPr>
        <p:spPr>
          <a:xfrm>
            <a:off x="1403350" y="5661025"/>
            <a:ext cx="3168650" cy="457200"/>
          </a:xfrm>
          <a:prstGeom prst="rect">
            <a:avLst/>
          </a:prstGeom>
          <a:noFill/>
          <a:ln w="9525">
            <a:noFill/>
          </a:ln>
        </p:spPr>
        <p:txBody>
          <a:bodyPr>
            <a:spAutoFit/>
          </a:bodyPr>
          <a:p>
            <a:pPr>
              <a:spcBef>
                <a:spcPct val="50000"/>
              </a:spcBef>
            </a:pPr>
            <a:r>
              <a:rPr lang="en-US" altLang="zh-CN" sz="2400">
                <a:solidFill>
                  <a:srgbClr val="FF0000"/>
                </a:solidFill>
                <a:latin typeface="Arial" panose="020B0604020202020204" pitchFamily="34" charset="0"/>
              </a:rPr>
              <a:t>are  going to watch</a:t>
            </a:r>
            <a:endParaRPr lang="en-US" altLang="zh-CN" sz="240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blinds(horizontal)">
                                      <p:cBhvr>
                                        <p:cTn id="7" dur="500"/>
                                        <p:tgtEl>
                                          <p:spTgt spid="1536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366"/>
                                        </p:tgtEl>
                                        <p:attrNameLst>
                                          <p:attrName>style.visibility</p:attrName>
                                        </p:attrNameLst>
                                      </p:cBhvr>
                                      <p:to>
                                        <p:strVal val="visible"/>
                                      </p:to>
                                    </p:set>
                                    <p:animEffect transition="in" filter="box(in)">
                                      <p:cBhvr>
                                        <p:cTn id="12" dur="500"/>
                                        <p:tgtEl>
                                          <p:spTgt spid="1536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strips(downLeft)">
                                      <p:cBhvr>
                                        <p:cTn id="17" dur="500"/>
                                        <p:tgtEl>
                                          <p:spTgt spid="1536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5368"/>
                                        </p:tgtEl>
                                        <p:attrNameLst>
                                          <p:attrName>style.visibility</p:attrName>
                                        </p:attrNameLst>
                                      </p:cBhvr>
                                      <p:to>
                                        <p:strVal val="visible"/>
                                      </p:to>
                                    </p:set>
                                    <p:animEffect transition="in" filter="checkerboard(across)">
                                      <p:cBhvr>
                                        <p:cTn id="22" dur="500"/>
                                        <p:tgtEl>
                                          <p:spTgt spid="1536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369"/>
                                        </p:tgtEl>
                                        <p:attrNameLst>
                                          <p:attrName>style.visibility</p:attrName>
                                        </p:attrNameLst>
                                      </p:cBhvr>
                                      <p:to>
                                        <p:strVal val="visible"/>
                                      </p:to>
                                    </p:set>
                                    <p:animEffect transition="in" filter="blinds(horizontal)">
                                      <p:cBhvr>
                                        <p:cTn id="27" dur="500"/>
                                        <p:tgtEl>
                                          <p:spTgt spid="1536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5370"/>
                                        </p:tgtEl>
                                        <p:attrNameLst>
                                          <p:attrName>style.visibility</p:attrName>
                                        </p:attrNameLst>
                                      </p:cBhvr>
                                      <p:to>
                                        <p:strVal val="visible"/>
                                      </p:to>
                                    </p:set>
                                    <p:animEffect transition="in" filter="strips(downLeft)">
                                      <p:cBhvr>
                                        <p:cTn id="32" dur="500"/>
                                        <p:tgtEl>
                                          <p:spTgt spid="15370"/>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371"/>
                                        </p:tgtEl>
                                        <p:attrNameLst>
                                          <p:attrName>style.visibility</p:attrName>
                                        </p:attrNameLst>
                                      </p:cBhvr>
                                      <p:to>
                                        <p:strVal val="visible"/>
                                      </p:to>
                                    </p:set>
                                    <p:animEffect transition="in" filter="box(in)">
                                      <p:cBhvr>
                                        <p:cTn id="37"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p:bldP spid="15368" grpId="0"/>
      <p:bldP spid="15369" grpId="0"/>
      <p:bldP spid="15370" grpId="0"/>
      <p:bldP spid="1537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图片 16385" descr="图片1"/>
          <p:cNvPicPr>
            <a:picLocks noChangeAspect="1"/>
          </p:cNvPicPr>
          <p:nvPr/>
        </p:nvPicPr>
        <p:blipFill>
          <a:blip r:embed="rId1"/>
          <a:stretch>
            <a:fillRect/>
          </a:stretch>
        </p:blipFill>
        <p:spPr>
          <a:xfrm>
            <a:off x="0" y="-531812"/>
            <a:ext cx="8964613" cy="6858000"/>
          </a:xfrm>
          <a:prstGeom prst="rect">
            <a:avLst/>
          </a:prstGeom>
          <a:noFill/>
          <a:ln w="9525">
            <a:noFill/>
          </a:ln>
        </p:spPr>
      </p:pic>
      <p:sp>
        <p:nvSpPr>
          <p:cNvPr id="16387" name="文本框 16386"/>
          <p:cNvSpPr txBox="1"/>
          <p:nvPr/>
        </p:nvSpPr>
        <p:spPr>
          <a:xfrm>
            <a:off x="827088" y="1052513"/>
            <a:ext cx="5040312" cy="3968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ea typeface="楷体" panose="02010609060101010101" pitchFamily="49" charset="-122"/>
              </a:rPr>
              <a:t>连词成句</a:t>
            </a:r>
            <a:endParaRPr lang="zh-CN" altLang="en-US" sz="2000" b="1" dirty="0">
              <a:latin typeface="Arial" panose="020B0604020202020204" pitchFamily="34" charset="0"/>
              <a:ea typeface="楷体" panose="02010609060101010101" pitchFamily="49" charset="-122"/>
            </a:endParaRPr>
          </a:p>
        </p:txBody>
      </p:sp>
      <p:sp>
        <p:nvSpPr>
          <p:cNvPr id="16388" name="文本框 16387"/>
          <p:cNvSpPr txBox="1"/>
          <p:nvPr/>
        </p:nvSpPr>
        <p:spPr>
          <a:xfrm>
            <a:off x="684213" y="1557338"/>
            <a:ext cx="7848600" cy="3805237"/>
          </a:xfrm>
          <a:prstGeom prst="rect">
            <a:avLst/>
          </a:prstGeom>
          <a:noFill/>
          <a:ln w="9525">
            <a:noFill/>
          </a:ln>
        </p:spPr>
        <p:txBody>
          <a:bodyPr>
            <a:spAutoFit/>
          </a:bodyPr>
          <a:p>
            <a:pPr>
              <a:spcBef>
                <a:spcPct val="50000"/>
              </a:spcBef>
            </a:pPr>
            <a:r>
              <a:rPr lang="en-US" altLang="zh-CN" sz="2800">
                <a:latin typeface="Arial" panose="020B0604020202020204" pitchFamily="34" charset="0"/>
              </a:rPr>
              <a:t>1.to,  go,  going,  shopping,  are,   they</a:t>
            </a:r>
            <a:endParaRPr lang="en-US" altLang="zh-CN" sz="2800">
              <a:latin typeface="Arial" panose="020B0604020202020204" pitchFamily="34" charset="0"/>
            </a:endParaRPr>
          </a:p>
          <a:p>
            <a:pPr>
              <a:spcBef>
                <a:spcPct val="50000"/>
              </a:spcBef>
            </a:pPr>
            <a:endParaRPr lang="en-US" altLang="zh-CN" sz="2400">
              <a:latin typeface="Arial" panose="020B0604020202020204" pitchFamily="34" charset="0"/>
            </a:endParaRPr>
          </a:p>
          <a:p>
            <a:pPr>
              <a:spcBef>
                <a:spcPct val="50000"/>
              </a:spcBef>
            </a:pPr>
            <a:r>
              <a:rPr lang="en-US" altLang="zh-CN" sz="2400">
                <a:latin typeface="Arial" panose="020B0604020202020204" pitchFamily="34" charset="0"/>
              </a:rPr>
              <a:t>2.sitting,  the,  Jenny,  on,  is,  couch</a:t>
            </a:r>
            <a:endParaRPr lang="en-US" altLang="zh-CN" sz="2400">
              <a:latin typeface="Arial" panose="020B0604020202020204" pitchFamily="34" charset="0"/>
            </a:endParaRPr>
          </a:p>
          <a:p>
            <a:pPr>
              <a:spcBef>
                <a:spcPct val="50000"/>
              </a:spcBef>
            </a:pPr>
            <a:endParaRPr lang="en-US" altLang="zh-CN" sz="2400">
              <a:latin typeface="Arial" panose="020B0604020202020204" pitchFamily="34" charset="0"/>
            </a:endParaRPr>
          </a:p>
          <a:p>
            <a:pPr>
              <a:spcBef>
                <a:spcPct val="50000"/>
              </a:spcBef>
            </a:pPr>
            <a:r>
              <a:rPr lang="en-US" altLang="zh-CN" sz="2400">
                <a:latin typeface="Arial" panose="020B0604020202020204" pitchFamily="34" charset="0"/>
              </a:rPr>
              <a:t>3.father,  bought,  clothes,  my,  these,  yesterday</a:t>
            </a:r>
            <a:endParaRPr lang="en-US" altLang="zh-CN" sz="2400">
              <a:latin typeface="Arial" panose="020B0604020202020204" pitchFamily="34" charset="0"/>
            </a:endParaRPr>
          </a:p>
          <a:p>
            <a:pPr>
              <a:spcBef>
                <a:spcPct val="50000"/>
              </a:spcBef>
            </a:pPr>
            <a:endParaRPr lang="en-US" altLang="zh-CN" sz="2400">
              <a:latin typeface="Arial" panose="020B0604020202020204" pitchFamily="34" charset="0"/>
            </a:endParaRPr>
          </a:p>
          <a:p>
            <a:pPr>
              <a:spcBef>
                <a:spcPct val="50000"/>
              </a:spcBef>
            </a:pPr>
            <a:r>
              <a:rPr lang="en-US" altLang="zh-CN" sz="2400">
                <a:latin typeface="Arial" panose="020B0604020202020204" pitchFamily="34" charset="0"/>
              </a:rPr>
              <a:t>4.wash,  I, my,  help,  always,  the,  mother,  dishes</a:t>
            </a:r>
            <a:endParaRPr lang="en-US" altLang="zh-CN" sz="2400">
              <a:latin typeface="Arial" panose="020B0604020202020204" pitchFamily="34" charset="0"/>
            </a:endParaRPr>
          </a:p>
        </p:txBody>
      </p:sp>
      <p:sp>
        <p:nvSpPr>
          <p:cNvPr id="16389" name="文本框 16388"/>
          <p:cNvSpPr txBox="1"/>
          <p:nvPr/>
        </p:nvSpPr>
        <p:spPr>
          <a:xfrm>
            <a:off x="684213" y="2060575"/>
            <a:ext cx="6551612" cy="1311275"/>
          </a:xfrm>
          <a:prstGeom prst="rect">
            <a:avLst/>
          </a:prstGeom>
          <a:noFill/>
          <a:ln w="9525">
            <a:noFill/>
          </a:ln>
        </p:spPr>
        <p:txBody>
          <a:bodyPr>
            <a:spAutoFit/>
          </a:bodyPr>
          <a:p>
            <a:pPr>
              <a:spcBef>
                <a:spcPct val="50000"/>
              </a:spcBef>
            </a:pPr>
            <a:r>
              <a:rPr lang="en-US" altLang="zh-CN" sz="3200">
                <a:solidFill>
                  <a:srgbClr val="FF0000"/>
                </a:solidFill>
                <a:latin typeface="Arial" panose="020B0604020202020204" pitchFamily="34" charset="0"/>
              </a:rPr>
              <a:t>They are going to go shopping.</a:t>
            </a:r>
            <a:endParaRPr lang="en-US" altLang="zh-CN" sz="3200" dirty="0">
              <a:solidFill>
                <a:srgbClr val="FF0000"/>
              </a:solidFill>
              <a:latin typeface="Arial" panose="020B0604020202020204" pitchFamily="34" charset="0"/>
            </a:endParaRPr>
          </a:p>
          <a:p>
            <a:pPr>
              <a:spcBef>
                <a:spcPct val="50000"/>
              </a:spcBef>
            </a:pPr>
            <a:endParaRPr lang="en-US" altLang="zh-CN" sz="3200" dirty="0">
              <a:solidFill>
                <a:srgbClr val="FF0000"/>
              </a:solidFill>
              <a:latin typeface="Arial" panose="020B0604020202020204" pitchFamily="34" charset="0"/>
            </a:endParaRPr>
          </a:p>
        </p:txBody>
      </p:sp>
      <p:sp>
        <p:nvSpPr>
          <p:cNvPr id="16390" name="文本框 16389"/>
          <p:cNvSpPr txBox="1"/>
          <p:nvPr/>
        </p:nvSpPr>
        <p:spPr>
          <a:xfrm>
            <a:off x="684213" y="3213100"/>
            <a:ext cx="6624637" cy="579438"/>
          </a:xfrm>
          <a:prstGeom prst="rect">
            <a:avLst/>
          </a:prstGeom>
          <a:noFill/>
          <a:ln w="9525">
            <a:noFill/>
          </a:ln>
        </p:spPr>
        <p:txBody>
          <a:bodyPr>
            <a:spAutoFit/>
          </a:bodyPr>
          <a:p>
            <a:pPr>
              <a:spcBef>
                <a:spcPct val="50000"/>
              </a:spcBef>
            </a:pPr>
            <a:r>
              <a:rPr lang="en-US" altLang="zh-CN" sz="3200">
                <a:solidFill>
                  <a:srgbClr val="FF0000"/>
                </a:solidFill>
                <a:latin typeface="Arial" panose="020B0604020202020204" pitchFamily="34" charset="0"/>
              </a:rPr>
              <a:t>Jenny is sitting on the  couch.</a:t>
            </a:r>
            <a:endParaRPr lang="en-US" altLang="zh-CN" sz="3200" dirty="0">
              <a:solidFill>
                <a:srgbClr val="FF0000"/>
              </a:solidFill>
              <a:latin typeface="Arial" panose="020B0604020202020204" pitchFamily="34" charset="0"/>
            </a:endParaRPr>
          </a:p>
        </p:txBody>
      </p:sp>
      <p:sp>
        <p:nvSpPr>
          <p:cNvPr id="16391" name="文本框 16390"/>
          <p:cNvSpPr txBox="1"/>
          <p:nvPr/>
        </p:nvSpPr>
        <p:spPr>
          <a:xfrm>
            <a:off x="755650" y="4365625"/>
            <a:ext cx="6913563" cy="579438"/>
          </a:xfrm>
          <a:prstGeom prst="rect">
            <a:avLst/>
          </a:prstGeom>
          <a:noFill/>
          <a:ln w="9525">
            <a:noFill/>
          </a:ln>
        </p:spPr>
        <p:txBody>
          <a:bodyPr>
            <a:spAutoFit/>
          </a:bodyPr>
          <a:p>
            <a:pPr>
              <a:spcBef>
                <a:spcPct val="50000"/>
              </a:spcBef>
            </a:pPr>
            <a:r>
              <a:rPr lang="en-US" altLang="zh-CN" sz="3200">
                <a:solidFill>
                  <a:srgbClr val="FF0000"/>
                </a:solidFill>
                <a:latin typeface="Arial" panose="020B0604020202020204" pitchFamily="34" charset="0"/>
              </a:rPr>
              <a:t>Yesterday  my bought these clothes  .</a:t>
            </a:r>
            <a:endParaRPr lang="en-US" altLang="zh-CN" sz="3200" dirty="0">
              <a:solidFill>
                <a:srgbClr val="FF0000"/>
              </a:solidFill>
              <a:latin typeface="Arial" panose="020B0604020202020204" pitchFamily="34" charset="0"/>
            </a:endParaRPr>
          </a:p>
        </p:txBody>
      </p:sp>
      <p:sp>
        <p:nvSpPr>
          <p:cNvPr id="16392" name="文本框 16391"/>
          <p:cNvSpPr txBox="1"/>
          <p:nvPr/>
        </p:nvSpPr>
        <p:spPr>
          <a:xfrm>
            <a:off x="684213" y="5373688"/>
            <a:ext cx="8316912" cy="579437"/>
          </a:xfrm>
          <a:prstGeom prst="rect">
            <a:avLst/>
          </a:prstGeom>
          <a:noFill/>
          <a:ln w="9525">
            <a:noFill/>
          </a:ln>
        </p:spPr>
        <p:txBody>
          <a:bodyPr>
            <a:spAutoFit/>
          </a:bodyPr>
          <a:p>
            <a:pPr>
              <a:spcBef>
                <a:spcPct val="50000"/>
              </a:spcBef>
            </a:pPr>
            <a:r>
              <a:rPr lang="en-US" altLang="zh-CN" sz="3200">
                <a:solidFill>
                  <a:srgbClr val="FF0000"/>
                </a:solidFill>
                <a:latin typeface="Arial" panose="020B0604020202020204" pitchFamily="34" charset="0"/>
              </a:rPr>
              <a:t>I always help my mother wash the dishes.  </a:t>
            </a:r>
            <a:endParaRPr lang="en-US" altLang="zh-CN" sz="3200"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blinds(horizontal)">
                                      <p:cBhvr>
                                        <p:cTn id="7" dur="500"/>
                                        <p:tgtEl>
                                          <p:spTgt spid="1638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390"/>
                                        </p:tgtEl>
                                        <p:attrNameLst>
                                          <p:attrName>style.visibility</p:attrName>
                                        </p:attrNameLst>
                                      </p:cBhvr>
                                      <p:to>
                                        <p:strVal val="visible"/>
                                      </p:to>
                                    </p:set>
                                    <p:animEffect transition="in" filter="box(in)">
                                      <p:cBhvr>
                                        <p:cTn id="12" dur="500"/>
                                        <p:tgtEl>
                                          <p:spTgt spid="1639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checkerboard(across)">
                                      <p:cBhvr>
                                        <p:cTn id="17" dur="500"/>
                                        <p:tgtEl>
                                          <p:spTgt spid="1639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6392"/>
                                        </p:tgtEl>
                                        <p:attrNameLst>
                                          <p:attrName>style.visibility</p:attrName>
                                        </p:attrNameLst>
                                      </p:cBhvr>
                                      <p:to>
                                        <p:strVal val="visible"/>
                                      </p:to>
                                    </p:set>
                                    <p:anim calcmode="lin" valueType="num">
                                      <p:cBhvr additive="base">
                                        <p:cTn id="22" dur="500" fill="hold"/>
                                        <p:tgtEl>
                                          <p:spTgt spid="16392"/>
                                        </p:tgtEl>
                                        <p:attrNameLst>
                                          <p:attrName>ppt_x</p:attrName>
                                        </p:attrNameLst>
                                      </p:cBhvr>
                                      <p:tavLst>
                                        <p:tav tm="0">
                                          <p:val>
                                            <p:strVal val="#ppt_x"/>
                                          </p:val>
                                        </p:tav>
                                        <p:tav tm="100000">
                                          <p:val>
                                            <p:strVal val="#ppt_x"/>
                                          </p:val>
                                        </p:tav>
                                      </p:tavLst>
                                    </p:anim>
                                    <p:anim calcmode="lin" valueType="num">
                                      <p:cBhvr additive="base">
                                        <p:cTn id="23" dur="500" fill="hold"/>
                                        <p:tgtEl>
                                          <p:spTgt spid="163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P spid="16391" grpId="0"/>
      <p:bldP spid="1639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36569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249237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414528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ctrTitle"/>
          </p:nvPr>
        </p:nvSpPr>
        <p:spPr>
          <a:xfrm>
            <a:off x="1600200" y="1219200"/>
            <a:ext cx="4648200" cy="4800600"/>
          </a:xfrm>
        </p:spPr>
        <p:txBody>
          <a:bodyPr anchor="ctr" anchorCtr="0"/>
          <a:p>
            <a:pPr defTabSz="914400">
              <a:buClrTx/>
              <a:buSzTx/>
              <a:buFontTx/>
              <a:buNone/>
            </a:pPr>
            <a:r>
              <a:rPr lang="zh-CN" altLang="en-US" sz="3200" kern="1200" baseline="0" dirty="0">
                <a:solidFill>
                  <a:srgbClr val="FF0000"/>
                </a:solidFill>
                <a:latin typeface="Arial" panose="020B0604020202020204" pitchFamily="34" charset="0"/>
                <a:ea typeface="宋体" panose="02010600030101010101" pitchFamily="2" charset="-122"/>
              </a:rPr>
              <a:t>英语句子很简单</a:t>
            </a:r>
            <a:br>
              <a:rPr lang="zh-CN" altLang="en-US" sz="3200" kern="1200" baseline="0" dirty="0">
                <a:solidFill>
                  <a:srgbClr val="FF0000"/>
                </a:solidFill>
                <a:latin typeface="Arial" panose="020B0604020202020204" pitchFamily="34" charset="0"/>
                <a:ea typeface="宋体" panose="02010600030101010101" pitchFamily="2" charset="-122"/>
              </a:rPr>
            </a:br>
            <a:r>
              <a:rPr lang="zh-CN" altLang="en-US" sz="3200" kern="1200" baseline="0" dirty="0">
                <a:solidFill>
                  <a:srgbClr val="FF0000"/>
                </a:solidFill>
                <a:latin typeface="Arial" panose="020B0604020202020204" pitchFamily="34" charset="0"/>
                <a:ea typeface="宋体" panose="02010600030101010101" pitchFamily="2" charset="-122"/>
              </a:rPr>
              <a:t>过去现在和将来</a:t>
            </a:r>
            <a:br>
              <a:rPr lang="zh-CN" altLang="en-US" sz="3200" kern="1200" baseline="0" dirty="0">
                <a:solidFill>
                  <a:srgbClr val="FF0000"/>
                </a:solidFill>
                <a:latin typeface="Arial" panose="020B0604020202020204" pitchFamily="34" charset="0"/>
                <a:ea typeface="宋体" panose="02010600030101010101" pitchFamily="2" charset="-122"/>
              </a:rPr>
            </a:br>
            <a:r>
              <a:rPr lang="en-US" altLang="zh-CN" sz="3200" kern="1200" baseline="0">
                <a:solidFill>
                  <a:srgbClr val="FF0000"/>
                </a:solidFill>
                <a:latin typeface="Arial" panose="020B0604020202020204" pitchFamily="34" charset="0"/>
                <a:ea typeface="宋体" panose="02010600030101010101" pitchFamily="2" charset="-122"/>
              </a:rPr>
              <a:t>yesterday</a:t>
            </a:r>
            <a:r>
              <a:rPr lang="zh-CN" altLang="en-US" sz="3200" kern="1200" baseline="0" dirty="0">
                <a:solidFill>
                  <a:srgbClr val="FF0000"/>
                </a:solidFill>
                <a:latin typeface="Arial" panose="020B0604020202020204" pitchFamily="34" charset="0"/>
                <a:ea typeface="宋体" panose="02010600030101010101" pitchFamily="2" charset="-122"/>
              </a:rPr>
              <a:t>表过去</a:t>
            </a:r>
            <a:br>
              <a:rPr lang="zh-CN" altLang="en-US" sz="3200" kern="1200" baseline="0" dirty="0">
                <a:solidFill>
                  <a:srgbClr val="FF0000"/>
                </a:solidFill>
                <a:latin typeface="Arial" panose="020B0604020202020204" pitchFamily="34" charset="0"/>
                <a:ea typeface="宋体" panose="02010600030101010101" pitchFamily="2" charset="-122"/>
              </a:rPr>
            </a:br>
            <a:r>
              <a:rPr lang="zh-CN" altLang="en-US" sz="3200" kern="1200" baseline="0" dirty="0">
                <a:solidFill>
                  <a:srgbClr val="FF0000"/>
                </a:solidFill>
                <a:latin typeface="Arial" panose="020B0604020202020204" pitchFamily="34" charset="0"/>
                <a:ea typeface="宋体" panose="02010600030101010101" pitchFamily="2" charset="-122"/>
              </a:rPr>
              <a:t>动 词 后 面 加</a:t>
            </a:r>
            <a:r>
              <a:rPr lang="en-US" altLang="zh-CN" sz="3200" kern="1200" baseline="0">
                <a:solidFill>
                  <a:srgbClr val="FF0000"/>
                </a:solidFill>
                <a:latin typeface="Arial" panose="020B0604020202020204" pitchFamily="34" charset="0"/>
                <a:ea typeface="宋体" panose="02010600030101010101" pitchFamily="2" charset="-122"/>
              </a:rPr>
              <a:t>ed</a:t>
            </a:r>
            <a:br>
              <a:rPr lang="en-US" altLang="zh-CN" sz="3200" kern="1200" baseline="0">
                <a:solidFill>
                  <a:srgbClr val="FF0000"/>
                </a:solidFill>
                <a:latin typeface="Arial" panose="020B0604020202020204" pitchFamily="34" charset="0"/>
                <a:ea typeface="宋体" panose="02010600030101010101" pitchFamily="2" charset="-122"/>
              </a:rPr>
            </a:br>
            <a:r>
              <a:rPr lang="zh-CN" altLang="en-US" sz="3200" kern="1200" baseline="0" dirty="0">
                <a:solidFill>
                  <a:srgbClr val="FF0000"/>
                </a:solidFill>
                <a:latin typeface="Arial" panose="020B0604020202020204" pitchFamily="34" charset="0"/>
                <a:ea typeface="宋体" panose="02010600030101010101" pitchFamily="2" charset="-122"/>
              </a:rPr>
              <a:t>第三人称后面是</a:t>
            </a:r>
            <a:r>
              <a:rPr lang="en-US" altLang="zh-CN" sz="3200" kern="1200" baseline="0">
                <a:solidFill>
                  <a:srgbClr val="FF0000"/>
                </a:solidFill>
                <a:latin typeface="Arial" panose="020B0604020202020204" pitchFamily="34" charset="0"/>
                <a:ea typeface="宋体" panose="02010600030101010101" pitchFamily="2" charset="-122"/>
              </a:rPr>
              <a:t>often</a:t>
            </a:r>
            <a:br>
              <a:rPr lang="en-US" altLang="zh-CN" sz="3200" kern="1200" baseline="0">
                <a:solidFill>
                  <a:srgbClr val="FF0000"/>
                </a:solidFill>
                <a:latin typeface="Arial" panose="020B0604020202020204" pitchFamily="34" charset="0"/>
                <a:ea typeface="宋体" panose="02010600030101010101" pitchFamily="2" charset="-122"/>
              </a:rPr>
            </a:br>
            <a:r>
              <a:rPr lang="zh-CN" altLang="en-US" sz="3200" kern="1200" baseline="0" dirty="0">
                <a:solidFill>
                  <a:srgbClr val="FF0000"/>
                </a:solidFill>
                <a:latin typeface="Arial" panose="020B0604020202020204" pitchFamily="34" charset="0"/>
                <a:ea typeface="宋体" panose="02010600030101010101" pitchFamily="2" charset="-122"/>
              </a:rPr>
              <a:t>动词单三莫忘记</a:t>
            </a:r>
            <a:br>
              <a:rPr lang="zh-CN" altLang="en-US" sz="3200" kern="1200" baseline="0" dirty="0">
                <a:solidFill>
                  <a:srgbClr val="FF0000"/>
                </a:solidFill>
                <a:latin typeface="Arial" panose="020B0604020202020204" pitchFamily="34" charset="0"/>
                <a:ea typeface="宋体" panose="02010600030101010101" pitchFamily="2" charset="-122"/>
              </a:rPr>
            </a:br>
            <a:r>
              <a:rPr lang="zh-CN" altLang="en-US" sz="3200" kern="1200" baseline="0" dirty="0">
                <a:solidFill>
                  <a:srgbClr val="FF0000"/>
                </a:solidFill>
                <a:latin typeface="Arial" panose="020B0604020202020204" pitchFamily="34" charset="0"/>
                <a:ea typeface="宋体" panose="02010600030101010101" pitchFamily="2" charset="-122"/>
              </a:rPr>
              <a:t>要是</a:t>
            </a:r>
            <a:r>
              <a:rPr lang="en-US" altLang="zh-CN" sz="3200" kern="1200" baseline="0">
                <a:solidFill>
                  <a:srgbClr val="FF0000"/>
                </a:solidFill>
                <a:latin typeface="Arial" panose="020B0604020202020204" pitchFamily="34" charset="0"/>
                <a:ea typeface="宋体" panose="02010600030101010101" pitchFamily="2" charset="-122"/>
              </a:rPr>
              <a:t>tomorrow</a:t>
            </a:r>
            <a:r>
              <a:rPr lang="zh-CN" altLang="en-US" sz="3200" kern="1200" baseline="0" dirty="0">
                <a:solidFill>
                  <a:srgbClr val="FF0000"/>
                </a:solidFill>
                <a:latin typeface="Arial" panose="020B0604020202020204" pitchFamily="34" charset="0"/>
                <a:ea typeface="宋体" panose="02010600030101010101" pitchFamily="2" charset="-122"/>
              </a:rPr>
              <a:t>来捣乱</a:t>
            </a:r>
            <a:br>
              <a:rPr lang="zh-CN" altLang="en-US" sz="3200" kern="1200" baseline="0" dirty="0">
                <a:solidFill>
                  <a:srgbClr val="FF0000"/>
                </a:solidFill>
                <a:latin typeface="Arial" panose="020B0604020202020204" pitchFamily="34" charset="0"/>
                <a:ea typeface="宋体" panose="02010600030101010101" pitchFamily="2" charset="-122"/>
              </a:rPr>
            </a:br>
            <a:r>
              <a:rPr lang="en-US" altLang="zh-CN" sz="3200" kern="1200" baseline="0">
                <a:solidFill>
                  <a:srgbClr val="FF0000"/>
                </a:solidFill>
                <a:latin typeface="Arial" panose="020B0604020202020204" pitchFamily="34" charset="0"/>
                <a:ea typeface="宋体" panose="02010600030101010101" pitchFamily="2" charset="-122"/>
              </a:rPr>
              <a:t>be going to </a:t>
            </a:r>
            <a:r>
              <a:rPr lang="zh-CN" altLang="en-US" sz="3200" kern="1200" baseline="0" dirty="0">
                <a:solidFill>
                  <a:srgbClr val="FF0000"/>
                </a:solidFill>
                <a:latin typeface="Arial" panose="020B0604020202020204" pitchFamily="34" charset="0"/>
                <a:ea typeface="宋体" panose="02010600030101010101" pitchFamily="2" charset="-122"/>
              </a:rPr>
              <a:t>加上才算完</a:t>
            </a:r>
            <a:br>
              <a:rPr lang="zh-CN" altLang="en-US" sz="3200" kern="1200" baseline="0" dirty="0">
                <a:solidFill>
                  <a:srgbClr val="FF0000"/>
                </a:solidFill>
                <a:latin typeface="Arial" panose="020B0604020202020204" pitchFamily="34" charset="0"/>
                <a:ea typeface="宋体" panose="02010600030101010101" pitchFamily="2" charset="-122"/>
              </a:rPr>
            </a:br>
            <a:endParaRPr lang="zh-CN" altLang="en-US" sz="3200" kern="1200" baseline="0"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框 7169"/>
          <p:cNvSpPr txBox="1"/>
          <p:nvPr/>
        </p:nvSpPr>
        <p:spPr>
          <a:xfrm>
            <a:off x="0" y="228600"/>
            <a:ext cx="9144000" cy="579438"/>
          </a:xfrm>
          <a:prstGeom prst="rect">
            <a:avLst/>
          </a:prstGeom>
          <a:noFill/>
          <a:ln w="9525">
            <a:noFill/>
          </a:ln>
        </p:spPr>
        <p:txBody>
          <a:bodyPr>
            <a:spAutoFit/>
          </a:bodyPr>
          <a:p>
            <a:pPr>
              <a:spcBef>
                <a:spcPct val="50000"/>
              </a:spcBef>
            </a:pPr>
            <a:r>
              <a:rPr lang="en-US" altLang="zh-CN" sz="3200" b="1">
                <a:latin typeface="Times New Roman" panose="02020603050405020304" pitchFamily="18" charset="0"/>
              </a:rPr>
              <a:t>Make sentences using </a:t>
            </a:r>
            <a:r>
              <a:rPr lang="en-US" altLang="zh-CN" sz="3200" b="1" i="1">
                <a:solidFill>
                  <a:srgbClr val="FF0000"/>
                </a:solidFill>
                <a:latin typeface="Times New Roman" panose="02020603050405020304" pitchFamily="18" charset="0"/>
              </a:rPr>
              <a:t>yesterday,today </a:t>
            </a:r>
            <a:r>
              <a:rPr lang="en-US" altLang="zh-CN" sz="3200" b="1">
                <a:latin typeface="Times New Roman" panose="02020603050405020304" pitchFamily="18" charset="0"/>
              </a:rPr>
              <a:t>and </a:t>
            </a:r>
            <a:r>
              <a:rPr lang="en-US" altLang="zh-CN" sz="3200" b="1" i="1">
                <a:solidFill>
                  <a:srgbClr val="FF0000"/>
                </a:solidFill>
                <a:latin typeface="Times New Roman" panose="02020603050405020304" pitchFamily="18" charset="0"/>
              </a:rPr>
              <a:t>tomorrow</a:t>
            </a:r>
            <a:r>
              <a:rPr lang="en-US" altLang="zh-CN" sz="3200" b="1">
                <a:latin typeface="Times New Roman" panose="02020603050405020304" pitchFamily="18" charset="0"/>
              </a:rPr>
              <a:t>.</a:t>
            </a:r>
            <a:endParaRPr lang="en-US" altLang="zh-CN" sz="3200" b="1">
              <a:latin typeface="Times New Roman" panose="02020603050405020304" pitchFamily="18" charset="0"/>
            </a:endParaRPr>
          </a:p>
        </p:txBody>
      </p:sp>
      <p:sp>
        <p:nvSpPr>
          <p:cNvPr id="7171" name="矩形 7170"/>
          <p:cNvSpPr/>
          <p:nvPr/>
        </p:nvSpPr>
        <p:spPr>
          <a:xfrm>
            <a:off x="107950" y="1125538"/>
            <a:ext cx="8153400" cy="2043112"/>
          </a:xfrm>
          <a:prstGeom prst="rect">
            <a:avLst/>
          </a:prstGeom>
          <a:noFill/>
          <a:ln w="9525">
            <a:noFill/>
          </a:ln>
        </p:spPr>
        <p:txBody>
          <a:bodyPr>
            <a:spAutoFit/>
          </a:bodyPr>
          <a:p>
            <a:pPr>
              <a:spcBef>
                <a:spcPct val="50000"/>
              </a:spcBef>
            </a:pPr>
            <a:r>
              <a:rPr lang="en-US" altLang="zh-CN" sz="3200" b="1">
                <a:latin typeface="Times New Roman" panose="02020603050405020304" pitchFamily="18" charset="0"/>
              </a:rPr>
              <a:t>Yesterday I </a:t>
            </a:r>
            <a:r>
              <a:rPr lang="en-US" altLang="zh-CN" sz="3200" b="1">
                <a:solidFill>
                  <a:srgbClr val="FF0000"/>
                </a:solidFill>
                <a:latin typeface="Times New Roman" panose="02020603050405020304" pitchFamily="18" charset="0"/>
              </a:rPr>
              <a:t>bought</a:t>
            </a:r>
            <a:r>
              <a:rPr lang="en-US" altLang="zh-CN" sz="3200" b="1">
                <a:latin typeface="Times New Roman" panose="02020603050405020304" pitchFamily="18" charset="0"/>
              </a:rPr>
              <a:t> a book for my sister.</a:t>
            </a:r>
            <a:endParaRPr lang="en-US" altLang="zh-CN" sz="3200" b="1">
              <a:latin typeface="Times New Roman" panose="02020603050405020304" pitchFamily="18" charset="0"/>
            </a:endParaRPr>
          </a:p>
          <a:p>
            <a:pPr>
              <a:spcBef>
                <a:spcPct val="50000"/>
              </a:spcBef>
            </a:pPr>
            <a:r>
              <a:rPr lang="en-US" altLang="zh-CN" sz="3200" b="1">
                <a:latin typeface="Times New Roman" panose="02020603050405020304" pitchFamily="18" charset="0"/>
              </a:rPr>
              <a:t>Today I </a:t>
            </a:r>
            <a:r>
              <a:rPr lang="en-US" altLang="zh-CN" sz="3200" b="1">
                <a:solidFill>
                  <a:srgbClr val="FF0000"/>
                </a:solidFill>
                <a:latin typeface="Times New Roman" panose="02020603050405020304" pitchFamily="18" charset="0"/>
              </a:rPr>
              <a:t>buy</a:t>
            </a:r>
            <a:r>
              <a:rPr lang="en-US" altLang="zh-CN" sz="3200" b="1">
                <a:latin typeface="Times New Roman" panose="02020603050405020304" pitchFamily="18" charset="0"/>
              </a:rPr>
              <a:t> … for …</a:t>
            </a:r>
            <a:endParaRPr lang="en-US" altLang="zh-CN" sz="3200" b="1">
              <a:latin typeface="Times New Roman" panose="02020603050405020304" pitchFamily="18" charset="0"/>
            </a:endParaRPr>
          </a:p>
          <a:p>
            <a:pPr>
              <a:spcBef>
                <a:spcPct val="50000"/>
              </a:spcBef>
            </a:pPr>
            <a:r>
              <a:rPr lang="en-US" altLang="zh-CN" sz="3200" b="1">
                <a:latin typeface="Times New Roman" panose="02020603050405020304" pitchFamily="18" charset="0"/>
              </a:rPr>
              <a:t>Tomorrow I </a:t>
            </a:r>
            <a:r>
              <a:rPr lang="en-US" altLang="zh-CN" sz="3200" b="1">
                <a:solidFill>
                  <a:srgbClr val="FF0000"/>
                </a:solidFill>
                <a:latin typeface="Times New Roman" panose="02020603050405020304" pitchFamily="18" charset="0"/>
              </a:rPr>
              <a:t>am going to buy</a:t>
            </a:r>
            <a:r>
              <a:rPr lang="en-US" altLang="zh-CN" sz="3200" b="1">
                <a:latin typeface="Times New Roman" panose="02020603050405020304" pitchFamily="18" charset="0"/>
              </a:rPr>
              <a:t> … for … </a:t>
            </a:r>
            <a:endParaRPr lang="en-US" altLang="zh-CN" sz="3200" b="1">
              <a:latin typeface="Times New Roman" panose="02020603050405020304" pitchFamily="18" charset="0"/>
            </a:endParaRPr>
          </a:p>
        </p:txBody>
      </p:sp>
      <p:sp>
        <p:nvSpPr>
          <p:cNvPr id="7172" name="矩形 7171"/>
          <p:cNvSpPr/>
          <p:nvPr/>
        </p:nvSpPr>
        <p:spPr>
          <a:xfrm>
            <a:off x="34925" y="3644900"/>
            <a:ext cx="8077200" cy="2530475"/>
          </a:xfrm>
          <a:prstGeom prst="rect">
            <a:avLst/>
          </a:prstGeom>
          <a:noFill/>
          <a:ln w="9525">
            <a:noFill/>
          </a:ln>
        </p:spPr>
        <p:txBody>
          <a:bodyPr>
            <a:spAutoFit/>
          </a:bodyPr>
          <a:p>
            <a:pPr>
              <a:spcBef>
                <a:spcPct val="50000"/>
              </a:spcBef>
            </a:pPr>
            <a:r>
              <a:rPr lang="en-US" altLang="zh-CN" sz="3200" b="1">
                <a:latin typeface="Times New Roman" panose="02020603050405020304" pitchFamily="18" charset="0"/>
              </a:rPr>
              <a:t>Yesterday he </a:t>
            </a:r>
            <a:r>
              <a:rPr lang="en-US" altLang="zh-CN" sz="3200" b="1">
                <a:solidFill>
                  <a:srgbClr val="FF0000"/>
                </a:solidFill>
                <a:latin typeface="Times New Roman" panose="02020603050405020304" pitchFamily="18" charset="0"/>
              </a:rPr>
              <a:t>brought</a:t>
            </a:r>
            <a:r>
              <a:rPr lang="en-US" altLang="zh-CN" sz="3200" b="1">
                <a:latin typeface="Times New Roman" panose="02020603050405020304" pitchFamily="18" charset="0"/>
              </a:rPr>
              <a:t> a pig  to his brother.</a:t>
            </a:r>
            <a:endParaRPr lang="en-US" altLang="zh-CN" sz="3200" b="1">
              <a:latin typeface="Times New Roman" panose="02020603050405020304" pitchFamily="18" charset="0"/>
            </a:endParaRPr>
          </a:p>
          <a:p>
            <a:pPr>
              <a:spcBef>
                <a:spcPct val="50000"/>
              </a:spcBef>
            </a:pPr>
            <a:r>
              <a:rPr lang="en-US" altLang="zh-CN" sz="3200" b="1">
                <a:latin typeface="Times New Roman" panose="02020603050405020304" pitchFamily="18" charset="0"/>
              </a:rPr>
              <a:t>Today he                 </a:t>
            </a:r>
            <a:r>
              <a:rPr lang="en-US" altLang="zh-CN" sz="3200" b="1">
                <a:latin typeface="Arial" panose="020B0604020202020204" pitchFamily="34" charset="0"/>
              </a:rPr>
              <a:t>a pig  to his brother.</a:t>
            </a:r>
            <a:endParaRPr lang="en-US" altLang="zh-CN" sz="3200" b="1">
              <a:latin typeface="Times New Roman" panose="02020603050405020304" pitchFamily="18" charset="0"/>
            </a:endParaRPr>
          </a:p>
          <a:p>
            <a:pPr>
              <a:spcBef>
                <a:spcPct val="50000"/>
              </a:spcBef>
            </a:pPr>
            <a:r>
              <a:rPr lang="en-US" altLang="zh-CN" sz="3200" b="1">
                <a:latin typeface="Times New Roman" panose="02020603050405020304" pitchFamily="18" charset="0"/>
              </a:rPr>
              <a:t>Tomorrow he                                       </a:t>
            </a:r>
            <a:r>
              <a:rPr lang="en-US" altLang="zh-CN" sz="3200" b="1">
                <a:latin typeface="Arial" panose="020B0604020202020204" pitchFamily="34" charset="0"/>
              </a:rPr>
              <a:t>a pig              to his brother</a:t>
            </a:r>
            <a:endParaRPr lang="en-US" altLang="zh-CN" sz="3200" b="1">
              <a:latin typeface="Arial" panose="020B0604020202020204" pitchFamily="34" charset="0"/>
            </a:endParaRPr>
          </a:p>
        </p:txBody>
      </p:sp>
      <p:pic>
        <p:nvPicPr>
          <p:cNvPr id="7173" name="图片 7172" descr="麦兜苹果"/>
          <p:cNvPicPr>
            <a:picLocks noChangeAspect="1"/>
          </p:cNvPicPr>
          <p:nvPr/>
        </p:nvPicPr>
        <p:blipFill>
          <a:blip r:embed="rId1"/>
          <a:stretch>
            <a:fillRect/>
          </a:stretch>
        </p:blipFill>
        <p:spPr>
          <a:xfrm>
            <a:off x="7596188" y="5302250"/>
            <a:ext cx="1512887" cy="1511300"/>
          </a:xfrm>
          <a:prstGeom prst="rect">
            <a:avLst/>
          </a:prstGeom>
          <a:noFill/>
          <a:ln w="9525">
            <a:noFill/>
          </a:ln>
        </p:spPr>
      </p:pic>
      <p:sp>
        <p:nvSpPr>
          <p:cNvPr id="7174" name="文本框 7173"/>
          <p:cNvSpPr txBox="1"/>
          <p:nvPr/>
        </p:nvSpPr>
        <p:spPr>
          <a:xfrm>
            <a:off x="1763713" y="4437063"/>
            <a:ext cx="1511300" cy="519112"/>
          </a:xfrm>
          <a:prstGeom prst="rect">
            <a:avLst/>
          </a:prstGeom>
          <a:noFill/>
          <a:ln w="9525">
            <a:noFill/>
          </a:ln>
        </p:spPr>
        <p:txBody>
          <a:bodyPr>
            <a:spAutoFit/>
          </a:bodyPr>
          <a:p>
            <a:pPr>
              <a:spcBef>
                <a:spcPct val="50000"/>
              </a:spcBef>
            </a:pPr>
            <a:r>
              <a:rPr lang="en-US" altLang="zh-CN" sz="2800" b="1">
                <a:solidFill>
                  <a:srgbClr val="FF0000"/>
                </a:solidFill>
                <a:latin typeface="Arial" panose="020B0604020202020204" pitchFamily="34" charset="0"/>
              </a:rPr>
              <a:t>brings</a:t>
            </a:r>
            <a:endParaRPr lang="en-US" altLang="zh-CN" sz="2800" b="1">
              <a:solidFill>
                <a:srgbClr val="FF0000"/>
              </a:solidFill>
              <a:latin typeface="Arial" panose="020B0604020202020204" pitchFamily="34" charset="0"/>
            </a:endParaRPr>
          </a:p>
        </p:txBody>
      </p:sp>
      <p:sp>
        <p:nvSpPr>
          <p:cNvPr id="7175" name="文本框 7174"/>
          <p:cNvSpPr txBox="1"/>
          <p:nvPr/>
        </p:nvSpPr>
        <p:spPr>
          <a:xfrm>
            <a:off x="2700338" y="5084763"/>
            <a:ext cx="4752975" cy="579437"/>
          </a:xfrm>
          <a:prstGeom prst="rect">
            <a:avLst/>
          </a:prstGeom>
          <a:noFill/>
          <a:ln w="9525">
            <a:noFill/>
          </a:ln>
        </p:spPr>
        <p:txBody>
          <a:bodyPr>
            <a:spAutoFit/>
          </a:bodyPr>
          <a:p>
            <a:pPr>
              <a:spcBef>
                <a:spcPct val="50000"/>
              </a:spcBef>
            </a:pPr>
            <a:r>
              <a:rPr lang="en-US" altLang="zh-CN" sz="3200" b="1">
                <a:solidFill>
                  <a:srgbClr val="FF0000"/>
                </a:solidFill>
                <a:latin typeface="Arial" panose="020B0604020202020204" pitchFamily="34" charset="0"/>
              </a:rPr>
              <a:t>is going to bring</a:t>
            </a:r>
            <a:endParaRPr lang="en-US" altLang="zh-CN"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additive="base">
                                        <p:cTn id="13" dur="500" fill="hold"/>
                                        <p:tgtEl>
                                          <p:spTgt spid="7171"/>
                                        </p:tgtEl>
                                        <p:attrNameLst>
                                          <p:attrName>ppt_x</p:attrName>
                                        </p:attrNameLst>
                                      </p:cBhvr>
                                      <p:tavLst>
                                        <p:tav tm="0">
                                          <p:val>
                                            <p:strVal val="0-#ppt_w/2"/>
                                          </p:val>
                                        </p:tav>
                                        <p:tav tm="100000">
                                          <p:val>
                                            <p:strVal val="#ppt_x"/>
                                          </p:val>
                                        </p:tav>
                                      </p:tavLst>
                                    </p:anim>
                                    <p:anim calcmode="lin" valueType="num">
                                      <p:cBhvr additive="base">
                                        <p:cTn id="14"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172"/>
                                        </p:tgtEl>
                                        <p:attrNameLst>
                                          <p:attrName>style.visibility</p:attrName>
                                        </p:attrNameLst>
                                      </p:cBhvr>
                                      <p:to>
                                        <p:strVal val="visible"/>
                                      </p:to>
                                    </p:set>
                                    <p:anim calcmode="lin" valueType="num">
                                      <p:cBhvr additive="base">
                                        <p:cTn id="19" dur="500" fill="hold"/>
                                        <p:tgtEl>
                                          <p:spTgt spid="7172"/>
                                        </p:tgtEl>
                                        <p:attrNameLst>
                                          <p:attrName>ppt_x</p:attrName>
                                        </p:attrNameLst>
                                      </p:cBhvr>
                                      <p:tavLst>
                                        <p:tav tm="0">
                                          <p:val>
                                            <p:strVal val="0-#ppt_w/2"/>
                                          </p:val>
                                        </p:tav>
                                        <p:tav tm="100000">
                                          <p:val>
                                            <p:strVal val="#ppt_x"/>
                                          </p:val>
                                        </p:tav>
                                      </p:tavLst>
                                    </p:anim>
                                    <p:anim calcmode="lin" valueType="num">
                                      <p:cBhvr additive="base">
                                        <p:cTn id="20"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7174"/>
                                        </p:tgtEl>
                                        <p:attrNameLst>
                                          <p:attrName>style.visibility</p:attrName>
                                        </p:attrNameLst>
                                      </p:cBhvr>
                                      <p:to>
                                        <p:strVal val="visible"/>
                                      </p:to>
                                    </p:set>
                                    <p:animEffect transition="in" filter="box(in)">
                                      <p:cBhvr>
                                        <p:cTn id="25" dur="500"/>
                                        <p:tgtEl>
                                          <p:spTgt spid="717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1" nodeType="clickEffect">
                                  <p:stCondLst>
                                    <p:cond delay="0"/>
                                  </p:stCondLst>
                                  <p:childTnLst>
                                    <p:set>
                                      <p:cBhvr>
                                        <p:cTn id="29" dur="1" fill="hold">
                                          <p:stCondLst>
                                            <p:cond delay="0"/>
                                          </p:stCondLst>
                                        </p:cTn>
                                        <p:tgtEl>
                                          <p:spTgt spid="7174"/>
                                        </p:tgtEl>
                                        <p:attrNameLst>
                                          <p:attrName>style.visibility</p:attrName>
                                        </p:attrNameLst>
                                      </p:cBhvr>
                                      <p:to>
                                        <p:strVal val="visible"/>
                                      </p:to>
                                    </p:set>
                                    <p:animEffect transition="in" filter="checkerboard(across)">
                                      <p:cBhvr>
                                        <p:cTn id="30" dur="500"/>
                                        <p:tgtEl>
                                          <p:spTgt spid="7174"/>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7175"/>
                                        </p:tgtEl>
                                        <p:attrNameLst>
                                          <p:attrName>style.visibility</p:attrName>
                                        </p:attrNameLst>
                                      </p:cBhvr>
                                      <p:to>
                                        <p:strVal val="visible"/>
                                      </p:to>
                                    </p:set>
                                    <p:animEffect transition="in" filter="diamond(in)">
                                      <p:cBhvr>
                                        <p:cTn id="35" dur="20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p:bldP spid="7172" grpId="0"/>
      <p:bldP spid="7174" grpId="0"/>
      <p:bldP spid="7174" grpId="1"/>
      <p:bldP spid="717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8193" descr="game_ctwall_499340_8"/>
          <p:cNvPicPr>
            <a:picLocks noChangeAspect="1"/>
          </p:cNvPicPr>
          <p:nvPr/>
        </p:nvPicPr>
        <p:blipFill>
          <a:blip r:embed="rId1"/>
          <a:stretch>
            <a:fillRect/>
          </a:stretch>
        </p:blipFill>
        <p:spPr>
          <a:xfrm>
            <a:off x="0" y="117475"/>
            <a:ext cx="9144000" cy="6740525"/>
          </a:xfrm>
          <a:prstGeom prst="rect">
            <a:avLst/>
          </a:prstGeom>
          <a:noFill/>
          <a:ln w="9525">
            <a:noFill/>
          </a:ln>
        </p:spPr>
      </p:pic>
      <p:sp>
        <p:nvSpPr>
          <p:cNvPr id="8195" name="文本框 8194"/>
          <p:cNvSpPr txBox="1"/>
          <p:nvPr/>
        </p:nvSpPr>
        <p:spPr>
          <a:xfrm>
            <a:off x="0" y="2565400"/>
            <a:ext cx="7596188" cy="2955925"/>
          </a:xfrm>
          <a:prstGeom prst="rect">
            <a:avLst/>
          </a:prstGeom>
          <a:noFill/>
          <a:ln w="9525">
            <a:noFill/>
          </a:ln>
        </p:spPr>
        <p:txBody>
          <a:bodyPr>
            <a:spAutoFit/>
          </a:bodyPr>
          <a:p>
            <a:r>
              <a:rPr lang="en-US" altLang="zh-CN" sz="8000">
                <a:latin typeface="Impact" panose="020B0806030902050204" pitchFamily="34" charset="0"/>
              </a:rPr>
              <a:t>            </a:t>
            </a:r>
            <a:r>
              <a:rPr lang="en-US" altLang="zh-CN" sz="5400" i="1">
                <a:solidFill>
                  <a:srgbClr val="FF6699"/>
                </a:solidFill>
                <a:latin typeface="Impact" panose="020B0806030902050204" pitchFamily="34" charset="0"/>
              </a:rPr>
              <a:t>Lesson  23</a:t>
            </a:r>
            <a:endParaRPr lang="en-US" altLang="zh-CN" sz="5400" i="1">
              <a:solidFill>
                <a:srgbClr val="FF6699"/>
              </a:solidFill>
              <a:latin typeface="Impact" panose="020B0806030902050204" pitchFamily="34" charset="0"/>
            </a:endParaRPr>
          </a:p>
          <a:p>
            <a:r>
              <a:rPr lang="en-US" altLang="zh-CN" sz="5400" b="1" i="1">
                <a:solidFill>
                  <a:srgbClr val="FF6699"/>
                </a:solidFill>
                <a:effectLst>
                  <a:outerShdw blurRad="38100" dist="38100" dir="2700000">
                    <a:srgbClr val="C0C0C0"/>
                  </a:outerShdw>
                </a:effectLst>
                <a:latin typeface="MS PMincho" panose="02020600040205080304" pitchFamily="18" charset="-128"/>
                <a:ea typeface="MS PMincho" panose="02020600040205080304" pitchFamily="18" charset="-128"/>
              </a:rPr>
              <a:t>  It’s Christmas Morning!</a:t>
            </a:r>
            <a:endParaRPr lang="en-US" altLang="zh-CN" sz="5400" b="1" i="1">
              <a:solidFill>
                <a:srgbClr val="FF6699"/>
              </a:solidFill>
              <a:effectLst>
                <a:outerShdw blurRad="38100" dist="38100" dir="2700000">
                  <a:srgbClr val="C0C0C0"/>
                </a:outerShdw>
              </a:effectLst>
              <a:latin typeface="MS PMincho" panose="02020600040205080304" pitchFamily="18" charset="-128"/>
              <a:ea typeface="MS PMincho" panose="02020600040205080304" pitchFamily="18" charset="-128"/>
            </a:endParaRPr>
          </a:p>
          <a:p>
            <a:endParaRPr lang="en-US" altLang="zh-CN" sz="5400" b="1">
              <a:solidFill>
                <a:srgbClr val="FF6699"/>
              </a:solidFill>
              <a:effectLst>
                <a:outerShdw blurRad="38100" dist="38100" dir="2700000">
                  <a:srgbClr val="C0C0C0"/>
                </a:outerShdw>
              </a:effectLst>
              <a:latin typeface="MS PMincho" panose="02020600040205080304" pitchFamily="18" charset="-128"/>
              <a:ea typeface="MS PMincho" panose="02020600040205080304" pitchFamily="18" charset="-128"/>
            </a:endParaRPr>
          </a:p>
        </p:txBody>
      </p:sp>
      <p:sp>
        <p:nvSpPr>
          <p:cNvPr id="8196" name="文本框 8195"/>
          <p:cNvSpPr txBox="1"/>
          <p:nvPr/>
        </p:nvSpPr>
        <p:spPr>
          <a:xfrm>
            <a:off x="2051050" y="1700213"/>
            <a:ext cx="5761038" cy="914400"/>
          </a:xfrm>
          <a:prstGeom prst="rect">
            <a:avLst/>
          </a:prstGeom>
          <a:noFill/>
          <a:ln w="9525">
            <a:noFill/>
          </a:ln>
        </p:spPr>
        <p:txBody>
          <a:bodyPr>
            <a:spAutoFit/>
          </a:bodyPr>
          <a:p>
            <a:pPr>
              <a:spcBef>
                <a:spcPct val="50000"/>
              </a:spcBef>
            </a:pPr>
            <a:r>
              <a:rPr lang="en-US" altLang="zh-CN" sz="5400" b="1">
                <a:latin typeface="Times New Roman" panose="02020603050405020304" pitchFamily="18" charset="0"/>
              </a:rPr>
              <a:t>  Unit 4 Christmas </a:t>
            </a:r>
            <a:endParaRPr lang="en-US" altLang="zh-CN" sz="54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0-#ppt_w/2"/>
                                          </p:val>
                                        </p:tav>
                                        <p:tav tm="100000">
                                          <p:val>
                                            <p:strVal val="#ppt_x"/>
                                          </p:val>
                                        </p:tav>
                                      </p:tavLst>
                                    </p:anim>
                                    <p:anim calcmode="lin" valueType="num">
                                      <p:cBhvr additive="base">
                                        <p:cTn id="8" dur="500" fill="hold"/>
                                        <p:tgtEl>
                                          <p:spTgt spid="81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9217"/>
          <p:cNvSpPr txBox="1"/>
          <p:nvPr/>
        </p:nvSpPr>
        <p:spPr>
          <a:xfrm>
            <a:off x="228600" y="838200"/>
            <a:ext cx="8763000" cy="1160463"/>
          </a:xfrm>
          <a:prstGeom prst="rect">
            <a:avLst/>
          </a:prstGeom>
          <a:noFill/>
          <a:ln w="9525">
            <a:noFill/>
          </a:ln>
        </p:spPr>
        <p:txBody>
          <a:bodyPr>
            <a:spAutoFit/>
          </a:bodyPr>
          <a:p>
            <a:pPr marL="457200" indent="-457200">
              <a:spcBef>
                <a:spcPct val="50000"/>
              </a:spcBef>
            </a:pPr>
            <a:r>
              <a:rPr lang="en-US" altLang="zh-CN" sz="2800" b="1">
                <a:solidFill>
                  <a:srgbClr val="FF0000"/>
                </a:solidFill>
                <a:latin typeface="Times New Roman" panose="02020603050405020304" pitchFamily="18" charset="0"/>
              </a:rPr>
              <a:t>Listen and answer:</a:t>
            </a:r>
            <a:endParaRPr lang="en-US" altLang="zh-CN" sz="2800" b="1">
              <a:solidFill>
                <a:srgbClr val="FF0000"/>
              </a:solidFill>
              <a:latin typeface="Times New Roman" panose="02020603050405020304" pitchFamily="18" charset="0"/>
            </a:endParaRPr>
          </a:p>
          <a:p>
            <a:pPr marL="457200" indent="-457200">
              <a:spcBef>
                <a:spcPct val="50000"/>
              </a:spcBef>
            </a:pPr>
            <a:r>
              <a:rPr lang="en-US" altLang="zh-CN" sz="2800" b="1">
                <a:latin typeface="Times New Roman" panose="02020603050405020304" pitchFamily="18" charset="0"/>
              </a:rPr>
              <a:t>1. Who brought gifts to Jenny, Lynn and Li Ming?</a:t>
            </a:r>
            <a:endParaRPr lang="en-US" altLang="zh-CN" sz="2800" b="1">
              <a:latin typeface="Times New Roman" panose="02020603050405020304" pitchFamily="18" charset="0"/>
            </a:endParaRPr>
          </a:p>
        </p:txBody>
      </p:sp>
      <p:sp>
        <p:nvSpPr>
          <p:cNvPr id="9219" name="文本框 9218"/>
          <p:cNvSpPr txBox="1"/>
          <p:nvPr/>
        </p:nvSpPr>
        <p:spPr>
          <a:xfrm>
            <a:off x="228600" y="2133600"/>
            <a:ext cx="7620000" cy="519113"/>
          </a:xfrm>
          <a:prstGeom prst="rect">
            <a:avLst/>
          </a:prstGeom>
          <a:noFill/>
          <a:ln w="9525">
            <a:noFill/>
          </a:ln>
        </p:spPr>
        <p:txBody>
          <a:bodyPr>
            <a:spAutoFit/>
          </a:bodyPr>
          <a:p>
            <a:pPr marL="457200" indent="-457200">
              <a:spcBef>
                <a:spcPct val="50000"/>
              </a:spcBef>
            </a:pPr>
            <a:r>
              <a:rPr lang="en-US" altLang="zh-CN" sz="2800" b="1">
                <a:latin typeface="Times New Roman" panose="02020603050405020304" pitchFamily="18" charset="0"/>
              </a:rPr>
              <a:t>2. What did Lynn get from her mom and dad?</a:t>
            </a:r>
            <a:endParaRPr lang="en-US" altLang="zh-CN" sz="2400">
              <a:latin typeface="Times New Roman" panose="02020603050405020304" pitchFamily="18" charset="0"/>
            </a:endParaRPr>
          </a:p>
        </p:txBody>
      </p:sp>
      <p:sp>
        <p:nvSpPr>
          <p:cNvPr id="9220" name="文本框 9219"/>
          <p:cNvSpPr txBox="1"/>
          <p:nvPr/>
        </p:nvSpPr>
        <p:spPr>
          <a:xfrm>
            <a:off x="228600" y="2743200"/>
            <a:ext cx="7848600" cy="519113"/>
          </a:xfrm>
          <a:prstGeom prst="rect">
            <a:avLst/>
          </a:prstGeom>
          <a:noFill/>
          <a:ln w="9525">
            <a:noFill/>
          </a:ln>
        </p:spPr>
        <p:txBody>
          <a:bodyPr>
            <a:spAutoFit/>
          </a:bodyPr>
          <a:p>
            <a:pPr>
              <a:spcBef>
                <a:spcPct val="50000"/>
              </a:spcBef>
            </a:pPr>
            <a:r>
              <a:rPr lang="en-US" altLang="zh-CN" sz="2800" b="1">
                <a:latin typeface="Times New Roman" panose="02020603050405020304" pitchFamily="18" charset="0"/>
              </a:rPr>
              <a:t>3. What did Li Ming get from Mr. and Mrs. Smith?</a:t>
            </a:r>
            <a:endParaRPr lang="en-US" altLang="zh-CN" sz="2800" b="1">
              <a:latin typeface="Times New Roman" panose="02020603050405020304" pitchFamily="18" charset="0"/>
            </a:endParaRPr>
          </a:p>
        </p:txBody>
      </p:sp>
      <p:sp>
        <p:nvSpPr>
          <p:cNvPr id="9221" name="文本框 9220"/>
          <p:cNvSpPr txBox="1"/>
          <p:nvPr/>
        </p:nvSpPr>
        <p:spPr>
          <a:xfrm>
            <a:off x="228600" y="3429000"/>
            <a:ext cx="8534400" cy="519113"/>
          </a:xfrm>
          <a:prstGeom prst="rect">
            <a:avLst/>
          </a:prstGeom>
          <a:noFill/>
          <a:ln w="9525">
            <a:noFill/>
          </a:ln>
        </p:spPr>
        <p:txBody>
          <a:bodyPr>
            <a:spAutoFit/>
          </a:bodyPr>
          <a:p>
            <a:pPr marL="457200" indent="-457200">
              <a:spcBef>
                <a:spcPct val="50000"/>
              </a:spcBef>
            </a:pPr>
            <a:r>
              <a:rPr lang="en-US" altLang="zh-CN" sz="2800" b="1">
                <a:latin typeface="Times New Roman" panose="02020603050405020304" pitchFamily="18" charset="0"/>
              </a:rPr>
              <a:t>4. What did Li Ming give them?</a:t>
            </a:r>
            <a:endParaRPr lang="en-US" altLang="zh-CN" sz="2400">
              <a:latin typeface="Times New Roman" panose="02020603050405020304" pitchFamily="18" charset="0"/>
            </a:endParaRPr>
          </a:p>
        </p:txBody>
      </p:sp>
      <p:sp>
        <p:nvSpPr>
          <p:cNvPr id="9222" name="文本框 9221"/>
          <p:cNvSpPr txBox="1"/>
          <p:nvPr/>
        </p:nvSpPr>
        <p:spPr>
          <a:xfrm>
            <a:off x="5410200" y="3886200"/>
            <a:ext cx="3352800" cy="519113"/>
          </a:xfrm>
          <a:prstGeom prst="rect">
            <a:avLst/>
          </a:prstGeom>
          <a:noFill/>
          <a:ln w="9525">
            <a:noFill/>
          </a:ln>
        </p:spPr>
        <p:txBody>
          <a:bodyPr>
            <a:spAutoFit/>
          </a:bodyPr>
          <a:p>
            <a:pPr marL="457200" indent="-457200">
              <a:spcBef>
                <a:spcPct val="50000"/>
              </a:spcBef>
            </a:pPr>
            <a:r>
              <a:rPr lang="en-US" altLang="zh-CN" sz="2800" b="1">
                <a:solidFill>
                  <a:srgbClr val="FF0000"/>
                </a:solidFill>
                <a:latin typeface="Times New Roman" panose="02020603050405020304" pitchFamily="18" charset="0"/>
              </a:rPr>
              <a:t>A Chinese lantern.</a:t>
            </a:r>
            <a:endParaRPr lang="en-US" altLang="zh-CN" sz="2400">
              <a:solidFill>
                <a:srgbClr val="FF0000"/>
              </a:solidFill>
              <a:latin typeface="Times New Roman" panose="02020603050405020304" pitchFamily="18" charset="0"/>
            </a:endParaRPr>
          </a:p>
        </p:txBody>
      </p:sp>
      <p:sp>
        <p:nvSpPr>
          <p:cNvPr id="9223" name="文本框 9222"/>
          <p:cNvSpPr txBox="1"/>
          <p:nvPr/>
        </p:nvSpPr>
        <p:spPr>
          <a:xfrm>
            <a:off x="1143000" y="4343400"/>
            <a:ext cx="3048000" cy="244316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bring – brought</a:t>
            </a:r>
            <a:endParaRPr lang="en-US" altLang="zh-CN" sz="2800" b="1">
              <a:solidFill>
                <a:srgbClr val="FF0000"/>
              </a:solidFill>
              <a:latin typeface="Times New Roman" panose="02020603050405020304" pitchFamily="18" charset="0"/>
            </a:endParaRPr>
          </a:p>
          <a:p>
            <a:pPr>
              <a:spcBef>
                <a:spcPct val="50000"/>
              </a:spcBef>
            </a:pPr>
            <a:r>
              <a:rPr lang="en-US" altLang="zh-CN" sz="2800" b="1">
                <a:solidFill>
                  <a:srgbClr val="FF0000"/>
                </a:solidFill>
                <a:latin typeface="Times New Roman" panose="02020603050405020304" pitchFamily="18" charset="0"/>
              </a:rPr>
              <a:t>get  - got</a:t>
            </a:r>
            <a:endParaRPr lang="en-US" altLang="zh-CN" sz="2800" b="1">
              <a:solidFill>
                <a:srgbClr val="FF0000"/>
              </a:solidFill>
              <a:latin typeface="Times New Roman" panose="02020603050405020304" pitchFamily="18" charset="0"/>
            </a:endParaRPr>
          </a:p>
          <a:p>
            <a:pPr>
              <a:spcBef>
                <a:spcPct val="50000"/>
              </a:spcBef>
            </a:pPr>
            <a:r>
              <a:rPr lang="en-US" altLang="zh-CN" sz="2800" b="1">
                <a:solidFill>
                  <a:srgbClr val="FF0000"/>
                </a:solidFill>
                <a:latin typeface="Times New Roman" panose="02020603050405020304" pitchFamily="18" charset="0"/>
              </a:rPr>
              <a:t>give – gave</a:t>
            </a:r>
            <a:endParaRPr lang="en-US" altLang="zh-CN" sz="2800" b="1">
              <a:solidFill>
                <a:srgbClr val="FF0000"/>
              </a:solidFill>
              <a:latin typeface="Times New Roman" panose="02020603050405020304" pitchFamily="18" charset="0"/>
            </a:endParaRPr>
          </a:p>
          <a:p>
            <a:pPr>
              <a:spcBef>
                <a:spcPct val="50000"/>
              </a:spcBef>
            </a:pPr>
            <a:r>
              <a:rPr lang="en-US" altLang="zh-CN" sz="2800" b="1">
                <a:solidFill>
                  <a:srgbClr val="FF0000"/>
                </a:solidFill>
                <a:latin typeface="Times New Roman" panose="02020603050405020304" pitchFamily="18" charset="0"/>
              </a:rPr>
              <a:t>open   </a:t>
            </a:r>
            <a:r>
              <a:rPr lang="zh-CN" altLang="en-US" sz="2800" b="1" dirty="0">
                <a:solidFill>
                  <a:srgbClr val="FF0000"/>
                </a:solidFill>
                <a:latin typeface="Times New Roman" panose="02020603050405020304" pitchFamily="18" charset="0"/>
              </a:rPr>
              <a:t>打开</a:t>
            </a:r>
            <a:endParaRPr lang="zh-CN" altLang="en-US" sz="2800" b="1" dirty="0">
              <a:solidFill>
                <a:srgbClr val="FF0000"/>
              </a:solidFill>
              <a:latin typeface="Times New Roman" panose="02020603050405020304" pitchFamily="18" charset="0"/>
            </a:endParaRPr>
          </a:p>
        </p:txBody>
      </p:sp>
      <p:pic>
        <p:nvPicPr>
          <p:cNvPr id="9224" name="图片 9223" descr="棕点小熊"/>
          <p:cNvPicPr>
            <a:picLocks noChangeAspect="1"/>
          </p:cNvPicPr>
          <p:nvPr/>
        </p:nvPicPr>
        <p:blipFill>
          <a:blip r:embed="rId1"/>
          <a:stretch>
            <a:fillRect/>
          </a:stretch>
        </p:blipFill>
        <p:spPr>
          <a:xfrm>
            <a:off x="6588125" y="4365625"/>
            <a:ext cx="2554288" cy="25638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0-#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20"/>
                                        </p:tgtEl>
                                        <p:attrNameLst>
                                          <p:attrName>style.visibility</p:attrName>
                                        </p:attrNameLst>
                                      </p:cBhvr>
                                      <p:to>
                                        <p:strVal val="visible"/>
                                      </p:to>
                                    </p:set>
                                    <p:anim calcmode="lin" valueType="num">
                                      <p:cBhvr additive="base">
                                        <p:cTn id="19" dur="500" fill="hold"/>
                                        <p:tgtEl>
                                          <p:spTgt spid="9220"/>
                                        </p:tgtEl>
                                        <p:attrNameLst>
                                          <p:attrName>ppt_x</p:attrName>
                                        </p:attrNameLst>
                                      </p:cBhvr>
                                      <p:tavLst>
                                        <p:tav tm="0">
                                          <p:val>
                                            <p:strVal val="0-#ppt_w/2"/>
                                          </p:val>
                                        </p:tav>
                                        <p:tav tm="100000">
                                          <p:val>
                                            <p:strVal val="#ppt_x"/>
                                          </p:val>
                                        </p:tav>
                                      </p:tavLst>
                                    </p:anim>
                                    <p:anim calcmode="lin" valueType="num">
                                      <p:cBhvr additive="base">
                                        <p:cTn id="20" dur="500" fill="hold"/>
                                        <p:tgtEl>
                                          <p:spTgt spid="92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221"/>
                                        </p:tgtEl>
                                        <p:attrNameLst>
                                          <p:attrName>style.visibility</p:attrName>
                                        </p:attrNameLst>
                                      </p:cBhvr>
                                      <p:to>
                                        <p:strVal val="visible"/>
                                      </p:to>
                                    </p:set>
                                    <p:anim calcmode="lin" valueType="num">
                                      <p:cBhvr additive="base">
                                        <p:cTn id="25" dur="500" fill="hold"/>
                                        <p:tgtEl>
                                          <p:spTgt spid="9221"/>
                                        </p:tgtEl>
                                        <p:attrNameLst>
                                          <p:attrName>ppt_x</p:attrName>
                                        </p:attrNameLst>
                                      </p:cBhvr>
                                      <p:tavLst>
                                        <p:tav tm="0">
                                          <p:val>
                                            <p:strVal val="0-#ppt_w/2"/>
                                          </p:val>
                                        </p:tav>
                                        <p:tav tm="100000">
                                          <p:val>
                                            <p:strVal val="#ppt_x"/>
                                          </p:val>
                                        </p:tav>
                                      </p:tavLst>
                                    </p:anim>
                                    <p:anim calcmode="lin" valueType="num">
                                      <p:cBhvr additive="base">
                                        <p:cTn id="26" dur="500" fill="hold"/>
                                        <p:tgtEl>
                                          <p:spTgt spid="922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223"/>
                                        </p:tgtEl>
                                        <p:attrNameLst>
                                          <p:attrName>style.visibility</p:attrName>
                                        </p:attrNameLst>
                                      </p:cBhvr>
                                      <p:to>
                                        <p:strVal val="visible"/>
                                      </p:to>
                                    </p:set>
                                    <p:anim calcmode="lin" valueType="num">
                                      <p:cBhvr additive="base">
                                        <p:cTn id="31" dur="500" fill="hold"/>
                                        <p:tgtEl>
                                          <p:spTgt spid="9223"/>
                                        </p:tgtEl>
                                        <p:attrNameLst>
                                          <p:attrName>ppt_x</p:attrName>
                                        </p:attrNameLst>
                                      </p:cBhvr>
                                      <p:tavLst>
                                        <p:tav tm="0">
                                          <p:val>
                                            <p:strVal val="0-#ppt_w/2"/>
                                          </p:val>
                                        </p:tav>
                                        <p:tav tm="100000">
                                          <p:val>
                                            <p:strVal val="#ppt_x"/>
                                          </p:val>
                                        </p:tav>
                                      </p:tavLst>
                                    </p:anim>
                                    <p:anim calcmode="lin" valueType="num">
                                      <p:cBhvr additive="base">
                                        <p:cTn id="32" dur="500" fill="hold"/>
                                        <p:tgtEl>
                                          <p:spTgt spid="922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222"/>
                                        </p:tgtEl>
                                        <p:attrNameLst>
                                          <p:attrName>style.visibility</p:attrName>
                                        </p:attrNameLst>
                                      </p:cBhvr>
                                      <p:to>
                                        <p:strVal val="visible"/>
                                      </p:to>
                                    </p:set>
                                    <p:anim calcmode="lin" valueType="num">
                                      <p:cBhvr additive="base">
                                        <p:cTn id="37" dur="500" fill="hold"/>
                                        <p:tgtEl>
                                          <p:spTgt spid="9222"/>
                                        </p:tgtEl>
                                        <p:attrNameLst>
                                          <p:attrName>ppt_x</p:attrName>
                                        </p:attrNameLst>
                                      </p:cBhvr>
                                      <p:tavLst>
                                        <p:tav tm="0">
                                          <p:val>
                                            <p:strVal val="0-#ppt_w/2"/>
                                          </p:val>
                                        </p:tav>
                                        <p:tav tm="100000">
                                          <p:val>
                                            <p:strVal val="#ppt_x"/>
                                          </p:val>
                                        </p:tav>
                                      </p:tavLst>
                                    </p:anim>
                                    <p:anim calcmode="lin" valueType="num">
                                      <p:cBhvr additive="base">
                                        <p:cTn id="38" dur="500" fill="hold"/>
                                        <p:tgtEl>
                                          <p:spTgt spid="92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P spid="9220" grpId="0"/>
      <p:bldP spid="9221" grpId="0"/>
      <p:bldP spid="9222" grpId="0"/>
      <p:bldP spid="92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框 10241"/>
          <p:cNvSpPr txBox="1"/>
          <p:nvPr/>
        </p:nvSpPr>
        <p:spPr>
          <a:xfrm>
            <a:off x="152400" y="0"/>
            <a:ext cx="8991600" cy="6932613"/>
          </a:xfrm>
          <a:prstGeom prst="rect">
            <a:avLst/>
          </a:prstGeom>
          <a:noFill/>
          <a:ln w="9525">
            <a:noFill/>
          </a:ln>
        </p:spPr>
        <p:txBody>
          <a:bodyPr>
            <a:spAutoFit/>
          </a:bodyPr>
          <a:p>
            <a:pPr marL="457200" indent="-457200">
              <a:spcBef>
                <a:spcPct val="50000"/>
              </a:spcBef>
              <a:buNone/>
            </a:pPr>
            <a:r>
              <a:rPr lang="en-US" altLang="zh-CN" sz="2800" b="1">
                <a:solidFill>
                  <a:srgbClr val="FF0000"/>
                </a:solidFill>
                <a:latin typeface="Times New Roman" panose="02020603050405020304" pitchFamily="18" charset="0"/>
              </a:rPr>
              <a:t>Language notes:</a:t>
            </a:r>
            <a:endParaRPr lang="en-US" altLang="zh-CN" sz="2800" b="1">
              <a:solidFill>
                <a:srgbClr val="FF0000"/>
              </a:solidFill>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Did Santa ? = Did Santa </a:t>
            </a:r>
            <a:r>
              <a:rPr lang="en-US" altLang="zh-CN" sz="2800" b="1">
                <a:solidFill>
                  <a:srgbClr val="FF0000"/>
                </a:solidFill>
                <a:latin typeface="Times New Roman" panose="02020603050405020304" pitchFamily="18" charset="0"/>
              </a:rPr>
              <a:t>bring these gifts</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I know.            </a:t>
            </a:r>
            <a:r>
              <a:rPr lang="en-US" altLang="zh-CN" sz="2800" b="1">
                <a:solidFill>
                  <a:srgbClr val="FF0000"/>
                </a:solidFill>
                <a:latin typeface="Times New Roman" panose="02020603050405020304" pitchFamily="18" charset="0"/>
              </a:rPr>
              <a:t>I don’t know.</a:t>
            </a:r>
            <a:endParaRPr lang="en-US" altLang="zh-CN" sz="2800" b="1">
              <a:solidFill>
                <a:srgbClr val="FF0000"/>
              </a:solidFill>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3. </a:t>
            </a:r>
            <a:r>
              <a:rPr lang="en-US" altLang="zh-CN" sz="2800" b="1">
                <a:solidFill>
                  <a:srgbClr val="FF0000"/>
                </a:solidFill>
                <a:latin typeface="Times New Roman" panose="02020603050405020304" pitchFamily="18" charset="0"/>
              </a:rPr>
              <a:t>whisper to sb.</a:t>
            </a:r>
            <a:endParaRPr lang="en-US" altLang="zh-CN" sz="2800" b="1">
              <a:solidFill>
                <a:srgbClr val="FF0000"/>
              </a:solidFill>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4. I think so.         </a:t>
            </a:r>
            <a:r>
              <a:rPr lang="en-US" altLang="zh-CN" sz="2800" b="1">
                <a:solidFill>
                  <a:srgbClr val="FF0000"/>
                </a:solidFill>
                <a:latin typeface="Times New Roman" panose="02020603050405020304" pitchFamily="18" charset="0"/>
              </a:rPr>
              <a:t>I don’t think so.</a:t>
            </a:r>
            <a:endParaRPr lang="en-US" altLang="zh-CN" sz="2800" b="1">
              <a:solidFill>
                <a:srgbClr val="FF0000"/>
              </a:solidFill>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5. I think my mom and dad </a:t>
            </a:r>
            <a:r>
              <a:rPr lang="en-US" altLang="zh-CN" sz="2800" b="1">
                <a:solidFill>
                  <a:srgbClr val="FF0000"/>
                </a:solidFill>
                <a:latin typeface="Times New Roman" panose="02020603050405020304" pitchFamily="18" charset="0"/>
              </a:rPr>
              <a:t>brought</a:t>
            </a:r>
            <a:r>
              <a:rPr lang="en-US" altLang="zh-CN" sz="2800" b="1">
                <a:latin typeface="Times New Roman" panose="02020603050405020304" pitchFamily="18" charset="0"/>
              </a:rPr>
              <a:t> them.</a:t>
            </a:r>
            <a:endParaRPr lang="en-US" altLang="zh-CN" sz="2800" b="1">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6. It has her name on it. </a:t>
            </a:r>
            <a:r>
              <a:rPr lang="en-US" altLang="zh-CN" sz="2800" b="1">
                <a:solidFill>
                  <a:srgbClr val="FF0000"/>
                </a:solidFill>
                <a:latin typeface="Times New Roman" panose="02020603050405020304" pitchFamily="18" charset="0"/>
              </a:rPr>
              <a:t>= There is her name on it.</a:t>
            </a:r>
            <a:endParaRPr lang="en-US" altLang="zh-CN" sz="2800" b="1">
              <a:solidFill>
                <a:srgbClr val="FF0000"/>
              </a:solidFill>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7. This is </a:t>
            </a:r>
            <a:r>
              <a:rPr lang="en-US" altLang="zh-CN" sz="2800" b="1">
                <a:solidFill>
                  <a:srgbClr val="FF0000"/>
                </a:solidFill>
                <a:latin typeface="Times New Roman" panose="02020603050405020304" pitchFamily="18" charset="0"/>
              </a:rPr>
              <a:t>for </a:t>
            </a:r>
            <a:r>
              <a:rPr lang="en-US" altLang="zh-CN" sz="2800" b="1">
                <a:latin typeface="Times New Roman" panose="02020603050405020304" pitchFamily="18" charset="0"/>
              </a:rPr>
              <a:t>you.</a:t>
            </a:r>
            <a:endParaRPr lang="en-US" altLang="zh-CN" sz="2800" b="1">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8. It’s </a:t>
            </a:r>
            <a:r>
              <a:rPr lang="en-US" altLang="zh-CN" sz="2800" b="1">
                <a:solidFill>
                  <a:srgbClr val="FF0000"/>
                </a:solidFill>
                <a:latin typeface="Times New Roman" panose="02020603050405020304" pitchFamily="18" charset="0"/>
              </a:rPr>
              <a:t>from </a:t>
            </a:r>
            <a:r>
              <a:rPr lang="en-US" altLang="zh-CN" sz="2800" b="1">
                <a:latin typeface="Times New Roman" panose="02020603050405020304" pitchFamily="18" charset="0"/>
              </a:rPr>
              <a:t>Santa Claus!</a:t>
            </a:r>
            <a:endParaRPr lang="en-US" altLang="zh-CN" sz="2800" b="1">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9. I </a:t>
            </a:r>
            <a:r>
              <a:rPr lang="en-US" altLang="zh-CN" sz="2800" b="1">
                <a:solidFill>
                  <a:srgbClr val="FF0000"/>
                </a:solidFill>
                <a:latin typeface="Times New Roman" panose="02020603050405020304" pitchFamily="18" charset="0"/>
              </a:rPr>
              <a:t>asked</a:t>
            </a:r>
            <a:r>
              <a:rPr lang="en-US" altLang="zh-CN" sz="2800" b="1">
                <a:latin typeface="Times New Roman" panose="02020603050405020304" pitchFamily="18" charset="0"/>
              </a:rPr>
              <a:t> my mother </a:t>
            </a:r>
            <a:r>
              <a:rPr lang="en-US" altLang="zh-CN" sz="2800" b="1">
                <a:solidFill>
                  <a:srgbClr val="FF0000"/>
                </a:solidFill>
                <a:latin typeface="Times New Roman" panose="02020603050405020304" pitchFamily="18" charset="0"/>
              </a:rPr>
              <a:t>to</a:t>
            </a:r>
            <a:r>
              <a:rPr lang="en-US" altLang="zh-CN" sz="2800" b="1">
                <a:latin typeface="Times New Roman" panose="02020603050405020304" pitchFamily="18" charset="0"/>
              </a:rPr>
              <a:t> send it.      </a:t>
            </a:r>
            <a:r>
              <a:rPr lang="en-US" altLang="zh-CN" sz="2800" b="1">
                <a:solidFill>
                  <a:srgbClr val="FF0000"/>
                </a:solidFill>
                <a:latin typeface="Times New Roman" panose="02020603050405020304" pitchFamily="18" charset="0"/>
              </a:rPr>
              <a:t>ask sb. to do sth.</a:t>
            </a:r>
            <a:endParaRPr lang="en-US" altLang="zh-CN" sz="2800" b="1">
              <a:solidFill>
                <a:srgbClr val="FF0000"/>
              </a:solidFill>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10. something </a:t>
            </a:r>
            <a:r>
              <a:rPr lang="en-US" altLang="zh-CN" sz="2800" b="1">
                <a:solidFill>
                  <a:srgbClr val="FF0000"/>
                </a:solidFill>
                <a:latin typeface="Times New Roman" panose="02020603050405020304" pitchFamily="18" charset="0"/>
              </a:rPr>
              <a:t>Chinese      </a:t>
            </a:r>
            <a:r>
              <a:rPr lang="zh-CN" altLang="en-US" sz="2800" b="1">
                <a:solidFill>
                  <a:srgbClr val="FF0000"/>
                </a:solidFill>
                <a:latin typeface="Times New Roman" panose="02020603050405020304" pitchFamily="18" charset="0"/>
              </a:rPr>
              <a:t>形容词放在不定代词后面</a:t>
            </a:r>
            <a:endParaRPr lang="zh-CN" altLang="en-US" sz="28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0-#ppt_w/2"/>
                                          </p:val>
                                        </p:tav>
                                        <p:tav tm="100000">
                                          <p:val>
                                            <p:strVal val="#ppt_x"/>
                                          </p:val>
                                        </p:tav>
                                      </p:tavLst>
                                    </p:anim>
                                    <p:anim calcmode="lin" valueType="num">
                                      <p:cBhvr additive="base">
                                        <p:cTn id="8"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框 11265"/>
          <p:cNvSpPr txBox="1"/>
          <p:nvPr/>
        </p:nvSpPr>
        <p:spPr>
          <a:xfrm>
            <a:off x="228600" y="0"/>
            <a:ext cx="8915400" cy="6503988"/>
          </a:xfrm>
          <a:prstGeom prst="rect">
            <a:avLst/>
          </a:prstGeom>
          <a:noFill/>
          <a:ln w="9525">
            <a:noFill/>
          </a:ln>
        </p:spPr>
        <p:txBody>
          <a:bodyPr>
            <a:spAutoFit/>
          </a:bodyPr>
          <a:p>
            <a:pPr marL="457200" indent="-457200">
              <a:spcBef>
                <a:spcPct val="50000"/>
              </a:spcBef>
              <a:buNone/>
            </a:pPr>
            <a:r>
              <a:rPr lang="en-US" altLang="zh-CN" sz="2800" b="1">
                <a:solidFill>
                  <a:srgbClr val="FF0000"/>
                </a:solidFill>
                <a:latin typeface="Times New Roman" panose="02020603050405020304" pitchFamily="18" charset="0"/>
              </a:rPr>
              <a:t>Useful sentences:</a:t>
            </a:r>
            <a:r>
              <a:rPr lang="en-US" altLang="zh-CN" sz="2800" b="1">
                <a:latin typeface="Times New Roman" panose="02020603050405020304" pitchFamily="18" charset="0"/>
              </a:rPr>
              <a:t>  </a:t>
            </a:r>
            <a:endParaRPr lang="en-US" altLang="zh-CN" sz="2800" b="1">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I </a:t>
            </a:r>
            <a:r>
              <a:rPr lang="en-US" altLang="zh-CN" sz="2800" b="1">
                <a:solidFill>
                  <a:srgbClr val="FF0000"/>
                </a:solidFill>
                <a:latin typeface="Times New Roman" panose="02020603050405020304" pitchFamily="18" charset="0"/>
              </a:rPr>
              <a:t>don’t think</a:t>
            </a:r>
            <a:r>
              <a:rPr lang="en-US" altLang="zh-CN" sz="2800" b="1">
                <a:latin typeface="Times New Roman" panose="02020603050405020304" pitchFamily="18" charset="0"/>
              </a:rPr>
              <a:t> so.</a:t>
            </a:r>
            <a:endParaRPr lang="en-US" altLang="zh-CN" sz="2800" b="1">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It has her name on it.</a:t>
            </a:r>
            <a:endParaRPr lang="en-US" altLang="zh-CN" sz="2800" b="1">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Now I can </a:t>
            </a:r>
            <a:r>
              <a:rPr lang="en-US" altLang="zh-CN" sz="2800" b="1">
                <a:solidFill>
                  <a:srgbClr val="FF0000"/>
                </a:solidFill>
                <a:latin typeface="Times New Roman" panose="02020603050405020304" pitchFamily="18" charset="0"/>
              </a:rPr>
              <a:t>take pictures</a:t>
            </a:r>
            <a:r>
              <a:rPr lang="en-US" altLang="zh-CN" sz="2800" b="1">
                <a:latin typeface="Times New Roman" panose="02020603050405020304" pitchFamily="18" charset="0"/>
              </a:rPr>
              <a:t> and </a:t>
            </a:r>
            <a:r>
              <a:rPr lang="en-US" altLang="zh-CN" sz="2800" b="1">
                <a:solidFill>
                  <a:srgbClr val="FF0000"/>
                </a:solidFill>
                <a:latin typeface="Times New Roman" panose="02020603050405020304" pitchFamily="18" charset="0"/>
              </a:rPr>
              <a:t>send</a:t>
            </a:r>
            <a:r>
              <a:rPr lang="en-US" altLang="zh-CN" sz="2800" b="1">
                <a:latin typeface="Times New Roman" panose="02020603050405020304" pitchFamily="18" charset="0"/>
              </a:rPr>
              <a:t> them </a:t>
            </a:r>
            <a:r>
              <a:rPr lang="en-US" altLang="zh-CN" sz="2800" b="1">
                <a:solidFill>
                  <a:srgbClr val="FF0000"/>
                </a:solidFill>
                <a:latin typeface="Times New Roman" panose="02020603050405020304" pitchFamily="18" charset="0"/>
              </a:rPr>
              <a:t>to</a:t>
            </a:r>
            <a:r>
              <a:rPr lang="en-US" altLang="zh-CN" sz="2800" b="1">
                <a:latin typeface="Times New Roman" panose="02020603050405020304" pitchFamily="18" charset="0"/>
              </a:rPr>
              <a:t> my mother and father.</a:t>
            </a:r>
            <a:endParaRPr lang="en-US" altLang="zh-CN" sz="2800" b="1">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This is </a:t>
            </a:r>
            <a:r>
              <a:rPr lang="en-US" altLang="zh-CN" sz="2800" b="1">
                <a:solidFill>
                  <a:srgbClr val="FF0000"/>
                </a:solidFill>
                <a:latin typeface="Times New Roman" panose="02020603050405020304" pitchFamily="18" charset="0"/>
              </a:rPr>
              <a:t>for</a:t>
            </a:r>
            <a:r>
              <a:rPr lang="en-US" altLang="zh-CN" sz="2800" b="1">
                <a:latin typeface="Times New Roman" panose="02020603050405020304" pitchFamily="18" charset="0"/>
              </a:rPr>
              <a:t> everyone.</a:t>
            </a:r>
            <a:endParaRPr lang="en-US" altLang="zh-CN" sz="2800" b="1">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It’s </a:t>
            </a:r>
            <a:r>
              <a:rPr lang="en-US" altLang="zh-CN" sz="2800" b="1">
                <a:solidFill>
                  <a:srgbClr val="FF0000"/>
                </a:solidFill>
                <a:latin typeface="Times New Roman" panose="02020603050405020304" pitchFamily="18" charset="0"/>
              </a:rPr>
              <a:t>from</a:t>
            </a:r>
            <a:r>
              <a:rPr lang="en-US" altLang="zh-CN" sz="2800" b="1">
                <a:latin typeface="Times New Roman" panose="02020603050405020304" pitchFamily="18" charset="0"/>
              </a:rPr>
              <a:t> me.</a:t>
            </a:r>
            <a:endParaRPr lang="en-US" altLang="zh-CN" sz="2800" b="1">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I </a:t>
            </a:r>
            <a:r>
              <a:rPr lang="en-US" altLang="zh-CN" sz="2800" b="1">
                <a:solidFill>
                  <a:srgbClr val="FF0000"/>
                </a:solidFill>
                <a:latin typeface="Times New Roman" panose="02020603050405020304" pitchFamily="18" charset="0"/>
              </a:rPr>
              <a:t>asked</a:t>
            </a:r>
            <a:r>
              <a:rPr lang="en-US" altLang="zh-CN" sz="2800" b="1">
                <a:latin typeface="Times New Roman" panose="02020603050405020304" pitchFamily="18" charset="0"/>
              </a:rPr>
              <a:t> my mother </a:t>
            </a:r>
            <a:r>
              <a:rPr lang="en-US" altLang="zh-CN" sz="2800" b="1">
                <a:solidFill>
                  <a:srgbClr val="FF0000"/>
                </a:solidFill>
                <a:latin typeface="Times New Roman" panose="02020603050405020304" pitchFamily="18" charset="0"/>
              </a:rPr>
              <a:t>to </a:t>
            </a:r>
            <a:r>
              <a:rPr lang="en-US" altLang="zh-CN" sz="2800" b="1">
                <a:latin typeface="Times New Roman" panose="02020603050405020304" pitchFamily="18" charset="0"/>
              </a:rPr>
              <a:t>send it.</a:t>
            </a:r>
            <a:endParaRPr lang="en-US" altLang="zh-CN" sz="2800" b="1">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It’s </a:t>
            </a:r>
            <a:r>
              <a:rPr lang="en-US" altLang="zh-CN" sz="2800" b="1">
                <a:solidFill>
                  <a:srgbClr val="FF0000"/>
                </a:solidFill>
                <a:latin typeface="Times New Roman" panose="02020603050405020304" pitchFamily="18" charset="0"/>
              </a:rPr>
              <a:t>wonderful</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marL="457200" indent="-457200">
              <a:spcBef>
                <a:spcPct val="50000"/>
              </a:spcBef>
              <a:buAutoNum type="arabicPeriod"/>
            </a:pPr>
            <a:r>
              <a:rPr lang="en-US" altLang="zh-CN" sz="2800" b="1">
                <a:latin typeface="Times New Roman" panose="02020603050405020304" pitchFamily="18" charset="0"/>
              </a:rPr>
              <a:t>Now our Christmas tree will always have something Chinese </a:t>
            </a:r>
            <a:r>
              <a:rPr lang="en-US" altLang="zh-CN" sz="2800" b="1">
                <a:solidFill>
                  <a:srgbClr val="FF0000"/>
                </a:solidFill>
                <a:latin typeface="Times New Roman" panose="02020603050405020304" pitchFamily="18" charset="0"/>
              </a:rPr>
              <a:t>on</a:t>
            </a:r>
            <a:r>
              <a:rPr lang="en-US" altLang="zh-CN" sz="2800" b="1">
                <a:latin typeface="Times New Roman" panose="02020603050405020304" pitchFamily="18" charset="0"/>
              </a:rPr>
              <a:t> it.</a:t>
            </a:r>
            <a:endParaRPr lang="en-US" altLang="zh-CN" sz="2800" b="1">
              <a:latin typeface="Times New Roman" panose="02020603050405020304" pitchFamily="18" charset="0"/>
            </a:endParaRPr>
          </a:p>
        </p:txBody>
      </p:sp>
      <p:pic>
        <p:nvPicPr>
          <p:cNvPr id="11267" name="图片 11266" descr="200909140935020607"/>
          <p:cNvPicPr>
            <a:picLocks noChangeAspect="1"/>
          </p:cNvPicPr>
          <p:nvPr/>
        </p:nvPicPr>
        <p:blipFill>
          <a:blip r:embed="rId1"/>
          <a:stretch>
            <a:fillRect/>
          </a:stretch>
        </p:blipFill>
        <p:spPr>
          <a:xfrm>
            <a:off x="6804025" y="2493963"/>
            <a:ext cx="2286000" cy="304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12289"/>
          <p:cNvSpPr txBox="1"/>
          <p:nvPr/>
        </p:nvSpPr>
        <p:spPr>
          <a:xfrm>
            <a:off x="152400" y="0"/>
            <a:ext cx="8991600" cy="6718300"/>
          </a:xfrm>
          <a:prstGeom prst="rect">
            <a:avLst/>
          </a:prstGeom>
          <a:noFill/>
          <a:ln w="9525">
            <a:noFill/>
          </a:ln>
        </p:spPr>
        <p:txBody>
          <a:bodyPr>
            <a:spAutoFit/>
          </a:bodyPr>
          <a:p>
            <a:pPr marL="457200" indent="-457200">
              <a:spcBef>
                <a:spcPct val="50000"/>
              </a:spcBef>
              <a:buNone/>
            </a:pPr>
            <a:r>
              <a:rPr lang="zh-CN" altLang="en-US" sz="2800" b="1">
                <a:solidFill>
                  <a:srgbClr val="FF0000"/>
                </a:solidFill>
                <a:latin typeface="Times New Roman" panose="02020603050405020304" pitchFamily="18" charset="0"/>
              </a:rPr>
              <a:t>根据中文意思，完成句子，每空一词：</a:t>
            </a:r>
            <a:endParaRPr lang="zh-CN" altLang="en-US" sz="2800" b="1">
              <a:solidFill>
                <a:srgbClr val="FF0000"/>
              </a:solidFill>
              <a:latin typeface="Times New Roman" panose="02020603050405020304" pitchFamily="18" charset="0"/>
            </a:endParaRPr>
          </a:p>
          <a:p>
            <a:pPr marL="457200" indent="-457200">
              <a:spcBef>
                <a:spcPct val="50000"/>
              </a:spcBef>
              <a:buAutoNum type="arabicPeriod"/>
            </a:pPr>
            <a:r>
              <a:rPr lang="zh-CN" altLang="en-US" sz="2800" b="1">
                <a:latin typeface="Times New Roman" panose="02020603050405020304" pitchFamily="18" charset="0"/>
              </a:rPr>
              <a:t>这个来自中国的礼物是中国灯笼。</a:t>
            </a:r>
            <a:endParaRPr lang="zh-CN" altLang="en-US" sz="2800" b="1">
              <a:latin typeface="Times New Roman" panose="02020603050405020304" pitchFamily="18" charset="0"/>
            </a:endParaRPr>
          </a:p>
          <a:p>
            <a:pPr marL="457200" indent="-457200">
              <a:spcBef>
                <a:spcPct val="50000"/>
              </a:spcBef>
              <a:buNone/>
            </a:pPr>
            <a:r>
              <a:rPr lang="zh-CN" altLang="en-US" sz="2800" b="1">
                <a:latin typeface="Times New Roman" panose="02020603050405020304" pitchFamily="18" charset="0"/>
              </a:rPr>
              <a:t>     </a:t>
            </a:r>
            <a:r>
              <a:rPr lang="en-US" altLang="zh-CN" sz="2800" b="1">
                <a:latin typeface="Times New Roman" panose="02020603050405020304" pitchFamily="18" charset="0"/>
              </a:rPr>
              <a:t>The gift _______ China is a Chinese lantern.</a:t>
            </a:r>
            <a:endParaRPr lang="en-US" altLang="zh-CN" sz="2800" b="1">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2. </a:t>
            </a:r>
            <a:r>
              <a:rPr lang="zh-CN" altLang="en-US" sz="2800" b="1">
                <a:latin typeface="Times New Roman" panose="02020603050405020304" pitchFamily="18" charset="0"/>
              </a:rPr>
              <a:t>圣诞节你想要什么？</a:t>
            </a:r>
            <a:endParaRPr lang="zh-CN" altLang="en-US" sz="2800" b="1">
              <a:latin typeface="Times New Roman" panose="02020603050405020304" pitchFamily="18" charset="0"/>
            </a:endParaRPr>
          </a:p>
          <a:p>
            <a:pPr marL="457200" indent="-457200">
              <a:spcBef>
                <a:spcPct val="50000"/>
              </a:spcBef>
              <a:buNone/>
            </a:pPr>
            <a:r>
              <a:rPr lang="zh-CN" altLang="en-US" sz="2800" b="1">
                <a:latin typeface="Times New Roman" panose="02020603050405020304" pitchFamily="18" charset="0"/>
              </a:rPr>
              <a:t>    </a:t>
            </a:r>
            <a:r>
              <a:rPr lang="en-US" altLang="zh-CN" sz="2800" b="1">
                <a:latin typeface="Times New Roman" panose="02020603050405020304" pitchFamily="18" charset="0"/>
              </a:rPr>
              <a:t>What ________ you like _________ Christmas?</a:t>
            </a:r>
            <a:endParaRPr lang="en-US" altLang="zh-CN" sz="2800" b="1">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3. </a:t>
            </a:r>
            <a:r>
              <a:rPr lang="zh-CN" altLang="en-US" sz="2800" b="1">
                <a:latin typeface="Times New Roman" panose="02020603050405020304" pitchFamily="18" charset="0"/>
              </a:rPr>
              <a:t>这些礼物是</a:t>
            </a:r>
            <a:r>
              <a:rPr lang="en-US" altLang="zh-CN" sz="2800" b="1">
                <a:latin typeface="Times New Roman" panose="02020603050405020304" pitchFamily="18" charset="0"/>
              </a:rPr>
              <a:t>Jim</a:t>
            </a:r>
            <a:r>
              <a:rPr lang="zh-CN" altLang="en-US" sz="2800" b="1">
                <a:latin typeface="Times New Roman" panose="02020603050405020304" pitchFamily="18" charset="0"/>
              </a:rPr>
              <a:t>给的。</a:t>
            </a:r>
            <a:r>
              <a:rPr lang="en-US" altLang="zh-CN" sz="2800" b="1">
                <a:latin typeface="Times New Roman" panose="02020603050405020304" pitchFamily="18" charset="0"/>
              </a:rPr>
              <a:t>These gifts ______ _______ Jim.</a:t>
            </a:r>
            <a:endParaRPr lang="en-US" altLang="zh-CN" sz="2800" b="1">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4. </a:t>
            </a:r>
            <a:r>
              <a:rPr lang="zh-CN" altLang="en-US" sz="2800" b="1">
                <a:latin typeface="Times New Roman" panose="02020603050405020304" pitchFamily="18" charset="0"/>
              </a:rPr>
              <a:t>我认为不是圣诞老人</a:t>
            </a:r>
            <a:r>
              <a:rPr lang="zh-CN" altLang="en-US" sz="2800" b="1">
                <a:solidFill>
                  <a:schemeClr val="accent2"/>
                </a:solidFill>
                <a:latin typeface="Times New Roman" panose="02020603050405020304" pitchFamily="18" charset="0"/>
              </a:rPr>
              <a:t>带来了</a:t>
            </a:r>
            <a:r>
              <a:rPr lang="zh-CN" altLang="en-US" sz="2800" b="1">
                <a:latin typeface="Times New Roman" panose="02020603050405020304" pitchFamily="18" charset="0"/>
              </a:rPr>
              <a:t>这些礼物。</a:t>
            </a:r>
            <a:endParaRPr lang="zh-CN" altLang="en-US" sz="2800" b="1">
              <a:latin typeface="Times New Roman" panose="02020603050405020304" pitchFamily="18" charset="0"/>
            </a:endParaRPr>
          </a:p>
          <a:p>
            <a:pPr marL="457200" indent="-457200">
              <a:spcBef>
                <a:spcPct val="50000"/>
              </a:spcBef>
              <a:buNone/>
            </a:pPr>
            <a:r>
              <a:rPr lang="zh-CN" altLang="en-US" sz="2800" b="1">
                <a:latin typeface="Times New Roman" panose="02020603050405020304" pitchFamily="18" charset="0"/>
              </a:rPr>
              <a:t>    </a:t>
            </a:r>
            <a:r>
              <a:rPr lang="en-US" altLang="zh-CN" sz="2800" b="1">
                <a:latin typeface="Times New Roman" panose="02020603050405020304" pitchFamily="18" charset="0"/>
              </a:rPr>
              <a:t>I _______ think Santa Claus _________ these gifts.</a:t>
            </a:r>
            <a:endParaRPr lang="en-US" altLang="zh-CN" sz="2800" b="1">
              <a:latin typeface="Times New Roman" panose="02020603050405020304" pitchFamily="18" charset="0"/>
            </a:endParaRPr>
          </a:p>
          <a:p>
            <a:pPr marL="457200" indent="-457200">
              <a:spcBef>
                <a:spcPct val="50000"/>
              </a:spcBef>
              <a:buNone/>
            </a:pPr>
            <a:r>
              <a:rPr lang="en-US" altLang="zh-CN" sz="2800" b="1">
                <a:latin typeface="Times New Roman" panose="02020603050405020304" pitchFamily="18" charset="0"/>
              </a:rPr>
              <a:t>5. </a:t>
            </a:r>
            <a:r>
              <a:rPr lang="zh-CN" altLang="en-US" sz="2800" b="1">
                <a:latin typeface="Times New Roman" panose="02020603050405020304" pitchFamily="18" charset="0"/>
              </a:rPr>
              <a:t>今天早上，露茜看到圣诞树上有样特殊的东西。</a:t>
            </a:r>
            <a:endParaRPr lang="zh-CN" altLang="en-US" sz="2800" b="1">
              <a:latin typeface="Times New Roman" panose="02020603050405020304" pitchFamily="18" charset="0"/>
            </a:endParaRPr>
          </a:p>
          <a:p>
            <a:pPr marL="457200" indent="-457200">
              <a:spcBef>
                <a:spcPct val="50000"/>
              </a:spcBef>
              <a:buNone/>
            </a:pPr>
            <a:r>
              <a:rPr lang="zh-CN" altLang="en-US" sz="2800" b="1">
                <a:latin typeface="Times New Roman" panose="02020603050405020304" pitchFamily="18" charset="0"/>
              </a:rPr>
              <a:t>     </a:t>
            </a:r>
            <a:r>
              <a:rPr lang="en-US" altLang="zh-CN" sz="2800" b="1">
                <a:latin typeface="Times New Roman" panose="02020603050405020304" pitchFamily="18" charset="0"/>
              </a:rPr>
              <a:t>________ ________, Lucy saw ___________ special on the Christmas tree.</a:t>
            </a:r>
            <a:endParaRPr lang="en-US" altLang="zh-CN" sz="2800" b="1">
              <a:latin typeface="Times New Roman" panose="02020603050405020304" pitchFamily="18" charset="0"/>
            </a:endParaRPr>
          </a:p>
        </p:txBody>
      </p:sp>
      <p:sp>
        <p:nvSpPr>
          <p:cNvPr id="12291" name="文本框 12290"/>
          <p:cNvSpPr txBox="1"/>
          <p:nvPr/>
        </p:nvSpPr>
        <p:spPr>
          <a:xfrm>
            <a:off x="2133600" y="1295400"/>
            <a:ext cx="1295400" cy="51911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from</a:t>
            </a:r>
            <a:endParaRPr lang="en-US" altLang="zh-CN" sz="2800" b="1">
              <a:solidFill>
                <a:srgbClr val="FF0000"/>
              </a:solidFill>
              <a:latin typeface="Times New Roman" panose="02020603050405020304" pitchFamily="18" charset="0"/>
            </a:endParaRPr>
          </a:p>
        </p:txBody>
      </p:sp>
      <p:sp>
        <p:nvSpPr>
          <p:cNvPr id="12292" name="文本框 12291"/>
          <p:cNvSpPr txBox="1"/>
          <p:nvPr/>
        </p:nvSpPr>
        <p:spPr>
          <a:xfrm>
            <a:off x="1676400" y="2590800"/>
            <a:ext cx="1295400" cy="51911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would</a:t>
            </a:r>
            <a:endParaRPr lang="en-US" altLang="zh-CN" sz="2800" b="1">
              <a:solidFill>
                <a:srgbClr val="FF0000"/>
              </a:solidFill>
              <a:latin typeface="Times New Roman" panose="02020603050405020304" pitchFamily="18" charset="0"/>
            </a:endParaRPr>
          </a:p>
        </p:txBody>
      </p:sp>
      <p:sp>
        <p:nvSpPr>
          <p:cNvPr id="12293" name="文本框 12292"/>
          <p:cNvSpPr txBox="1"/>
          <p:nvPr/>
        </p:nvSpPr>
        <p:spPr>
          <a:xfrm>
            <a:off x="4724400" y="2590800"/>
            <a:ext cx="1295400" cy="51911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for</a:t>
            </a:r>
            <a:endParaRPr lang="en-US" altLang="zh-CN" sz="2800" b="1">
              <a:solidFill>
                <a:srgbClr val="FF0000"/>
              </a:solidFill>
              <a:latin typeface="Times New Roman" panose="02020603050405020304" pitchFamily="18" charset="0"/>
            </a:endParaRPr>
          </a:p>
        </p:txBody>
      </p:sp>
      <p:sp>
        <p:nvSpPr>
          <p:cNvPr id="12294" name="文本框 12293"/>
          <p:cNvSpPr txBox="1"/>
          <p:nvPr/>
        </p:nvSpPr>
        <p:spPr>
          <a:xfrm>
            <a:off x="5867400" y="3200400"/>
            <a:ext cx="2133600" cy="51911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are       from</a:t>
            </a:r>
            <a:endParaRPr lang="en-US" altLang="zh-CN" sz="2800" b="1">
              <a:solidFill>
                <a:srgbClr val="FF0000"/>
              </a:solidFill>
              <a:latin typeface="Times New Roman" panose="02020603050405020304" pitchFamily="18" charset="0"/>
            </a:endParaRPr>
          </a:p>
        </p:txBody>
      </p:sp>
      <p:sp>
        <p:nvSpPr>
          <p:cNvPr id="12295" name="文本框 12294"/>
          <p:cNvSpPr txBox="1"/>
          <p:nvPr/>
        </p:nvSpPr>
        <p:spPr>
          <a:xfrm>
            <a:off x="990600" y="4495800"/>
            <a:ext cx="1295400" cy="51911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don’t</a:t>
            </a:r>
            <a:endParaRPr lang="en-US" altLang="zh-CN" sz="2800" b="1">
              <a:solidFill>
                <a:srgbClr val="FF0000"/>
              </a:solidFill>
              <a:latin typeface="Times New Roman" panose="02020603050405020304" pitchFamily="18" charset="0"/>
            </a:endParaRPr>
          </a:p>
        </p:txBody>
      </p:sp>
      <p:sp>
        <p:nvSpPr>
          <p:cNvPr id="12296" name="文本框 12295"/>
          <p:cNvSpPr txBox="1"/>
          <p:nvPr/>
        </p:nvSpPr>
        <p:spPr>
          <a:xfrm>
            <a:off x="5029200" y="4495800"/>
            <a:ext cx="1524000" cy="51911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brought</a:t>
            </a:r>
            <a:endParaRPr lang="en-US" altLang="zh-CN" sz="2800" b="1">
              <a:solidFill>
                <a:srgbClr val="FF0000"/>
              </a:solidFill>
              <a:latin typeface="Times New Roman" panose="02020603050405020304" pitchFamily="18" charset="0"/>
            </a:endParaRPr>
          </a:p>
        </p:txBody>
      </p:sp>
      <p:sp>
        <p:nvSpPr>
          <p:cNvPr id="12297" name="文本框 12296"/>
          <p:cNvSpPr txBox="1"/>
          <p:nvPr/>
        </p:nvSpPr>
        <p:spPr>
          <a:xfrm>
            <a:off x="533400" y="5791200"/>
            <a:ext cx="3276600" cy="51911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   This       morning</a:t>
            </a:r>
            <a:endParaRPr lang="en-US" altLang="zh-CN" sz="2800" b="1">
              <a:solidFill>
                <a:srgbClr val="FF0000"/>
              </a:solidFill>
              <a:latin typeface="Times New Roman" panose="02020603050405020304" pitchFamily="18" charset="0"/>
            </a:endParaRPr>
          </a:p>
        </p:txBody>
      </p:sp>
      <p:sp>
        <p:nvSpPr>
          <p:cNvPr id="12298" name="文本框 12297"/>
          <p:cNvSpPr txBox="1"/>
          <p:nvPr/>
        </p:nvSpPr>
        <p:spPr>
          <a:xfrm>
            <a:off x="5334000" y="5791200"/>
            <a:ext cx="1905000" cy="51911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something</a:t>
            </a:r>
            <a:endParaRPr lang="en-US" altLang="zh-CN" sz="28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0-#ppt_w/2"/>
                                          </p:val>
                                        </p:tav>
                                        <p:tav tm="100000">
                                          <p:val>
                                            <p:strVal val="#ppt_x"/>
                                          </p:val>
                                        </p:tav>
                                      </p:tavLst>
                                    </p:anim>
                                    <p:anim calcmode="lin" valueType="num">
                                      <p:cBhvr additive="base">
                                        <p:cTn id="8"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additive="base">
                                        <p:cTn id="13" dur="500" fill="hold"/>
                                        <p:tgtEl>
                                          <p:spTgt spid="12291"/>
                                        </p:tgtEl>
                                        <p:attrNameLst>
                                          <p:attrName>ppt_x</p:attrName>
                                        </p:attrNameLst>
                                      </p:cBhvr>
                                      <p:tavLst>
                                        <p:tav tm="0">
                                          <p:val>
                                            <p:strVal val="0-#ppt_w/2"/>
                                          </p:val>
                                        </p:tav>
                                        <p:tav tm="100000">
                                          <p:val>
                                            <p:strVal val="#ppt_x"/>
                                          </p:val>
                                        </p:tav>
                                      </p:tavLst>
                                    </p:anim>
                                    <p:anim calcmode="lin" valueType="num">
                                      <p:cBhvr additive="base">
                                        <p:cTn id="14"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2"/>
                                        </p:tgtEl>
                                        <p:attrNameLst>
                                          <p:attrName>style.visibility</p:attrName>
                                        </p:attrNameLst>
                                      </p:cBhvr>
                                      <p:to>
                                        <p:strVal val="visible"/>
                                      </p:to>
                                    </p:set>
                                    <p:anim calcmode="lin" valueType="num">
                                      <p:cBhvr additive="base">
                                        <p:cTn id="19" dur="500" fill="hold"/>
                                        <p:tgtEl>
                                          <p:spTgt spid="12292"/>
                                        </p:tgtEl>
                                        <p:attrNameLst>
                                          <p:attrName>ppt_x</p:attrName>
                                        </p:attrNameLst>
                                      </p:cBhvr>
                                      <p:tavLst>
                                        <p:tav tm="0">
                                          <p:val>
                                            <p:strVal val="0-#ppt_w/2"/>
                                          </p:val>
                                        </p:tav>
                                        <p:tav tm="100000">
                                          <p:val>
                                            <p:strVal val="#ppt_x"/>
                                          </p:val>
                                        </p:tav>
                                      </p:tavLst>
                                    </p:anim>
                                    <p:anim calcmode="lin" valueType="num">
                                      <p:cBhvr additive="base">
                                        <p:cTn id="20"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293"/>
                                        </p:tgtEl>
                                        <p:attrNameLst>
                                          <p:attrName>style.visibility</p:attrName>
                                        </p:attrNameLst>
                                      </p:cBhvr>
                                      <p:to>
                                        <p:strVal val="visible"/>
                                      </p:to>
                                    </p:set>
                                    <p:anim calcmode="lin" valueType="num">
                                      <p:cBhvr additive="base">
                                        <p:cTn id="25" dur="500" fill="hold"/>
                                        <p:tgtEl>
                                          <p:spTgt spid="12293"/>
                                        </p:tgtEl>
                                        <p:attrNameLst>
                                          <p:attrName>ppt_x</p:attrName>
                                        </p:attrNameLst>
                                      </p:cBhvr>
                                      <p:tavLst>
                                        <p:tav tm="0">
                                          <p:val>
                                            <p:strVal val="0-#ppt_w/2"/>
                                          </p:val>
                                        </p:tav>
                                        <p:tav tm="100000">
                                          <p:val>
                                            <p:strVal val="#ppt_x"/>
                                          </p:val>
                                        </p:tav>
                                      </p:tavLst>
                                    </p:anim>
                                    <p:anim calcmode="lin" valueType="num">
                                      <p:cBhvr additive="base">
                                        <p:cTn id="26" dur="500" fill="hold"/>
                                        <p:tgtEl>
                                          <p:spTgt spid="1229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294"/>
                                        </p:tgtEl>
                                        <p:attrNameLst>
                                          <p:attrName>style.visibility</p:attrName>
                                        </p:attrNameLst>
                                      </p:cBhvr>
                                      <p:to>
                                        <p:strVal val="visible"/>
                                      </p:to>
                                    </p:set>
                                    <p:anim calcmode="lin" valueType="num">
                                      <p:cBhvr additive="base">
                                        <p:cTn id="31" dur="500" fill="hold"/>
                                        <p:tgtEl>
                                          <p:spTgt spid="12294"/>
                                        </p:tgtEl>
                                        <p:attrNameLst>
                                          <p:attrName>ppt_x</p:attrName>
                                        </p:attrNameLst>
                                      </p:cBhvr>
                                      <p:tavLst>
                                        <p:tav tm="0">
                                          <p:val>
                                            <p:strVal val="0-#ppt_w/2"/>
                                          </p:val>
                                        </p:tav>
                                        <p:tav tm="100000">
                                          <p:val>
                                            <p:strVal val="#ppt_x"/>
                                          </p:val>
                                        </p:tav>
                                      </p:tavLst>
                                    </p:anim>
                                    <p:anim calcmode="lin" valueType="num">
                                      <p:cBhvr additive="base">
                                        <p:cTn id="32" dur="500" fill="hold"/>
                                        <p:tgtEl>
                                          <p:spTgt spid="1229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295"/>
                                        </p:tgtEl>
                                        <p:attrNameLst>
                                          <p:attrName>style.visibility</p:attrName>
                                        </p:attrNameLst>
                                      </p:cBhvr>
                                      <p:to>
                                        <p:strVal val="visible"/>
                                      </p:to>
                                    </p:set>
                                    <p:anim calcmode="lin" valueType="num">
                                      <p:cBhvr additive="base">
                                        <p:cTn id="37" dur="500" fill="hold"/>
                                        <p:tgtEl>
                                          <p:spTgt spid="12295"/>
                                        </p:tgtEl>
                                        <p:attrNameLst>
                                          <p:attrName>ppt_x</p:attrName>
                                        </p:attrNameLst>
                                      </p:cBhvr>
                                      <p:tavLst>
                                        <p:tav tm="0">
                                          <p:val>
                                            <p:strVal val="0-#ppt_w/2"/>
                                          </p:val>
                                        </p:tav>
                                        <p:tav tm="100000">
                                          <p:val>
                                            <p:strVal val="#ppt_x"/>
                                          </p:val>
                                        </p:tav>
                                      </p:tavLst>
                                    </p:anim>
                                    <p:anim calcmode="lin" valueType="num">
                                      <p:cBhvr additive="base">
                                        <p:cTn id="38" dur="500" fill="hold"/>
                                        <p:tgtEl>
                                          <p:spTgt spid="1229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2296"/>
                                        </p:tgtEl>
                                        <p:attrNameLst>
                                          <p:attrName>style.visibility</p:attrName>
                                        </p:attrNameLst>
                                      </p:cBhvr>
                                      <p:to>
                                        <p:strVal val="visible"/>
                                      </p:to>
                                    </p:set>
                                    <p:anim calcmode="lin" valueType="num">
                                      <p:cBhvr additive="base">
                                        <p:cTn id="43" dur="500" fill="hold"/>
                                        <p:tgtEl>
                                          <p:spTgt spid="12296"/>
                                        </p:tgtEl>
                                        <p:attrNameLst>
                                          <p:attrName>ppt_x</p:attrName>
                                        </p:attrNameLst>
                                      </p:cBhvr>
                                      <p:tavLst>
                                        <p:tav tm="0">
                                          <p:val>
                                            <p:strVal val="0-#ppt_w/2"/>
                                          </p:val>
                                        </p:tav>
                                        <p:tav tm="100000">
                                          <p:val>
                                            <p:strVal val="#ppt_x"/>
                                          </p:val>
                                        </p:tav>
                                      </p:tavLst>
                                    </p:anim>
                                    <p:anim calcmode="lin" valueType="num">
                                      <p:cBhvr additive="base">
                                        <p:cTn id="44" dur="500" fill="hold"/>
                                        <p:tgtEl>
                                          <p:spTgt spid="1229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2297"/>
                                        </p:tgtEl>
                                        <p:attrNameLst>
                                          <p:attrName>style.visibility</p:attrName>
                                        </p:attrNameLst>
                                      </p:cBhvr>
                                      <p:to>
                                        <p:strVal val="visible"/>
                                      </p:to>
                                    </p:set>
                                    <p:anim calcmode="lin" valueType="num">
                                      <p:cBhvr additive="base">
                                        <p:cTn id="49" dur="500" fill="hold"/>
                                        <p:tgtEl>
                                          <p:spTgt spid="12297"/>
                                        </p:tgtEl>
                                        <p:attrNameLst>
                                          <p:attrName>ppt_x</p:attrName>
                                        </p:attrNameLst>
                                      </p:cBhvr>
                                      <p:tavLst>
                                        <p:tav tm="0">
                                          <p:val>
                                            <p:strVal val="0-#ppt_w/2"/>
                                          </p:val>
                                        </p:tav>
                                        <p:tav tm="100000">
                                          <p:val>
                                            <p:strVal val="#ppt_x"/>
                                          </p:val>
                                        </p:tav>
                                      </p:tavLst>
                                    </p:anim>
                                    <p:anim calcmode="lin" valueType="num">
                                      <p:cBhvr additive="base">
                                        <p:cTn id="50" dur="500" fill="hold"/>
                                        <p:tgtEl>
                                          <p:spTgt spid="1229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2298"/>
                                        </p:tgtEl>
                                        <p:attrNameLst>
                                          <p:attrName>style.visibility</p:attrName>
                                        </p:attrNameLst>
                                      </p:cBhvr>
                                      <p:to>
                                        <p:strVal val="visible"/>
                                      </p:to>
                                    </p:set>
                                    <p:anim calcmode="lin" valueType="num">
                                      <p:cBhvr additive="base">
                                        <p:cTn id="55" dur="500" fill="hold"/>
                                        <p:tgtEl>
                                          <p:spTgt spid="12298"/>
                                        </p:tgtEl>
                                        <p:attrNameLst>
                                          <p:attrName>ppt_x</p:attrName>
                                        </p:attrNameLst>
                                      </p:cBhvr>
                                      <p:tavLst>
                                        <p:tav tm="0">
                                          <p:val>
                                            <p:strVal val="0-#ppt_w/2"/>
                                          </p:val>
                                        </p:tav>
                                        <p:tav tm="100000">
                                          <p:val>
                                            <p:strVal val="#ppt_x"/>
                                          </p:val>
                                        </p:tav>
                                      </p:tavLst>
                                    </p:anim>
                                    <p:anim calcmode="lin" valueType="num">
                                      <p:cBhvr additive="base">
                                        <p:cTn id="56" dur="500" fill="hold"/>
                                        <p:tgtEl>
                                          <p:spTgt spid="122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p:bldP spid="12292" grpId="0"/>
      <p:bldP spid="12293" grpId="0"/>
      <p:bldP spid="12294" grpId="0"/>
      <p:bldP spid="12295" grpId="0"/>
      <p:bldP spid="12296" grpId="0"/>
      <p:bldP spid="12297" grpId="0"/>
      <p:bldP spid="1229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3314" name="表格 13313"/>
          <p:cNvGraphicFramePr/>
          <p:nvPr/>
        </p:nvGraphicFramePr>
        <p:xfrm>
          <a:off x="0" y="1271588"/>
          <a:ext cx="9107488" cy="5795963"/>
        </p:xfrm>
        <a:graphic>
          <a:graphicData uri="http://schemas.openxmlformats.org/drawingml/2006/table">
            <a:tbl>
              <a:tblPr/>
              <a:tblGrid>
                <a:gridCol w="1870075"/>
                <a:gridCol w="2143125"/>
                <a:gridCol w="2863850"/>
                <a:gridCol w="2230438"/>
              </a:tblGrid>
              <a:tr h="106680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b="1">
                          <a:solidFill>
                            <a:srgbClr val="000000"/>
                          </a:solidFill>
                          <a:latin typeface="Calibri" panose="020F0502020204030204" pitchFamily="34" charset="0"/>
                        </a:rPr>
                        <a:t>often</a:t>
                      </a:r>
                      <a:endParaRPr lang="zh-CN" altLang="en-US" b="1">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b="1">
                          <a:solidFill>
                            <a:srgbClr val="000000"/>
                          </a:solidFill>
                          <a:latin typeface="Calibri" panose="020F0502020204030204" pitchFamily="34" charset="0"/>
                        </a:rPr>
                        <a:t>now</a:t>
                      </a:r>
                      <a:endParaRPr lang="zh-CN" altLang="en-US" b="1">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b="1">
                          <a:solidFill>
                            <a:srgbClr val="000000"/>
                          </a:solidFill>
                          <a:latin typeface="Calibri" panose="020F0502020204030204" pitchFamily="34" charset="0"/>
                        </a:rPr>
                        <a:t>tomorrow</a:t>
                      </a:r>
                      <a:endParaRPr lang="zh-CN" altLang="en-US" b="1">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b="1">
                          <a:solidFill>
                            <a:srgbClr val="000000"/>
                          </a:solidFill>
                          <a:latin typeface="Calibri" panose="020F0502020204030204" pitchFamily="34" charset="0"/>
                        </a:rPr>
                        <a:t>yesterday</a:t>
                      </a:r>
                      <a:endParaRPr lang="zh-CN" altLang="en-US" b="1">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r>
              <a:tr h="52546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a:t>eat(</a:t>
                      </a:r>
                      <a:r>
                        <a:rPr lang="en-US" altLang="zh-CN" sz="2400">
                          <a:solidFill>
                            <a:srgbClr val="FF0000"/>
                          </a:solidFill>
                        </a:rPr>
                        <a:t>s</a:t>
                      </a:r>
                      <a:r>
                        <a:rPr lang="en-US" altLang="zh-CN" sz="2400"/>
                        <a:t>)</a:t>
                      </a:r>
                      <a:endParaRPr lang="zh-CN" altLang="en-US" sz="2400"/>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a:solidFill>
                            <a:srgbClr val="FF0000"/>
                          </a:solidFill>
                          <a:latin typeface="Calibri" panose="020F0502020204030204" pitchFamily="34" charset="0"/>
                        </a:rPr>
                        <a:t>be</a:t>
                      </a:r>
                      <a:r>
                        <a:rPr lang="en-US" altLang="zh-CN" sz="2400" b="1">
                          <a:solidFill>
                            <a:srgbClr val="000000"/>
                          </a:solidFill>
                          <a:latin typeface="Calibri" panose="020F0502020204030204" pitchFamily="34" charset="0"/>
                        </a:rPr>
                        <a:t>  eat</a:t>
                      </a:r>
                      <a:r>
                        <a:rPr lang="en-US" altLang="zh-CN" sz="2400" b="1">
                          <a:solidFill>
                            <a:srgbClr val="FF0000"/>
                          </a:solidFill>
                          <a:latin typeface="Calibri" panose="020F0502020204030204" pitchFamily="34" charset="0"/>
                        </a:rPr>
                        <a:t>ing</a:t>
                      </a:r>
                      <a:endParaRPr lang="zh-CN" altLang="en-US" sz="2400" b="1">
                        <a:solidFill>
                          <a:srgbClr val="FF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000" b="1">
                          <a:solidFill>
                            <a:srgbClr val="FF0000"/>
                          </a:solidFill>
                        </a:rPr>
                        <a:t>be going to</a:t>
                      </a:r>
                      <a:r>
                        <a:rPr lang="en-US" altLang="zh-CN" sz="2000" b="1">
                          <a:solidFill>
                            <a:srgbClr val="000000"/>
                          </a:solidFill>
                        </a:rPr>
                        <a:t>(</a:t>
                      </a:r>
                      <a:r>
                        <a:rPr lang="en-US" altLang="zh-CN" sz="2000" b="1">
                          <a:solidFill>
                            <a:srgbClr val="0000FF"/>
                          </a:solidFill>
                        </a:rPr>
                        <a:t>will</a:t>
                      </a:r>
                      <a:r>
                        <a:rPr lang="en-US" altLang="zh-CN" sz="2000" b="1">
                          <a:solidFill>
                            <a:srgbClr val="000000"/>
                          </a:solidFill>
                        </a:rPr>
                        <a:t>) eat</a:t>
                      </a:r>
                      <a:endParaRPr lang="zh-CN" altLang="en-US" sz="2000" b="1">
                        <a:solidFill>
                          <a:srgbClr val="00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a:solidFill>
                            <a:srgbClr val="000000"/>
                          </a:solidFill>
                        </a:rPr>
                        <a:t>ate</a:t>
                      </a:r>
                      <a:endParaRPr lang="zh-CN" altLang="en-US" sz="2400">
                        <a:solidFill>
                          <a:srgbClr val="00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r>
              <a:tr h="52387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a:solidFill>
                            <a:srgbClr val="000000"/>
                          </a:solidFill>
                        </a:rPr>
                        <a:t>buy</a:t>
                      </a:r>
                      <a:endParaRPr lang="en-US" altLang="zh-CN" sz="2400">
                        <a:solidFill>
                          <a:srgbClr val="00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FF0000"/>
                          </a:solidFill>
                          <a:latin typeface="Calibri" panose="020F0502020204030204" pitchFamily="34" charset="0"/>
                        </a:rPr>
                        <a:t>be</a:t>
                      </a:r>
                      <a:r>
                        <a:rPr lang="zh-CN" altLang="en-US" sz="2400" b="1" dirty="0">
                          <a:solidFill>
                            <a:srgbClr val="000000"/>
                          </a:solidFill>
                          <a:latin typeface="Calibri" panose="020F0502020204030204" pitchFamily="34" charset="0"/>
                        </a:rPr>
                        <a:t>  </a:t>
                      </a:r>
                      <a:r>
                        <a:rPr lang="en-US" altLang="zh-CN" sz="2400" b="1" dirty="0">
                          <a:solidFill>
                            <a:srgbClr val="000000"/>
                          </a:solidFill>
                          <a:latin typeface="Calibri" panose="020F0502020204030204" pitchFamily="34" charset="0"/>
                        </a:rPr>
                        <a:t>buy</a:t>
                      </a:r>
                      <a:r>
                        <a:rPr lang="zh-CN" altLang="en-US" sz="2400" b="1" dirty="0">
                          <a:solidFill>
                            <a:srgbClr val="FF0000"/>
                          </a:solidFill>
                          <a:latin typeface="Calibri" panose="020F0502020204030204" pitchFamily="34" charset="0"/>
                        </a:rPr>
                        <a:t>ing</a:t>
                      </a:r>
                      <a:endParaRPr lang="zh-CN" altLang="en-US" sz="2400" b="1" dirty="0">
                        <a:solidFill>
                          <a:srgbClr val="FF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r>
              <a:tr h="52705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a:solidFill>
                            <a:srgbClr val="FF0000"/>
                          </a:solidFill>
                        </a:rPr>
                        <a:t>be</a:t>
                      </a:r>
                      <a:r>
                        <a:rPr lang="en-US" altLang="zh-CN" sz="2400">
                          <a:solidFill>
                            <a:srgbClr val="000000"/>
                          </a:solidFill>
                        </a:rPr>
                        <a:t>  putt</a:t>
                      </a:r>
                      <a:r>
                        <a:rPr lang="en-US" altLang="zh-CN" sz="2400">
                          <a:solidFill>
                            <a:srgbClr val="FF0000"/>
                          </a:solidFill>
                        </a:rPr>
                        <a:t>ing</a:t>
                      </a:r>
                      <a:endParaRPr lang="en-US" altLang="zh-CN" sz="2400">
                        <a:solidFill>
                          <a:srgbClr val="FF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r>
              <a:tr h="52546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000" b="1" dirty="0">
                          <a:solidFill>
                            <a:srgbClr val="FF0000"/>
                          </a:solidFill>
                        </a:rPr>
                        <a:t>be going to</a:t>
                      </a:r>
                      <a:r>
                        <a:rPr lang="zh-CN" altLang="en-US" sz="2000" b="1" dirty="0">
                          <a:solidFill>
                            <a:srgbClr val="000000"/>
                          </a:solidFill>
                        </a:rPr>
                        <a:t>(</a:t>
                      </a:r>
                      <a:r>
                        <a:rPr lang="zh-CN" altLang="en-US" sz="2000" b="1" dirty="0">
                          <a:solidFill>
                            <a:srgbClr val="0000FF"/>
                          </a:solidFill>
                        </a:rPr>
                        <a:t>will</a:t>
                      </a:r>
                      <a:r>
                        <a:rPr lang="zh-CN" altLang="en-US" sz="2000" b="1" dirty="0">
                          <a:solidFill>
                            <a:srgbClr val="000000"/>
                          </a:solidFill>
                        </a:rPr>
                        <a:t>) </a:t>
                      </a:r>
                      <a:r>
                        <a:rPr lang="en-US" altLang="zh-CN" sz="2000" b="1">
                          <a:solidFill>
                            <a:srgbClr val="000000"/>
                          </a:solidFill>
                        </a:rPr>
                        <a:t>walk</a:t>
                      </a:r>
                      <a:endParaRPr lang="en-US" altLang="zh-CN" sz="2000" b="1">
                        <a:solidFill>
                          <a:srgbClr val="00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r>
              <a:tr h="52546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a:solidFill>
                            <a:srgbClr val="000000"/>
                          </a:solidFill>
                        </a:rPr>
                        <a:t>brought</a:t>
                      </a:r>
                      <a:endParaRPr lang="en-US" altLang="zh-CN" sz="2400">
                        <a:solidFill>
                          <a:srgbClr val="00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r>
              <a:tr h="52705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a:solidFill>
                            <a:srgbClr val="000000"/>
                          </a:solidFill>
                        </a:rPr>
                        <a:t>help</a:t>
                      </a:r>
                      <a:endParaRPr lang="en-US" altLang="zh-CN" sz="2400">
                        <a:solidFill>
                          <a:srgbClr val="00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r>
              <a:tr h="52387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000" b="1" dirty="0">
                          <a:solidFill>
                            <a:srgbClr val="FF0000"/>
                          </a:solidFill>
                        </a:rPr>
                        <a:t>be going to</a:t>
                      </a:r>
                      <a:r>
                        <a:rPr lang="zh-CN" altLang="en-US" sz="2000" b="1" dirty="0">
                          <a:solidFill>
                            <a:srgbClr val="000000"/>
                          </a:solidFill>
                        </a:rPr>
                        <a:t>(</a:t>
                      </a:r>
                      <a:r>
                        <a:rPr lang="zh-CN" altLang="en-US" sz="2000" b="1" dirty="0">
                          <a:solidFill>
                            <a:srgbClr val="0000FF"/>
                          </a:solidFill>
                        </a:rPr>
                        <a:t>will</a:t>
                      </a:r>
                      <a:r>
                        <a:rPr lang="zh-CN" altLang="en-US" sz="2000" b="1" dirty="0">
                          <a:solidFill>
                            <a:srgbClr val="000000"/>
                          </a:solidFill>
                        </a:rPr>
                        <a:t>)</a:t>
                      </a:r>
                      <a:r>
                        <a:rPr lang="en-US" altLang="zh-CN" sz="2000" b="1">
                          <a:solidFill>
                            <a:srgbClr val="000000"/>
                          </a:solidFill>
                        </a:rPr>
                        <a:t>teach</a:t>
                      </a:r>
                      <a:endParaRPr lang="en-US" altLang="zh-CN" sz="2000" b="1">
                        <a:solidFill>
                          <a:srgbClr val="00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r>
              <a:tr h="52546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a:solidFill>
                            <a:srgbClr val="000000"/>
                          </a:solidFill>
                        </a:rPr>
                        <a:t>played</a:t>
                      </a:r>
                      <a:endParaRPr lang="en-US" altLang="zh-CN" sz="2400">
                        <a:solidFill>
                          <a:srgbClr val="00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EFF3EA"/>
                    </a:solidFill>
                  </a:tcPr>
                </a:tc>
              </a:tr>
              <a:tr h="52546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a:solidFill>
                            <a:srgbClr val="000000"/>
                          </a:solidFill>
                        </a:rPr>
                        <a:t>go</a:t>
                      </a:r>
                      <a:endParaRPr lang="en-US" altLang="zh-CN" sz="2400">
                        <a:solidFill>
                          <a:srgbClr val="000000"/>
                        </a:solidFill>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800" dirty="0">
                        <a:solidFill>
                          <a:srgbClr val="000000"/>
                        </a:solidFill>
                        <a:latin typeface="Calibri" panose="020F0502020204030204" pitchFamily="34" charset="0"/>
                      </a:endParaRPr>
                    </a:p>
                  </a:txBody>
                  <a:tcPr>
                    <a:lnL w="12700" cap="flat" cmpd="sng">
                      <a:solidFill>
                        <a:srgbClr val="9BBB59"/>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DEE7D1"/>
                    </a:solidFill>
                  </a:tcPr>
                </a:tc>
              </a:tr>
            </a:tbl>
          </a:graphicData>
        </a:graphic>
      </p:graphicFrame>
      <p:sp>
        <p:nvSpPr>
          <p:cNvPr id="13449" name="文本框 13448"/>
          <p:cNvSpPr txBox="1"/>
          <p:nvPr/>
        </p:nvSpPr>
        <p:spPr>
          <a:xfrm>
            <a:off x="7380288" y="2925763"/>
            <a:ext cx="1800225" cy="457200"/>
          </a:xfrm>
          <a:prstGeom prst="rect">
            <a:avLst/>
          </a:prstGeom>
          <a:noFill/>
          <a:ln w="9525">
            <a:noFill/>
          </a:ln>
        </p:spPr>
        <p:txBody>
          <a:bodyPr>
            <a:spAutoFit/>
          </a:bodyPr>
          <a:p>
            <a:pPr>
              <a:spcBef>
                <a:spcPct val="50000"/>
              </a:spcBef>
            </a:pPr>
            <a:r>
              <a:rPr lang="en-US" altLang="zh-CN" sz="2400">
                <a:latin typeface="Arial" panose="020B0604020202020204" pitchFamily="34" charset="0"/>
              </a:rPr>
              <a:t>bought</a:t>
            </a:r>
            <a:endParaRPr lang="en-US" altLang="zh-CN" sz="2400">
              <a:latin typeface="Arial" panose="020B0604020202020204" pitchFamily="34" charset="0"/>
            </a:endParaRPr>
          </a:p>
        </p:txBody>
      </p:sp>
      <p:sp>
        <p:nvSpPr>
          <p:cNvPr id="13450" name="文本框 13449"/>
          <p:cNvSpPr txBox="1"/>
          <p:nvPr/>
        </p:nvSpPr>
        <p:spPr>
          <a:xfrm>
            <a:off x="7524750" y="3429000"/>
            <a:ext cx="1512888" cy="457200"/>
          </a:xfrm>
          <a:prstGeom prst="rect">
            <a:avLst/>
          </a:prstGeom>
          <a:noFill/>
          <a:ln w="9525">
            <a:noFill/>
          </a:ln>
        </p:spPr>
        <p:txBody>
          <a:bodyPr>
            <a:spAutoFit/>
          </a:bodyPr>
          <a:p>
            <a:pPr>
              <a:spcBef>
                <a:spcPct val="50000"/>
              </a:spcBef>
            </a:pPr>
            <a:r>
              <a:rPr lang="en-US" altLang="zh-CN" sz="2400">
                <a:latin typeface="Arial" panose="020B0604020202020204" pitchFamily="34" charset="0"/>
              </a:rPr>
              <a:t>put</a:t>
            </a:r>
            <a:endParaRPr lang="en-US" altLang="zh-CN" sz="2400">
              <a:latin typeface="Arial" panose="020B0604020202020204" pitchFamily="34" charset="0"/>
            </a:endParaRPr>
          </a:p>
        </p:txBody>
      </p:sp>
      <p:sp>
        <p:nvSpPr>
          <p:cNvPr id="13451" name="文本框 13450"/>
          <p:cNvSpPr txBox="1"/>
          <p:nvPr/>
        </p:nvSpPr>
        <p:spPr>
          <a:xfrm>
            <a:off x="7019925" y="5078413"/>
            <a:ext cx="1584325" cy="366712"/>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3452" name="文本框 13451"/>
          <p:cNvSpPr txBox="1"/>
          <p:nvPr/>
        </p:nvSpPr>
        <p:spPr>
          <a:xfrm>
            <a:off x="7451725" y="5013325"/>
            <a:ext cx="1152525" cy="457200"/>
          </a:xfrm>
          <a:prstGeom prst="rect">
            <a:avLst/>
          </a:prstGeom>
          <a:noFill/>
          <a:ln w="9525">
            <a:noFill/>
          </a:ln>
        </p:spPr>
        <p:txBody>
          <a:bodyPr>
            <a:spAutoFit/>
          </a:bodyPr>
          <a:p>
            <a:pPr>
              <a:spcBef>
                <a:spcPct val="50000"/>
              </a:spcBef>
            </a:pPr>
            <a:r>
              <a:rPr lang="en-US" altLang="zh-CN" sz="2400">
                <a:latin typeface="Arial" panose="020B0604020202020204" pitchFamily="34" charset="0"/>
              </a:rPr>
              <a:t>taught</a:t>
            </a:r>
            <a:endParaRPr lang="en-US" altLang="zh-CN" sz="2400">
              <a:latin typeface="Arial" panose="020B0604020202020204" pitchFamily="34" charset="0"/>
            </a:endParaRPr>
          </a:p>
        </p:txBody>
      </p:sp>
      <p:sp>
        <p:nvSpPr>
          <p:cNvPr id="13453" name="文本框 13452"/>
          <p:cNvSpPr txBox="1"/>
          <p:nvPr/>
        </p:nvSpPr>
        <p:spPr>
          <a:xfrm>
            <a:off x="7380288" y="6670675"/>
            <a:ext cx="1582737" cy="457200"/>
          </a:xfrm>
          <a:prstGeom prst="rect">
            <a:avLst/>
          </a:prstGeom>
          <a:noFill/>
          <a:ln w="9525">
            <a:noFill/>
          </a:ln>
        </p:spPr>
        <p:txBody>
          <a:bodyPr>
            <a:spAutoFit/>
          </a:bodyPr>
          <a:p>
            <a:pPr>
              <a:spcBef>
                <a:spcPct val="50000"/>
              </a:spcBef>
            </a:pPr>
            <a:r>
              <a:rPr lang="en-US" altLang="zh-CN" sz="2400">
                <a:latin typeface="Arial" panose="020B0604020202020204" pitchFamily="34" charset="0"/>
              </a:rPr>
              <a:t>went</a:t>
            </a:r>
            <a:endParaRPr lang="en-US" altLang="zh-CN" sz="24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4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3450"/>
                                        </p:tgtEl>
                                        <p:attrNameLst>
                                          <p:attrName>style.visibility</p:attrName>
                                        </p:attrNameLst>
                                      </p:cBhvr>
                                      <p:to>
                                        <p:strVal val="visible"/>
                                      </p:to>
                                    </p:set>
                                    <p:animEffect transition="in" filter="box(in)">
                                      <p:cBhvr>
                                        <p:cTn id="11" dur="500"/>
                                        <p:tgtEl>
                                          <p:spTgt spid="13450"/>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3452"/>
                                        </p:tgtEl>
                                        <p:attrNameLst>
                                          <p:attrName>style.visibility</p:attrName>
                                        </p:attrNameLst>
                                      </p:cBhvr>
                                      <p:to>
                                        <p:strVal val="visible"/>
                                      </p:to>
                                    </p:set>
                                    <p:animEffect transition="in" filter="diamond(in)">
                                      <p:cBhvr>
                                        <p:cTn id="16" dur="2000"/>
                                        <p:tgtEl>
                                          <p:spTgt spid="1345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453"/>
                                        </p:tgtEl>
                                        <p:attrNameLst>
                                          <p:attrName>style.visibility</p:attrName>
                                        </p:attrNameLst>
                                      </p:cBhvr>
                                      <p:to>
                                        <p:strVal val="visible"/>
                                      </p:to>
                                    </p:set>
                                    <p:animEffect transition="in" filter="blinds(horizontal)">
                                      <p:cBhvr>
                                        <p:cTn id="21" dur="500"/>
                                        <p:tgtEl>
                                          <p:spTgt spid="13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49" grpId="0"/>
      <p:bldP spid="13450" grpId="0"/>
      <p:bldP spid="13452" grpId="0"/>
      <p:bldP spid="13453"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3574</Words>
  <Application>WPS 演示</Application>
  <PresentationFormat>在屏幕上显示</PresentationFormat>
  <Paragraphs>190</Paragraphs>
  <Slides>13</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13</vt:i4>
      </vt:variant>
    </vt:vector>
  </HeadingPairs>
  <TitlesOfParts>
    <vt:vector size="29" baseType="lpstr">
      <vt:lpstr>Arial</vt:lpstr>
      <vt:lpstr>宋体</vt:lpstr>
      <vt:lpstr>Wingdings</vt:lpstr>
      <vt:lpstr>Times New Roman</vt:lpstr>
      <vt:lpstr>Impact</vt:lpstr>
      <vt:lpstr>MS PMincho</vt:lpstr>
      <vt:lpstr>Calibri</vt:lpstr>
      <vt:lpstr>楷体</vt:lpstr>
      <vt:lpstr>微软雅黑</vt:lpstr>
      <vt:lpstr>Arial Unicode MS</vt:lpstr>
      <vt:lpstr>Cambria</vt:lpstr>
      <vt:lpstr>黑体</vt:lpstr>
      <vt:lpstr>Arial</vt:lpstr>
      <vt:lpstr>等线</vt:lpstr>
      <vt:lpstr>默认设计模板</vt:lpstr>
      <vt:lpstr>自定义设计方案</vt:lpstr>
      <vt:lpstr>PowerPoint 演示文稿</vt:lpstr>
      <vt:lpstr>英语句子很简单 过去现在和将来 yesterday表过去 动 词 后 面 加ed 第三人称后面是often 动词单三莫忘记 要是tomorrow来捣乱 be going to 加上才算完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上帝掷骰子吗</cp:lastModifiedBy>
  <cp:revision>5</cp:revision>
  <dcterms:created xsi:type="dcterms:W3CDTF">2016-07-08T08:10:00Z</dcterms:created>
  <dcterms:modified xsi:type="dcterms:W3CDTF">2023-09-30T11:42:45Z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7327D42783014C56940398AFDD1CB2C0_13</vt:lpwstr>
  </property>
  <property fmtid="{D5CDD505-2E9C-101B-9397-08002B2CF9AE}" pid="4" name="KSOProductBuildVer">
    <vt:lpwstr>2052-12.1.0.15374</vt:lpwstr>
  </property>
</Properties>
</file>