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sldIdLst>
    <p:sldId id="256" r:id="rId4"/>
    <p:sldId id="257" r:id="rId5"/>
    <p:sldId id="267" r:id="rId6"/>
    <p:sldId id="305" r:id="rId7"/>
    <p:sldId id="306" r:id="rId8"/>
    <p:sldId id="258" r:id="rId9"/>
    <p:sldId id="307" r:id="rId10"/>
    <p:sldId id="302" r:id="rId11"/>
    <p:sldId id="27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08" r:id="rId23"/>
    <p:sldId id="322" r:id="rId24"/>
    <p:sldId id="323" r:id="rId25"/>
    <p:sldId id="324" r:id="rId26"/>
    <p:sldId id="325" r:id="rId27"/>
    <p:sldId id="304" r:id="rId28"/>
    <p:sldId id="326" r:id="rId29"/>
    <p:sldId id="327" r:id="rId30"/>
    <p:sldId id="278" r:id="rId31"/>
    <p:sldId id="331" r:id="rId32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408552-9D41-4FA9-897E-D41837AA734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1.png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27875" y="307571"/>
            <a:ext cx="5688629" cy="426647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6" name="矩形 35"/>
          <p:cNvSpPr/>
          <p:nvPr/>
        </p:nvSpPr>
        <p:spPr>
          <a:xfrm>
            <a:off x="0" y="4365625"/>
            <a:ext cx="9144000" cy="16557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文本框 4130"/>
          <p:cNvSpPr txBox="1"/>
          <p:nvPr/>
        </p:nvSpPr>
        <p:spPr>
          <a:xfrm>
            <a:off x="1903413" y="4510088"/>
            <a:ext cx="52641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纪念白求恩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220913" y="5418138"/>
            <a:ext cx="4702175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Rectangle 3"/>
          <p:cNvSpPr/>
          <p:nvPr/>
        </p:nvSpPr>
        <p:spPr>
          <a:xfrm>
            <a:off x="323850" y="1819275"/>
            <a:ext cx="8496300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“一个外国人，毫无利己的动机，把中国人民的解放事业当作他自己的事业，这是什么精神</a:t>
            </a:r>
            <a:r>
              <a:rPr lang="en-US" altLang="zh-CN" sz="2600" b="1" dirty="0">
                <a:latin typeface="宋体" panose="02010600030101010101" pitchFamily="2" charset="-122"/>
              </a:rPr>
              <a:t>?</a:t>
            </a:r>
            <a:r>
              <a:rPr lang="zh-CN" altLang="en-US" sz="2600" b="1" dirty="0">
                <a:latin typeface="宋体" panose="02010600030101010101" pitchFamily="2" charset="-122"/>
              </a:rPr>
              <a:t>这是国际主义的精神，这是共产主义的精神，每一个中国共产党员都要学习这种精神。” 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5362" name="Rectangle 4"/>
          <p:cNvSpPr/>
          <p:nvPr/>
        </p:nvSpPr>
        <p:spPr>
          <a:xfrm>
            <a:off x="1014413" y="4881563"/>
            <a:ext cx="11906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要点：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2293" name="Rectangle 5"/>
          <p:cNvSpPr/>
          <p:nvPr/>
        </p:nvSpPr>
        <p:spPr>
          <a:xfrm>
            <a:off x="2386013" y="4881563"/>
            <a:ext cx="521017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赞扬白求恩同志的国际主义精神。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0" y="765175"/>
            <a:ext cx="2916238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第一自然段重点句：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5362" grpId="0"/>
      <p:bldP spid="122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395288" y="2024063"/>
            <a:ext cx="8283575" cy="1549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“白求恩同志毫不利己专门利人的精神，表现在他对工作的极端的负责任，对同志对人民的极端的热忱。”    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6386" name="Rectangle 3"/>
          <p:cNvSpPr/>
          <p:nvPr/>
        </p:nvSpPr>
        <p:spPr>
          <a:xfrm>
            <a:off x="885825" y="4521200"/>
            <a:ext cx="11906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要点：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1970088" y="4521200"/>
            <a:ext cx="67056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赞扬白求恩同志毫不利己专门利人的精神。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0" y="776288"/>
            <a:ext cx="3200400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第二自然段重点句：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6386" grpId="0"/>
      <p:bldP spid="133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0" y="692150"/>
            <a:ext cx="2843213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第三自然段重点句：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0" name="Rectangle 3"/>
          <p:cNvSpPr/>
          <p:nvPr/>
        </p:nvSpPr>
        <p:spPr>
          <a:xfrm>
            <a:off x="985838" y="4587875"/>
            <a:ext cx="107791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要点：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4340" name="Rectangle 4"/>
          <p:cNvSpPr/>
          <p:nvPr/>
        </p:nvSpPr>
        <p:spPr>
          <a:xfrm>
            <a:off x="2146300" y="4592638"/>
            <a:ext cx="62420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赞扬白求恩同志对技术精益求精的精神。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1" name="Rectangle 5"/>
          <p:cNvSpPr/>
          <p:nvPr/>
        </p:nvSpPr>
        <p:spPr>
          <a:xfrm>
            <a:off x="468313" y="2095500"/>
            <a:ext cx="8207375" cy="1549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“白求恩同志是个医生，他以医疗为职业，对技术精益求精。”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4340" grpId="0"/>
      <p:bldP spid="143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ChangeArrowheads="1"/>
          </p:cNvSpPr>
          <p:nvPr/>
        </p:nvSpPr>
        <p:spPr bwMode="auto">
          <a:xfrm>
            <a:off x="0" y="692150"/>
            <a:ext cx="2843213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第四自然段重点句：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4" name="Rectangle 3"/>
          <p:cNvSpPr/>
          <p:nvPr/>
        </p:nvSpPr>
        <p:spPr>
          <a:xfrm>
            <a:off x="855663" y="3025775"/>
            <a:ext cx="95091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要点：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1935163" y="2924175"/>
            <a:ext cx="65532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号召全党学习白求恩同志毫无自私自利之心的精神。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Rectangle 5"/>
          <p:cNvSpPr/>
          <p:nvPr/>
        </p:nvSpPr>
        <p:spPr>
          <a:xfrm>
            <a:off x="900113" y="1844675"/>
            <a:ext cx="73152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“我们大家要学习他毫无自私自利之心的精神。”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20486" name="Picture 2" descr="http://p3.so.qhimgs1.com/bdr/_240_/t012fc180f007b3484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4221163"/>
            <a:ext cx="2808288" cy="2011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5364" grpId="0"/>
      <p:bldP spid="153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971550" y="1052513"/>
            <a:ext cx="53784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各段内容要点之间的联系是怎样的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?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699" name="Rectangle 3"/>
          <p:cNvSpPr/>
          <p:nvPr/>
        </p:nvSpPr>
        <p:spPr>
          <a:xfrm>
            <a:off x="439738" y="2060575"/>
            <a:ext cx="8208962" cy="314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这四个要点都是共产主义精神的具体表现（也就是全文的</a:t>
            </a:r>
            <a:r>
              <a:rPr lang="zh-CN" altLang="en-US" sz="26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分论点</a:t>
            </a:r>
            <a:r>
              <a:rPr lang="zh-CN" altLang="en-US" sz="2600" b="1" dirty="0">
                <a:latin typeface="宋体" panose="02010600030101010101" pitchFamily="2" charset="-122"/>
              </a:rPr>
              <a:t>）。文章从四个方面阐述了白求恩同志的共产主义精神，并</a:t>
            </a:r>
            <a:r>
              <a:rPr lang="zh-CN" altLang="en-US" sz="26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号召全党学习他这种真正的共产主义精神</a:t>
            </a:r>
            <a:r>
              <a:rPr lang="zh-CN" altLang="en-US" sz="2600" b="1" dirty="0">
                <a:latin typeface="宋体" panose="02010600030101010101" pitchFamily="2" charset="-122"/>
              </a:rPr>
              <a:t>（即是</a:t>
            </a:r>
            <a:r>
              <a:rPr lang="zh-CN" altLang="en-US" sz="2600" b="1" u="sng" dirty="0">
                <a:latin typeface="宋体" panose="02010600030101010101" pitchFamily="2" charset="-122"/>
              </a:rPr>
              <a:t>中心论点</a:t>
            </a:r>
            <a:r>
              <a:rPr lang="zh-CN" altLang="en-US" sz="2600" b="1" dirty="0">
                <a:latin typeface="宋体" panose="02010600030101010101" pitchFamily="2" charset="-122"/>
              </a:rPr>
              <a:t>）。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285750" y="1023938"/>
            <a:ext cx="8569325" cy="449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“叙”和“议”是两种不同的表达方式。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latin typeface="宋体" panose="02010600030101010101" pitchFamily="2" charset="-122"/>
              </a:rPr>
              <a:t>议论文，以“议”为主，“叙”是为证明论点提出事实根据，“叙”要扣住论点，“叙”得简明、概括。记叙文也“叙”和“议”，记叙文以“叙”为主，“议”是用于揭示事物的本质和意义，起画龙点睛，突出中心的作用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本文是议论文，运用夹叙夹议的写法，谈谈课文是怎样夹叙夹议的。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539750" y="1844675"/>
            <a:ext cx="8370888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“白求恩同志是加拿大共产党员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不幸以身殉职”是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记叙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，其余是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0" y="765175"/>
            <a:ext cx="1860550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第一自然段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330200" y="3500438"/>
            <a:ext cx="8058150" cy="1549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先叙后议。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先概括简叙白求恩事迹，后赞扬他的国际主义精神。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/>
          <p:nvPr/>
        </p:nvSpPr>
        <p:spPr>
          <a:xfrm>
            <a:off x="395288" y="2922588"/>
            <a:ext cx="1857375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第一层：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第二层：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第三层：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Rectangle 4"/>
          <p:cNvSpPr/>
          <p:nvPr/>
        </p:nvSpPr>
        <p:spPr>
          <a:xfrm>
            <a:off x="1970088" y="960438"/>
            <a:ext cx="49053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可分三层，每一层都是先叙后议。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Rectangle 5"/>
          <p:cNvSpPr/>
          <p:nvPr/>
        </p:nvSpPr>
        <p:spPr>
          <a:xfrm>
            <a:off x="2330450" y="1531938"/>
            <a:ext cx="43291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①②｜③④⑤⑥⑦｜⑧⑨⑩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Rectangle 6"/>
          <p:cNvSpPr/>
          <p:nvPr/>
        </p:nvSpPr>
        <p:spPr>
          <a:xfrm>
            <a:off x="1898650" y="2103438"/>
            <a:ext cx="56705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叙议   叙   议    叙  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Rectangle 7"/>
          <p:cNvSpPr/>
          <p:nvPr/>
        </p:nvSpPr>
        <p:spPr>
          <a:xfrm>
            <a:off x="1677988" y="2852738"/>
            <a:ext cx="6781800" cy="1052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先高度概括白求恩精神的具体表现，后号召每个共产党员都要学习他。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Rectangle 8"/>
          <p:cNvSpPr/>
          <p:nvPr/>
        </p:nvSpPr>
        <p:spPr>
          <a:xfrm>
            <a:off x="1677988" y="4065588"/>
            <a:ext cx="693420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先联系“不少的人”的表现，后分析“不少的人”的实质。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Rectangle 9"/>
          <p:cNvSpPr/>
          <p:nvPr/>
        </p:nvSpPr>
        <p:spPr>
          <a:xfrm>
            <a:off x="1649413" y="5129213"/>
            <a:ext cx="731520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先转述从前线回来的人对白求恩的评价，后号召学习他的精神。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AutoShape 10"/>
          <p:cNvSpPr/>
          <p:nvPr/>
        </p:nvSpPr>
        <p:spPr>
          <a:xfrm rot="-5354396">
            <a:off x="4013200" y="1355725"/>
            <a:ext cx="231775" cy="1600200"/>
          </a:xfrm>
          <a:prstGeom prst="leftBrace">
            <a:avLst>
              <a:gd name="adj1" fmla="val 57150"/>
              <a:gd name="adj2" fmla="val 47324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7" name="AutoShape 11"/>
          <p:cNvSpPr/>
          <p:nvPr/>
        </p:nvSpPr>
        <p:spPr>
          <a:xfrm rot="-5381611">
            <a:off x="5570538" y="1800225"/>
            <a:ext cx="152400" cy="762000"/>
          </a:xfrm>
          <a:prstGeom prst="leftBrace">
            <a:avLst>
              <a:gd name="adj1" fmla="val 41388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0" y="765175"/>
            <a:ext cx="1987550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第二自然段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  <p:bldP spid="19461" grpId="0"/>
      <p:bldP spid="19462" grpId="0"/>
      <p:bldP spid="19463" grpId="0"/>
      <p:bldP spid="19464" grpId="0"/>
      <p:bldP spid="19465" grpId="0"/>
      <p:bldP spid="19466" grpId="0" bldLvl="0" animBg="1"/>
      <p:bldP spid="1946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590550" y="1773238"/>
            <a:ext cx="822960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“白求恩同志是个医生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他的医术是很高明的”是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记叙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，其余是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0" y="765175"/>
            <a:ext cx="1860550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第三自然段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484" name="Rectangle 4"/>
          <p:cNvSpPr/>
          <p:nvPr/>
        </p:nvSpPr>
        <p:spPr>
          <a:xfrm>
            <a:off x="330200" y="3505200"/>
            <a:ext cx="8569325" cy="1652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先叙后议。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先简叙白求恩对技术的钻研和医术的高明，由此及彼联系两种“一班人”给以批评教育。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304800" y="1725613"/>
            <a:ext cx="853440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“我和白求恩同志只见过一面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我是很悲痛的”是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记叙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，其余是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0" y="908050"/>
            <a:ext cx="1860550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第四自然段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508" name="Rectangle 4"/>
          <p:cNvSpPr/>
          <p:nvPr/>
        </p:nvSpPr>
        <p:spPr>
          <a:xfrm>
            <a:off x="387350" y="3286125"/>
            <a:ext cx="8505825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先叙后议。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先叙述自己与白求恩的交往，然后分析和强调学习白求恩的意义。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495300" y="1484313"/>
            <a:ext cx="8240713" cy="418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学习白求恩同志的毫不利己专门利人、对技术精益求精的崇高的国际主义和共产主义精神。</a:t>
            </a:r>
            <a:endParaRPr lang="zh-CN" altLang="en-US" sz="28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帮助学生理解本文叙议结合、以议为主的特点。</a:t>
            </a:r>
            <a:endParaRPr lang="zh-CN" altLang="en-US" sz="28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本文句式整齐，节奏明快有力，应让学生反复朗读，体会作者的思想感情和语言的说理力量。</a:t>
            </a:r>
            <a:endParaRPr lang="zh-CN" altLang="en-US" sz="28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9219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9220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43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4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4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620713"/>
            <a:ext cx="4073525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文章如何运用对比手法的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?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" name="Group 3"/>
          <p:cNvGraphicFramePr>
            <a:graphicFrameLocks noGrp="1"/>
          </p:cNvGraphicFramePr>
          <p:nvPr/>
        </p:nvGraphicFramePr>
        <p:xfrm>
          <a:off x="536575" y="1519238"/>
          <a:ext cx="8102600" cy="4514850"/>
        </p:xfrm>
        <a:graphic>
          <a:graphicData uri="http://schemas.openxmlformats.org/drawingml/2006/table">
            <a:tbl>
              <a:tblPr/>
              <a:tblGrid>
                <a:gridCol w="1676400"/>
                <a:gridCol w="2743200"/>
                <a:gridCol w="3682752"/>
              </a:tblGrid>
              <a:tr h="553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6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42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25"/>
          <p:cNvSpPr/>
          <p:nvPr/>
        </p:nvSpPr>
        <p:spPr>
          <a:xfrm>
            <a:off x="3013075" y="1528763"/>
            <a:ext cx="1112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白求恩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Rectangle 26"/>
          <p:cNvSpPr/>
          <p:nvPr/>
        </p:nvSpPr>
        <p:spPr>
          <a:xfrm>
            <a:off x="5514975" y="1519238"/>
            <a:ext cx="23495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不少人和一些人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27"/>
          <p:cNvSpPr/>
          <p:nvPr/>
        </p:nvSpPr>
        <p:spPr>
          <a:xfrm>
            <a:off x="5184775" y="2233613"/>
            <a:ext cx="3094038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latin typeface="宋体" panose="02010600030101010101" pitchFamily="2" charset="-122"/>
              </a:rPr>
              <a:t>不负责任，拈轻怕重，喜欢自吹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" name="Rectangle 28"/>
          <p:cNvSpPr/>
          <p:nvPr/>
        </p:nvSpPr>
        <p:spPr>
          <a:xfrm>
            <a:off x="2678113" y="2376488"/>
            <a:ext cx="17303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极端负责任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8" name="Rectangle 29"/>
          <p:cNvSpPr/>
          <p:nvPr/>
        </p:nvSpPr>
        <p:spPr>
          <a:xfrm>
            <a:off x="733425" y="2357438"/>
            <a:ext cx="1112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对工作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Rectangle 30"/>
          <p:cNvSpPr/>
          <p:nvPr/>
        </p:nvSpPr>
        <p:spPr>
          <a:xfrm>
            <a:off x="733425" y="3597275"/>
            <a:ext cx="11128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对人民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Rectangle 31"/>
          <p:cNvSpPr/>
          <p:nvPr/>
        </p:nvSpPr>
        <p:spPr>
          <a:xfrm>
            <a:off x="771525" y="5097463"/>
            <a:ext cx="1112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对技术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Rectangle 32"/>
          <p:cNvSpPr/>
          <p:nvPr/>
        </p:nvSpPr>
        <p:spPr>
          <a:xfrm>
            <a:off x="2427288" y="3657600"/>
            <a:ext cx="2020887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400" b="1" dirty="0">
                <a:latin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</a:rPr>
              <a:t>极端的热忱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2" name="Rectangle 33"/>
          <p:cNvSpPr/>
          <p:nvPr/>
        </p:nvSpPr>
        <p:spPr>
          <a:xfrm>
            <a:off x="2774950" y="5024438"/>
            <a:ext cx="14224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latin typeface="宋体" panose="02010600030101010101" pitchFamily="2" charset="-122"/>
              </a:rPr>
              <a:t>精益求精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3" name="Rectangle 34"/>
          <p:cNvSpPr/>
          <p:nvPr/>
        </p:nvSpPr>
        <p:spPr>
          <a:xfrm>
            <a:off x="5087938" y="4737100"/>
            <a:ext cx="35512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鄙薄技术工作以为不足道，以为无出路，见异思迁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4" name="Rectangle 35"/>
          <p:cNvSpPr/>
          <p:nvPr/>
        </p:nvSpPr>
        <p:spPr>
          <a:xfrm>
            <a:off x="5184775" y="3368675"/>
            <a:ext cx="338296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latin typeface="宋体" panose="02010600030101010101" pitchFamily="2" charset="-122"/>
              </a:rPr>
              <a:t>冷冷清清，漠不关心，麻木不仁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/>
          <p:nvPr/>
        </p:nvSpPr>
        <p:spPr>
          <a:xfrm>
            <a:off x="609600" y="2420938"/>
            <a:ext cx="7924800" cy="239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对比方法的好处是：突出了白求恩崇高的共产主义精神，强调了向白求恩学习的必要性，明确了应该克服的缺点和今后努力的方向，从而有力的证明和阐述了论点。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28675" name="Rectangle 3"/>
          <p:cNvSpPr/>
          <p:nvPr/>
        </p:nvSpPr>
        <p:spPr>
          <a:xfrm>
            <a:off x="755650" y="1125538"/>
            <a:ext cx="420528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说说运用对比手法的好处。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/>
          <p:nvPr/>
        </p:nvSpPr>
        <p:spPr>
          <a:xfrm>
            <a:off x="333375" y="947738"/>
            <a:ext cx="8496300" cy="1112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  文中哪些话是正面介绍白求恩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?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哪些话是侧面介绍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?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侧面介绍有什么作用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?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79" name="Rectangle 3"/>
          <p:cNvSpPr/>
          <p:nvPr/>
        </p:nvSpPr>
        <p:spPr>
          <a:xfrm>
            <a:off x="107950" y="2492375"/>
            <a:ext cx="8818563" cy="56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“白求恩毫不利己专门利人的精神</a:t>
            </a:r>
            <a:r>
              <a:rPr lang="en-US" altLang="zh-CN" sz="2400" b="1" dirty="0"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宋体" panose="02010600030101010101" pitchFamily="2" charset="-122"/>
              </a:rPr>
              <a:t>极端的热忱”是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正面介绍</a:t>
            </a:r>
            <a:r>
              <a:rPr lang="zh-CN" altLang="en-US" sz="2400" b="1" dirty="0">
                <a:latin typeface="宋体" panose="02010600030101010101" pitchFamily="2" charset="-122"/>
              </a:rPr>
              <a:t>；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4580" name="Rectangle 4"/>
          <p:cNvSpPr/>
          <p:nvPr/>
        </p:nvSpPr>
        <p:spPr>
          <a:xfrm>
            <a:off x="107950" y="3355975"/>
            <a:ext cx="8305800" cy="56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“从前线回来的人</a:t>
            </a:r>
            <a:r>
              <a:rPr lang="en-US" altLang="zh-CN" sz="2400" b="1" dirty="0"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宋体" panose="02010600030101010101" pitchFamily="2" charset="-122"/>
              </a:rPr>
              <a:t>无不为之感动”是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侧面介绍</a:t>
            </a:r>
            <a:r>
              <a:rPr lang="zh-CN" altLang="en-US" sz="2400" b="1" dirty="0">
                <a:latin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4581" name="Rectangle 5"/>
          <p:cNvSpPr/>
          <p:nvPr/>
        </p:nvSpPr>
        <p:spPr>
          <a:xfrm>
            <a:off x="255588" y="4225925"/>
            <a:ext cx="8458200" cy="1114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侧面介绍是为了补充正面介绍的不足，通过别人的眼光来写，增强了事实的可信度，增强了文章的表达效果。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/>
          <p:nvPr/>
        </p:nvSpPr>
        <p:spPr>
          <a:xfrm>
            <a:off x="685800" y="866775"/>
            <a:ext cx="370363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本文的语言有什么特色</a:t>
            </a:r>
            <a:r>
              <a:rPr lang="en-US" altLang="zh-CN" sz="2600" b="1" dirty="0">
                <a:latin typeface="宋体" panose="02010600030101010101" pitchFamily="2" charset="-122"/>
              </a:rPr>
              <a:t>?</a:t>
            </a:r>
            <a:endParaRPr lang="en-US" altLang="zh-CN" sz="2600" b="1" dirty="0">
              <a:latin typeface="宋体" panose="02010600030101010101" pitchFamily="2" charset="-122"/>
            </a:endParaRPr>
          </a:p>
        </p:txBody>
      </p:sp>
      <p:sp>
        <p:nvSpPr>
          <p:cNvPr id="25603" name="Rectangle 3"/>
          <p:cNvSpPr/>
          <p:nvPr/>
        </p:nvSpPr>
        <p:spPr>
          <a:xfrm>
            <a:off x="539750" y="1773238"/>
            <a:ext cx="83042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设问句，</a:t>
            </a:r>
            <a:r>
              <a:rPr lang="zh-CN" altLang="en-US" sz="2400" b="1" dirty="0">
                <a:latin typeface="宋体" panose="02010600030101010101" pitchFamily="2" charset="-122"/>
              </a:rPr>
              <a:t>如：“这是什么精神</a:t>
            </a:r>
            <a:r>
              <a:rPr lang="en-US" altLang="zh-CN" sz="2400" b="1" dirty="0">
                <a:latin typeface="宋体" panose="02010600030101010101" pitchFamily="2" charset="-122"/>
              </a:rPr>
              <a:t>?</a:t>
            </a:r>
            <a:r>
              <a:rPr lang="zh-CN" altLang="en-US" sz="2400" b="1" dirty="0">
                <a:latin typeface="宋体" panose="02010600030101010101" pitchFamily="2" charset="-122"/>
              </a:rPr>
              <a:t>这是国际主义的精神，这是共产主义的精神。”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276600" y="3013075"/>
            <a:ext cx="2659063" cy="5603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引起读者的注意。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5" name="Rectangle 5"/>
          <p:cNvSpPr/>
          <p:nvPr/>
        </p:nvSpPr>
        <p:spPr>
          <a:xfrm>
            <a:off x="592138" y="3917950"/>
            <a:ext cx="8012112" cy="1114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双重否定句，</a:t>
            </a:r>
            <a:r>
              <a:rPr lang="zh-CN" altLang="en-US" sz="2400" b="1" dirty="0">
                <a:latin typeface="宋体" panose="02010600030101010101" pitchFamily="2" charset="-122"/>
              </a:rPr>
              <a:t>如：“从前线回来的人说到白求恩，没有一个不佩服他，没有一个不为他的精神所感动。”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356100" y="5229225"/>
            <a:ext cx="2659063" cy="461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加强肯定的语气。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 animBg="1"/>
      <p:bldP spid="25605" grpId="0"/>
      <p:bldP spid="2560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/>
          <p:nvPr/>
        </p:nvSpPr>
        <p:spPr>
          <a:xfrm>
            <a:off x="295275" y="1027113"/>
            <a:ext cx="8659813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  3.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排比句，</a:t>
            </a:r>
            <a:r>
              <a:rPr lang="zh-CN" altLang="en-US" sz="2400" b="1" dirty="0">
                <a:latin typeface="宋体" panose="02010600030101010101" pitchFamily="2" charset="-122"/>
              </a:rPr>
              <a:t>如：“一个人能力有大小，但只要有这点精神，就是一个高尚的人，一个纯粹的人，一个有道德的人，一个脱离了低级趣味的人，一个有益于人民的人。”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14325" y="3144838"/>
            <a:ext cx="8540750" cy="20129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从人格、品质、修养、志趣、人生意义五个方面强调向白求恩学习的意义。采取排比增强了语言的气势，使赞颂的感情显得热情洋溢，同时也避免句子过于冗长，以此结尾，更加有力。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620713"/>
            <a:ext cx="2051050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写作特点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66863" y="1484313"/>
            <a:ext cx="6389687" cy="3694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对比论证，鲜明有力。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叙议结合，以议论为主。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语言凝练，准确流畅。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首先是成语运用。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其次是流畅的句式。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再次是准确而灵活的遣词造句。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776288"/>
            <a:ext cx="1979613" cy="492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主题归纳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750" y="1792288"/>
            <a:ext cx="8424863" cy="314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本文概括叙述了白求恩不远万里来到中国的不寻常的经历，高度评价了他的国际主义精神、毫不利己专门利人以及对技术精益求精的共产主义精神，并号召每一个共产党员学习他的这种精神。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Rectangle 2"/>
          <p:cNvSpPr/>
          <p:nvPr/>
        </p:nvSpPr>
        <p:spPr>
          <a:xfrm>
            <a:off x="342900" y="1484313"/>
            <a:ext cx="8496300" cy="314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这篇议论文运用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夹叙夹议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的写法，既能使读者由表及里的认识白求恩同志，又能使读者懂得向白求恩同志学习什么，为什么要向他学习。此外文章还运用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手法，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介绍和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介绍，语言生动简洁，说服力强。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819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4820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Rectangle 9"/>
          <p:cNvSpPr/>
          <p:nvPr/>
        </p:nvSpPr>
        <p:spPr>
          <a:xfrm>
            <a:off x="323850" y="1624013"/>
            <a:ext cx="8569325" cy="2309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课文第一自然段先用几十字高度概括白求恩的经历和事迹，然后用几句精辟的话赞扬和评价白求恩的崇高精神，你能用这种方法介绍和赞扬你身边的一个人吗？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35843" name="Picture 7" descr="http://p1.so.qhmsg.com/bdr/_240_/t01e3825304638d2936.jpg"/>
          <p:cNvPicPr>
            <a:picLocks noChangeAspect="1"/>
          </p:cNvPicPr>
          <p:nvPr/>
        </p:nvPicPr>
        <p:blipFill>
          <a:blip r:embed="rId1"/>
          <a:srcRect r="12636"/>
          <a:stretch>
            <a:fillRect/>
          </a:stretch>
        </p:blipFill>
        <p:spPr>
          <a:xfrm>
            <a:off x="323850" y="4860925"/>
            <a:ext cx="1431925" cy="16367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84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5845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2"/>
          <p:cNvSpPr/>
          <p:nvPr/>
        </p:nvSpPr>
        <p:spPr>
          <a:xfrm>
            <a:off x="468313" y="1341438"/>
            <a:ext cx="820737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  他是国际主义战士，加拿大共产党员，著名的胸外科医师。</a:t>
            </a:r>
            <a:r>
              <a:rPr lang="en-US" altLang="zh-CN" sz="2400" b="1" dirty="0">
                <a:latin typeface="宋体" panose="02010600030101010101" pitchFamily="2" charset="-122"/>
              </a:rPr>
              <a:t>1938</a:t>
            </a:r>
            <a:r>
              <a:rPr lang="zh-CN" altLang="en-US" sz="2400" b="1" dirty="0">
                <a:latin typeface="宋体" panose="02010600030101010101" pitchFamily="2" charset="-122"/>
              </a:rPr>
              <a:t>年到中国工作，为中国人民的解放事业做出了卓越的贡献，他曾经说过，手术台就是我的阵地，他就是</a:t>
            </a:r>
            <a:r>
              <a:rPr lang="en-US" altLang="zh-CN" sz="2400" b="1" dirty="0">
                <a:latin typeface="宋体" panose="02010600030101010101" pitchFamily="2" charset="-122"/>
              </a:rPr>
              <a:t>——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pic>
        <p:nvPicPr>
          <p:cNvPr id="10243" name="Picture 4" descr="http://p0.so.qhimgs1.com/bdr/_240_/t01f0529052fe956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3933825"/>
            <a:ext cx="2800350" cy="2286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0245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 descr="油画：白求恩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692150"/>
            <a:ext cx="3744913" cy="2670175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147" name="Picture 5" descr="照片：白求恩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908050"/>
            <a:ext cx="2519363" cy="2736850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148" name="Picture 6" descr="白求恩病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738" y="3933825"/>
            <a:ext cx="4248150" cy="2476500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3"/>
          <p:cNvSpPr txBox="1"/>
          <p:nvPr/>
        </p:nvSpPr>
        <p:spPr>
          <a:xfrm>
            <a:off x="457200" y="635000"/>
            <a:ext cx="8229600" cy="48275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诺尔曼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白求恩</a:t>
            </a: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1890</a:t>
            </a:r>
            <a:r>
              <a:rPr lang="zh-CN" altLang="en-US" sz="2400" b="1" dirty="0">
                <a:latin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宋体" panose="02010600030101010101" pitchFamily="2" charset="-122"/>
              </a:rPr>
              <a:t>1939</a:t>
            </a:r>
            <a:r>
              <a:rPr lang="zh-CN" altLang="en-US" sz="2400" b="1" dirty="0">
                <a:latin typeface="宋体" panose="02010600030101010101" pitchFamily="2" charset="-122"/>
              </a:rPr>
              <a:t>），伟大的国际主义战士、加拿大共产党员、著名的胸外科医生。</a:t>
            </a:r>
            <a:r>
              <a:rPr lang="en-US" altLang="zh-CN" sz="2400" b="1" dirty="0">
                <a:latin typeface="宋体" panose="02010600030101010101" pitchFamily="2" charset="-122"/>
              </a:rPr>
              <a:t>1937</a:t>
            </a:r>
            <a:r>
              <a:rPr lang="zh-CN" altLang="en-US" sz="2400" b="1" dirty="0">
                <a:latin typeface="宋体" panose="02010600030101010101" pitchFamily="2" charset="-122"/>
              </a:rPr>
              <a:t>年“卢沟桥事变”爆发后，受加拿大共产党的派遣，率领由加拿大和美国人组成的医疗队于</a:t>
            </a:r>
            <a:r>
              <a:rPr lang="en-US" altLang="zh-CN" sz="2400" b="1" dirty="0">
                <a:latin typeface="宋体" panose="02010600030101010101" pitchFamily="2" charset="-122"/>
              </a:rPr>
              <a:t>1938</a:t>
            </a:r>
            <a:r>
              <a:rPr lang="zh-CN" altLang="en-US" sz="2400" b="1" dirty="0">
                <a:latin typeface="宋体" panose="02010600030101010101" pitchFamily="2" charset="-122"/>
              </a:rPr>
              <a:t>年初来到中国，</a:t>
            </a:r>
            <a:r>
              <a:rPr lang="en-US" altLang="zh-CN" sz="2400" b="1" dirty="0">
                <a:latin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月间经延安到达晋察冀边区。</a:t>
            </a:r>
            <a:r>
              <a:rPr lang="en-US" altLang="zh-CN" sz="2400" b="1" dirty="0">
                <a:latin typeface="宋体" panose="02010600030101010101" pitchFamily="2" charset="-122"/>
              </a:rPr>
              <a:t>1939</a:t>
            </a:r>
            <a:r>
              <a:rPr lang="zh-CN" altLang="en-US" sz="2400" b="1" dirty="0">
                <a:latin typeface="宋体" panose="02010600030101010101" pitchFamily="2" charset="-122"/>
              </a:rPr>
              <a:t>年</a:t>
            </a:r>
            <a:r>
              <a:rPr lang="en-US" altLang="zh-CN" sz="2400" b="1" dirty="0">
                <a:latin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</a:rPr>
              <a:t>月白求恩在涞源摩天岭前线医院医治伤员时，不幸手指感染中毒，由于他坚持工作，肘关节又发生转移性脓疡。于</a:t>
            </a:r>
            <a:r>
              <a:rPr lang="en-US" altLang="zh-CN" sz="2400" b="1" dirty="0">
                <a:latin typeface="宋体" panose="02010600030101010101" pitchFamily="2" charset="-122"/>
              </a:rPr>
              <a:t>1939</a:t>
            </a:r>
            <a:r>
              <a:rPr lang="zh-CN" altLang="en-US" sz="2400" b="1" dirty="0">
                <a:latin typeface="宋体" panose="02010600030101010101" pitchFamily="2" charset="-122"/>
              </a:rPr>
              <a:t>年</a:t>
            </a:r>
            <a:r>
              <a:rPr lang="en-US" altLang="zh-CN" sz="2400" b="1" dirty="0">
                <a:latin typeface="宋体" panose="02010600030101010101" pitchFamily="2" charset="-122"/>
              </a:rPr>
              <a:t>11</a:t>
            </a:r>
            <a:r>
              <a:rPr lang="zh-CN" altLang="en-US" sz="2400" b="1" dirty="0">
                <a:latin typeface="宋体" panose="02010600030101010101" pitchFamily="2" charset="-122"/>
              </a:rPr>
              <a:t>月</a:t>
            </a:r>
            <a:r>
              <a:rPr lang="en-US" altLang="zh-CN" sz="2400" b="1" dirty="0">
                <a:latin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宋体" panose="02010600030101010101" pitchFamily="2" charset="-122"/>
              </a:rPr>
              <a:t>日在河北省唐县逝世。他最后一句话是：“努力吧！向着伟大的路，开辟前面的事业！”白求恩逝世一个月后的</a:t>
            </a:r>
            <a:r>
              <a:rPr lang="en-US" altLang="zh-CN" sz="2400" b="1" dirty="0">
                <a:latin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宋体" panose="02010600030101010101" pitchFamily="2" charset="-122"/>
              </a:rPr>
              <a:t>月</a:t>
            </a:r>
            <a:r>
              <a:rPr lang="en-US" altLang="zh-CN" sz="2400" b="1" dirty="0">
                <a:latin typeface="宋体" panose="02010600030101010101" pitchFamily="2" charset="-122"/>
              </a:rPr>
              <a:t>21</a:t>
            </a:r>
            <a:r>
              <a:rPr lang="zh-CN" altLang="en-US" sz="2400" b="1" dirty="0">
                <a:latin typeface="宋体" panose="02010600030101010101" pitchFamily="2" charset="-122"/>
              </a:rPr>
              <a:t>日，毛泽东同志写下了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纪念白求恩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这篇文章。 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charRg st="0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charRg st="0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charRg st="0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14"/>
          <p:cNvSpPr/>
          <p:nvPr/>
        </p:nvSpPr>
        <p:spPr>
          <a:xfrm>
            <a:off x="395288" y="1052513"/>
            <a:ext cx="5832475" cy="5078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  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毛泽东</a:t>
            </a:r>
            <a:r>
              <a:rPr lang="zh-CN" altLang="en-US" sz="2400" b="1" dirty="0">
                <a:latin typeface="宋体" panose="02010600030101010101" pitchFamily="2" charset="-122"/>
              </a:rPr>
              <a:t>，字润之，笔名子任。</a:t>
            </a:r>
            <a:r>
              <a:rPr lang="en-US" altLang="zh-CN" sz="2400" b="1" dirty="0">
                <a:latin typeface="宋体" panose="02010600030101010101" pitchFamily="2" charset="-122"/>
              </a:rPr>
              <a:t>1893</a:t>
            </a:r>
            <a:r>
              <a:rPr lang="zh-CN" altLang="en-US" sz="2400" b="1" dirty="0">
                <a:latin typeface="宋体" panose="02010600030101010101" pitchFamily="2" charset="-122"/>
              </a:rPr>
              <a:t>年</a:t>
            </a:r>
            <a:r>
              <a:rPr lang="en-US" altLang="zh-CN" sz="2400" b="1" dirty="0">
                <a:latin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宋体" panose="02010600030101010101" pitchFamily="2" charset="-122"/>
              </a:rPr>
              <a:t>月</a:t>
            </a:r>
            <a:r>
              <a:rPr lang="en-US" altLang="zh-CN" sz="2400" b="1" dirty="0">
                <a:latin typeface="宋体" panose="02010600030101010101" pitchFamily="2" charset="-122"/>
              </a:rPr>
              <a:t>26</a:t>
            </a:r>
            <a:r>
              <a:rPr lang="zh-CN" altLang="en-US" sz="2400" b="1" dirty="0">
                <a:latin typeface="宋体" panose="02010600030101010101" pitchFamily="2" charset="-122"/>
              </a:rPr>
              <a:t>日生于湖南湘潭韶山冲一个农民家庭。</a:t>
            </a:r>
            <a:r>
              <a:rPr lang="en-US" altLang="zh-CN" sz="2400" b="1" dirty="0">
                <a:latin typeface="宋体" panose="02010600030101010101" pitchFamily="2" charset="-122"/>
              </a:rPr>
              <a:t>1976</a:t>
            </a:r>
            <a:r>
              <a:rPr lang="zh-CN" altLang="en-US" sz="2400" b="1" dirty="0">
                <a:latin typeface="宋体" panose="02010600030101010101" pitchFamily="2" charset="-122"/>
              </a:rPr>
              <a:t>年</a:t>
            </a:r>
            <a:r>
              <a:rPr lang="en-US" altLang="zh-CN" sz="2400" b="1" dirty="0">
                <a:latin typeface="宋体" panose="02010600030101010101" pitchFamily="2" charset="-122"/>
              </a:rPr>
              <a:t>9</a:t>
            </a:r>
            <a:r>
              <a:rPr lang="zh-CN" altLang="en-US" sz="2400" b="1" dirty="0">
                <a:latin typeface="宋体" panose="02010600030101010101" pitchFamily="2" charset="-122"/>
              </a:rPr>
              <a:t>月</a:t>
            </a:r>
            <a:r>
              <a:rPr lang="en-US" altLang="zh-CN" sz="2400" b="1" dirty="0">
                <a:latin typeface="宋体" panose="02010600030101010101" pitchFamily="2" charset="-122"/>
              </a:rPr>
              <a:t>9</a:t>
            </a:r>
            <a:r>
              <a:rPr lang="zh-CN" altLang="en-US" sz="2400" b="1" dirty="0">
                <a:latin typeface="宋体" panose="02010600030101010101" pitchFamily="2" charset="-122"/>
              </a:rPr>
              <a:t>日在北京逝世。中国人民的领袖，马克思主义者，伟大的无产阶级革命家、军事家和理论家，中国共产党、中国人民解放军和中华人民共和国的主要缔造者和领导人，诗人，书法家。中华人民共和国第一任国家主席。中国共产党第一代中央领导集体的核心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2636838"/>
            <a:ext cx="2324100" cy="3105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331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2051050" y="1974850"/>
            <a:ext cx="85883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qiǎn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4905375" y="1984375"/>
            <a:ext cx="5207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ài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2771775" y="3055938"/>
            <a:ext cx="8572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chén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254625" y="3035300"/>
            <a:ext cx="8572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niān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2484438" y="4098925"/>
            <a:ext cx="68897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xùn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6858000" y="1974850"/>
            <a:ext cx="52228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bǐ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6138863" y="4098925"/>
            <a:ext cx="5207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jì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5" name="Rectangle 11"/>
          <p:cNvSpPr/>
          <p:nvPr/>
        </p:nvSpPr>
        <p:spPr>
          <a:xfrm>
            <a:off x="1835150" y="1919288"/>
            <a:ext cx="6337300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派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遣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狭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隘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视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满腔热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忱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轻怕重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以身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晋察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冀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34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4347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4"/>
          <p:cNvSpPr/>
          <p:nvPr/>
        </p:nvSpPr>
        <p:spPr>
          <a:xfrm>
            <a:off x="684213" y="1085850"/>
            <a:ext cx="74882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派遣：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政府、机关、团体等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派人到某处做某项工作。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665163" y="1806575"/>
            <a:ext cx="8135937" cy="1112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狭隘：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原意为窄小，不宽阔。常用来比喻心胸、气量、见识等不开阔。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674688" y="3290888"/>
            <a:ext cx="68405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满腔热忱：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心里充满真诚和热情。忱：情意。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655638" y="4049713"/>
            <a:ext cx="65516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漠不关心：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态度冷淡，毫不关心。漠：冷淡。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655638" y="4902200"/>
            <a:ext cx="799306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纯粹：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不含杂质，不掺杂其他成分。本课指真正、名副其实。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0242"/>
          <p:cNvSpPr txBox="1"/>
          <p:nvPr/>
        </p:nvSpPr>
        <p:spPr>
          <a:xfrm>
            <a:off x="349250" y="1557338"/>
            <a:ext cx="8423275" cy="193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1.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试找出每一节的重点句，用横线画出，并用“这一节赞扬了‘</a:t>
            </a:r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的精神’”的句式把它表达出来。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6387" name="Picture 7" descr="http://p3.so.qhimgs1.com/bdr/_240_/t010309d3c58b1de57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4005263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8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6389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2902</Words>
  <Application>WPS 演示</Application>
  <PresentationFormat>全屏显示(4:3)</PresentationFormat>
  <Paragraphs>208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221</cp:revision>
  <dcterms:created xsi:type="dcterms:W3CDTF">2017-02-18T06:44:00Z</dcterms:created>
  <dcterms:modified xsi:type="dcterms:W3CDTF">2023-09-28T12:42:22Z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A3797F9C21634CF8AE91F51C2AC71322_13</vt:lpwstr>
  </property>
</Properties>
</file>