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57" r:id="rId5"/>
    <p:sldId id="273" r:id="rId6"/>
    <p:sldId id="266" r:id="rId7"/>
    <p:sldId id="274" r:id="rId8"/>
    <p:sldId id="295" r:id="rId9"/>
    <p:sldId id="296" r:id="rId10"/>
    <p:sldId id="297" r:id="rId11"/>
    <p:sldId id="275" r:id="rId12"/>
    <p:sldId id="276" r:id="rId13"/>
    <p:sldId id="277" r:id="rId14"/>
    <p:sldId id="278" r:id="rId15"/>
    <p:sldId id="279" r:id="rId16"/>
    <p:sldId id="281" r:id="rId17"/>
    <p:sldId id="263" r:id="rId18"/>
    <p:sldId id="307"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0" userDrawn="1">
          <p15:clr>
            <a:srgbClr val="A4A3A4"/>
          </p15:clr>
        </p15:guide>
        <p15:guide id="2" pos="38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80"/>
        <p:guide pos="381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3.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tags" Target="../tags/tag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976677" y="2169041"/>
            <a:ext cx="6736715" cy="922020"/>
          </a:xfrm>
          <a:prstGeom prst="rect">
            <a:avLst/>
          </a:prstGeom>
          <a:noFill/>
        </p:spPr>
        <p:txBody>
          <a:bodyPr wrap="none" rtlCol="0">
            <a:spAutoFit/>
          </a:bodyPr>
          <a:lstStyle/>
          <a:p>
            <a:r>
              <a:rPr kumimoji="1" lang="zh-CN" altLang="en-US" sz="5400" b="1" dirty="0">
                <a:solidFill>
                  <a:srgbClr val="00B4FF"/>
                </a:solidFill>
              </a:rPr>
              <a:t>分数除法的应用（</a:t>
            </a:r>
            <a:r>
              <a:rPr kumimoji="1" lang="en-US" altLang="zh-CN" sz="5400" b="1" dirty="0">
                <a:solidFill>
                  <a:srgbClr val="00B4FF"/>
                </a:solidFill>
              </a:rPr>
              <a:t>3</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750060" y="850900"/>
            <a:ext cx="8952230" cy="1198880"/>
            <a:chOff x="2756" y="1960"/>
            <a:chExt cx="14098" cy="1888"/>
          </a:xfrm>
        </p:grpSpPr>
        <p:sp>
          <p:nvSpPr>
            <p:cNvPr id="3" name="文本框 2"/>
            <p:cNvSpPr txBox="1"/>
            <p:nvPr/>
          </p:nvSpPr>
          <p:spPr>
            <a:xfrm>
              <a:off x="2756" y="1960"/>
              <a:ext cx="14099" cy="1888"/>
            </a:xfrm>
            <a:prstGeom prst="rect">
              <a:avLst/>
            </a:prstGeom>
            <a:noFill/>
          </p:spPr>
          <p:txBody>
            <a:bodyPr wrap="none" rtlCol="0">
              <a:spAutoFit/>
            </a:bodyPr>
            <a:p>
              <a:pPr>
                <a:lnSpc>
                  <a:spcPct val="150000"/>
                </a:lnSpc>
              </a:pPr>
              <a:r>
                <a:rPr lang="zh-CN" altLang="en-US" sz="2400"/>
                <a:t>某年的</a:t>
              </a:r>
              <a:r>
                <a:rPr lang="en-US" altLang="zh-CN" sz="2400"/>
                <a:t>6</a:t>
              </a:r>
              <a:r>
                <a:rPr lang="zh-CN" altLang="en-US" sz="2400"/>
                <a:t>月份不是阴雨天就是晴天，阴雨天的天数是晴天的</a:t>
              </a:r>
              <a:r>
                <a:rPr lang="en-US" altLang="zh-CN" sz="2400"/>
                <a:t>        </a:t>
              </a:r>
              <a:r>
                <a:rPr lang="zh-CN" altLang="en-US" sz="2400"/>
                <a:t>，</a:t>
              </a:r>
              <a:endParaRPr lang="zh-CN" altLang="en-US" sz="2400"/>
            </a:p>
            <a:p>
              <a:pPr>
                <a:lnSpc>
                  <a:spcPct val="150000"/>
                </a:lnSpc>
              </a:pPr>
              <a:r>
                <a:rPr lang="zh-CN" altLang="en-US" sz="2400"/>
                <a:t>这个月的阴雨天和晴天各有多少天？</a:t>
              </a:r>
              <a:endParaRPr lang="zh-CN" altLang="en-US" sz="2400"/>
            </a:p>
          </p:txBody>
        </p:sp>
        <p:grpSp>
          <p:nvGrpSpPr>
            <p:cNvPr id="32" name="组合 31"/>
            <p:cNvGrpSpPr/>
            <p:nvPr/>
          </p:nvGrpSpPr>
          <p:grpSpPr>
            <a:xfrm>
              <a:off x="15365" y="2131"/>
              <a:ext cx="908" cy="1130"/>
              <a:chOff x="7676" y="1769"/>
              <a:chExt cx="908" cy="1130"/>
            </a:xfrm>
          </p:grpSpPr>
          <p:sp>
            <p:nvSpPr>
              <p:cNvPr id="30" name="Text Box 7"/>
              <p:cNvSpPr txBox="1"/>
              <p:nvPr/>
            </p:nvSpPr>
            <p:spPr>
              <a:xfrm>
                <a:off x="7676" y="176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1" name="Line 8"/>
              <p:cNvSpPr/>
              <p:nvPr/>
            </p:nvSpPr>
            <p:spPr>
              <a:xfrm>
                <a:off x="7676" y="2244"/>
                <a:ext cx="568" cy="0"/>
              </a:xfrm>
              <a:prstGeom prst="line">
                <a:avLst/>
              </a:prstGeom>
              <a:ln w="22225" cap="flat" cmpd="sng">
                <a:solidFill>
                  <a:schemeClr val="tx1"/>
                </a:solidFill>
                <a:prstDash val="solid"/>
                <a:headEnd type="none" w="med" len="med"/>
                <a:tailEnd type="none" w="med" len="med"/>
              </a:ln>
            </p:spPr>
          </p:sp>
        </p:grpSp>
      </p:grpSp>
      <p:sp>
        <p:nvSpPr>
          <p:cNvPr id="29" name="文本框 28"/>
          <p:cNvSpPr txBox="1"/>
          <p:nvPr/>
        </p:nvSpPr>
        <p:spPr>
          <a:xfrm>
            <a:off x="4152265" y="2288540"/>
            <a:ext cx="36614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设这个月晴天有</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天</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7" name="文本框 56"/>
          <p:cNvSpPr txBox="1"/>
          <p:nvPr/>
        </p:nvSpPr>
        <p:spPr>
          <a:xfrm>
            <a:off x="5757545" y="4463415"/>
            <a:ext cx="1549400" cy="460375"/>
          </a:xfrm>
          <a:prstGeom prst="rect">
            <a:avLst/>
          </a:prstGeom>
          <a:noFill/>
        </p:spPr>
        <p:txBody>
          <a:bodyPr wrap="none" rtlCol="0">
            <a:spAutoFit/>
          </a:bodyPr>
          <a:p>
            <a:pPr algn="l"/>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24    </a:t>
            </a:r>
            <a:endParaRPr lang="en-US" altLang="zh-CN" sz="2400">
              <a:latin typeface="微软雅黑" panose="020B0503020204020204" pitchFamily="34" charset="-122"/>
              <a:ea typeface="微软雅黑" panose="020B0503020204020204" pitchFamily="34" charset="-122"/>
            </a:endParaRPr>
          </a:p>
        </p:txBody>
      </p:sp>
      <p:sp>
        <p:nvSpPr>
          <p:cNvPr id="58" name="文本框 57"/>
          <p:cNvSpPr txBox="1"/>
          <p:nvPr/>
        </p:nvSpPr>
        <p:spPr>
          <a:xfrm>
            <a:off x="2950210" y="5095875"/>
            <a:ext cx="2011680" cy="460375"/>
          </a:xfrm>
          <a:prstGeom prst="rect">
            <a:avLst/>
          </a:prstGeom>
          <a:noFill/>
        </p:spPr>
        <p:txBody>
          <a:bodyPr wrap="none" rtlCol="0">
            <a:spAutoFit/>
          </a:bodyPr>
          <a:p>
            <a:r>
              <a:rPr lang="zh-CN" altLang="en-US" sz="2400"/>
              <a:t>阴雨天天数：</a:t>
            </a:r>
            <a:endParaRPr lang="zh-CN" altLang="en-US" sz="2400"/>
          </a:p>
        </p:txBody>
      </p:sp>
      <p:sp>
        <p:nvSpPr>
          <p:cNvPr id="60" name="文本框 59"/>
          <p:cNvSpPr txBox="1"/>
          <p:nvPr/>
        </p:nvSpPr>
        <p:spPr>
          <a:xfrm>
            <a:off x="3254058" y="5918835"/>
            <a:ext cx="5668645" cy="460375"/>
          </a:xfrm>
          <a:prstGeom prst="rect">
            <a:avLst/>
          </a:prstGeom>
          <a:noFill/>
        </p:spPr>
        <p:txBody>
          <a:bodyPr wrap="none" rtlCol="0" anchor="t">
            <a:spAutoFit/>
          </a:bodyPr>
          <a:p>
            <a:pPr algn="ct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这个月的阴雨天有</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天，晴天有</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4659630" y="3070225"/>
            <a:ext cx="2649220" cy="717550"/>
            <a:chOff x="11841" y="4108"/>
            <a:chExt cx="4172" cy="1130"/>
          </a:xfrm>
        </p:grpSpPr>
        <p:sp>
          <p:nvSpPr>
            <p:cNvPr id="49" name="文本框 48"/>
            <p:cNvSpPr txBox="1"/>
            <p:nvPr/>
          </p:nvSpPr>
          <p:spPr>
            <a:xfrm>
              <a:off x="11841" y="4195"/>
              <a:ext cx="417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30    </a:t>
              </a:r>
              <a:endParaRPr lang="en-US" altLang="zh-CN" sz="2400">
                <a:latin typeface="微软雅黑" panose="020B0503020204020204" pitchFamily="34" charset="-122"/>
                <a:ea typeface="微软雅黑" panose="020B0503020204020204" pitchFamily="34" charset="-122"/>
              </a:endParaRPr>
            </a:p>
          </p:txBody>
        </p:sp>
        <p:grpSp>
          <p:nvGrpSpPr>
            <p:cNvPr id="6" name="Group 6"/>
            <p:cNvGrpSpPr/>
            <p:nvPr/>
          </p:nvGrpSpPr>
          <p:grpSpPr>
            <a:xfrm>
              <a:off x="13031" y="410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9" name="组合 8"/>
          <p:cNvGrpSpPr/>
          <p:nvPr/>
        </p:nvGrpSpPr>
        <p:grpSpPr>
          <a:xfrm>
            <a:off x="5205730" y="3794125"/>
            <a:ext cx="2090420" cy="717550"/>
            <a:chOff x="12741" y="4108"/>
            <a:chExt cx="3292" cy="1130"/>
          </a:xfrm>
        </p:grpSpPr>
        <p:sp>
          <p:nvSpPr>
            <p:cNvPr id="10" name="文本框 9"/>
            <p:cNvSpPr txBox="1"/>
            <p:nvPr/>
          </p:nvSpPr>
          <p:spPr>
            <a:xfrm>
              <a:off x="12741" y="4195"/>
              <a:ext cx="329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30    </a:t>
              </a:r>
              <a:endParaRPr lang="en-US" altLang="zh-CN" sz="2400">
                <a:latin typeface="微软雅黑" panose="020B0503020204020204" pitchFamily="34" charset="-122"/>
                <a:ea typeface="微软雅黑" panose="020B0503020204020204" pitchFamily="34" charset="-122"/>
              </a:endParaRPr>
            </a:p>
          </p:txBody>
        </p:sp>
        <p:grpSp>
          <p:nvGrpSpPr>
            <p:cNvPr id="12" name="Group 6"/>
            <p:cNvGrpSpPr/>
            <p:nvPr/>
          </p:nvGrpSpPr>
          <p:grpSpPr>
            <a:xfrm>
              <a:off x="13031" y="4108"/>
              <a:ext cx="908" cy="1130"/>
              <a:chOff x="4876" y="2840"/>
              <a:chExt cx="363"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8" name="组合 7"/>
          <p:cNvGrpSpPr/>
          <p:nvPr/>
        </p:nvGrpSpPr>
        <p:grpSpPr>
          <a:xfrm>
            <a:off x="4850765" y="5024755"/>
            <a:ext cx="3079750" cy="742950"/>
            <a:chOff x="12162" y="7166"/>
            <a:chExt cx="4850" cy="1170"/>
          </a:xfrm>
        </p:grpSpPr>
        <p:sp>
          <p:nvSpPr>
            <p:cNvPr id="59" name="文本框 58"/>
            <p:cNvSpPr txBox="1"/>
            <p:nvPr/>
          </p:nvSpPr>
          <p:spPr>
            <a:xfrm>
              <a:off x="12162" y="7308"/>
              <a:ext cx="485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a:latin typeface="Arial" panose="020B0604020202020204" pitchFamily="34" charset="0"/>
                  <a:ea typeface="微软雅黑" panose="020B0503020204020204" pitchFamily="34" charset="-122"/>
                </a:rPr>
                <a:t>× 24 = 6</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2282" y="7166"/>
              <a:ext cx="908" cy="1131"/>
              <a:chOff x="13231" y="4308"/>
              <a:chExt cx="908" cy="1131"/>
            </a:xfrm>
          </p:grpSpPr>
          <p:sp>
            <p:nvSpPr>
              <p:cNvPr id="17"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8"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nvGrpSpPr>
            <p:cNvPr id="22" name="组合 21"/>
            <p:cNvGrpSpPr/>
            <p:nvPr/>
          </p:nvGrpSpPr>
          <p:grpSpPr>
            <a:xfrm>
              <a:off x="13959" y="7205"/>
              <a:ext cx="908" cy="1131"/>
              <a:chOff x="13231" y="4308"/>
              <a:chExt cx="908" cy="1131"/>
            </a:xfrm>
          </p:grpSpPr>
          <p:sp>
            <p:nvSpPr>
              <p:cNvPr id="20"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1"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sp>
        <p:nvSpPr>
          <p:cNvPr id="24" name="文本框 2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p:tgtEl>
                                          <p:spTgt spid="57"/>
                                        </p:tgtEl>
                                        <p:attrNameLst>
                                          <p:attrName>ppt_y</p:attrName>
                                        </p:attrNameLst>
                                      </p:cBhvr>
                                      <p:tavLst>
                                        <p:tav tm="0">
                                          <p:val>
                                            <p:strVal val="#ppt_y+#ppt_h*1.125000"/>
                                          </p:val>
                                        </p:tav>
                                        <p:tav tm="100000">
                                          <p:val>
                                            <p:strVal val="#ppt_y"/>
                                          </p:val>
                                        </p:tav>
                                      </p:tavLst>
                                    </p:anim>
                                    <p:animEffect transition="in" filter="wipe(up)">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up)">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ppt_y</p:attrName>
                                        </p:attrNameLst>
                                      </p:cBhvr>
                                      <p:tavLst>
                                        <p:tav tm="0">
                                          <p:val>
                                            <p:strVal val="#ppt_y+#ppt_h*1.125000"/>
                                          </p:val>
                                        </p:tav>
                                        <p:tav tm="100000">
                                          <p:val>
                                            <p:strVal val="#ppt_y"/>
                                          </p:val>
                                        </p:tav>
                                      </p:tavLst>
                                    </p:anim>
                                    <p:animEffect transition="in" filter="wipe(up)">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p:tgtEl>
                                          <p:spTgt spid="60"/>
                                        </p:tgtEl>
                                        <p:attrNameLst>
                                          <p:attrName>ppt_y</p:attrName>
                                        </p:attrNameLst>
                                      </p:cBhvr>
                                      <p:tavLst>
                                        <p:tav tm="0">
                                          <p:val>
                                            <p:strVal val="#ppt_y+#ppt_h*1.125000"/>
                                          </p:val>
                                        </p:tav>
                                        <p:tav tm="100000">
                                          <p:val>
                                            <p:strVal val="#ppt_y"/>
                                          </p:val>
                                        </p:tav>
                                      </p:tavLst>
                                    </p:anim>
                                    <p:animEffect transition="in" filter="wipe(up)">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8" grpId="0"/>
      <p:bldP spid="57"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1826260" y="977900"/>
            <a:ext cx="8173720" cy="813435"/>
            <a:chOff x="2756" y="1340"/>
            <a:chExt cx="12872" cy="1281"/>
          </a:xfrm>
        </p:grpSpPr>
        <p:sp>
          <p:nvSpPr>
            <p:cNvPr id="3" name="文本框 2"/>
            <p:cNvSpPr txBox="1"/>
            <p:nvPr/>
          </p:nvSpPr>
          <p:spPr>
            <a:xfrm>
              <a:off x="2756" y="1340"/>
              <a:ext cx="12872" cy="1016"/>
            </a:xfrm>
            <a:prstGeom prst="rect">
              <a:avLst/>
            </a:prstGeom>
            <a:noFill/>
          </p:spPr>
          <p:txBody>
            <a:bodyPr wrap="none" rtlCol="0">
              <a:spAutoFit/>
            </a:bodyPr>
            <a:p>
              <a:pPr>
                <a:lnSpc>
                  <a:spcPct val="150000"/>
                </a:lnSpc>
              </a:pPr>
              <a:r>
                <a:rPr lang="zh-CN" altLang="en-US" sz="2400"/>
                <a:t>椅子的价钱是课桌的</a:t>
              </a:r>
              <a:r>
                <a:rPr lang="en-US" altLang="zh-CN" sz="2400"/>
                <a:t>        </a:t>
              </a:r>
              <a:r>
                <a:rPr lang="zh-CN" altLang="en-US" sz="2400"/>
                <a:t>，课桌和椅子的价钱分别是多少？</a:t>
              </a:r>
              <a:endParaRPr lang="zh-CN" altLang="en-US" sz="2400"/>
            </a:p>
          </p:txBody>
        </p:sp>
        <p:grpSp>
          <p:nvGrpSpPr>
            <p:cNvPr id="7" name="组合 6"/>
            <p:cNvGrpSpPr/>
            <p:nvPr/>
          </p:nvGrpSpPr>
          <p:grpSpPr>
            <a:xfrm>
              <a:off x="7436" y="1491"/>
              <a:ext cx="908" cy="1131"/>
              <a:chOff x="15365" y="1511"/>
              <a:chExt cx="908" cy="1131"/>
            </a:xfrm>
          </p:grpSpPr>
          <p:sp>
            <p:nvSpPr>
              <p:cNvPr id="5" name="Text Box 7"/>
              <p:cNvSpPr txBox="1"/>
              <p:nvPr/>
            </p:nvSpPr>
            <p:spPr>
              <a:xfrm>
                <a:off x="15365" y="151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 name="Line 8"/>
              <p:cNvSpPr/>
              <p:nvPr/>
            </p:nvSpPr>
            <p:spPr>
              <a:xfrm>
                <a:off x="15365" y="1986"/>
                <a:ext cx="568" cy="0"/>
              </a:xfrm>
              <a:prstGeom prst="line">
                <a:avLst/>
              </a:prstGeom>
              <a:ln w="22225" cap="flat" cmpd="sng">
                <a:solidFill>
                  <a:schemeClr val="tx1"/>
                </a:solidFill>
                <a:prstDash val="solid"/>
                <a:headEnd type="none" w="med" len="med"/>
                <a:tailEnd type="none" w="med" len="med"/>
              </a:ln>
            </p:spPr>
          </p:sp>
        </p:grpSp>
      </p:grpSp>
      <p:sp>
        <p:nvSpPr>
          <p:cNvPr id="29" name="文本框 28"/>
          <p:cNvSpPr txBox="1"/>
          <p:nvPr/>
        </p:nvSpPr>
        <p:spPr>
          <a:xfrm>
            <a:off x="4850765" y="2161540"/>
            <a:ext cx="36614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设课桌的价钱是</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7" name="文本框 56"/>
          <p:cNvSpPr txBox="1"/>
          <p:nvPr/>
        </p:nvSpPr>
        <p:spPr>
          <a:xfrm>
            <a:off x="6456045" y="4336415"/>
            <a:ext cx="1549400" cy="460375"/>
          </a:xfrm>
          <a:prstGeom prst="rect">
            <a:avLst/>
          </a:prstGeom>
          <a:noFill/>
        </p:spPr>
        <p:txBody>
          <a:bodyPr wrap="none" rtlCol="0">
            <a:spAutoFit/>
          </a:bodyPr>
          <a:p>
            <a:pPr algn="l"/>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80    </a:t>
            </a:r>
            <a:endParaRPr lang="en-US" altLang="zh-CN" sz="2400">
              <a:latin typeface="微软雅黑" panose="020B0503020204020204" pitchFamily="34" charset="-122"/>
              <a:ea typeface="微软雅黑" panose="020B0503020204020204" pitchFamily="34" charset="-122"/>
            </a:endParaRPr>
          </a:p>
        </p:txBody>
      </p:sp>
      <p:sp>
        <p:nvSpPr>
          <p:cNvPr id="58" name="文本框 57"/>
          <p:cNvSpPr txBox="1"/>
          <p:nvPr/>
        </p:nvSpPr>
        <p:spPr>
          <a:xfrm>
            <a:off x="3648710" y="4968875"/>
            <a:ext cx="2011680" cy="460375"/>
          </a:xfrm>
          <a:prstGeom prst="rect">
            <a:avLst/>
          </a:prstGeom>
          <a:noFill/>
        </p:spPr>
        <p:txBody>
          <a:bodyPr wrap="none" rtlCol="0">
            <a:spAutoFit/>
          </a:bodyPr>
          <a:p>
            <a:r>
              <a:rPr lang="zh-CN" altLang="en-US" sz="2400"/>
              <a:t>椅子的价钱：</a:t>
            </a:r>
            <a:endParaRPr lang="zh-CN" altLang="en-US" sz="2400"/>
          </a:p>
        </p:txBody>
      </p:sp>
      <p:sp>
        <p:nvSpPr>
          <p:cNvPr id="60" name="文本框 59"/>
          <p:cNvSpPr txBox="1"/>
          <p:nvPr/>
        </p:nvSpPr>
        <p:spPr>
          <a:xfrm>
            <a:off x="3710941" y="5791835"/>
            <a:ext cx="6151880" cy="460375"/>
          </a:xfrm>
          <a:prstGeom prst="rect">
            <a:avLst/>
          </a:prstGeom>
          <a:noFill/>
        </p:spPr>
        <p:txBody>
          <a:bodyPr wrap="none" rtlCol="0" anchor="t">
            <a:spAutoFit/>
          </a:bodyPr>
          <a:p>
            <a:pPr algn="ct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课桌的价钱是</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元，椅子的价钱是</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32</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5358130" y="2943225"/>
            <a:ext cx="2827655" cy="717550"/>
            <a:chOff x="11841" y="4108"/>
            <a:chExt cx="4453" cy="1130"/>
          </a:xfrm>
        </p:grpSpPr>
        <p:sp>
          <p:nvSpPr>
            <p:cNvPr id="49" name="文本框 48"/>
            <p:cNvSpPr txBox="1"/>
            <p:nvPr/>
          </p:nvSpPr>
          <p:spPr>
            <a:xfrm>
              <a:off x="11841" y="4195"/>
              <a:ext cx="4453"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112    </a:t>
              </a:r>
              <a:endParaRPr lang="en-US" altLang="zh-CN" sz="2400">
                <a:latin typeface="微软雅黑" panose="020B0503020204020204" pitchFamily="34" charset="-122"/>
                <a:ea typeface="微软雅黑" panose="020B0503020204020204" pitchFamily="34" charset="-122"/>
              </a:endParaRPr>
            </a:p>
          </p:txBody>
        </p:sp>
        <p:grpSp>
          <p:nvGrpSpPr>
            <p:cNvPr id="10" name="Group 6"/>
            <p:cNvGrpSpPr/>
            <p:nvPr/>
          </p:nvGrpSpPr>
          <p:grpSpPr>
            <a:xfrm>
              <a:off x="13031" y="410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2" name="组合 11"/>
          <p:cNvGrpSpPr/>
          <p:nvPr/>
        </p:nvGrpSpPr>
        <p:grpSpPr>
          <a:xfrm>
            <a:off x="5904230" y="3667125"/>
            <a:ext cx="2268855" cy="717550"/>
            <a:chOff x="12741" y="4108"/>
            <a:chExt cx="3573" cy="1130"/>
          </a:xfrm>
        </p:grpSpPr>
        <p:sp>
          <p:nvSpPr>
            <p:cNvPr id="13" name="文本框 12"/>
            <p:cNvSpPr txBox="1"/>
            <p:nvPr/>
          </p:nvSpPr>
          <p:spPr>
            <a:xfrm>
              <a:off x="12741" y="4195"/>
              <a:ext cx="3573"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112    </a:t>
              </a:r>
              <a:endParaRPr lang="en-US" altLang="zh-CN" sz="2400">
                <a:latin typeface="微软雅黑" panose="020B0503020204020204" pitchFamily="34" charset="-122"/>
                <a:ea typeface="微软雅黑" panose="020B0503020204020204" pitchFamily="34" charset="-122"/>
              </a:endParaRPr>
            </a:p>
          </p:txBody>
        </p:sp>
        <p:grpSp>
          <p:nvGrpSpPr>
            <p:cNvPr id="14" name="Group 6"/>
            <p:cNvGrpSpPr/>
            <p:nvPr/>
          </p:nvGrpSpPr>
          <p:grpSpPr>
            <a:xfrm>
              <a:off x="13031" y="4108"/>
              <a:ext cx="908" cy="1130"/>
              <a:chOff x="4876" y="2840"/>
              <a:chExt cx="363" cy="452"/>
            </a:xfrm>
          </p:grpSpPr>
          <p:sp>
            <p:nvSpPr>
              <p:cNvPr id="1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8" name="组合 17"/>
          <p:cNvGrpSpPr/>
          <p:nvPr/>
        </p:nvGrpSpPr>
        <p:grpSpPr>
          <a:xfrm>
            <a:off x="5549265" y="4897755"/>
            <a:ext cx="3249295" cy="742950"/>
            <a:chOff x="12162" y="7166"/>
            <a:chExt cx="5117" cy="1170"/>
          </a:xfrm>
        </p:grpSpPr>
        <p:sp>
          <p:nvSpPr>
            <p:cNvPr id="59" name="文本框 58"/>
            <p:cNvSpPr txBox="1"/>
            <p:nvPr/>
          </p:nvSpPr>
          <p:spPr>
            <a:xfrm>
              <a:off x="12162" y="7308"/>
              <a:ext cx="511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a:latin typeface="Arial" panose="020B0604020202020204" pitchFamily="34" charset="0"/>
                  <a:ea typeface="微软雅黑" panose="020B0503020204020204" pitchFamily="34" charset="-122"/>
                </a:rPr>
                <a:t>× 80 = 32</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2282" y="7166"/>
              <a:ext cx="908" cy="1131"/>
              <a:chOff x="13231" y="4308"/>
              <a:chExt cx="908" cy="1131"/>
            </a:xfrm>
          </p:grpSpPr>
          <p:sp>
            <p:nvSpPr>
              <p:cNvPr id="20"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nvGrpSpPr>
            <p:cNvPr id="22" name="组合 21"/>
            <p:cNvGrpSpPr/>
            <p:nvPr/>
          </p:nvGrpSpPr>
          <p:grpSpPr>
            <a:xfrm>
              <a:off x="13959" y="7205"/>
              <a:ext cx="908" cy="1131"/>
              <a:chOff x="13231" y="4308"/>
              <a:chExt cx="908" cy="1131"/>
            </a:xfrm>
          </p:grpSpPr>
          <p:sp>
            <p:nvSpPr>
              <p:cNvPr id="23"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4"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pic>
        <p:nvPicPr>
          <p:cNvPr id="25" name="图片 24" descr="t0147e8f3734e9e10ce"/>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27075" y="2338070"/>
            <a:ext cx="2826385" cy="2458720"/>
          </a:xfrm>
          <a:prstGeom prst="rect">
            <a:avLst/>
          </a:prstGeom>
        </p:spPr>
      </p:pic>
      <p:sp>
        <p:nvSpPr>
          <p:cNvPr id="33" name="文本框 3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4" name="文本框 33"/>
          <p:cNvSpPr txBox="1"/>
          <p:nvPr/>
        </p:nvSpPr>
        <p:spPr>
          <a:xfrm>
            <a:off x="1411605" y="4739005"/>
            <a:ext cx="145796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112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t0147e8f3734e9e10ce"/>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27075" y="2338070"/>
            <a:ext cx="2826385" cy="2458720"/>
          </a:xfrm>
          <a:prstGeom prst="rect">
            <a:avLst/>
          </a:prstGeom>
        </p:spPr>
      </p:pic>
      <p:sp>
        <p:nvSpPr>
          <p:cNvPr id="4" name="文本框 3"/>
          <p:cNvSpPr txBox="1"/>
          <p:nvPr/>
        </p:nvSpPr>
        <p:spPr>
          <a:xfrm>
            <a:off x="1411605" y="4739005"/>
            <a:ext cx="145796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112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p:tgtEl>
                                          <p:spTgt spid="57"/>
                                        </p:tgtEl>
                                        <p:attrNameLst>
                                          <p:attrName>ppt_y</p:attrName>
                                        </p:attrNameLst>
                                      </p:cBhvr>
                                      <p:tavLst>
                                        <p:tav tm="0">
                                          <p:val>
                                            <p:strVal val="#ppt_y+#ppt_h*1.125000"/>
                                          </p:val>
                                        </p:tav>
                                        <p:tav tm="100000">
                                          <p:val>
                                            <p:strVal val="#ppt_y"/>
                                          </p:val>
                                        </p:tav>
                                      </p:tavLst>
                                    </p:anim>
                                    <p:animEffect transition="in" filter="wipe(up)">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up)">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p:tgtEl>
                                          <p:spTgt spid="60"/>
                                        </p:tgtEl>
                                        <p:attrNameLst>
                                          <p:attrName>ppt_y</p:attrName>
                                        </p:attrNameLst>
                                      </p:cBhvr>
                                      <p:tavLst>
                                        <p:tav tm="0">
                                          <p:val>
                                            <p:strVal val="#ppt_y+#ppt_h*1.125000"/>
                                          </p:val>
                                        </p:tav>
                                        <p:tav tm="100000">
                                          <p:val>
                                            <p:strVal val="#ppt_y"/>
                                          </p:val>
                                        </p:tav>
                                      </p:tavLst>
                                    </p:anim>
                                    <p:animEffect transition="in" filter="wipe(up)">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8" grpId="0"/>
      <p:bldP spid="57" grpId="0"/>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543050" y="1079500"/>
            <a:ext cx="9578340" cy="1198880"/>
            <a:chOff x="2430" y="1700"/>
            <a:chExt cx="15084" cy="1888"/>
          </a:xfrm>
        </p:grpSpPr>
        <p:sp>
          <p:nvSpPr>
            <p:cNvPr id="3" name="文本框 2"/>
            <p:cNvSpPr txBox="1"/>
            <p:nvPr/>
          </p:nvSpPr>
          <p:spPr>
            <a:xfrm>
              <a:off x="2430" y="1700"/>
              <a:ext cx="15085" cy="1888"/>
            </a:xfrm>
            <a:prstGeom prst="rect">
              <a:avLst/>
            </a:prstGeom>
            <a:noFill/>
          </p:spPr>
          <p:txBody>
            <a:bodyPr wrap="none" rtlCol="0" anchor="t">
              <a:spAutoFit/>
            </a:bodyPr>
            <a:p>
              <a:pPr marL="0" lvl="0" indent="0"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妈妈给女儿买来一套衣服用了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元，其中裤子的价钱是上衣的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上衣和裤子各花了多少钱？</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16088" y="1871"/>
              <a:ext cx="908" cy="1131"/>
              <a:chOff x="7756" y="1891"/>
              <a:chExt cx="908" cy="1131"/>
            </a:xfrm>
          </p:grpSpPr>
          <p:sp>
            <p:nvSpPr>
              <p:cNvPr id="26" name="Text Box 7"/>
              <p:cNvSpPr txBox="1"/>
              <p:nvPr/>
            </p:nvSpPr>
            <p:spPr>
              <a:xfrm>
                <a:off x="7756" y="189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7" name="Line 8"/>
              <p:cNvSpPr/>
              <p:nvPr/>
            </p:nvSpPr>
            <p:spPr>
              <a:xfrm>
                <a:off x="7756" y="2366"/>
                <a:ext cx="568" cy="0"/>
              </a:xfrm>
              <a:prstGeom prst="line">
                <a:avLst/>
              </a:prstGeom>
              <a:ln w="22225" cap="flat" cmpd="sng">
                <a:solidFill>
                  <a:schemeClr val="tx1"/>
                </a:solidFill>
                <a:prstDash val="solid"/>
                <a:headEnd type="none" w="med" len="med"/>
                <a:tailEnd type="none" w="med" len="med"/>
              </a:ln>
            </p:spPr>
          </p:sp>
        </p:grpSp>
      </p:grpSp>
      <p:sp>
        <p:nvSpPr>
          <p:cNvPr id="29" name="文本框 28"/>
          <p:cNvSpPr txBox="1"/>
          <p:nvPr/>
        </p:nvSpPr>
        <p:spPr>
          <a:xfrm>
            <a:off x="4203065" y="2390140"/>
            <a:ext cx="36614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设上衣的价钱是</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7" name="文本框 56"/>
          <p:cNvSpPr txBox="1"/>
          <p:nvPr/>
        </p:nvSpPr>
        <p:spPr>
          <a:xfrm>
            <a:off x="5808345" y="4565015"/>
            <a:ext cx="1727835" cy="460375"/>
          </a:xfrm>
          <a:prstGeom prst="rect">
            <a:avLst/>
          </a:prstGeom>
          <a:noFill/>
        </p:spPr>
        <p:txBody>
          <a:bodyPr wrap="none" rtlCol="0">
            <a:spAutoFit/>
          </a:bodyPr>
          <a:p>
            <a:pPr algn="l"/>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100    </a:t>
            </a:r>
            <a:endParaRPr lang="en-US" altLang="zh-CN" sz="2400">
              <a:latin typeface="微软雅黑" panose="020B0503020204020204" pitchFamily="34" charset="-122"/>
              <a:ea typeface="微软雅黑" panose="020B0503020204020204" pitchFamily="34" charset="-122"/>
            </a:endParaRPr>
          </a:p>
        </p:txBody>
      </p:sp>
      <p:sp>
        <p:nvSpPr>
          <p:cNvPr id="58" name="文本框 57"/>
          <p:cNvSpPr txBox="1"/>
          <p:nvPr/>
        </p:nvSpPr>
        <p:spPr>
          <a:xfrm>
            <a:off x="3001010" y="5197475"/>
            <a:ext cx="2011680" cy="460375"/>
          </a:xfrm>
          <a:prstGeom prst="rect">
            <a:avLst/>
          </a:prstGeom>
          <a:noFill/>
        </p:spPr>
        <p:txBody>
          <a:bodyPr wrap="none" rtlCol="0">
            <a:spAutoFit/>
          </a:bodyPr>
          <a:p>
            <a:r>
              <a:rPr lang="zh-CN" altLang="en-US" sz="2400"/>
              <a:t>裤子的价钱：</a:t>
            </a:r>
            <a:endParaRPr lang="zh-CN" altLang="en-US" sz="2400"/>
          </a:p>
        </p:txBody>
      </p:sp>
      <p:sp>
        <p:nvSpPr>
          <p:cNvPr id="60" name="文本框 59"/>
          <p:cNvSpPr txBox="1"/>
          <p:nvPr/>
        </p:nvSpPr>
        <p:spPr>
          <a:xfrm>
            <a:off x="2974023" y="6020435"/>
            <a:ext cx="6330315" cy="460375"/>
          </a:xfrm>
          <a:prstGeom prst="rect">
            <a:avLst/>
          </a:prstGeom>
          <a:noFill/>
        </p:spPr>
        <p:txBody>
          <a:bodyPr wrap="none" rtlCol="0" anchor="t">
            <a:spAutoFit/>
          </a:bodyPr>
          <a:p>
            <a:pPr algn="ct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上衣的价钱是</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元，裤子的价钱是</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4697730" y="3159125"/>
            <a:ext cx="2827655" cy="717550"/>
            <a:chOff x="11841" y="4108"/>
            <a:chExt cx="4453" cy="1130"/>
          </a:xfrm>
        </p:grpSpPr>
        <p:sp>
          <p:nvSpPr>
            <p:cNvPr id="49" name="文本框 48"/>
            <p:cNvSpPr txBox="1"/>
            <p:nvPr/>
          </p:nvSpPr>
          <p:spPr>
            <a:xfrm>
              <a:off x="11841" y="4195"/>
              <a:ext cx="4453"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180    </a:t>
              </a:r>
              <a:endParaRPr lang="en-US" altLang="zh-CN" sz="2400">
                <a:latin typeface="微软雅黑" panose="020B0503020204020204" pitchFamily="34" charset="-122"/>
                <a:ea typeface="微软雅黑" panose="020B0503020204020204" pitchFamily="34" charset="-122"/>
              </a:endParaRPr>
            </a:p>
          </p:txBody>
        </p:sp>
        <p:grpSp>
          <p:nvGrpSpPr>
            <p:cNvPr id="10" name="Group 6"/>
            <p:cNvGrpSpPr/>
            <p:nvPr/>
          </p:nvGrpSpPr>
          <p:grpSpPr>
            <a:xfrm>
              <a:off x="13031" y="410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2" name="组合 11"/>
          <p:cNvGrpSpPr/>
          <p:nvPr/>
        </p:nvGrpSpPr>
        <p:grpSpPr>
          <a:xfrm>
            <a:off x="5256530" y="3895725"/>
            <a:ext cx="2268855" cy="717550"/>
            <a:chOff x="12741" y="4108"/>
            <a:chExt cx="3573" cy="1130"/>
          </a:xfrm>
        </p:grpSpPr>
        <p:sp>
          <p:nvSpPr>
            <p:cNvPr id="13" name="文本框 12"/>
            <p:cNvSpPr txBox="1"/>
            <p:nvPr/>
          </p:nvSpPr>
          <p:spPr>
            <a:xfrm>
              <a:off x="12741" y="4195"/>
              <a:ext cx="3573"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180    </a:t>
              </a:r>
              <a:endParaRPr lang="en-US" altLang="zh-CN" sz="2400">
                <a:latin typeface="微软雅黑" panose="020B0503020204020204" pitchFamily="34" charset="-122"/>
                <a:ea typeface="微软雅黑" panose="020B0503020204020204" pitchFamily="34" charset="-122"/>
              </a:endParaRPr>
            </a:p>
          </p:txBody>
        </p:sp>
        <p:grpSp>
          <p:nvGrpSpPr>
            <p:cNvPr id="14" name="Group 6"/>
            <p:cNvGrpSpPr/>
            <p:nvPr/>
          </p:nvGrpSpPr>
          <p:grpSpPr>
            <a:xfrm>
              <a:off x="13031" y="4108"/>
              <a:ext cx="908" cy="1130"/>
              <a:chOff x="4876" y="2840"/>
              <a:chExt cx="363" cy="452"/>
            </a:xfrm>
          </p:grpSpPr>
          <p:sp>
            <p:nvSpPr>
              <p:cNvPr id="1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8" name="组合 17"/>
          <p:cNvGrpSpPr/>
          <p:nvPr/>
        </p:nvGrpSpPr>
        <p:grpSpPr>
          <a:xfrm>
            <a:off x="4901565" y="5126355"/>
            <a:ext cx="3418840" cy="742950"/>
            <a:chOff x="12162" y="7166"/>
            <a:chExt cx="5384" cy="1170"/>
          </a:xfrm>
        </p:grpSpPr>
        <p:sp>
          <p:nvSpPr>
            <p:cNvPr id="59" name="文本框 58"/>
            <p:cNvSpPr txBox="1"/>
            <p:nvPr/>
          </p:nvSpPr>
          <p:spPr>
            <a:xfrm>
              <a:off x="12162" y="7308"/>
              <a:ext cx="538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a:latin typeface="Arial" panose="020B0604020202020204" pitchFamily="34" charset="0"/>
                  <a:ea typeface="微软雅黑" panose="020B0503020204020204" pitchFamily="34" charset="-122"/>
                </a:rPr>
                <a:t>× 100 = 80</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2282" y="7166"/>
              <a:ext cx="908" cy="1131"/>
              <a:chOff x="13231" y="4308"/>
              <a:chExt cx="908" cy="1131"/>
            </a:xfrm>
          </p:grpSpPr>
          <p:sp>
            <p:nvSpPr>
              <p:cNvPr id="20"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1"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nvGrpSpPr>
            <p:cNvPr id="22" name="组合 21"/>
            <p:cNvGrpSpPr/>
            <p:nvPr/>
          </p:nvGrpSpPr>
          <p:grpSpPr>
            <a:xfrm>
              <a:off x="13959" y="7205"/>
              <a:ext cx="908" cy="1131"/>
              <a:chOff x="13231" y="4308"/>
              <a:chExt cx="908" cy="1131"/>
            </a:xfrm>
          </p:grpSpPr>
          <p:sp>
            <p:nvSpPr>
              <p:cNvPr id="23"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4"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p:tgtEl>
                                          <p:spTgt spid="57"/>
                                        </p:tgtEl>
                                        <p:attrNameLst>
                                          <p:attrName>ppt_y</p:attrName>
                                        </p:attrNameLst>
                                      </p:cBhvr>
                                      <p:tavLst>
                                        <p:tav tm="0">
                                          <p:val>
                                            <p:strVal val="#ppt_y+#ppt_h*1.125000"/>
                                          </p:val>
                                        </p:tav>
                                        <p:tav tm="100000">
                                          <p:val>
                                            <p:strVal val="#ppt_y"/>
                                          </p:val>
                                        </p:tav>
                                      </p:tavLst>
                                    </p:anim>
                                    <p:animEffect transition="in" filter="wipe(up)">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up)">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p:tgtEl>
                                          <p:spTgt spid="60"/>
                                        </p:tgtEl>
                                        <p:attrNameLst>
                                          <p:attrName>ppt_y</p:attrName>
                                        </p:attrNameLst>
                                      </p:cBhvr>
                                      <p:tavLst>
                                        <p:tav tm="0">
                                          <p:val>
                                            <p:strVal val="#ppt_y+#ppt_h*1.125000"/>
                                          </p:val>
                                        </p:tav>
                                        <p:tav tm="100000">
                                          <p:val>
                                            <p:strVal val="#ppt_y"/>
                                          </p:val>
                                        </p:tav>
                                      </p:tavLst>
                                    </p:anim>
                                    <p:animEffect transition="in" filter="wipe(up)">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8" grpId="0"/>
      <p:bldP spid="57"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2045335" y="797560"/>
            <a:ext cx="8765540" cy="1198880"/>
            <a:chOff x="1821" y="1256"/>
            <a:chExt cx="13804" cy="1888"/>
          </a:xfrm>
        </p:grpSpPr>
        <mc:AlternateContent xmlns:mc="http://schemas.openxmlformats.org/markup-compatibility/2006">
          <mc:Choice xmlns:a14="http://schemas.microsoft.com/office/drawing/2010/main" Requires="a14">
            <p:sp>
              <p:nvSpPr>
                <p:cNvPr id="3" name="文本框 2"/>
                <p:cNvSpPr txBox="1"/>
                <p:nvPr/>
              </p:nvSpPr>
              <p:spPr>
                <a:xfrm>
                  <a:off x="1821" y="1256"/>
                  <a:ext cx="13804" cy="1888"/>
                </a:xfrm>
                <a:prstGeom prst="rect">
                  <a:avLst/>
                </a:prstGeom>
                <a:noFill/>
              </p:spPr>
              <p:txBody>
                <a:bodyPr wrap="none" rtlCol="0" anchor="t">
                  <a:spAutoFit/>
                </a:bodyPr>
                <a:p>
                  <a:pPr algn="l">
                    <a:lnSpc>
                      <a:spcPct val="150000"/>
                    </a:lnSpc>
                  </a:pP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校园里栽的杨树比柳树多</a:t>
                  </a:r>
                  <a:r>
                    <a:rPr lang="en-US" altLang="zh-CN"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棵，柳树的棵树正好是杨树的</a:t>
                  </a:r>
                  <a14:m>
                    <m:oMath xmlns:m="http://schemas.openxmlformats.org/officeDocument/2006/math">
                      <m:r>
                        <a:rPr lang="en-US" altLang="zh-CN" sz="2400">
                          <a:ln w="0"/>
                          <a:effectLst/>
                          <a:latin typeface="Cambria Math" panose="02040503050406030204" charset="0"/>
                          <a:ea typeface="MS Mincho" panose="02020609040205080304" charset="-128"/>
                          <a:cs typeface="Cambria Math" panose="02040503050406030204" charset="0"/>
                        </a:rPr>
                        <m:t>        </m:t>
                      </m:r>
                      <m:r>
                        <a:rPr lang="en-US" altLang="zh-CN" sz="2400">
                          <a:ln w="0"/>
                          <a:effectLst/>
                          <a:latin typeface="Cambria Math" panose="02040503050406030204" charset="0"/>
                          <a:ea typeface="MS Mincho" panose="02020609040205080304" charset="-128"/>
                          <a:cs typeface="Cambria Math" panose="02040503050406030204" charset="0"/>
                        </a:rPr>
                        <m:t> </m:t>
                      </m:r>
                    </m:oMath>
                  </a14:m>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n w="0"/>
                      <a:effectLst/>
                      <a:latin typeface="微软雅黑" panose="020B0503020204020204" pitchFamily="34" charset="-122"/>
                      <a:ea typeface="微软雅黑" panose="020B0503020204020204" pitchFamily="34" charset="-122"/>
                      <a:cs typeface="微软雅黑" panose="020B0503020204020204" pitchFamily="34" charset="-122"/>
                      <a:sym typeface="+mn-ea"/>
                    </a:rPr>
                    <a:t>校园里杨树和柳树各有多少棵？</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3" name="文本框 2"/>
                <p:cNvSpPr txBox="1">
                  <a:spLocks noRot="1" noChangeAspect="1" noMove="1" noResize="1" noEditPoints="1" noAdjustHandles="1" noChangeArrowheads="1" noChangeShapeType="1" noTextEdit="1"/>
                </p:cNvSpPr>
                <p:nvPr/>
              </p:nvSpPr>
              <p:spPr>
                <a:xfrm>
                  <a:off x="1821" y="1256"/>
                  <a:ext cx="13804" cy="1888"/>
                </a:xfrm>
                <a:prstGeom prst="rect">
                  <a:avLst/>
                </a:prstGeom>
                <a:blipFill rotWithShape="1">
                  <a:blip r:embed="rId2"/>
                </a:blipFill>
              </p:spPr>
              <p:txBody>
                <a:bodyPr/>
                <a:lstStyle/>
                <a:p>
                  <a:r>
                    <a:rPr lang="zh-CN" altLang="en-US">
                      <a:noFill/>
                    </a:rPr>
                    <a:t> </a:t>
                  </a:r>
                </a:p>
              </p:txBody>
            </p:sp>
          </mc:Fallback>
        </mc:AlternateContent>
        <p:grpSp>
          <p:nvGrpSpPr>
            <p:cNvPr id="23" name="组合 22"/>
            <p:cNvGrpSpPr/>
            <p:nvPr/>
          </p:nvGrpSpPr>
          <p:grpSpPr>
            <a:xfrm>
              <a:off x="14225" y="1391"/>
              <a:ext cx="908" cy="1130"/>
              <a:chOff x="15565" y="1711"/>
              <a:chExt cx="908" cy="1130"/>
            </a:xfrm>
          </p:grpSpPr>
          <p:sp>
            <p:nvSpPr>
              <p:cNvPr id="11" name="Text Box 7"/>
              <p:cNvSpPr txBox="1"/>
              <p:nvPr/>
            </p:nvSpPr>
            <p:spPr>
              <a:xfrm>
                <a:off x="15565" y="1711"/>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6" name="Line 8"/>
              <p:cNvSpPr/>
              <p:nvPr/>
            </p:nvSpPr>
            <p:spPr>
              <a:xfrm>
                <a:off x="15565" y="2186"/>
                <a:ext cx="568" cy="0"/>
              </a:xfrm>
              <a:prstGeom prst="line">
                <a:avLst/>
              </a:prstGeom>
              <a:ln w="22225" cap="flat" cmpd="sng">
                <a:solidFill>
                  <a:schemeClr val="tx1"/>
                </a:solidFill>
                <a:prstDash val="solid"/>
                <a:headEnd type="none" w="med" len="med"/>
                <a:tailEnd type="none" w="med" len="med"/>
              </a:ln>
            </p:spPr>
          </p:sp>
        </p:grpSp>
      </p:grpSp>
      <p:sp>
        <p:nvSpPr>
          <p:cNvPr id="29" name="文本框 28"/>
          <p:cNvSpPr txBox="1"/>
          <p:nvPr/>
        </p:nvSpPr>
        <p:spPr>
          <a:xfrm>
            <a:off x="4609465" y="2199640"/>
            <a:ext cx="27470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设杨树有</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棵</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7" name="文本框 56"/>
          <p:cNvSpPr txBox="1"/>
          <p:nvPr/>
        </p:nvSpPr>
        <p:spPr>
          <a:xfrm>
            <a:off x="5744845" y="4374515"/>
            <a:ext cx="1549400" cy="460375"/>
          </a:xfrm>
          <a:prstGeom prst="rect">
            <a:avLst/>
          </a:prstGeom>
          <a:noFill/>
        </p:spPr>
        <p:txBody>
          <a:bodyPr wrap="none" rtlCol="0">
            <a:spAutoFit/>
          </a:bodyPr>
          <a:p>
            <a:pPr algn="l"/>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80    </a:t>
            </a:r>
            <a:endParaRPr lang="en-US" altLang="zh-CN" sz="2400">
              <a:latin typeface="微软雅黑" panose="020B0503020204020204" pitchFamily="34" charset="-122"/>
              <a:ea typeface="微软雅黑" panose="020B0503020204020204" pitchFamily="34" charset="-122"/>
            </a:endParaRPr>
          </a:p>
        </p:txBody>
      </p:sp>
      <p:sp>
        <p:nvSpPr>
          <p:cNvPr id="58" name="文本框 57"/>
          <p:cNvSpPr txBox="1"/>
          <p:nvPr/>
        </p:nvSpPr>
        <p:spPr>
          <a:xfrm>
            <a:off x="2937510" y="5006975"/>
            <a:ext cx="2011680" cy="460375"/>
          </a:xfrm>
          <a:prstGeom prst="rect">
            <a:avLst/>
          </a:prstGeom>
          <a:noFill/>
        </p:spPr>
        <p:txBody>
          <a:bodyPr wrap="none" rtlCol="0">
            <a:spAutoFit/>
          </a:bodyPr>
          <a:p>
            <a:r>
              <a:rPr lang="zh-CN" altLang="en-US" sz="2400"/>
              <a:t>柳树的棵树：</a:t>
            </a:r>
            <a:endParaRPr lang="zh-CN" altLang="en-US" sz="2400"/>
          </a:p>
        </p:txBody>
      </p:sp>
      <p:sp>
        <p:nvSpPr>
          <p:cNvPr id="60" name="文本框 59"/>
          <p:cNvSpPr txBox="1"/>
          <p:nvPr/>
        </p:nvSpPr>
        <p:spPr>
          <a:xfrm>
            <a:off x="3304541" y="5829935"/>
            <a:ext cx="5542280" cy="460375"/>
          </a:xfrm>
          <a:prstGeom prst="rect">
            <a:avLst/>
          </a:prstGeom>
          <a:noFill/>
        </p:spPr>
        <p:txBody>
          <a:bodyPr wrap="none" rtlCol="0" anchor="t">
            <a:spAutoFit/>
          </a:bodyPr>
          <a:p>
            <a:pPr algn="ct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校园里的杨树有</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棵，柳树有</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棵。</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4545330" y="2968625"/>
            <a:ext cx="2727960" cy="717550"/>
            <a:chOff x="11701" y="4108"/>
            <a:chExt cx="4296" cy="1130"/>
          </a:xfrm>
        </p:grpSpPr>
        <p:sp>
          <p:nvSpPr>
            <p:cNvPr id="49" name="文本框 48"/>
            <p:cNvSpPr txBox="1"/>
            <p:nvPr/>
          </p:nvSpPr>
          <p:spPr>
            <a:xfrm>
              <a:off x="11701" y="4195"/>
              <a:ext cx="429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a:t>
              </a:r>
              <a:r>
                <a:rPr lang="zh-CN" altLang="en-US" sz="2400">
                  <a:latin typeface="宋体" panose="02010600030101010101" pitchFamily="2" charset="-122"/>
                  <a:ea typeface="宋体" panose="02010600030101010101" pitchFamily="2" charset="-122"/>
                  <a:sym typeface="+mn-ea"/>
                </a:rPr>
                <a:t>－</a:t>
              </a:r>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60    </a:t>
              </a:r>
              <a:endParaRPr lang="en-US" altLang="zh-CN" sz="2400">
                <a:latin typeface="微软雅黑" panose="020B0503020204020204" pitchFamily="34" charset="-122"/>
                <a:ea typeface="微软雅黑" panose="020B0503020204020204" pitchFamily="34" charset="-122"/>
              </a:endParaRPr>
            </a:p>
          </p:txBody>
        </p:sp>
        <p:grpSp>
          <p:nvGrpSpPr>
            <p:cNvPr id="10" name="Group 6"/>
            <p:cNvGrpSpPr/>
            <p:nvPr/>
          </p:nvGrpSpPr>
          <p:grpSpPr>
            <a:xfrm>
              <a:off x="13031" y="410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2" name="组合 11"/>
          <p:cNvGrpSpPr/>
          <p:nvPr/>
        </p:nvGrpSpPr>
        <p:grpSpPr>
          <a:xfrm>
            <a:off x="5193030" y="3705225"/>
            <a:ext cx="2090420" cy="717550"/>
            <a:chOff x="12741" y="4108"/>
            <a:chExt cx="3292" cy="1130"/>
          </a:xfrm>
        </p:grpSpPr>
        <p:sp>
          <p:nvSpPr>
            <p:cNvPr id="13" name="文本框 12"/>
            <p:cNvSpPr txBox="1"/>
            <p:nvPr/>
          </p:nvSpPr>
          <p:spPr>
            <a:xfrm>
              <a:off x="12741" y="4195"/>
              <a:ext cx="329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60    </a:t>
              </a:r>
              <a:endParaRPr lang="en-US" altLang="zh-CN" sz="2400">
                <a:latin typeface="微软雅黑" panose="020B0503020204020204" pitchFamily="34" charset="-122"/>
                <a:ea typeface="微软雅黑" panose="020B0503020204020204" pitchFamily="34" charset="-122"/>
              </a:endParaRPr>
            </a:p>
          </p:txBody>
        </p:sp>
        <p:grpSp>
          <p:nvGrpSpPr>
            <p:cNvPr id="14" name="Group 6"/>
            <p:cNvGrpSpPr/>
            <p:nvPr/>
          </p:nvGrpSpPr>
          <p:grpSpPr>
            <a:xfrm>
              <a:off x="13031" y="4108"/>
              <a:ext cx="908" cy="1130"/>
              <a:chOff x="4876" y="2840"/>
              <a:chExt cx="363" cy="452"/>
            </a:xfrm>
          </p:grpSpPr>
          <p:sp>
            <p:nvSpPr>
              <p:cNvPr id="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8" name="组合 17"/>
          <p:cNvGrpSpPr/>
          <p:nvPr/>
        </p:nvGrpSpPr>
        <p:grpSpPr>
          <a:xfrm>
            <a:off x="4838065" y="4935855"/>
            <a:ext cx="3249295" cy="742950"/>
            <a:chOff x="12162" y="7166"/>
            <a:chExt cx="5117" cy="1170"/>
          </a:xfrm>
        </p:grpSpPr>
        <p:sp>
          <p:nvSpPr>
            <p:cNvPr id="59" name="文本框 58"/>
            <p:cNvSpPr txBox="1"/>
            <p:nvPr/>
          </p:nvSpPr>
          <p:spPr>
            <a:xfrm>
              <a:off x="12162" y="7308"/>
              <a:ext cx="511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a:latin typeface="Arial" panose="020B0604020202020204" pitchFamily="34" charset="0"/>
                  <a:ea typeface="微软雅黑" panose="020B0503020204020204" pitchFamily="34" charset="-122"/>
                </a:rPr>
                <a:t>× 80 = 20</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2282" y="7166"/>
              <a:ext cx="908" cy="1131"/>
              <a:chOff x="13231" y="4308"/>
              <a:chExt cx="908" cy="1131"/>
            </a:xfrm>
          </p:grpSpPr>
          <p:sp>
            <p:nvSpPr>
              <p:cNvPr id="20"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1"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nvGrpSpPr>
            <p:cNvPr id="22" name="组合 21"/>
            <p:cNvGrpSpPr/>
            <p:nvPr/>
          </p:nvGrpSpPr>
          <p:grpSpPr>
            <a:xfrm>
              <a:off x="13959" y="7205"/>
              <a:ext cx="908" cy="1131"/>
              <a:chOff x="13231" y="4308"/>
              <a:chExt cx="908" cy="1131"/>
            </a:xfrm>
          </p:grpSpPr>
          <p:sp>
            <p:nvSpPr>
              <p:cNvPr id="6" name="Text Box 7"/>
              <p:cNvSpPr txBox="1"/>
              <p:nvPr/>
            </p:nvSpPr>
            <p:spPr>
              <a:xfrm>
                <a:off x="13231" y="4308"/>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4"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p:tgtEl>
                                          <p:spTgt spid="57"/>
                                        </p:tgtEl>
                                        <p:attrNameLst>
                                          <p:attrName>ppt_y</p:attrName>
                                        </p:attrNameLst>
                                      </p:cBhvr>
                                      <p:tavLst>
                                        <p:tav tm="0">
                                          <p:val>
                                            <p:strVal val="#ppt_y+#ppt_h*1.125000"/>
                                          </p:val>
                                        </p:tav>
                                        <p:tav tm="100000">
                                          <p:val>
                                            <p:strVal val="#ppt_y"/>
                                          </p:val>
                                        </p:tav>
                                      </p:tavLst>
                                    </p:anim>
                                    <p:animEffect transition="in" filter="wipe(up)">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up)">
                                      <p:cBhvr>
                                        <p:cTn id="32" dur="500"/>
                                        <p:tgtEl>
                                          <p:spTgt spid="5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p:tgtEl>
                                          <p:spTgt spid="60"/>
                                        </p:tgtEl>
                                        <p:attrNameLst>
                                          <p:attrName>ppt_y</p:attrName>
                                        </p:attrNameLst>
                                      </p:cBhvr>
                                      <p:tavLst>
                                        <p:tav tm="0">
                                          <p:val>
                                            <p:strVal val="#ppt_y+#ppt_h*1.125000"/>
                                          </p:val>
                                        </p:tav>
                                        <p:tav tm="100000">
                                          <p:val>
                                            <p:strVal val="#ppt_y"/>
                                          </p:val>
                                        </p:tav>
                                      </p:tavLst>
                                    </p:anim>
                                    <p:animEffect transition="in" filter="wipe(up)">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8" grpId="0"/>
      <p:bldP spid="57"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355465" y="2037715"/>
            <a:ext cx="5331460" cy="986790"/>
            <a:chOff x="4279" y="3209"/>
            <a:chExt cx="8396" cy="1554"/>
          </a:xfrm>
        </p:grpSpPr>
        <p:pic>
          <p:nvPicPr>
            <p:cNvPr id="16" name="图片 15" descr="图片2"/>
            <p:cNvPicPr>
              <a:picLocks noChangeAspect="1"/>
            </p:cNvPicPr>
            <p:nvPr/>
          </p:nvPicPr>
          <p:blipFill>
            <a:blip r:embed="rId2"/>
            <a:stretch>
              <a:fillRect/>
            </a:stretch>
          </p:blipFill>
          <p:spPr>
            <a:xfrm rot="2700000">
              <a:off x="4259" y="3229"/>
              <a:ext cx="1555" cy="1515"/>
            </a:xfrm>
            <a:prstGeom prst="rect">
              <a:avLst/>
            </a:prstGeom>
          </p:spPr>
        </p:pic>
        <p:grpSp>
          <p:nvGrpSpPr>
            <p:cNvPr id="17" name="组合 16"/>
            <p:cNvGrpSpPr/>
            <p:nvPr/>
          </p:nvGrpSpPr>
          <p:grpSpPr>
            <a:xfrm rot="0">
              <a:off x="5749" y="3574"/>
              <a:ext cx="6926"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161" y="3767"/>
              <a:ext cx="6048" cy="725"/>
            </a:xfrm>
            <a:prstGeom prst="rect">
              <a:avLst/>
            </a:prstGeom>
            <a:noFill/>
          </p:spPr>
          <p:txBody>
            <a:bodyPr wrap="none" rtlCol="0">
              <a:spAutoFit/>
            </a:bodyPr>
            <a:p>
              <a:pPr algn="l">
                <a:lnSpc>
                  <a:spcPct val="100000"/>
                </a:lnSpc>
              </a:pP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找到题中数量间的等量关系</a:t>
              </a:r>
              <a:endPar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4361180" y="3344545"/>
            <a:ext cx="4576445" cy="1008380"/>
            <a:chOff x="4288" y="4827"/>
            <a:chExt cx="7207" cy="1588"/>
          </a:xfrm>
        </p:grpSpPr>
        <p:pic>
          <p:nvPicPr>
            <p:cNvPr id="15" name="图片 14" descr="图片1"/>
            <p:cNvPicPr>
              <a:picLocks noChangeAspect="1"/>
            </p:cNvPicPr>
            <p:nvPr/>
          </p:nvPicPr>
          <p:blipFill>
            <a:blip r:embed="rId3"/>
            <a:stretch>
              <a:fillRect/>
            </a:stretch>
          </p:blipFill>
          <p:spPr>
            <a:xfrm rot="2700000">
              <a:off x="4262" y="4853"/>
              <a:ext cx="1588" cy="1536"/>
            </a:xfrm>
            <a:prstGeom prst="rect">
              <a:avLst/>
            </a:prstGeom>
          </p:spPr>
        </p:pic>
        <p:grpSp>
          <p:nvGrpSpPr>
            <p:cNvPr id="35" name="组合 34"/>
            <p:cNvGrpSpPr/>
            <p:nvPr/>
          </p:nvGrpSpPr>
          <p:grpSpPr>
            <a:xfrm rot="0">
              <a:off x="5749" y="5250"/>
              <a:ext cx="5747"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6199" y="5423"/>
              <a:ext cx="4791" cy="725"/>
            </a:xfrm>
            <a:prstGeom prst="rect">
              <a:avLst/>
            </a:prstGeom>
            <a:noFill/>
          </p:spPr>
          <p:txBody>
            <a:bodyPr wrap="none" rtlCol="0">
              <a:spAutoFit/>
            </a:bodyPr>
            <a:p>
              <a:pPr algn="l">
                <a:lnSpc>
                  <a:spcPct val="100000"/>
                </a:lnSpc>
              </a:pPr>
              <a:r>
                <a:rPr lang="zh-CN" altLang="zh-CN"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设单位“</a:t>
              </a:r>
              <a:r>
                <a:rPr lang="en-US" altLang="zh-CN"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”的量为</a:t>
              </a:r>
              <a:r>
                <a:rPr lang="en-US" altLang="zh-CN"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en-US" altLang="zh-CN"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 name="组合 6"/>
          <p:cNvGrpSpPr/>
          <p:nvPr/>
        </p:nvGrpSpPr>
        <p:grpSpPr>
          <a:xfrm>
            <a:off x="4380230" y="4766945"/>
            <a:ext cx="3891915" cy="967105"/>
            <a:chOff x="4318" y="6367"/>
            <a:chExt cx="6129" cy="1523"/>
          </a:xfrm>
        </p:grpSpPr>
        <p:pic>
          <p:nvPicPr>
            <p:cNvPr id="12" name="图片 11" descr="图片4"/>
            <p:cNvPicPr>
              <a:picLocks noChangeAspect="1"/>
            </p:cNvPicPr>
            <p:nvPr/>
          </p:nvPicPr>
          <p:blipFill>
            <a:blip r:embed="rId4"/>
            <a:stretch>
              <a:fillRect/>
            </a:stretch>
          </p:blipFill>
          <p:spPr>
            <a:xfrm rot="2700000">
              <a:off x="4325" y="6360"/>
              <a:ext cx="1462" cy="1476"/>
            </a:xfrm>
            <a:prstGeom prst="rect">
              <a:avLst/>
            </a:prstGeom>
          </p:spPr>
        </p:pic>
        <p:grpSp>
          <p:nvGrpSpPr>
            <p:cNvPr id="41" name="组合 40"/>
            <p:cNvGrpSpPr/>
            <p:nvPr/>
          </p:nvGrpSpPr>
          <p:grpSpPr>
            <a:xfrm rot="0">
              <a:off x="5763" y="6750"/>
              <a:ext cx="4684"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6701" y="6926"/>
              <a:ext cx="2208" cy="725"/>
            </a:xfrm>
            <a:prstGeom prst="rect">
              <a:avLst/>
            </a:prstGeom>
            <a:noFill/>
          </p:spPr>
          <p:txBody>
            <a:bodyPr wrap="none" rtlCol="0">
              <a:spAutoFit/>
            </a:bodyPr>
            <a:p>
              <a:pPr algn="l">
                <a:lnSpc>
                  <a:spcPct val="100000"/>
                </a:lnSpc>
              </a:pP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列出方程</a:t>
              </a:r>
              <a:endPar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9" name="Rectangle 5"/>
          <p:cNvSpPr>
            <a:spLocks noChangeArrowheads="1"/>
          </p:cNvSpPr>
          <p:nvPr/>
        </p:nvSpPr>
        <p:spPr bwMode="auto">
          <a:xfrm>
            <a:off x="5171520" y="1005149"/>
            <a:ext cx="4333240" cy="645160"/>
          </a:xfrm>
          <a:prstGeom prst="rect">
            <a:avLst/>
          </a:prstGeom>
          <a:noFill/>
          <a:ln>
            <a:noFill/>
          </a:ln>
          <a:effectLst/>
        </p:spPr>
        <p:txBody>
          <a:bodyPr wrap="square" anchor="ctr">
            <a:spAutoFit/>
          </a:bodyPr>
          <a:p>
            <a:pPr eaLnBrk="0" hangingPunct="0">
              <a:lnSpc>
                <a:spcPct val="150000"/>
              </a:lnSpc>
              <a:defRPr/>
            </a:pPr>
            <a:r>
              <a:rPr lang="zh-CN" altLang="en-US" sz="2400" dirty="0">
                <a:latin typeface="微软雅黑" panose="020B0503020204020204" pitchFamily="34" charset="-122"/>
                <a:ea typeface="微软雅黑" panose="020B0503020204020204" pitchFamily="34" charset="-122"/>
              </a:rPr>
              <a:t>含有两个未知量的实际问题</a:t>
            </a:r>
            <a:endParaRPr lang="zh-CN" altLang="en-US" sz="2400" dirty="0">
              <a:latin typeface="微软雅黑" panose="020B0503020204020204" pitchFamily="34" charset="-122"/>
              <a:ea typeface="微软雅黑" panose="020B0503020204020204" pitchFamily="34" charset="-122"/>
            </a:endParaRPr>
          </a:p>
        </p:txBody>
      </p:sp>
      <p:pic>
        <p:nvPicPr>
          <p:cNvPr id="10" name="图片 9" descr="733540cd-cf64-43ea-b909-0265355a936a"/>
          <p:cNvPicPr>
            <a:picLocks noChangeAspect="1"/>
          </p:cNvPicPr>
          <p:nvPr/>
        </p:nvPicPr>
        <p:blipFill>
          <a:blip r:embed="rId5"/>
          <a:stretch>
            <a:fillRect/>
          </a:stretch>
        </p:blipFill>
        <p:spPr>
          <a:xfrm>
            <a:off x="-101600" y="1280795"/>
            <a:ext cx="3356610" cy="5320665"/>
          </a:xfrm>
          <a:prstGeom prst="rect">
            <a:avLst/>
          </a:prstGeom>
        </p:spPr>
      </p:pic>
      <p:sp>
        <p:nvSpPr>
          <p:cNvPr id="11" name="文本框 10"/>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par>
                          <p:cTn id="19" fill="hold">
                            <p:stCondLst>
                              <p:cond delay="1000"/>
                            </p:stCondLst>
                            <p:childTnLst>
                              <p:par>
                                <p:cTn id="20" presetID="1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28" name="组合 27"/>
          <p:cNvGrpSpPr/>
          <p:nvPr/>
        </p:nvGrpSpPr>
        <p:grpSpPr>
          <a:xfrm>
            <a:off x="8406765" y="1278255"/>
            <a:ext cx="3096260" cy="1934210"/>
            <a:chOff x="10904" y="1681"/>
            <a:chExt cx="4876" cy="3046"/>
          </a:xfrm>
        </p:grpSpPr>
        <p:pic>
          <p:nvPicPr>
            <p:cNvPr id="27" name="图片 26" descr="778689f2-5e4c-4f9f-b4ea-d5cd88084406"/>
            <p:cNvPicPr>
              <a:picLocks noChangeAspect="1"/>
            </p:cNvPicPr>
            <p:nvPr/>
          </p:nvPicPr>
          <p:blipFill>
            <a:blip r:embed="rId2"/>
            <a:stretch>
              <a:fillRect/>
            </a:stretch>
          </p:blipFill>
          <p:spPr>
            <a:xfrm>
              <a:off x="10904" y="1681"/>
              <a:ext cx="4877" cy="3046"/>
            </a:xfrm>
            <a:prstGeom prst="rect">
              <a:avLst/>
            </a:prstGeom>
          </p:spPr>
        </p:pic>
        <p:sp>
          <p:nvSpPr>
            <p:cNvPr id="3" name="文本框 2"/>
            <p:cNvSpPr txBox="1"/>
            <p:nvPr/>
          </p:nvSpPr>
          <p:spPr>
            <a:xfrm>
              <a:off x="11645" y="2002"/>
              <a:ext cx="3648" cy="1888"/>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根据信息，写</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出数量关系式。</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p:cNvGrpSpPr/>
          <p:nvPr/>
        </p:nvGrpSpPr>
        <p:grpSpPr>
          <a:xfrm>
            <a:off x="2059305" y="1421765"/>
            <a:ext cx="5690870" cy="717550"/>
            <a:chOff x="3243" y="2239"/>
            <a:chExt cx="8962" cy="1130"/>
          </a:xfrm>
        </p:grpSpPr>
        <p:sp>
          <p:nvSpPr>
            <p:cNvPr id="17409" name="TextBox 17"/>
            <p:cNvSpPr txBox="1"/>
            <p:nvPr/>
          </p:nvSpPr>
          <p:spPr>
            <a:xfrm>
              <a:off x="3243" y="2333"/>
              <a:ext cx="8962" cy="725"/>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体积相等的冰的质量比水的质量少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Group 6"/>
            <p:cNvGrpSpPr/>
            <p:nvPr/>
          </p:nvGrpSpPr>
          <p:grpSpPr>
            <a:xfrm>
              <a:off x="10397" y="2239"/>
              <a:ext cx="1248" cy="1130"/>
              <a:chOff x="4740" y="2840"/>
              <a:chExt cx="499" cy="452"/>
            </a:xfrm>
          </p:grpSpPr>
          <p:sp>
            <p:nvSpPr>
              <p:cNvPr id="15" name="Text Box 7"/>
              <p:cNvSpPr txBox="1"/>
              <p:nvPr/>
            </p:nvSpPr>
            <p:spPr>
              <a:xfrm>
                <a:off x="4740" y="2840"/>
                <a:ext cx="499"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 name="组合 5"/>
          <p:cNvGrpSpPr/>
          <p:nvPr/>
        </p:nvGrpSpPr>
        <p:grpSpPr>
          <a:xfrm>
            <a:off x="2079625" y="2470150"/>
            <a:ext cx="6803390" cy="1042670"/>
            <a:chOff x="6013" y="8265"/>
            <a:chExt cx="10714" cy="1642"/>
          </a:xfrm>
        </p:grpSpPr>
        <p:sp>
          <p:nvSpPr>
            <p:cNvPr id="4" name="矩形 3"/>
            <p:cNvSpPr/>
            <p:nvPr/>
          </p:nvSpPr>
          <p:spPr>
            <a:xfrm>
              <a:off x="6013" y="8265"/>
              <a:ext cx="8030" cy="1642"/>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9" name="组合 48"/>
            <p:cNvGrpSpPr/>
            <p:nvPr/>
          </p:nvGrpSpPr>
          <p:grpSpPr>
            <a:xfrm>
              <a:off x="6195" y="8568"/>
              <a:ext cx="10533" cy="1131"/>
              <a:chOff x="6619" y="7040"/>
              <a:chExt cx="10533" cy="1131"/>
            </a:xfrm>
          </p:grpSpPr>
          <mc:AlternateContent xmlns:mc="http://schemas.openxmlformats.org/markup-compatibility/2006">
            <mc:Choice xmlns:a14="http://schemas.microsoft.com/office/drawing/2010/main" Requires="a14">
              <p:sp>
                <p:nvSpPr>
                  <p:cNvPr id="20" name="矩形 19"/>
                  <p:cNvSpPr/>
                  <p:nvPr/>
                </p:nvSpPr>
                <p:spPr>
                  <a:xfrm>
                    <a:off x="6619" y="7181"/>
                    <a:ext cx="10533"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水的质量</a:t>
                    </a:r>
                    <a14:m>
                      <m:oMath xmlns:m="http://schemas.openxmlformats.org/officeDocument/2006/math">
                        <m:r>
                          <a:rPr lang="en-US" altLang="zh-CN" sz="2400">
                            <a:ln w="0"/>
                            <a:solidFill>
                              <a:schemeClr val="tx1"/>
                            </a:solidFill>
                            <a:effectLst/>
                            <a:latin typeface="Cambria Math" panose="02040503050406030204" charset="0"/>
                            <a:ea typeface="MS Mincho" panose="02020609040205080304" charset="-128"/>
                            <a:cs typeface="Cambria Math" panose="02040503050406030204" charset="0"/>
                          </a:rPr>
                          <m:t>                      </m:t>
                        </m:r>
                        <m:r>
                          <a:rPr lang="en-US" altLang="zh-CN" sz="2400">
                            <a:ln w="0"/>
                            <a:solidFill>
                              <a:schemeClr val="tx1"/>
                            </a:solidFill>
                            <a:effectLst/>
                            <a:latin typeface="Cambria Math" panose="02040503050406030204" charset="0"/>
                            <a:ea typeface="MS Mincho" panose="02020609040205080304" charset="-128"/>
                            <a:cs typeface="Cambria Math" panose="02040503050406030204" charset="0"/>
                          </a:rPr>
                          <m:t>   </m:t>
                        </m:r>
                      </m:oMath>
                    </a14:m>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冰的质量</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20" name="矩形 19"/>
                  <p:cNvSpPr>
                    <a:spLocks noRot="1" noChangeAspect="1" noMove="1" noResize="1" noEditPoints="1" noAdjustHandles="1" noChangeArrowheads="1" noChangeShapeType="1" noTextEdit="1"/>
                  </p:cNvSpPr>
                  <p:nvPr/>
                </p:nvSpPr>
                <p:spPr>
                  <a:xfrm>
                    <a:off x="6619" y="7181"/>
                    <a:ext cx="10533" cy="725"/>
                  </a:xfrm>
                  <a:prstGeom prst="rect">
                    <a:avLst/>
                  </a:prstGeom>
                  <a:blipFill rotWithShape="1">
                    <a:blip r:embed="rId3"/>
                  </a:blipFill>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a:noFill/>
                      </a:rPr>
                      <a:t> </a:t>
                    </a:r>
                  </a:p>
                </p:txBody>
              </p:sp>
            </mc:Fallback>
          </mc:AlternateContent>
          <p:grpSp>
            <p:nvGrpSpPr>
              <p:cNvPr id="48" name="组合 47"/>
              <p:cNvGrpSpPr/>
              <p:nvPr/>
            </p:nvGrpSpPr>
            <p:grpSpPr>
              <a:xfrm>
                <a:off x="8700" y="7040"/>
                <a:ext cx="2860" cy="1131"/>
                <a:chOff x="12986" y="5187"/>
                <a:chExt cx="2860" cy="1131"/>
              </a:xfrm>
            </p:grpSpPr>
            <p:sp>
              <p:nvSpPr>
                <p:cNvPr id="23" name="文本框 22"/>
                <p:cNvSpPr txBox="1"/>
                <p:nvPr/>
              </p:nvSpPr>
              <p:spPr>
                <a:xfrm>
                  <a:off x="12986" y="5324"/>
                  <a:ext cx="2860" cy="725"/>
                </a:xfrm>
                <a:prstGeom prst="rect">
                  <a:avLst/>
                </a:prstGeom>
                <a:noFill/>
              </p:spPr>
              <p:txBody>
                <a:bodyPr wrap="square" rtlCol="0" anchor="t">
                  <a:spAutoFit/>
                </a:bodyPr>
                <a:p>
                  <a:pPr algn="l"/>
                  <a:r>
                    <a:rPr lang="zh-CN" altLang="en-US" sz="2400" b="1">
                      <a:latin typeface="Arial" panose="020B0604020202020204" pitchFamily="34" charset="0"/>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宋体" panose="02010600030101010101" pitchFamily="2" charset="-122"/>
                      <a:ea typeface="宋体" panose="02010600030101010101" pitchFamily="2" charset="-122"/>
                      <a:sym typeface="+mn-ea"/>
                    </a:rPr>
                    <a:t>－</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6" name="组合 45"/>
                <p:cNvGrpSpPr/>
                <p:nvPr/>
              </p:nvGrpSpPr>
              <p:grpSpPr>
                <a:xfrm rot="0">
                  <a:off x="14726" y="5187"/>
                  <a:ext cx="908" cy="1131"/>
                  <a:chOff x="9122" y="7081"/>
                  <a:chExt cx="908" cy="1131"/>
                </a:xfrm>
              </p:grpSpPr>
              <p:sp>
                <p:nvSpPr>
                  <p:cNvPr id="44" name="Text Box 7"/>
                  <p:cNvSpPr txBox="1"/>
                  <p:nvPr/>
                </p:nvSpPr>
                <p:spPr>
                  <a:xfrm>
                    <a:off x="912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45"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grpSp>
      </p:grpSp>
      <p:grpSp>
        <p:nvGrpSpPr>
          <p:cNvPr id="8" name="组合 7"/>
          <p:cNvGrpSpPr/>
          <p:nvPr/>
        </p:nvGrpSpPr>
        <p:grpSpPr>
          <a:xfrm>
            <a:off x="2059305" y="5022215"/>
            <a:ext cx="6959600" cy="1042670"/>
            <a:chOff x="5248" y="8265"/>
            <a:chExt cx="10960" cy="1642"/>
          </a:xfrm>
        </p:grpSpPr>
        <p:sp>
          <p:nvSpPr>
            <p:cNvPr id="9" name="矩形 8"/>
            <p:cNvSpPr/>
            <p:nvPr/>
          </p:nvSpPr>
          <p:spPr>
            <a:xfrm>
              <a:off x="5248" y="8265"/>
              <a:ext cx="9357" cy="1642"/>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5675" y="8568"/>
              <a:ext cx="10533" cy="1131"/>
              <a:chOff x="6099" y="7040"/>
              <a:chExt cx="10533" cy="1131"/>
            </a:xfrm>
          </p:grpSpPr>
          <mc:AlternateContent xmlns:mc="http://schemas.openxmlformats.org/markup-compatibility/2006">
            <mc:Choice xmlns:a14="http://schemas.microsoft.com/office/drawing/2010/main" Requires="a14">
              <p:sp>
                <p:nvSpPr>
                  <p:cNvPr id="11" name="矩形 10"/>
                  <p:cNvSpPr/>
                  <p:nvPr/>
                </p:nvSpPr>
                <p:spPr>
                  <a:xfrm>
                    <a:off x="6099" y="7181"/>
                    <a:ext cx="10533" cy="725"/>
                  </a:xfrm>
                  <a:prstGeom prst="rect">
                    <a:avLst/>
                  </a:prstGeom>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去年的产量</a:t>
                    </a:r>
                    <a14:m>
                      <m:oMath xmlns:m="http://schemas.openxmlformats.org/officeDocument/2006/math">
                        <m:r>
                          <a:rPr lang="en-US" altLang="zh-CN" sz="2400">
                            <a:ln w="0"/>
                            <a:solidFill>
                              <a:schemeClr val="tx1"/>
                            </a:solidFill>
                            <a:effectLst/>
                            <a:latin typeface="Cambria Math" panose="02040503050406030204" charset="0"/>
                            <a:ea typeface="MS Mincho" panose="02020609040205080304" charset="-128"/>
                            <a:cs typeface="Cambria Math" panose="02040503050406030204" charset="0"/>
                          </a:rPr>
                          <m:t>                         </m:t>
                        </m:r>
                      </m:oMath>
                    </a14:m>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今年的产量</a:t>
                    </a:r>
                    <a:endParaRPr lang="zh-CN" altLang="en-US"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1" name="矩形 10"/>
                  <p:cNvSpPr>
                    <a:spLocks noRot="1" noChangeAspect="1" noMove="1" noResize="1" noEditPoints="1" noAdjustHandles="1" noChangeArrowheads="1" noChangeShapeType="1" noTextEdit="1"/>
                  </p:cNvSpPr>
                  <p:nvPr/>
                </p:nvSpPr>
                <p:spPr>
                  <a:xfrm>
                    <a:off x="6099" y="7181"/>
                    <a:ext cx="10533" cy="725"/>
                  </a:xfrm>
                  <a:prstGeom prst="rect">
                    <a:avLst/>
                  </a:prstGeom>
                  <a:blipFill rotWithShape="1">
                    <a:blip r:embed="rId4"/>
                  </a:blipFill>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a:noFill/>
                      </a:rPr>
                      <a:t> </a:t>
                    </a:r>
                  </a:p>
                </p:txBody>
              </p:sp>
            </mc:Fallback>
          </mc:AlternateContent>
          <p:grpSp>
            <p:nvGrpSpPr>
              <p:cNvPr id="12" name="组合 11"/>
              <p:cNvGrpSpPr/>
              <p:nvPr/>
            </p:nvGrpSpPr>
            <p:grpSpPr>
              <a:xfrm>
                <a:off x="8700" y="7040"/>
                <a:ext cx="2860" cy="1131"/>
                <a:chOff x="12986" y="5187"/>
                <a:chExt cx="2860" cy="1131"/>
              </a:xfrm>
            </p:grpSpPr>
            <p:sp>
              <p:nvSpPr>
                <p:cNvPr id="13" name="文本框 12"/>
                <p:cNvSpPr txBox="1"/>
                <p:nvPr/>
              </p:nvSpPr>
              <p:spPr>
                <a:xfrm>
                  <a:off x="12986" y="5324"/>
                  <a:ext cx="2860" cy="725"/>
                </a:xfrm>
                <a:prstGeom prst="rect">
                  <a:avLst/>
                </a:prstGeom>
                <a:noFill/>
              </p:spPr>
              <p:txBody>
                <a:bodyPr wrap="square" rtlCol="0" anchor="t">
                  <a:spAutoFit/>
                </a:bodyPr>
                <a:p>
                  <a:pPr algn="l"/>
                  <a:r>
                    <a:rPr lang="zh-CN" altLang="en-US" sz="2400" b="1">
                      <a:latin typeface="Arial" panose="020B0604020202020204" pitchFamily="34" charset="0"/>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400">
                      <a:latin typeface="宋体" panose="02010600030101010101" pitchFamily="2" charset="-122"/>
                      <a:ea typeface="宋体" panose="02010600030101010101" pitchFamily="2" charset="-122"/>
                      <a:sym typeface="+mn-ea"/>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0">
                  <a:off x="14726" y="5187"/>
                  <a:ext cx="908" cy="1131"/>
                  <a:chOff x="9122" y="7081"/>
                  <a:chExt cx="908" cy="1131"/>
                </a:xfrm>
              </p:grpSpPr>
              <p:sp>
                <p:nvSpPr>
                  <p:cNvPr id="17" name="Text Box 7"/>
                  <p:cNvSpPr txBox="1"/>
                  <p:nvPr/>
                </p:nvSpPr>
                <p:spPr>
                  <a:xfrm>
                    <a:off x="9122" y="7081"/>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18" name="Line 8"/>
                  <p:cNvSpPr/>
                  <p:nvPr/>
                </p:nvSpPr>
                <p:spPr>
                  <a:xfrm>
                    <a:off x="9282" y="7556"/>
                    <a:ext cx="568" cy="0"/>
                  </a:xfrm>
                  <a:prstGeom prst="line">
                    <a:avLst/>
                  </a:prstGeom>
                  <a:ln w="22225" cap="flat" cmpd="sng">
                    <a:solidFill>
                      <a:schemeClr val="tx1"/>
                    </a:solidFill>
                    <a:prstDash val="solid"/>
                    <a:headEnd type="none" w="med" len="med"/>
                    <a:tailEnd type="none" w="med" len="med"/>
                  </a:ln>
                </p:spPr>
              </p:sp>
            </p:grpSp>
          </p:grpSp>
        </p:grpSp>
      </p:grpSp>
      <p:grpSp>
        <p:nvGrpSpPr>
          <p:cNvPr id="24" name="组合 23"/>
          <p:cNvGrpSpPr/>
          <p:nvPr/>
        </p:nvGrpSpPr>
        <p:grpSpPr>
          <a:xfrm>
            <a:off x="2170430" y="3846830"/>
            <a:ext cx="3162300" cy="780415"/>
            <a:chOff x="4666" y="5325"/>
            <a:chExt cx="4980" cy="1229"/>
          </a:xfrm>
        </p:grpSpPr>
        <p:sp>
          <p:nvSpPr>
            <p:cNvPr id="17410" name="矩形 20"/>
            <p:cNvSpPr/>
            <p:nvPr/>
          </p:nvSpPr>
          <p:spPr>
            <a:xfrm>
              <a:off x="4666" y="5325"/>
              <a:ext cx="4980" cy="1016"/>
            </a:xfrm>
            <a:prstGeom prst="rect">
              <a:avLst/>
            </a:prstGeom>
            <a:noFill/>
            <a:ln w="9525">
              <a:noFill/>
            </a:ln>
          </p:spPr>
          <p:txBody>
            <a:bodyPr wrap="none"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今年比去年增产</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Group 6"/>
            <p:cNvGrpSpPr/>
            <p:nvPr/>
          </p:nvGrpSpPr>
          <p:grpSpPr>
            <a:xfrm>
              <a:off x="8383" y="5424"/>
              <a:ext cx="908" cy="1130"/>
              <a:chOff x="4876" y="2840"/>
              <a:chExt cx="363" cy="452"/>
            </a:xfrm>
          </p:grpSpPr>
          <p:sp>
            <p:nvSpPr>
              <p:cNvPr id="2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pic>
        <p:nvPicPr>
          <p:cNvPr id="26" name="图片 25" descr="图片168"/>
          <p:cNvPicPr>
            <a:picLocks noChangeAspect="1"/>
          </p:cNvPicPr>
          <p:nvPr/>
        </p:nvPicPr>
        <p:blipFill>
          <a:blip r:embed="rId5"/>
          <a:stretch>
            <a:fillRect/>
          </a:stretch>
        </p:blipFill>
        <p:spPr>
          <a:xfrm>
            <a:off x="10416540" y="3512820"/>
            <a:ext cx="1225550" cy="1499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from="(-#ppt_w/2)" to="(#ppt_x)" calcmode="lin" valueType="num">
                                      <p:cBhvr>
                                        <p:cTn id="15" dur="600" fill="hold">
                                          <p:stCondLst>
                                            <p:cond delay="0"/>
                                          </p:stCondLst>
                                        </p:cTn>
                                        <p:tgtEl>
                                          <p:spTgt spid="8"/>
                                        </p:tgtEl>
                                        <p:attrNameLst>
                                          <p:attrName>ppt_x</p:attrName>
                                        </p:attrNameLst>
                                      </p:cBhvr>
                                    </p:anim>
                                    <p:anim from="0" to="-1.0" calcmode="lin" valueType="num">
                                      <p:cBhvr>
                                        <p:cTn id="16" dur="200" decel="50000" autoRev="1" fill="hold">
                                          <p:stCondLst>
                                            <p:cond delay="600"/>
                                          </p:stCondLst>
                                        </p:cTn>
                                        <p:tgtEl>
                                          <p:spTgt spid="8"/>
                                        </p:tgtEl>
                                        <p:attrNameLst>
                                          <p:attrName>xshear</p:attrName>
                                        </p:attrNameLst>
                                      </p:cBhvr>
                                    </p:anim>
                                    <p:animScale>
                                      <p:cBhvr>
                                        <p:cTn id="17" dur="200" decel="100000" autoRev="1" fill="hold">
                                          <p:stCondLst>
                                            <p:cond delay="600"/>
                                          </p:stCondLst>
                                        </p:cTn>
                                        <p:tgtEl>
                                          <p:spTgt spid="8"/>
                                        </p:tgtEl>
                                      </p:cBhvr>
                                      <p:from x="100000" y="100000"/>
                                      <p:to x="80000" y="100000"/>
                                    </p:animScale>
                                    <p:anim by="(#ppt_h/3+#ppt_w*0.1)" calcmode="lin" valueType="num">
                                      <p:cBhvr additive="sum">
                                        <p:cTn id="18"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7" name="组合 16"/>
          <p:cNvGrpSpPr/>
          <p:nvPr/>
        </p:nvGrpSpPr>
        <p:grpSpPr>
          <a:xfrm>
            <a:off x="1379220" y="811530"/>
            <a:ext cx="9678670" cy="3835400"/>
            <a:chOff x="2172" y="1278"/>
            <a:chExt cx="15242" cy="6040"/>
          </a:xfrm>
        </p:grpSpPr>
        <p:pic>
          <p:nvPicPr>
            <p:cNvPr id="11" name="图片 10" descr="01995e554922ab0000019ae9c1ade6.jpg@1280w_1l_2o_100sh"/>
            <p:cNvPicPr>
              <a:picLocks noChangeAspect="1"/>
            </p:cNvPicPr>
            <p:nvPr>
              <p:custDataLst>
                <p:tags r:id="rId2"/>
              </p:custDataLst>
            </p:nvPr>
          </p:nvPicPr>
          <p:blipFill>
            <a:blip r:embed="rId3"/>
            <a:stretch>
              <a:fillRect/>
            </a:stretch>
          </p:blipFill>
          <p:spPr>
            <a:xfrm>
              <a:off x="3351" y="1278"/>
              <a:ext cx="10762" cy="6041"/>
            </a:xfrm>
            <a:prstGeom prst="rect">
              <a:avLst/>
            </a:prstGeom>
            <a:effectLst>
              <a:softEdge rad="127000"/>
            </a:effectLst>
          </p:spPr>
        </p:pic>
        <p:pic>
          <p:nvPicPr>
            <p:cNvPr id="15" name="图片 14" descr="265703298530803938"/>
            <p:cNvPicPr>
              <a:picLocks noChangeAspect="1"/>
            </p:cNvPicPr>
            <p:nvPr/>
          </p:nvPicPr>
          <p:blipFill>
            <a:blip r:embed="rId4"/>
            <a:stretch>
              <a:fillRect/>
            </a:stretch>
          </p:blipFill>
          <p:spPr>
            <a:xfrm>
              <a:off x="6006" y="4106"/>
              <a:ext cx="2419" cy="3029"/>
            </a:xfrm>
            <a:prstGeom prst="rect">
              <a:avLst/>
            </a:prstGeom>
          </p:spPr>
        </p:pic>
        <p:pic>
          <p:nvPicPr>
            <p:cNvPr id="16" name="图片 15" descr="266242943991676937"/>
            <p:cNvPicPr>
              <a:picLocks noChangeAspect="1"/>
            </p:cNvPicPr>
            <p:nvPr/>
          </p:nvPicPr>
          <p:blipFill>
            <a:blip r:embed="rId5"/>
            <a:stretch>
              <a:fillRect/>
            </a:stretch>
          </p:blipFill>
          <p:spPr>
            <a:xfrm>
              <a:off x="9548" y="3976"/>
              <a:ext cx="2640" cy="3159"/>
            </a:xfrm>
            <a:prstGeom prst="rect">
              <a:avLst/>
            </a:prstGeom>
          </p:spPr>
        </p:pic>
        <p:grpSp>
          <p:nvGrpSpPr>
            <p:cNvPr id="6" name="组合 5"/>
            <p:cNvGrpSpPr/>
            <p:nvPr/>
          </p:nvGrpSpPr>
          <p:grpSpPr>
            <a:xfrm rot="0">
              <a:off x="13180" y="3290"/>
              <a:ext cx="4235" cy="1468"/>
              <a:chOff x="12878" y="2263"/>
              <a:chExt cx="4235" cy="1468"/>
            </a:xfrm>
          </p:grpSpPr>
          <p:sp>
            <p:nvSpPr>
              <p:cNvPr id="5" name="圆角矩形标注 4"/>
              <p:cNvSpPr/>
              <p:nvPr/>
            </p:nvSpPr>
            <p:spPr>
              <a:xfrm>
                <a:off x="12878" y="2263"/>
                <a:ext cx="3802" cy="1469"/>
              </a:xfrm>
              <a:prstGeom prst="wedgeRoundRectCallout">
                <a:avLst>
                  <a:gd name="adj1" fmla="val -68542"/>
                  <a:gd name="adj2" fmla="val 27739"/>
                  <a:gd name="adj3" fmla="val 16667"/>
                </a:avLst>
              </a:prstGeom>
              <a:solidFill>
                <a:schemeClr val="bg1"/>
              </a:solidFill>
              <a:ln w="25400">
                <a:solidFill>
                  <a:schemeClr val="tx1"/>
                </a:solidFill>
              </a:ln>
              <a:effectLst>
                <a:outerShdw blurRad="635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3009" y="2344"/>
                <a:ext cx="4104" cy="1307"/>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rPr>
                  <a:t>下半场得分只有上半场的一半。</a:t>
                </a:r>
                <a:endParaRPr lang="zh-CN" altLang="en-US" sz="2400"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rot="0">
              <a:off x="2172" y="3371"/>
              <a:ext cx="3139" cy="1469"/>
              <a:chOff x="2776" y="4154"/>
              <a:chExt cx="3139" cy="1469"/>
            </a:xfrm>
          </p:grpSpPr>
          <p:sp>
            <p:nvSpPr>
              <p:cNvPr id="3" name="圆角矩形标注 2"/>
              <p:cNvSpPr/>
              <p:nvPr/>
            </p:nvSpPr>
            <p:spPr>
              <a:xfrm>
                <a:off x="2776" y="4154"/>
                <a:ext cx="3079" cy="1469"/>
              </a:xfrm>
              <a:prstGeom prst="wedgeRoundRectCallout">
                <a:avLst>
                  <a:gd name="adj1" fmla="val 73579"/>
                  <a:gd name="adj2" fmla="val 34547"/>
                  <a:gd name="adj3" fmla="val 16667"/>
                </a:avLst>
              </a:prstGeom>
              <a:solidFill>
                <a:schemeClr val="bg1"/>
              </a:solidFill>
              <a:ln w="25400">
                <a:solidFill>
                  <a:schemeClr val="tx1"/>
                </a:solidFill>
              </a:ln>
              <a:effectLst>
                <a:outerShdw blurRad="203200" dist="203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920" y="4176"/>
                <a:ext cx="2995" cy="1307"/>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我们班全场得了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8" name="组合 7"/>
          <p:cNvGrpSpPr/>
          <p:nvPr/>
        </p:nvGrpSpPr>
        <p:grpSpPr>
          <a:xfrm>
            <a:off x="2726690" y="5347335"/>
            <a:ext cx="5966460" cy="741680"/>
            <a:chOff x="4507" y="8028"/>
            <a:chExt cx="9396" cy="1168"/>
          </a:xfrm>
        </p:grpSpPr>
        <p:sp>
          <p:nvSpPr>
            <p:cNvPr id="13" name="文本框 12"/>
            <p:cNvSpPr txBox="1"/>
            <p:nvPr/>
          </p:nvSpPr>
          <p:spPr>
            <a:xfrm>
              <a:off x="4693" y="8212"/>
              <a:ext cx="920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从题中知道了哪些信息，单位“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”是谁？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圆角矩形标注 8"/>
            <p:cNvSpPr/>
            <p:nvPr/>
          </p:nvSpPr>
          <p:spPr>
            <a:xfrm>
              <a:off x="4507" y="8028"/>
              <a:ext cx="9396" cy="1168"/>
            </a:xfrm>
            <a:prstGeom prst="wedgeRoundRectCallout">
              <a:avLst>
                <a:gd name="adj1" fmla="val 55747"/>
                <a:gd name="adj2" fmla="val -15068"/>
                <a:gd name="adj3" fmla="val 16667"/>
              </a:avLst>
            </a:prstGeom>
            <a:noFill/>
            <a:ln w="53975">
              <a:solidFill>
                <a:srgbClr val="0070C0"/>
              </a:solidFill>
            </a:ln>
            <a:effectLst>
              <a:outerShdw blurRad="508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4" name="图片 13" descr="图片102"/>
          <p:cNvPicPr>
            <a:picLocks noChangeAspect="1"/>
          </p:cNvPicPr>
          <p:nvPr/>
        </p:nvPicPr>
        <p:blipFill>
          <a:blip r:embed="rId6"/>
          <a:stretch>
            <a:fillRect/>
          </a:stretch>
        </p:blipFill>
        <p:spPr>
          <a:xfrm>
            <a:off x="9166860" y="4895850"/>
            <a:ext cx="1176655" cy="1597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783715" y="505460"/>
            <a:ext cx="9678670" cy="3835400"/>
            <a:chOff x="2172" y="1278"/>
            <a:chExt cx="15242" cy="6040"/>
          </a:xfrm>
        </p:grpSpPr>
        <p:pic>
          <p:nvPicPr>
            <p:cNvPr id="11" name="图片 10" descr="01995e554922ab0000019ae9c1ade6.jpg@1280w_1l_2o_100sh"/>
            <p:cNvPicPr>
              <a:picLocks noChangeAspect="1"/>
            </p:cNvPicPr>
            <p:nvPr>
              <p:custDataLst>
                <p:tags r:id="rId2"/>
              </p:custDataLst>
            </p:nvPr>
          </p:nvPicPr>
          <p:blipFill>
            <a:blip r:embed="rId3"/>
            <a:stretch>
              <a:fillRect/>
            </a:stretch>
          </p:blipFill>
          <p:spPr>
            <a:xfrm>
              <a:off x="3351" y="1278"/>
              <a:ext cx="10762" cy="6041"/>
            </a:xfrm>
            <a:prstGeom prst="rect">
              <a:avLst/>
            </a:prstGeom>
            <a:effectLst>
              <a:softEdge rad="127000"/>
            </a:effectLst>
          </p:spPr>
        </p:pic>
        <p:pic>
          <p:nvPicPr>
            <p:cNvPr id="14" name="图片 13" descr="265703298530803938"/>
            <p:cNvPicPr>
              <a:picLocks noChangeAspect="1"/>
            </p:cNvPicPr>
            <p:nvPr/>
          </p:nvPicPr>
          <p:blipFill>
            <a:blip r:embed="rId4"/>
            <a:stretch>
              <a:fillRect/>
            </a:stretch>
          </p:blipFill>
          <p:spPr>
            <a:xfrm>
              <a:off x="6006" y="4106"/>
              <a:ext cx="2419" cy="3029"/>
            </a:xfrm>
            <a:prstGeom prst="rect">
              <a:avLst/>
            </a:prstGeom>
          </p:spPr>
        </p:pic>
        <p:pic>
          <p:nvPicPr>
            <p:cNvPr id="16" name="图片 15" descr="266242943991676937"/>
            <p:cNvPicPr>
              <a:picLocks noChangeAspect="1"/>
            </p:cNvPicPr>
            <p:nvPr/>
          </p:nvPicPr>
          <p:blipFill>
            <a:blip r:embed="rId5"/>
            <a:stretch>
              <a:fillRect/>
            </a:stretch>
          </p:blipFill>
          <p:spPr>
            <a:xfrm>
              <a:off x="9548" y="3976"/>
              <a:ext cx="2640" cy="3159"/>
            </a:xfrm>
            <a:prstGeom prst="rect">
              <a:avLst/>
            </a:prstGeom>
          </p:spPr>
        </p:pic>
        <p:grpSp>
          <p:nvGrpSpPr>
            <p:cNvPr id="24" name="组合 23"/>
            <p:cNvGrpSpPr/>
            <p:nvPr/>
          </p:nvGrpSpPr>
          <p:grpSpPr>
            <a:xfrm rot="0">
              <a:off x="13180" y="3290"/>
              <a:ext cx="4235" cy="1468"/>
              <a:chOff x="12878" y="2263"/>
              <a:chExt cx="4235" cy="1468"/>
            </a:xfrm>
          </p:grpSpPr>
          <p:sp>
            <p:nvSpPr>
              <p:cNvPr id="26" name="圆角矩形标注 25"/>
              <p:cNvSpPr/>
              <p:nvPr/>
            </p:nvSpPr>
            <p:spPr>
              <a:xfrm>
                <a:off x="12878" y="2263"/>
                <a:ext cx="3802" cy="1469"/>
              </a:xfrm>
              <a:prstGeom prst="wedgeRoundRectCallout">
                <a:avLst>
                  <a:gd name="adj1" fmla="val -68542"/>
                  <a:gd name="adj2" fmla="val 27739"/>
                  <a:gd name="adj3" fmla="val 16667"/>
                </a:avLst>
              </a:prstGeom>
              <a:solidFill>
                <a:schemeClr val="bg1"/>
              </a:solidFill>
              <a:ln w="25400">
                <a:solidFill>
                  <a:schemeClr val="tx1"/>
                </a:solidFill>
              </a:ln>
              <a:effectLst>
                <a:outerShdw blurRad="635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3009" y="2344"/>
                <a:ext cx="4104" cy="1307"/>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rPr>
                  <a:t>下半场得分只有上半场的一半。</a:t>
                </a:r>
                <a:endParaRPr lang="zh-CN" altLang="en-US" sz="24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rot="0">
              <a:off x="2172" y="3371"/>
              <a:ext cx="3139" cy="1469"/>
              <a:chOff x="2776" y="4154"/>
              <a:chExt cx="3139" cy="1469"/>
            </a:xfrm>
          </p:grpSpPr>
          <p:sp>
            <p:nvSpPr>
              <p:cNvPr id="29" name="圆角矩形标注 28"/>
              <p:cNvSpPr/>
              <p:nvPr/>
            </p:nvSpPr>
            <p:spPr>
              <a:xfrm>
                <a:off x="2776" y="4154"/>
                <a:ext cx="3079" cy="1469"/>
              </a:xfrm>
              <a:prstGeom prst="wedgeRoundRectCallout">
                <a:avLst>
                  <a:gd name="adj1" fmla="val 73579"/>
                  <a:gd name="adj2" fmla="val 34547"/>
                  <a:gd name="adj3" fmla="val 16667"/>
                </a:avLst>
              </a:prstGeom>
              <a:solidFill>
                <a:schemeClr val="bg1"/>
              </a:solidFill>
              <a:ln w="25400">
                <a:solidFill>
                  <a:schemeClr val="tx1"/>
                </a:solidFill>
              </a:ln>
              <a:effectLst>
                <a:outerShdw blurRad="203200" dist="203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2920" y="4176"/>
                <a:ext cx="2995" cy="1307"/>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我们班全场得了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42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7" name="组合 16"/>
          <p:cNvGrpSpPr/>
          <p:nvPr/>
        </p:nvGrpSpPr>
        <p:grpSpPr>
          <a:xfrm>
            <a:off x="4279900" y="3893820"/>
            <a:ext cx="4329430" cy="1236980"/>
            <a:chOff x="3158" y="5890"/>
            <a:chExt cx="6818" cy="1948"/>
          </a:xfrm>
        </p:grpSpPr>
        <p:grpSp>
          <p:nvGrpSpPr>
            <p:cNvPr id="40" name="组合 39"/>
            <p:cNvGrpSpPr/>
            <p:nvPr/>
          </p:nvGrpSpPr>
          <p:grpSpPr>
            <a:xfrm>
              <a:off x="3158" y="5890"/>
              <a:ext cx="6818" cy="1948"/>
              <a:chOff x="5755" y="1019"/>
              <a:chExt cx="6818" cy="1948"/>
            </a:xfrm>
          </p:grpSpPr>
          <p:sp>
            <p:nvSpPr>
              <p:cNvPr id="9" name="圆角矩形 8"/>
              <p:cNvSpPr/>
              <p:nvPr/>
            </p:nvSpPr>
            <p:spPr>
              <a:xfrm>
                <a:off x="6235" y="1724"/>
                <a:ext cx="6338"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5" name="TextBox 36"/>
            <p:cNvSpPr txBox="1">
              <a:spLocks noChangeArrowheads="1"/>
            </p:cNvSpPr>
            <p:nvPr/>
          </p:nvSpPr>
          <p:spPr bwMode="auto">
            <a:xfrm>
              <a:off x="4062" y="6595"/>
              <a:ext cx="5915"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上半场得分看作单位“</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3583940" y="4759960"/>
            <a:ext cx="4464050" cy="1346835"/>
            <a:chOff x="1116" y="7398"/>
            <a:chExt cx="7030" cy="2121"/>
          </a:xfrm>
        </p:grpSpPr>
        <p:grpSp>
          <p:nvGrpSpPr>
            <p:cNvPr id="42" name="组合 41"/>
            <p:cNvGrpSpPr/>
            <p:nvPr/>
          </p:nvGrpSpPr>
          <p:grpSpPr>
            <a:xfrm>
              <a:off x="1116" y="7398"/>
              <a:ext cx="7030" cy="2076"/>
              <a:chOff x="3713" y="2527"/>
              <a:chExt cx="7030" cy="2076"/>
            </a:xfrm>
          </p:grpSpPr>
          <p:sp>
            <p:nvSpPr>
              <p:cNvPr id="13" name="圆角矩形 12"/>
              <p:cNvSpPr/>
              <p:nvPr/>
            </p:nvSpPr>
            <p:spPr>
              <a:xfrm>
                <a:off x="4132" y="3360"/>
                <a:ext cx="6611"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1340000" flipH="1" flipV="1">
                <a:off x="3713" y="2527"/>
                <a:ext cx="1267" cy="1209"/>
              </a:xfrm>
              <a:prstGeom prst="rect">
                <a:avLst/>
              </a:prstGeom>
            </p:spPr>
          </p:pic>
        </p:grpSp>
        <p:grpSp>
          <p:nvGrpSpPr>
            <p:cNvPr id="21" name="组合 20"/>
            <p:cNvGrpSpPr/>
            <p:nvPr/>
          </p:nvGrpSpPr>
          <p:grpSpPr>
            <a:xfrm>
              <a:off x="2093" y="8231"/>
              <a:ext cx="5875" cy="1289"/>
              <a:chOff x="8916" y="8072"/>
              <a:chExt cx="5875" cy="1289"/>
            </a:xfrm>
          </p:grpSpPr>
          <p:sp>
            <p:nvSpPr>
              <p:cNvPr id="23" name="TextBox 36"/>
              <p:cNvSpPr txBox="1">
                <a:spLocks noChangeArrowheads="1"/>
              </p:cNvSpPr>
              <p:nvPr/>
            </p:nvSpPr>
            <p:spPr bwMode="auto">
              <a:xfrm>
                <a:off x="8916" y="8072"/>
                <a:ext cx="5875"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rPr>
                  <a:t>下半场得分是上半场的</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grpSp>
            <p:nvGrpSpPr>
              <p:cNvPr id="18" name="Group 6"/>
              <p:cNvGrpSpPr/>
              <p:nvPr/>
            </p:nvGrpSpPr>
            <p:grpSpPr>
              <a:xfrm>
                <a:off x="13883" y="8231"/>
                <a:ext cx="908" cy="1130"/>
                <a:chOff x="4876" y="2840"/>
                <a:chExt cx="363"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25" name="圆角矩形 24"/>
          <p:cNvSpPr/>
          <p:nvPr/>
        </p:nvSpPr>
        <p:spPr>
          <a:xfrm>
            <a:off x="8821420" y="1783080"/>
            <a:ext cx="2376000" cy="972000"/>
          </a:xfrm>
          <a:prstGeom prst="roundRect">
            <a:avLst/>
          </a:prstGeom>
          <a:noFill/>
          <a:ln w="793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7261860" y="1889760"/>
            <a:ext cx="4329430" cy="1236980"/>
            <a:chOff x="3158" y="5890"/>
            <a:chExt cx="6818" cy="1948"/>
          </a:xfrm>
        </p:grpSpPr>
        <p:grpSp>
          <p:nvGrpSpPr>
            <p:cNvPr id="40" name="组合 39"/>
            <p:cNvGrpSpPr/>
            <p:nvPr/>
          </p:nvGrpSpPr>
          <p:grpSpPr>
            <a:xfrm>
              <a:off x="3158" y="5890"/>
              <a:ext cx="6818" cy="1948"/>
              <a:chOff x="5755" y="1019"/>
              <a:chExt cx="6818" cy="1948"/>
            </a:xfrm>
          </p:grpSpPr>
          <p:sp>
            <p:nvSpPr>
              <p:cNvPr id="9" name="圆角矩形 8"/>
              <p:cNvSpPr/>
              <p:nvPr/>
            </p:nvSpPr>
            <p:spPr>
              <a:xfrm>
                <a:off x="6235" y="1724"/>
                <a:ext cx="6338"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5" name="TextBox 36"/>
            <p:cNvSpPr txBox="1">
              <a:spLocks noChangeArrowheads="1"/>
            </p:cNvSpPr>
            <p:nvPr/>
          </p:nvSpPr>
          <p:spPr bwMode="auto">
            <a:xfrm>
              <a:off x="4062" y="6595"/>
              <a:ext cx="5915"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上半场得分看作单位“</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6976110" y="2722245"/>
            <a:ext cx="4464050" cy="1346835"/>
            <a:chOff x="1116" y="7398"/>
            <a:chExt cx="7030" cy="2121"/>
          </a:xfrm>
        </p:grpSpPr>
        <p:grpSp>
          <p:nvGrpSpPr>
            <p:cNvPr id="42" name="组合 41"/>
            <p:cNvGrpSpPr/>
            <p:nvPr/>
          </p:nvGrpSpPr>
          <p:grpSpPr>
            <a:xfrm>
              <a:off x="1116" y="7398"/>
              <a:ext cx="7030" cy="2076"/>
              <a:chOff x="3713" y="2527"/>
              <a:chExt cx="7030" cy="2076"/>
            </a:xfrm>
          </p:grpSpPr>
          <p:sp>
            <p:nvSpPr>
              <p:cNvPr id="13" name="圆角矩形 12"/>
              <p:cNvSpPr/>
              <p:nvPr/>
            </p:nvSpPr>
            <p:spPr>
              <a:xfrm>
                <a:off x="4132" y="3360"/>
                <a:ext cx="6611"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527"/>
                <a:ext cx="1267" cy="1209"/>
              </a:xfrm>
              <a:prstGeom prst="rect">
                <a:avLst/>
              </a:prstGeom>
            </p:spPr>
          </p:pic>
        </p:grpSp>
        <p:grpSp>
          <p:nvGrpSpPr>
            <p:cNvPr id="21" name="组合 20"/>
            <p:cNvGrpSpPr/>
            <p:nvPr/>
          </p:nvGrpSpPr>
          <p:grpSpPr>
            <a:xfrm>
              <a:off x="2093" y="8231"/>
              <a:ext cx="5875" cy="1289"/>
              <a:chOff x="8916" y="8072"/>
              <a:chExt cx="5875" cy="1289"/>
            </a:xfrm>
          </p:grpSpPr>
          <p:sp>
            <p:nvSpPr>
              <p:cNvPr id="23" name="TextBox 36"/>
              <p:cNvSpPr txBox="1">
                <a:spLocks noChangeArrowheads="1"/>
              </p:cNvSpPr>
              <p:nvPr/>
            </p:nvSpPr>
            <p:spPr bwMode="auto">
              <a:xfrm>
                <a:off x="8916" y="8072"/>
                <a:ext cx="5875"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rPr>
                  <a:t>下半场得分是上半场的</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grpSp>
            <p:nvGrpSpPr>
              <p:cNvPr id="18" name="Group 6"/>
              <p:cNvGrpSpPr/>
              <p:nvPr/>
            </p:nvGrpSpPr>
            <p:grpSpPr>
              <a:xfrm>
                <a:off x="13883" y="8231"/>
                <a:ext cx="908" cy="1130"/>
                <a:chOff x="4876" y="2840"/>
                <a:chExt cx="363"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cxnSp>
        <p:nvCxnSpPr>
          <p:cNvPr id="24" name="直接连接符 23"/>
          <p:cNvCxnSpPr/>
          <p:nvPr/>
        </p:nvCxnSpPr>
        <p:spPr>
          <a:xfrm>
            <a:off x="4693920" y="4609465"/>
            <a:ext cx="0" cy="16637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2834640" y="4622165"/>
            <a:ext cx="3726180" cy="191770"/>
            <a:chOff x="4464" y="7359"/>
            <a:chExt cx="5868" cy="302"/>
          </a:xfrm>
        </p:grpSpPr>
        <p:cxnSp>
          <p:nvCxnSpPr>
            <p:cNvPr id="14" name="直接连接符 13"/>
            <p:cNvCxnSpPr/>
            <p:nvPr/>
          </p:nvCxnSpPr>
          <p:spPr>
            <a:xfrm>
              <a:off x="4496" y="7399"/>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332" y="7359"/>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464" y="7621"/>
              <a:ext cx="58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915035" y="4403725"/>
            <a:ext cx="2011680" cy="460375"/>
          </a:xfrm>
          <a:prstGeom prst="rect">
            <a:avLst/>
          </a:prstGeom>
          <a:noFill/>
        </p:spPr>
        <p:txBody>
          <a:bodyPr wrap="none" rtlCol="0">
            <a:spAutoFit/>
          </a:bodyPr>
          <a:p>
            <a:r>
              <a:rPr lang="zh-CN" altLang="en-US" sz="2400"/>
              <a:t>上半场得分：</a:t>
            </a:r>
            <a:endParaRPr lang="zh-CN" altLang="en-US" sz="2400"/>
          </a:p>
        </p:txBody>
      </p:sp>
      <p:sp>
        <p:nvSpPr>
          <p:cNvPr id="31" name="文本框 30"/>
          <p:cNvSpPr txBox="1"/>
          <p:nvPr/>
        </p:nvSpPr>
        <p:spPr>
          <a:xfrm>
            <a:off x="913765" y="5607685"/>
            <a:ext cx="2011680" cy="460375"/>
          </a:xfrm>
          <a:prstGeom prst="rect">
            <a:avLst/>
          </a:prstGeom>
          <a:noFill/>
        </p:spPr>
        <p:txBody>
          <a:bodyPr wrap="none" rtlCol="0">
            <a:spAutoFit/>
          </a:bodyPr>
          <a:p>
            <a:r>
              <a:rPr lang="zh-CN" altLang="en-US" sz="2400"/>
              <a:t>下半场得分：</a:t>
            </a:r>
            <a:endParaRPr lang="zh-CN" altLang="en-US" sz="2400"/>
          </a:p>
        </p:txBody>
      </p:sp>
      <p:sp>
        <p:nvSpPr>
          <p:cNvPr id="50202" name="左大括号 128"/>
          <p:cNvSpPr/>
          <p:nvPr/>
        </p:nvSpPr>
        <p:spPr>
          <a:xfrm rot="5400000">
            <a:off x="4515922" y="2608143"/>
            <a:ext cx="396000" cy="371792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33" name="文本框 32"/>
          <p:cNvSpPr txBox="1"/>
          <p:nvPr/>
        </p:nvSpPr>
        <p:spPr>
          <a:xfrm>
            <a:off x="4374515" y="3724910"/>
            <a:ext cx="679450" cy="583565"/>
          </a:xfrm>
          <a:prstGeom prst="rect">
            <a:avLst/>
          </a:prstGeom>
          <a:noFill/>
        </p:spPr>
        <p:txBody>
          <a:bodyPr wrap="none" rtlCol="0">
            <a:spAutoFit/>
          </a:bodyPr>
          <a:p>
            <a:r>
              <a:rPr lang="en-US" altLang="zh-CN" sz="3200"/>
              <a:t>“1”</a:t>
            </a:r>
            <a:endParaRPr lang="en-US" altLang="zh-CN" sz="3200"/>
          </a:p>
        </p:txBody>
      </p:sp>
      <p:grpSp>
        <p:nvGrpSpPr>
          <p:cNvPr id="34" name="组合 33"/>
          <p:cNvGrpSpPr/>
          <p:nvPr/>
        </p:nvGrpSpPr>
        <p:grpSpPr>
          <a:xfrm>
            <a:off x="2854960" y="5850890"/>
            <a:ext cx="1859280" cy="166370"/>
            <a:chOff x="4464" y="7399"/>
            <a:chExt cx="2928" cy="262"/>
          </a:xfrm>
        </p:grpSpPr>
        <p:cxnSp>
          <p:nvCxnSpPr>
            <p:cNvPr id="35" name="直接连接符 34"/>
            <p:cNvCxnSpPr/>
            <p:nvPr/>
          </p:nvCxnSpPr>
          <p:spPr>
            <a:xfrm>
              <a:off x="4496" y="7399"/>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392" y="7399"/>
              <a:ext cx="0" cy="2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464" y="7621"/>
              <a:ext cx="29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左大括号 128"/>
          <p:cNvSpPr/>
          <p:nvPr/>
        </p:nvSpPr>
        <p:spPr>
          <a:xfrm rot="5400000">
            <a:off x="3633078" y="4794007"/>
            <a:ext cx="324000" cy="1838960"/>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grpSp>
        <p:nvGrpSpPr>
          <p:cNvPr id="45" name="组合 44"/>
          <p:cNvGrpSpPr/>
          <p:nvPr/>
        </p:nvGrpSpPr>
        <p:grpSpPr>
          <a:xfrm>
            <a:off x="3644265" y="4972050"/>
            <a:ext cx="576580" cy="614045"/>
            <a:chOff x="17130" y="5959"/>
            <a:chExt cx="908" cy="967"/>
          </a:xfrm>
        </p:grpSpPr>
        <p:sp>
          <p:nvSpPr>
            <p:cNvPr id="43" name="Text Box 7"/>
            <p:cNvSpPr txBox="1"/>
            <p:nvPr/>
          </p:nvSpPr>
          <p:spPr>
            <a:xfrm>
              <a:off x="17130" y="5959"/>
              <a:ext cx="908" cy="967"/>
            </a:xfrm>
            <a:prstGeom prst="rect">
              <a:avLst/>
            </a:prstGeom>
            <a:noFill/>
            <a:ln w="9525">
              <a:noFill/>
            </a:ln>
          </p:spPr>
          <p:txBody>
            <a:bodyPr>
              <a:spAutoFit/>
            </a:bodyPr>
            <a:p>
              <a:pPr>
                <a:lnSpc>
                  <a:spcPct val="60000"/>
                </a:lnSpc>
                <a:spcBef>
                  <a:spcPct val="50000"/>
                </a:spcBef>
              </a:pPr>
              <a:r>
                <a:rPr lang="en-US" altLang="zh-CN" sz="2000" dirty="0">
                  <a:solidFill>
                    <a:schemeClr val="tx1"/>
                  </a:solidFill>
                  <a:latin typeface="+mj-ea"/>
                  <a:ea typeface="+mj-ea"/>
                </a:rPr>
                <a:t>1</a:t>
              </a:r>
              <a:endParaRPr lang="en-US" altLang="zh-CN" sz="2000" dirty="0">
                <a:solidFill>
                  <a:schemeClr val="tx1"/>
                </a:solidFill>
                <a:latin typeface="+mj-ea"/>
                <a:ea typeface="+mj-ea"/>
              </a:endParaRPr>
            </a:p>
            <a:p>
              <a:pPr>
                <a:lnSpc>
                  <a:spcPct val="60000"/>
                </a:lnSpc>
                <a:spcBef>
                  <a:spcPct val="50000"/>
                </a:spcBef>
              </a:pPr>
              <a:r>
                <a:rPr lang="en-US" altLang="zh-CN" sz="2000" dirty="0">
                  <a:solidFill>
                    <a:schemeClr val="tx1"/>
                  </a:solidFill>
                  <a:latin typeface="+mj-ea"/>
                  <a:ea typeface="+mj-ea"/>
                </a:rPr>
                <a:t>2</a:t>
              </a:r>
              <a:endParaRPr lang="en-US" altLang="zh-CN" sz="2000" dirty="0">
                <a:solidFill>
                  <a:schemeClr val="tx1"/>
                </a:solidFill>
                <a:latin typeface="+mj-ea"/>
                <a:ea typeface="+mj-ea"/>
              </a:endParaRPr>
            </a:p>
          </p:txBody>
        </p:sp>
        <p:sp>
          <p:nvSpPr>
            <p:cNvPr id="44" name="Line 8"/>
            <p:cNvSpPr/>
            <p:nvPr/>
          </p:nvSpPr>
          <p:spPr>
            <a:xfrm>
              <a:off x="17130" y="6394"/>
              <a:ext cx="568" cy="0"/>
            </a:xfrm>
            <a:prstGeom prst="line">
              <a:avLst/>
            </a:prstGeom>
            <a:ln w="22225" cap="flat" cmpd="sng">
              <a:solidFill>
                <a:schemeClr val="tx1"/>
              </a:solidFill>
              <a:prstDash val="solid"/>
              <a:headEnd type="none" w="med" len="med"/>
              <a:tailEnd type="none" w="med" len="med"/>
            </a:ln>
          </p:spPr>
        </p:sp>
      </p:grpSp>
      <p:sp>
        <p:nvSpPr>
          <p:cNvPr id="46" name="左大括号 128"/>
          <p:cNvSpPr/>
          <p:nvPr/>
        </p:nvSpPr>
        <p:spPr>
          <a:xfrm rot="10800000">
            <a:off x="6644930" y="4609465"/>
            <a:ext cx="288000" cy="139255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47" name="文本框 46"/>
          <p:cNvSpPr txBox="1"/>
          <p:nvPr/>
        </p:nvSpPr>
        <p:spPr>
          <a:xfrm>
            <a:off x="7004685" y="5066030"/>
            <a:ext cx="8445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42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8" name="左大括号 128"/>
          <p:cNvSpPr/>
          <p:nvPr/>
        </p:nvSpPr>
        <p:spPr>
          <a:xfrm rot="5400000" flipH="1">
            <a:off x="4624705" y="3072130"/>
            <a:ext cx="177800" cy="3717925"/>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50" name="左大括号 128"/>
          <p:cNvSpPr/>
          <p:nvPr/>
        </p:nvSpPr>
        <p:spPr>
          <a:xfrm rot="5400000" flipH="1">
            <a:off x="3724240" y="5211265"/>
            <a:ext cx="144000" cy="1836000"/>
          </a:xfrm>
          <a:prstGeom prst="leftBrace">
            <a:avLst>
              <a:gd name="adj1" fmla="val 55012"/>
              <a:gd name="adj2" fmla="val 50000"/>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400" dirty="0">
              <a:latin typeface="宋体" panose="02010600030101010101" pitchFamily="2" charset="-122"/>
            </a:endParaRPr>
          </a:p>
        </p:txBody>
      </p:sp>
      <p:sp>
        <p:nvSpPr>
          <p:cNvPr id="51" name="文本框 50"/>
          <p:cNvSpPr txBox="1"/>
          <p:nvPr/>
        </p:nvSpPr>
        <p:spPr>
          <a:xfrm>
            <a:off x="4374515" y="4975225"/>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文本框 51"/>
          <p:cNvSpPr txBox="1"/>
          <p:nvPr/>
        </p:nvSpPr>
        <p:spPr>
          <a:xfrm>
            <a:off x="3387090" y="6179185"/>
            <a:ext cx="792480"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5" name="组合 54"/>
          <p:cNvGrpSpPr/>
          <p:nvPr/>
        </p:nvGrpSpPr>
        <p:grpSpPr>
          <a:xfrm>
            <a:off x="8537575" y="4431665"/>
            <a:ext cx="2082800" cy="759460"/>
            <a:chOff x="13918" y="7363"/>
            <a:chExt cx="3280" cy="1196"/>
          </a:xfrm>
        </p:grpSpPr>
        <p:pic>
          <p:nvPicPr>
            <p:cNvPr id="53" name="图片 52" descr="26369678_225034435000_2"/>
            <p:cNvPicPr>
              <a:picLocks noChangeAspect="1"/>
            </p:cNvPicPr>
            <p:nvPr/>
          </p:nvPicPr>
          <p:blipFill>
            <a:blip r:embed="rId3">
              <a:clrChange>
                <a:clrFrom>
                  <a:srgbClr val="FFFFFF">
                    <a:alpha val="100000"/>
                  </a:srgbClr>
                </a:clrFrom>
                <a:clrTo>
                  <a:srgbClr val="FFFFFF">
                    <a:alpha val="100000"/>
                    <a:alpha val="0"/>
                  </a:srgbClr>
                </a:clrTo>
              </a:clrChange>
            </a:blip>
            <a:srcRect l="7889" t="28509" r="8647" b="49194"/>
            <a:stretch>
              <a:fillRect/>
            </a:stretch>
          </p:blipFill>
          <p:spPr>
            <a:xfrm>
              <a:off x="13918" y="7363"/>
              <a:ext cx="3281" cy="1197"/>
            </a:xfrm>
            <a:prstGeom prst="rect">
              <a:avLst/>
            </a:prstGeom>
          </p:spPr>
        </p:pic>
        <p:sp>
          <p:nvSpPr>
            <p:cNvPr id="54" name="文本框 53"/>
            <p:cNvSpPr txBox="1"/>
            <p:nvPr/>
          </p:nvSpPr>
          <p:spPr>
            <a:xfrm>
              <a:off x="14440" y="7560"/>
              <a:ext cx="2208" cy="725"/>
            </a:xfrm>
            <a:prstGeom prst="rect">
              <a:avLst/>
            </a:prstGeom>
            <a:noFill/>
          </p:spPr>
          <p:txBody>
            <a:bodyPr wrap="none" rtlCol="0">
              <a:spAutoFit/>
            </a:bodyPr>
            <a:p>
              <a:r>
                <a:rPr lang="zh-CN" altLang="en-US" sz="2400"/>
                <a:t>画线段图</a:t>
              </a:r>
              <a:endParaRPr lang="zh-CN" altLang="en-US" sz="2400"/>
            </a:p>
          </p:txBody>
        </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3" name="图片 2" descr="图片15"/>
          <p:cNvPicPr>
            <a:picLocks noChangeAspect="1"/>
          </p:cNvPicPr>
          <p:nvPr/>
        </p:nvPicPr>
        <p:blipFill>
          <a:blip r:embed="rId4"/>
          <a:stretch>
            <a:fillRect/>
          </a:stretch>
        </p:blipFill>
        <p:spPr>
          <a:xfrm>
            <a:off x="997585" y="1146810"/>
            <a:ext cx="6007100" cy="237299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up)">
                                      <p:cBhvr>
                                        <p:cTn id="8" dur="500"/>
                                        <p:tgtEl>
                                          <p:spTgt spid="3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p:tgtEl>
                                          <p:spTgt spid="32"/>
                                        </p:tgtEl>
                                        <p:attrNameLst>
                                          <p:attrName>ppt_y</p:attrName>
                                        </p:attrNameLst>
                                      </p:cBhvr>
                                      <p:tavLst>
                                        <p:tav tm="0">
                                          <p:val>
                                            <p:strVal val="#ppt_y+#ppt_h*1.125000"/>
                                          </p:val>
                                        </p:tav>
                                        <p:tav tm="100000">
                                          <p:val>
                                            <p:strVal val="#ppt_y"/>
                                          </p:val>
                                        </p:tav>
                                      </p:tavLst>
                                    </p:anim>
                                    <p:animEffect transition="in" filter="wipe(up)">
                                      <p:cBhvr>
                                        <p:cTn id="14" dur="500"/>
                                        <p:tgtEl>
                                          <p:spTgt spid="3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50202"/>
                                        </p:tgtEl>
                                        <p:attrNameLst>
                                          <p:attrName>style.visibility</p:attrName>
                                        </p:attrNameLst>
                                      </p:cBhvr>
                                      <p:to>
                                        <p:strVal val="visible"/>
                                      </p:to>
                                    </p:set>
                                    <p:animEffect transition="in" filter="wipe(down)">
                                      <p:cBhvr>
                                        <p:cTn id="19" dur="500"/>
                                        <p:tgtEl>
                                          <p:spTgt spid="5020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p:tgtEl>
                                          <p:spTgt spid="33"/>
                                        </p:tgtEl>
                                        <p:attrNameLst>
                                          <p:attrName>ppt_y</p:attrName>
                                        </p:attrNameLst>
                                      </p:cBhvr>
                                      <p:tavLst>
                                        <p:tav tm="0">
                                          <p:val>
                                            <p:strVal val="#ppt_y+#ppt_h*1.125000"/>
                                          </p:val>
                                        </p:tav>
                                        <p:tav tm="100000">
                                          <p:val>
                                            <p:strVal val="#ppt_y"/>
                                          </p:val>
                                        </p:tav>
                                      </p:tavLst>
                                    </p:anim>
                                    <p:animEffect transition="in" filter="wipe(up)">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p:tgtEl>
                                          <p:spTgt spid="24"/>
                                        </p:tgtEl>
                                        <p:attrNameLst>
                                          <p:attrName>ppt_y</p:attrName>
                                        </p:attrNameLst>
                                      </p:cBhvr>
                                      <p:tavLst>
                                        <p:tav tm="0">
                                          <p:val>
                                            <p:strVal val="#ppt_y+#ppt_h*1.125000"/>
                                          </p:val>
                                        </p:tav>
                                        <p:tav tm="100000">
                                          <p:val>
                                            <p:strVal val="#ppt_y"/>
                                          </p:val>
                                        </p:tav>
                                      </p:tavLst>
                                    </p:anim>
                                    <p:animEffect transition="in" filter="wipe(up)">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p:tgtEl>
                                          <p:spTgt spid="31"/>
                                        </p:tgtEl>
                                        <p:attrNameLst>
                                          <p:attrName>ppt_y</p:attrName>
                                        </p:attrNameLst>
                                      </p:cBhvr>
                                      <p:tavLst>
                                        <p:tav tm="0">
                                          <p:val>
                                            <p:strVal val="#ppt_y+#ppt_h*1.125000"/>
                                          </p:val>
                                        </p:tav>
                                        <p:tav tm="100000">
                                          <p:val>
                                            <p:strVal val="#ppt_y"/>
                                          </p:val>
                                        </p:tav>
                                      </p:tavLst>
                                    </p:anim>
                                    <p:animEffect transition="in" filter="wipe(up)">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p:tgtEl>
                                          <p:spTgt spid="34"/>
                                        </p:tgtEl>
                                        <p:attrNameLst>
                                          <p:attrName>ppt_y</p:attrName>
                                        </p:attrNameLst>
                                      </p:cBhvr>
                                      <p:tavLst>
                                        <p:tav tm="0">
                                          <p:val>
                                            <p:strVal val="#ppt_y+#ppt_h*1.125000"/>
                                          </p:val>
                                        </p:tav>
                                        <p:tav tm="100000">
                                          <p:val>
                                            <p:strVal val="#ppt_y"/>
                                          </p:val>
                                        </p:tav>
                                      </p:tavLst>
                                    </p:anim>
                                    <p:animEffect transition="in" filter="wipe(up)">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down)">
                                      <p:cBhvr>
                                        <p:cTn id="48" dur="500"/>
                                        <p:tgtEl>
                                          <p:spTgt spid="38"/>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500"/>
                                        <p:tgtEl>
                                          <p:spTgt spid="45"/>
                                        </p:tgtEl>
                                        <p:attrNameLst>
                                          <p:attrName>ppt_y</p:attrName>
                                        </p:attrNameLst>
                                      </p:cBhvr>
                                      <p:tavLst>
                                        <p:tav tm="0">
                                          <p:val>
                                            <p:strVal val="#ppt_y+#ppt_h*1.125000"/>
                                          </p:val>
                                        </p:tav>
                                        <p:tav tm="100000">
                                          <p:val>
                                            <p:strVal val="#ppt_y"/>
                                          </p:val>
                                        </p:tav>
                                      </p:tavLst>
                                    </p:anim>
                                    <p:animEffect transition="in" filter="wipe(up)">
                                      <p:cBhvr>
                                        <p:cTn id="54" dur="500"/>
                                        <p:tgtEl>
                                          <p:spTgt spid="4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additive="base">
                                        <p:cTn id="64" dur="500"/>
                                        <p:tgtEl>
                                          <p:spTgt spid="47"/>
                                        </p:tgtEl>
                                        <p:attrNameLst>
                                          <p:attrName>ppt_y</p:attrName>
                                        </p:attrNameLst>
                                      </p:cBhvr>
                                      <p:tavLst>
                                        <p:tav tm="0">
                                          <p:val>
                                            <p:strVal val="#ppt_y+#ppt_h*1.125000"/>
                                          </p:val>
                                        </p:tav>
                                        <p:tav tm="100000">
                                          <p:val>
                                            <p:strVal val="#ppt_y"/>
                                          </p:val>
                                        </p:tav>
                                      </p:tavLst>
                                    </p:anim>
                                    <p:animEffect transition="in" filter="wipe(up)">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down)">
                                      <p:cBhvr>
                                        <p:cTn id="70" dur="500"/>
                                        <p:tgtEl>
                                          <p:spTgt spid="48"/>
                                        </p:tgtEl>
                                      </p:cBhvr>
                                    </p:animEffec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grpId="0" nodeType="click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500"/>
                                        <p:tgtEl>
                                          <p:spTgt spid="51"/>
                                        </p:tgtEl>
                                        <p:attrNameLst>
                                          <p:attrName>ppt_y</p:attrName>
                                        </p:attrNameLst>
                                      </p:cBhvr>
                                      <p:tavLst>
                                        <p:tav tm="0">
                                          <p:val>
                                            <p:strVal val="#ppt_y+#ppt_h*1.125000"/>
                                          </p:val>
                                        </p:tav>
                                        <p:tav tm="100000">
                                          <p:val>
                                            <p:strVal val="#ppt_y"/>
                                          </p:val>
                                        </p:tav>
                                      </p:tavLst>
                                    </p:anim>
                                    <p:animEffect transition="in" filter="wipe(up)">
                                      <p:cBhvr>
                                        <p:cTn id="76" dur="500"/>
                                        <p:tgtEl>
                                          <p:spTgt spid="5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wipe(down)">
                                      <p:cBhvr>
                                        <p:cTn id="81" dur="500"/>
                                        <p:tgtEl>
                                          <p:spTgt spid="50"/>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p:tgtEl>
                                          <p:spTgt spid="52"/>
                                        </p:tgtEl>
                                        <p:attrNameLst>
                                          <p:attrName>ppt_y</p:attrName>
                                        </p:attrNameLst>
                                      </p:cBhvr>
                                      <p:tavLst>
                                        <p:tav tm="0">
                                          <p:val>
                                            <p:strVal val="#ppt_y+#ppt_h*1.125000"/>
                                          </p:val>
                                        </p:tav>
                                        <p:tav tm="100000">
                                          <p:val>
                                            <p:strVal val="#ppt_y"/>
                                          </p:val>
                                        </p:tav>
                                      </p:tavLst>
                                    </p:anim>
                                    <p:animEffect transition="in" filter="wipe(up)">
                                      <p:cBhvr>
                                        <p:cTn id="8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50202" grpId="0" bldLvl="0" animBg="1"/>
      <p:bldP spid="38" grpId="0" bldLvl="0" animBg="1"/>
      <p:bldP spid="46" grpId="0" bldLvl="0" animBg="1"/>
      <p:bldP spid="47" grpId="0"/>
      <p:bldP spid="48" grpId="0" bldLvl="0" animBg="1"/>
      <p:bldP spid="50" grpId="0" bldLvl="0" animBg="1"/>
      <p:bldP spid="51" grpId="0"/>
      <p:bldP spid="52"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649605" y="1737995"/>
            <a:ext cx="4751070" cy="3204210"/>
            <a:chOff x="10427" y="2415"/>
            <a:chExt cx="7482" cy="5046"/>
          </a:xfrm>
        </p:grpSpPr>
        <p:pic>
          <p:nvPicPr>
            <p:cNvPr id="11" name="图片 10" descr="C:\Users\Administrator\Desktop\图片1.png图片1"/>
            <p:cNvPicPr>
              <a:picLocks noChangeAspect="1"/>
            </p:cNvPicPr>
            <p:nvPr/>
          </p:nvPicPr>
          <p:blipFill>
            <a:blip r:embed="rId2"/>
            <a:srcRect/>
            <a:stretch>
              <a:fillRect/>
            </a:stretch>
          </p:blipFill>
          <p:spPr>
            <a:xfrm>
              <a:off x="10762" y="3399"/>
              <a:ext cx="6838" cy="2865"/>
            </a:xfrm>
            <a:prstGeom prst="rect">
              <a:avLst/>
            </a:prstGeom>
          </p:spPr>
        </p:pic>
        <p:grpSp>
          <p:nvGrpSpPr>
            <p:cNvPr id="16" name="组合 15"/>
            <p:cNvGrpSpPr/>
            <p:nvPr/>
          </p:nvGrpSpPr>
          <p:grpSpPr>
            <a:xfrm>
              <a:off x="10427" y="2415"/>
              <a:ext cx="7482" cy="5046"/>
              <a:chOff x="10907" y="2535"/>
              <a:chExt cx="7482" cy="5046"/>
            </a:xfrm>
          </p:grpSpPr>
          <p:sp>
            <p:nvSpPr>
              <p:cNvPr id="25" name="圆角矩形 24"/>
              <p:cNvSpPr/>
              <p:nvPr/>
            </p:nvSpPr>
            <p:spPr>
              <a:xfrm>
                <a:off x="11027" y="2655"/>
                <a:ext cx="7286" cy="4830"/>
              </a:xfrm>
              <a:prstGeom prst="roundRect">
                <a:avLst/>
              </a:prstGeom>
              <a:noFill/>
              <a:ln w="539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0907" y="2535"/>
                <a:ext cx="7483" cy="5046"/>
              </a:xfrm>
              <a:prstGeom prst="roundRect">
                <a:avLst/>
              </a:prstGeom>
              <a:noFill/>
              <a:ln w="50800" cmpd="dbl">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nvSpPr>
        <p:spPr>
          <a:xfrm>
            <a:off x="7024370" y="1814195"/>
            <a:ext cx="30518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设下半场得</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分</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9" name="文本框 48"/>
          <p:cNvSpPr txBox="1"/>
          <p:nvPr/>
        </p:nvSpPr>
        <p:spPr>
          <a:xfrm>
            <a:off x="7519035" y="2663825"/>
            <a:ext cx="2647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2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42    </a:t>
            </a:r>
            <a:endParaRPr lang="en-US" altLang="zh-CN" sz="2400">
              <a:latin typeface="微软雅黑" panose="020B0503020204020204" pitchFamily="34" charset="-122"/>
              <a:ea typeface="微软雅黑" panose="020B0503020204020204" pitchFamily="34" charset="-122"/>
            </a:endParaRPr>
          </a:p>
        </p:txBody>
      </p:sp>
      <p:sp>
        <p:nvSpPr>
          <p:cNvPr id="56" name="文本框 55"/>
          <p:cNvSpPr txBox="1"/>
          <p:nvPr/>
        </p:nvSpPr>
        <p:spPr>
          <a:xfrm>
            <a:off x="8350250" y="3337560"/>
            <a:ext cx="181800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3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42    </a:t>
            </a:r>
            <a:endParaRPr lang="en-US" altLang="zh-CN" sz="2400">
              <a:latin typeface="微软雅黑" panose="020B0503020204020204" pitchFamily="34" charset="-122"/>
              <a:ea typeface="微软雅黑" panose="020B0503020204020204" pitchFamily="34" charset="-122"/>
            </a:endParaRPr>
          </a:p>
        </p:txBody>
      </p:sp>
      <p:sp>
        <p:nvSpPr>
          <p:cNvPr id="57" name="文本框 56"/>
          <p:cNvSpPr txBox="1"/>
          <p:nvPr/>
        </p:nvSpPr>
        <p:spPr>
          <a:xfrm>
            <a:off x="8629650" y="3989070"/>
            <a:ext cx="1549400" cy="460375"/>
          </a:xfrm>
          <a:prstGeom prst="rect">
            <a:avLst/>
          </a:prstGeom>
          <a:noFill/>
        </p:spPr>
        <p:txBody>
          <a:bodyPr wrap="none" rtlCol="0">
            <a:spAutoFit/>
          </a:bodyPr>
          <a:p>
            <a:pPr algn="l"/>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14    </a:t>
            </a:r>
            <a:endParaRPr lang="en-US" altLang="zh-CN" sz="2400">
              <a:latin typeface="微软雅黑" panose="020B0503020204020204" pitchFamily="34" charset="-122"/>
              <a:ea typeface="微软雅黑" panose="020B0503020204020204" pitchFamily="34" charset="-122"/>
            </a:endParaRPr>
          </a:p>
        </p:txBody>
      </p:sp>
      <p:sp>
        <p:nvSpPr>
          <p:cNvPr id="58" name="文本框 57"/>
          <p:cNvSpPr txBox="1"/>
          <p:nvPr/>
        </p:nvSpPr>
        <p:spPr>
          <a:xfrm>
            <a:off x="5822315" y="4621530"/>
            <a:ext cx="2011680" cy="460375"/>
          </a:xfrm>
          <a:prstGeom prst="rect">
            <a:avLst/>
          </a:prstGeom>
          <a:noFill/>
        </p:spPr>
        <p:txBody>
          <a:bodyPr wrap="none" rtlCol="0">
            <a:spAutoFit/>
          </a:bodyPr>
          <a:p>
            <a:r>
              <a:rPr lang="zh-CN" altLang="en-US" sz="2400"/>
              <a:t>上半场得分：</a:t>
            </a:r>
            <a:endParaRPr lang="zh-CN" altLang="en-US" sz="2400"/>
          </a:p>
        </p:txBody>
      </p:sp>
      <p:sp>
        <p:nvSpPr>
          <p:cNvPr id="59" name="文本框 58"/>
          <p:cNvSpPr txBox="1"/>
          <p:nvPr/>
        </p:nvSpPr>
        <p:spPr>
          <a:xfrm>
            <a:off x="7722870" y="4640580"/>
            <a:ext cx="306514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2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2 </a:t>
            </a:r>
            <a:r>
              <a:rPr lang="en-US" altLang="zh-CN" sz="2400">
                <a:latin typeface="Arial" panose="020B0604020202020204" pitchFamily="34" charset="0"/>
                <a:ea typeface="微软雅黑" panose="020B0503020204020204" pitchFamily="34" charset="-122"/>
              </a:rPr>
              <a:t>× 14 = 28</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sp>
        <p:nvSpPr>
          <p:cNvPr id="60" name="文本框 59"/>
          <p:cNvSpPr txBox="1"/>
          <p:nvPr/>
        </p:nvSpPr>
        <p:spPr>
          <a:xfrm>
            <a:off x="5835015" y="5444490"/>
            <a:ext cx="4701540" cy="460375"/>
          </a:xfrm>
          <a:prstGeom prst="rect">
            <a:avLst/>
          </a:prstGeom>
          <a:noFill/>
        </p:spPr>
        <p:txBody>
          <a:bodyPr wrap="none" rtlCol="0" anchor="t">
            <a:spAutoFit/>
          </a:bodyPr>
          <a:p>
            <a:pPr algn="ct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上半场得</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分</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下半场得</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文本框 60"/>
          <p:cNvSpPr txBox="1"/>
          <p:nvPr/>
        </p:nvSpPr>
        <p:spPr>
          <a:xfrm>
            <a:off x="5934710" y="1230630"/>
            <a:ext cx="4502150" cy="460375"/>
          </a:xfrm>
          <a:prstGeom prst="rect">
            <a:avLst/>
          </a:prstGeom>
          <a:noFill/>
        </p:spPr>
        <p:txBody>
          <a:bodyPr wrap="none" rtlCol="0" anchor="t">
            <a:spAutoFit/>
          </a:bodyPr>
          <a:p>
            <a:pPr algn="ctr"/>
            <a:r>
              <a:rPr lang="zh-CN" altLang="en-US"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上半场得分＋下半场得分＝</a:t>
            </a:r>
            <a:r>
              <a:rPr lang="en-US" altLang="zh-CN"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a:t>
            </a:r>
            <a:endParaRPr lang="zh-CN" altLang="en-US"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p:tgtEl>
                                          <p:spTgt spid="61"/>
                                        </p:tgtEl>
                                        <p:attrNameLst>
                                          <p:attrName>ppt_y</p:attrName>
                                        </p:attrNameLst>
                                      </p:cBhvr>
                                      <p:tavLst>
                                        <p:tav tm="0">
                                          <p:val>
                                            <p:strVal val="#ppt_y+#ppt_h*1.125000"/>
                                          </p:val>
                                        </p:tav>
                                        <p:tav tm="100000">
                                          <p:val>
                                            <p:strVal val="#ppt_y"/>
                                          </p:val>
                                        </p:tav>
                                      </p:tavLst>
                                    </p:anim>
                                    <p:animEffect transition="in" filter="wipe(up)">
                                      <p:cBhvr>
                                        <p:cTn id="8" dur="500"/>
                                        <p:tgtEl>
                                          <p:spTgt spid="6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ppt_y</p:attrName>
                                        </p:attrNameLst>
                                      </p:cBhvr>
                                      <p:tavLst>
                                        <p:tav tm="0">
                                          <p:val>
                                            <p:strVal val="#ppt_y+#ppt_h*1.125000"/>
                                          </p:val>
                                        </p:tav>
                                        <p:tav tm="100000">
                                          <p:val>
                                            <p:strVal val="#ppt_y"/>
                                          </p:val>
                                        </p:tav>
                                      </p:tavLst>
                                    </p:anim>
                                    <p:animEffect transition="in" filter="wipe(up)">
                                      <p:cBhvr>
                                        <p:cTn id="20" dur="500"/>
                                        <p:tgtEl>
                                          <p:spTgt spid="4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p:tgtEl>
                                          <p:spTgt spid="56"/>
                                        </p:tgtEl>
                                        <p:attrNameLst>
                                          <p:attrName>ppt_y</p:attrName>
                                        </p:attrNameLst>
                                      </p:cBhvr>
                                      <p:tavLst>
                                        <p:tav tm="0">
                                          <p:val>
                                            <p:strVal val="#ppt_y+#ppt_h*1.125000"/>
                                          </p:val>
                                        </p:tav>
                                        <p:tav tm="100000">
                                          <p:val>
                                            <p:strVal val="#ppt_y"/>
                                          </p:val>
                                        </p:tav>
                                      </p:tavLst>
                                    </p:anim>
                                    <p:animEffect transition="in" filter="wipe(up)">
                                      <p:cBhvr>
                                        <p:cTn id="26" dur="500"/>
                                        <p:tgtEl>
                                          <p:spTgt spid="5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p:tgtEl>
                                          <p:spTgt spid="57"/>
                                        </p:tgtEl>
                                        <p:attrNameLst>
                                          <p:attrName>ppt_y</p:attrName>
                                        </p:attrNameLst>
                                      </p:cBhvr>
                                      <p:tavLst>
                                        <p:tav tm="0">
                                          <p:val>
                                            <p:strVal val="#ppt_y+#ppt_h*1.125000"/>
                                          </p:val>
                                        </p:tav>
                                        <p:tav tm="100000">
                                          <p:val>
                                            <p:strVal val="#ppt_y"/>
                                          </p:val>
                                        </p:tav>
                                      </p:tavLst>
                                    </p:anim>
                                    <p:animEffect transition="in" filter="wipe(up)">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p:tgtEl>
                                          <p:spTgt spid="58"/>
                                        </p:tgtEl>
                                        <p:attrNameLst>
                                          <p:attrName>ppt_y</p:attrName>
                                        </p:attrNameLst>
                                      </p:cBhvr>
                                      <p:tavLst>
                                        <p:tav tm="0">
                                          <p:val>
                                            <p:strVal val="#ppt_y+#ppt_h*1.125000"/>
                                          </p:val>
                                        </p:tav>
                                        <p:tav tm="100000">
                                          <p:val>
                                            <p:strVal val="#ppt_y"/>
                                          </p:val>
                                        </p:tav>
                                      </p:tavLst>
                                    </p:anim>
                                    <p:animEffect transition="in" filter="wipe(up)">
                                      <p:cBhvr>
                                        <p:cTn id="38" dur="500"/>
                                        <p:tgtEl>
                                          <p:spTgt spid="5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p:tgtEl>
                                          <p:spTgt spid="59"/>
                                        </p:tgtEl>
                                        <p:attrNameLst>
                                          <p:attrName>ppt_y</p:attrName>
                                        </p:attrNameLst>
                                      </p:cBhvr>
                                      <p:tavLst>
                                        <p:tav tm="0">
                                          <p:val>
                                            <p:strVal val="#ppt_y+#ppt_h*1.125000"/>
                                          </p:val>
                                        </p:tav>
                                        <p:tav tm="100000">
                                          <p:val>
                                            <p:strVal val="#ppt_y"/>
                                          </p:val>
                                        </p:tav>
                                      </p:tavLst>
                                    </p:anim>
                                    <p:animEffect transition="in" filter="wipe(up)">
                                      <p:cBhvr>
                                        <p:cTn id="44" dur="500"/>
                                        <p:tgtEl>
                                          <p:spTgt spid="59"/>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p:tgtEl>
                                          <p:spTgt spid="60"/>
                                        </p:tgtEl>
                                        <p:attrNameLst>
                                          <p:attrName>ppt_y</p:attrName>
                                        </p:attrNameLst>
                                      </p:cBhvr>
                                      <p:tavLst>
                                        <p:tav tm="0">
                                          <p:val>
                                            <p:strVal val="#ppt_y+#ppt_h*1.125000"/>
                                          </p:val>
                                        </p:tav>
                                        <p:tav tm="100000">
                                          <p:val>
                                            <p:strVal val="#ppt_y"/>
                                          </p:val>
                                        </p:tav>
                                      </p:tavLst>
                                    </p:anim>
                                    <p:animEffect transition="in" filter="wipe(up)">
                                      <p:cBhvr>
                                        <p:cTn id="5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8" grpId="0"/>
      <p:bldP spid="61" grpId="0"/>
      <p:bldP spid="49" grpId="0"/>
      <p:bldP spid="56" grpId="0"/>
      <p:bldP spid="57" grpId="0"/>
      <p:bldP spid="60"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649605" y="1737995"/>
            <a:ext cx="4751070" cy="3204210"/>
            <a:chOff x="10427" y="2415"/>
            <a:chExt cx="7482" cy="5046"/>
          </a:xfrm>
        </p:grpSpPr>
        <p:pic>
          <p:nvPicPr>
            <p:cNvPr id="11" name="图片 10" descr="C:\Users\Administrator\Desktop\图片1.png图片1"/>
            <p:cNvPicPr>
              <a:picLocks noChangeAspect="1"/>
            </p:cNvPicPr>
            <p:nvPr/>
          </p:nvPicPr>
          <p:blipFill>
            <a:blip r:embed="rId2"/>
            <a:srcRect/>
            <a:stretch>
              <a:fillRect/>
            </a:stretch>
          </p:blipFill>
          <p:spPr>
            <a:xfrm>
              <a:off x="10762" y="3399"/>
              <a:ext cx="6838" cy="2865"/>
            </a:xfrm>
            <a:prstGeom prst="rect">
              <a:avLst/>
            </a:prstGeom>
          </p:spPr>
        </p:pic>
        <p:grpSp>
          <p:nvGrpSpPr>
            <p:cNvPr id="16" name="组合 15"/>
            <p:cNvGrpSpPr/>
            <p:nvPr/>
          </p:nvGrpSpPr>
          <p:grpSpPr>
            <a:xfrm>
              <a:off x="10427" y="2415"/>
              <a:ext cx="7482" cy="5046"/>
              <a:chOff x="10907" y="2535"/>
              <a:chExt cx="7482" cy="5046"/>
            </a:xfrm>
          </p:grpSpPr>
          <p:sp>
            <p:nvSpPr>
              <p:cNvPr id="25" name="圆角矩形 24"/>
              <p:cNvSpPr/>
              <p:nvPr/>
            </p:nvSpPr>
            <p:spPr>
              <a:xfrm>
                <a:off x="11027" y="2655"/>
                <a:ext cx="7286" cy="4830"/>
              </a:xfrm>
              <a:prstGeom prst="roundRect">
                <a:avLst/>
              </a:prstGeom>
              <a:noFill/>
              <a:ln w="539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0907" y="2535"/>
                <a:ext cx="7483" cy="5046"/>
              </a:xfrm>
              <a:prstGeom prst="roundRect">
                <a:avLst/>
              </a:prstGeom>
              <a:noFill/>
              <a:ln w="50800" cmpd="dbl">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29" name="文本框 28"/>
          <p:cNvSpPr txBox="1"/>
          <p:nvPr/>
        </p:nvSpPr>
        <p:spPr>
          <a:xfrm>
            <a:off x="7024370" y="1814195"/>
            <a:ext cx="3051810" cy="521970"/>
          </a:xfrm>
          <a:prstGeom prst="rect">
            <a:avLst/>
          </a:prstGeom>
          <a:noFill/>
        </p:spPr>
        <p:txBody>
          <a:bodyPr wrap="none" rtlCol="0" anchor="t">
            <a:spAutoFit/>
          </a:bodyPr>
          <a:p>
            <a:pPr algn="l"/>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解</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设上半场得</a:t>
            </a:r>
            <a:r>
              <a:rPr lang="en-US"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 </a:t>
            </a:r>
            <a:r>
              <a:rPr lang="zh-CN" altLang="en-US" sz="2400" dirty="0" err="1">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分</a:t>
            </a:r>
            <a:r>
              <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400" dirty="0">
              <a:ln w="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7" name="文本框 56"/>
          <p:cNvSpPr txBox="1"/>
          <p:nvPr/>
        </p:nvSpPr>
        <p:spPr>
          <a:xfrm>
            <a:off x="8629650" y="3989070"/>
            <a:ext cx="1549400" cy="460375"/>
          </a:xfrm>
          <a:prstGeom prst="rect">
            <a:avLst/>
          </a:prstGeom>
          <a:noFill/>
        </p:spPr>
        <p:txBody>
          <a:bodyPr wrap="none" rtlCol="0">
            <a:spAutoFit/>
          </a:bodyPr>
          <a:p>
            <a:pPr algn="l"/>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28    </a:t>
            </a:r>
            <a:endParaRPr lang="en-US" altLang="zh-CN" sz="2400">
              <a:latin typeface="微软雅黑" panose="020B0503020204020204" pitchFamily="34" charset="-122"/>
              <a:ea typeface="微软雅黑" panose="020B0503020204020204" pitchFamily="34" charset="-122"/>
            </a:endParaRPr>
          </a:p>
        </p:txBody>
      </p:sp>
      <p:sp>
        <p:nvSpPr>
          <p:cNvPr id="58" name="文本框 57"/>
          <p:cNvSpPr txBox="1"/>
          <p:nvPr/>
        </p:nvSpPr>
        <p:spPr>
          <a:xfrm>
            <a:off x="5822315" y="4621530"/>
            <a:ext cx="2011680" cy="460375"/>
          </a:xfrm>
          <a:prstGeom prst="rect">
            <a:avLst/>
          </a:prstGeom>
          <a:noFill/>
        </p:spPr>
        <p:txBody>
          <a:bodyPr wrap="none" rtlCol="0">
            <a:spAutoFit/>
          </a:bodyPr>
          <a:p>
            <a:r>
              <a:rPr lang="zh-CN" altLang="en-US" sz="2400"/>
              <a:t>下半场得分：</a:t>
            </a:r>
            <a:endParaRPr lang="zh-CN" altLang="en-US" sz="2400"/>
          </a:p>
        </p:txBody>
      </p:sp>
      <p:sp>
        <p:nvSpPr>
          <p:cNvPr id="60" name="文本框 59"/>
          <p:cNvSpPr txBox="1"/>
          <p:nvPr/>
        </p:nvSpPr>
        <p:spPr>
          <a:xfrm>
            <a:off x="5835015" y="5444490"/>
            <a:ext cx="4701540" cy="460375"/>
          </a:xfrm>
          <a:prstGeom prst="rect">
            <a:avLst/>
          </a:prstGeom>
          <a:noFill/>
        </p:spPr>
        <p:txBody>
          <a:bodyPr wrap="none" rtlCol="0" anchor="t">
            <a:spAutoFit/>
          </a:bodyPr>
          <a:p>
            <a:pPr algn="ct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上半场得</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分</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下半场得</a:t>
            </a:r>
            <a:r>
              <a:rPr lang="en-US"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zh-CN" sz="2400" dirty="0">
                <a:ln w="0"/>
                <a:latin typeface="微软雅黑" panose="020B0503020204020204" pitchFamily="34" charset="-122"/>
                <a:ea typeface="微软雅黑" panose="020B0503020204020204" pitchFamily="34" charset="-122"/>
                <a:cs typeface="微软雅黑" panose="020B0503020204020204" pitchFamily="34" charset="-122"/>
                <a:sym typeface="+mn-ea"/>
              </a:rPr>
              <a:t>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文本框 60"/>
          <p:cNvSpPr txBox="1"/>
          <p:nvPr/>
        </p:nvSpPr>
        <p:spPr>
          <a:xfrm>
            <a:off x="5934710" y="1230630"/>
            <a:ext cx="4502150" cy="460375"/>
          </a:xfrm>
          <a:prstGeom prst="rect">
            <a:avLst/>
          </a:prstGeom>
          <a:noFill/>
        </p:spPr>
        <p:txBody>
          <a:bodyPr wrap="none" rtlCol="0" anchor="t">
            <a:spAutoFit/>
          </a:bodyPr>
          <a:p>
            <a:pPr algn="ctr"/>
            <a:r>
              <a:rPr lang="zh-CN" altLang="en-US"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上半场得分＋下半场得分＝</a:t>
            </a:r>
            <a:r>
              <a:rPr lang="en-US" altLang="zh-CN"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a:t>
            </a:r>
            <a:endParaRPr lang="zh-CN" altLang="en-US" sz="2400" dirty="0">
              <a:ln w="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 name="组合 3"/>
          <p:cNvGrpSpPr/>
          <p:nvPr/>
        </p:nvGrpSpPr>
        <p:grpSpPr>
          <a:xfrm>
            <a:off x="7531735" y="2595880"/>
            <a:ext cx="2649220" cy="717550"/>
            <a:chOff x="11841" y="4108"/>
            <a:chExt cx="4172" cy="1130"/>
          </a:xfrm>
        </p:grpSpPr>
        <p:sp>
          <p:nvSpPr>
            <p:cNvPr id="49" name="文本框 48"/>
            <p:cNvSpPr txBox="1"/>
            <p:nvPr/>
          </p:nvSpPr>
          <p:spPr>
            <a:xfrm>
              <a:off x="11841" y="4195"/>
              <a:ext cx="417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42    </a:t>
              </a:r>
              <a:endParaRPr lang="en-US" altLang="zh-CN" sz="2400">
                <a:latin typeface="微软雅黑" panose="020B0503020204020204" pitchFamily="34" charset="-122"/>
                <a:ea typeface="微软雅黑" panose="020B0503020204020204" pitchFamily="34" charset="-122"/>
              </a:endParaRPr>
            </a:p>
          </p:txBody>
        </p:sp>
        <p:grpSp>
          <p:nvGrpSpPr>
            <p:cNvPr id="5" name="Group 6"/>
            <p:cNvGrpSpPr/>
            <p:nvPr/>
          </p:nvGrpSpPr>
          <p:grpSpPr>
            <a:xfrm>
              <a:off x="13031" y="410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9" name="组合 8"/>
          <p:cNvGrpSpPr/>
          <p:nvPr/>
        </p:nvGrpSpPr>
        <p:grpSpPr>
          <a:xfrm>
            <a:off x="8077835" y="3319780"/>
            <a:ext cx="2090420" cy="717550"/>
            <a:chOff x="12741" y="4108"/>
            <a:chExt cx="3292" cy="1130"/>
          </a:xfrm>
        </p:grpSpPr>
        <p:sp>
          <p:nvSpPr>
            <p:cNvPr id="10" name="文本框 9"/>
            <p:cNvSpPr txBox="1"/>
            <p:nvPr/>
          </p:nvSpPr>
          <p:spPr>
            <a:xfrm>
              <a:off x="12741" y="4195"/>
              <a:ext cx="329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42    </a:t>
              </a:r>
              <a:endParaRPr lang="en-US" altLang="zh-CN" sz="2400">
                <a:latin typeface="微软雅黑" panose="020B0503020204020204" pitchFamily="34" charset="-122"/>
                <a:ea typeface="微软雅黑" panose="020B0503020204020204" pitchFamily="34" charset="-122"/>
              </a:endParaRPr>
            </a:p>
          </p:txBody>
        </p:sp>
        <p:grpSp>
          <p:nvGrpSpPr>
            <p:cNvPr id="12" name="Group 6"/>
            <p:cNvGrpSpPr/>
            <p:nvPr/>
          </p:nvGrpSpPr>
          <p:grpSpPr>
            <a:xfrm>
              <a:off x="13031" y="4108"/>
              <a:ext cx="908" cy="1130"/>
              <a:chOff x="4876" y="2840"/>
              <a:chExt cx="363"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 name="组合 5"/>
          <p:cNvGrpSpPr/>
          <p:nvPr/>
        </p:nvGrpSpPr>
        <p:grpSpPr>
          <a:xfrm>
            <a:off x="7722870" y="4550410"/>
            <a:ext cx="3248660" cy="742315"/>
            <a:chOff x="12162" y="7166"/>
            <a:chExt cx="5116" cy="1169"/>
          </a:xfrm>
        </p:grpSpPr>
        <p:sp>
          <p:nvSpPr>
            <p:cNvPr id="59" name="文本框 58"/>
            <p:cNvSpPr txBox="1"/>
            <p:nvPr/>
          </p:nvSpPr>
          <p:spPr>
            <a:xfrm>
              <a:off x="12162" y="7308"/>
              <a:ext cx="511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a:latin typeface="Arial" panose="020B0604020202020204" pitchFamily="34" charset="0"/>
                  <a:ea typeface="微软雅黑" panose="020B0503020204020204" pitchFamily="34" charset="-122"/>
                </a:rPr>
                <a:t>× 28 = 14</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2282" y="7166"/>
              <a:ext cx="908" cy="1130"/>
              <a:chOff x="13231" y="4308"/>
              <a:chExt cx="908" cy="1130"/>
            </a:xfrm>
          </p:grpSpPr>
          <p:sp>
            <p:nvSpPr>
              <p:cNvPr id="17" name="Text Box 7"/>
              <p:cNvSpPr txBox="1"/>
              <p:nvPr/>
            </p:nvSpPr>
            <p:spPr>
              <a:xfrm>
                <a:off x="13231" y="430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8"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nvGrpSpPr>
            <p:cNvPr id="22" name="组合 21"/>
            <p:cNvGrpSpPr/>
            <p:nvPr/>
          </p:nvGrpSpPr>
          <p:grpSpPr>
            <a:xfrm>
              <a:off x="13959" y="7205"/>
              <a:ext cx="908" cy="1130"/>
              <a:chOff x="13231" y="4308"/>
              <a:chExt cx="908" cy="1130"/>
            </a:xfrm>
          </p:grpSpPr>
          <p:sp>
            <p:nvSpPr>
              <p:cNvPr id="20" name="Text Box 7"/>
              <p:cNvSpPr txBox="1"/>
              <p:nvPr/>
            </p:nvSpPr>
            <p:spPr>
              <a:xfrm>
                <a:off x="13231" y="430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1" name="Line 8"/>
              <p:cNvSpPr/>
              <p:nvPr/>
            </p:nvSpPr>
            <p:spPr>
              <a:xfrm>
                <a:off x="13231" y="4783"/>
                <a:ext cx="568" cy="0"/>
              </a:xfrm>
              <a:prstGeom prst="line">
                <a:avLst/>
              </a:prstGeom>
              <a:ln w="22225" cap="flat" cmpd="sng">
                <a:solidFill>
                  <a:schemeClr val="tx1"/>
                </a:solidFill>
                <a:prstDash val="solid"/>
                <a:headEnd type="none" w="med" len="med"/>
                <a:tailEnd type="none" w="med" len="med"/>
              </a:ln>
            </p:spPr>
          </p:sp>
        </p:grpSp>
      </p:grpSp>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p:tgtEl>
                                          <p:spTgt spid="61"/>
                                        </p:tgtEl>
                                        <p:attrNameLst>
                                          <p:attrName>ppt_y</p:attrName>
                                        </p:attrNameLst>
                                      </p:cBhvr>
                                      <p:tavLst>
                                        <p:tav tm="0">
                                          <p:val>
                                            <p:strVal val="#ppt_y+#ppt_h*1.125000"/>
                                          </p:val>
                                        </p:tav>
                                        <p:tav tm="100000">
                                          <p:val>
                                            <p:strVal val="#ppt_y"/>
                                          </p:val>
                                        </p:tav>
                                      </p:tavLst>
                                    </p:anim>
                                    <p:animEffect transition="in" filter="wipe(up)">
                                      <p:cBhvr>
                                        <p:cTn id="8" dur="500"/>
                                        <p:tgtEl>
                                          <p:spTgt spid="6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p:tgtEl>
                                          <p:spTgt spid="57"/>
                                        </p:tgtEl>
                                        <p:attrNameLst>
                                          <p:attrName>ppt_y</p:attrName>
                                        </p:attrNameLst>
                                      </p:cBhvr>
                                      <p:tavLst>
                                        <p:tav tm="0">
                                          <p:val>
                                            <p:strVal val="#ppt_y+#ppt_h*1.125000"/>
                                          </p:val>
                                        </p:tav>
                                        <p:tav tm="100000">
                                          <p:val>
                                            <p:strVal val="#ppt_y"/>
                                          </p:val>
                                        </p:tav>
                                      </p:tavLst>
                                    </p:anim>
                                    <p:animEffect transition="in" filter="wipe(up)">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p:tgtEl>
                                          <p:spTgt spid="58"/>
                                        </p:tgtEl>
                                        <p:attrNameLst>
                                          <p:attrName>ppt_y</p:attrName>
                                        </p:attrNameLst>
                                      </p:cBhvr>
                                      <p:tavLst>
                                        <p:tav tm="0">
                                          <p:val>
                                            <p:strVal val="#ppt_y+#ppt_h*1.125000"/>
                                          </p:val>
                                        </p:tav>
                                        <p:tav tm="100000">
                                          <p:val>
                                            <p:strVal val="#ppt_y"/>
                                          </p:val>
                                        </p:tav>
                                      </p:tavLst>
                                    </p:anim>
                                    <p:animEffect transition="in" filter="wipe(up)">
                                      <p:cBhvr>
                                        <p:cTn id="38" dur="500"/>
                                        <p:tgtEl>
                                          <p:spTgt spid="5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p:tgtEl>
                                          <p:spTgt spid="6"/>
                                        </p:tgtEl>
                                        <p:attrNameLst>
                                          <p:attrName>ppt_y</p:attrName>
                                        </p:attrNameLst>
                                      </p:cBhvr>
                                      <p:tavLst>
                                        <p:tav tm="0">
                                          <p:val>
                                            <p:strVal val="#ppt_y+#ppt_h*1.125000"/>
                                          </p:val>
                                        </p:tav>
                                        <p:tav tm="100000">
                                          <p:val>
                                            <p:strVal val="#ppt_y"/>
                                          </p:val>
                                        </p:tav>
                                      </p:tavLst>
                                    </p:anim>
                                    <p:animEffect transition="in" filter="wipe(up)">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p:tgtEl>
                                          <p:spTgt spid="60"/>
                                        </p:tgtEl>
                                        <p:attrNameLst>
                                          <p:attrName>ppt_y</p:attrName>
                                        </p:attrNameLst>
                                      </p:cBhvr>
                                      <p:tavLst>
                                        <p:tav tm="0">
                                          <p:val>
                                            <p:strVal val="#ppt_y+#ppt_h*1.125000"/>
                                          </p:val>
                                        </p:tav>
                                        <p:tav tm="100000">
                                          <p:val>
                                            <p:strVal val="#ppt_y"/>
                                          </p:val>
                                        </p:tav>
                                      </p:tavLst>
                                    </p:anim>
                                    <p:animEffect transition="in" filter="wipe(up)">
                                      <p:cBhvr>
                                        <p:cTn id="5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8" grpId="0"/>
      <p:bldP spid="61" grpId="0"/>
      <p:bldP spid="57" grpId="0"/>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7261860" y="1889760"/>
            <a:ext cx="4329430" cy="1236980"/>
            <a:chOff x="3158" y="5890"/>
            <a:chExt cx="6818" cy="1948"/>
          </a:xfrm>
        </p:grpSpPr>
        <p:grpSp>
          <p:nvGrpSpPr>
            <p:cNvPr id="40" name="组合 39"/>
            <p:cNvGrpSpPr/>
            <p:nvPr/>
          </p:nvGrpSpPr>
          <p:grpSpPr>
            <a:xfrm>
              <a:off x="3158" y="5890"/>
              <a:ext cx="6818" cy="1948"/>
              <a:chOff x="5755" y="1019"/>
              <a:chExt cx="6818" cy="1948"/>
            </a:xfrm>
          </p:grpSpPr>
          <p:sp>
            <p:nvSpPr>
              <p:cNvPr id="9" name="圆角矩形 8"/>
              <p:cNvSpPr/>
              <p:nvPr/>
            </p:nvSpPr>
            <p:spPr>
              <a:xfrm>
                <a:off x="6235" y="1724"/>
                <a:ext cx="6338"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5" name="TextBox 36"/>
            <p:cNvSpPr txBox="1">
              <a:spLocks noChangeArrowheads="1"/>
            </p:cNvSpPr>
            <p:nvPr/>
          </p:nvSpPr>
          <p:spPr bwMode="auto">
            <a:xfrm>
              <a:off x="4062" y="6595"/>
              <a:ext cx="5915"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上半场得分看作单位“</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6976110" y="2722245"/>
            <a:ext cx="4464050" cy="1346835"/>
            <a:chOff x="1116" y="7398"/>
            <a:chExt cx="7030" cy="2121"/>
          </a:xfrm>
        </p:grpSpPr>
        <p:grpSp>
          <p:nvGrpSpPr>
            <p:cNvPr id="42" name="组合 41"/>
            <p:cNvGrpSpPr/>
            <p:nvPr/>
          </p:nvGrpSpPr>
          <p:grpSpPr>
            <a:xfrm>
              <a:off x="1116" y="7398"/>
              <a:ext cx="7030" cy="2076"/>
              <a:chOff x="3713" y="2527"/>
              <a:chExt cx="7030" cy="2076"/>
            </a:xfrm>
          </p:grpSpPr>
          <p:sp>
            <p:nvSpPr>
              <p:cNvPr id="13" name="圆角矩形 12"/>
              <p:cNvSpPr/>
              <p:nvPr/>
            </p:nvSpPr>
            <p:spPr>
              <a:xfrm>
                <a:off x="4132" y="3360"/>
                <a:ext cx="6611"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527"/>
                <a:ext cx="1267" cy="1209"/>
              </a:xfrm>
              <a:prstGeom prst="rect">
                <a:avLst/>
              </a:prstGeom>
            </p:spPr>
          </p:pic>
        </p:grpSp>
        <p:grpSp>
          <p:nvGrpSpPr>
            <p:cNvPr id="21" name="组合 20"/>
            <p:cNvGrpSpPr/>
            <p:nvPr/>
          </p:nvGrpSpPr>
          <p:grpSpPr>
            <a:xfrm>
              <a:off x="2093" y="8231"/>
              <a:ext cx="5875" cy="1289"/>
              <a:chOff x="8916" y="8072"/>
              <a:chExt cx="5875" cy="1289"/>
            </a:xfrm>
          </p:grpSpPr>
          <p:sp>
            <p:nvSpPr>
              <p:cNvPr id="23" name="TextBox 36"/>
              <p:cNvSpPr txBox="1">
                <a:spLocks noChangeArrowheads="1"/>
              </p:cNvSpPr>
              <p:nvPr/>
            </p:nvSpPr>
            <p:spPr bwMode="auto">
              <a:xfrm>
                <a:off x="8916" y="8072"/>
                <a:ext cx="5875"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rPr>
                  <a:t>下半场得分是上半场的</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grpSp>
            <p:nvGrpSpPr>
              <p:cNvPr id="18" name="Group 6"/>
              <p:cNvGrpSpPr/>
              <p:nvPr/>
            </p:nvGrpSpPr>
            <p:grpSpPr>
              <a:xfrm>
                <a:off x="13883" y="8231"/>
                <a:ext cx="908" cy="1130"/>
                <a:chOff x="4876" y="2840"/>
                <a:chExt cx="363"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29" name="组合 28"/>
          <p:cNvGrpSpPr/>
          <p:nvPr/>
        </p:nvGrpSpPr>
        <p:grpSpPr>
          <a:xfrm>
            <a:off x="2552700" y="4040505"/>
            <a:ext cx="4019550" cy="863600"/>
            <a:chOff x="1726" y="6530"/>
            <a:chExt cx="6330" cy="1360"/>
          </a:xfrm>
        </p:grpSpPr>
        <p:sp>
          <p:nvSpPr>
            <p:cNvPr id="26" name="圆角矩形标注 25"/>
            <p:cNvSpPr/>
            <p:nvPr/>
          </p:nvSpPr>
          <p:spPr>
            <a:xfrm>
              <a:off x="1726" y="6530"/>
              <a:ext cx="5329" cy="1361"/>
            </a:xfrm>
            <a:prstGeom prst="wedgeRoundRectCallout">
              <a:avLst>
                <a:gd name="adj1" fmla="val -58725"/>
                <a:gd name="adj2" fmla="val -17147"/>
                <a:gd name="adj3" fmla="val 16667"/>
              </a:avLst>
            </a:prstGeom>
            <a:solidFill>
              <a:schemeClr val="bg1"/>
            </a:solidFill>
            <a:ln w="25400">
              <a:solidFill>
                <a:schemeClr val="tx1"/>
              </a:solidFill>
            </a:ln>
            <a:effectLst>
              <a:outerShdw blurRad="203200" dist="203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1850" y="6619"/>
              <a:ext cx="6206" cy="1142"/>
              <a:chOff x="1850" y="6619"/>
              <a:chExt cx="6206" cy="1142"/>
            </a:xfrm>
          </p:grpSpPr>
          <p:sp>
            <p:nvSpPr>
              <p:cNvPr id="11" name="圆角矩形 10"/>
              <p:cNvSpPr/>
              <p:nvPr/>
            </p:nvSpPr>
            <p:spPr>
              <a:xfrm>
                <a:off x="1850" y="6659"/>
                <a:ext cx="5081"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890" y="6619"/>
                <a:ext cx="6166" cy="1016"/>
              </a:xfrm>
              <a:prstGeom prst="rect">
                <a:avLst/>
              </a:prstGeom>
              <a:noFill/>
            </p:spPr>
            <p:txBody>
              <a:bodyPr wrap="squar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检验一下是否正确吧！</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pic>
        <p:nvPicPr>
          <p:cNvPr id="56" name="图片 55" descr="图片163"/>
          <p:cNvPicPr>
            <a:picLocks noChangeAspect="1"/>
          </p:cNvPicPr>
          <p:nvPr/>
        </p:nvPicPr>
        <p:blipFill>
          <a:blip r:embed="rId3"/>
          <a:stretch>
            <a:fillRect/>
          </a:stretch>
        </p:blipFill>
        <p:spPr>
          <a:xfrm flipH="1">
            <a:off x="854075" y="3660140"/>
            <a:ext cx="1265555" cy="1627505"/>
          </a:xfrm>
          <a:prstGeom prst="rect">
            <a:avLst/>
          </a:prstGeom>
        </p:spPr>
      </p:pic>
      <p:sp>
        <p:nvSpPr>
          <p:cNvPr id="2" name="文本框 1"/>
          <p:cNvSpPr txBox="1"/>
          <p:nvPr/>
        </p:nvSpPr>
        <p:spPr>
          <a:xfrm>
            <a:off x="5132070" y="5179060"/>
            <a:ext cx="134874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14÷28=</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4" name="组合 23"/>
          <p:cNvGrpSpPr/>
          <p:nvPr/>
        </p:nvGrpSpPr>
        <p:grpSpPr>
          <a:xfrm>
            <a:off x="6468745" y="5126990"/>
            <a:ext cx="576580" cy="717550"/>
            <a:chOff x="17130" y="5479"/>
            <a:chExt cx="908" cy="1130"/>
          </a:xfrm>
        </p:grpSpPr>
        <p:sp>
          <p:nvSpPr>
            <p:cNvPr id="14" name="Text Box 7"/>
            <p:cNvSpPr txBox="1"/>
            <p:nvPr/>
          </p:nvSpPr>
          <p:spPr>
            <a:xfrm>
              <a:off x="17130" y="547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6" name="Line 8"/>
            <p:cNvSpPr/>
            <p:nvPr/>
          </p:nvSpPr>
          <p:spPr>
            <a:xfrm>
              <a:off x="17130" y="5954"/>
              <a:ext cx="568" cy="0"/>
            </a:xfrm>
            <a:prstGeom prst="line">
              <a:avLst/>
            </a:prstGeom>
            <a:ln w="22225" cap="flat" cmpd="sng">
              <a:solidFill>
                <a:schemeClr val="tx1"/>
              </a:solidFill>
              <a:prstDash val="solid"/>
              <a:headEnd type="none" w="med" len="med"/>
              <a:tailEnd type="none" w="med" len="med"/>
            </a:ln>
          </p:spPr>
        </p:sp>
      </p:grpSp>
      <p:sp>
        <p:nvSpPr>
          <p:cNvPr id="27" name="文本框 26"/>
          <p:cNvSpPr txBox="1"/>
          <p:nvPr/>
        </p:nvSpPr>
        <p:spPr>
          <a:xfrm>
            <a:off x="4112260" y="5862955"/>
            <a:ext cx="38404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下半场得分是上半场的一半</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8" name="组合 27"/>
          <p:cNvGrpSpPr/>
          <p:nvPr/>
        </p:nvGrpSpPr>
        <p:grpSpPr>
          <a:xfrm>
            <a:off x="7985125" y="4164965"/>
            <a:ext cx="2325370" cy="2325370"/>
            <a:chOff x="11338" y="7138"/>
            <a:chExt cx="3662" cy="3662"/>
          </a:xfrm>
        </p:grpSpPr>
        <p:pic>
          <p:nvPicPr>
            <p:cNvPr id="30" name="图片 29" descr="e97be28d-4d97-43bc-97c4-ae88f0601436"/>
            <p:cNvPicPr>
              <a:picLocks noChangeAspect="1"/>
            </p:cNvPicPr>
            <p:nvPr/>
          </p:nvPicPr>
          <p:blipFill>
            <a:blip r:embed="rId4"/>
            <a:stretch>
              <a:fillRect/>
            </a:stretch>
          </p:blipFill>
          <p:spPr>
            <a:xfrm>
              <a:off x="11338" y="7138"/>
              <a:ext cx="3662" cy="3662"/>
            </a:xfrm>
            <a:prstGeom prst="rect">
              <a:avLst/>
            </a:prstGeom>
          </p:spPr>
        </p:pic>
        <p:sp>
          <p:nvSpPr>
            <p:cNvPr id="31" name="文本框 30"/>
            <p:cNvSpPr txBox="1"/>
            <p:nvPr/>
          </p:nvSpPr>
          <p:spPr>
            <a:xfrm>
              <a:off x="12065" y="8733"/>
              <a:ext cx="2208" cy="725"/>
            </a:xfrm>
            <a:prstGeom prst="rect">
              <a:avLst/>
            </a:prstGeom>
            <a:noFill/>
          </p:spPr>
          <p:txBody>
            <a:bodyPr wrap="none" rtlCol="0">
              <a:spAutoFit/>
            </a:bodyPr>
            <a:p>
              <a:r>
                <a:rPr lang="zh-CN" altLang="en-US" sz="2400"/>
                <a:t>结论正确</a:t>
              </a:r>
              <a:endParaRPr lang="zh-CN" altLang="en-US" sz="2400"/>
            </a:p>
          </p:txBody>
        </p:sp>
      </p:grpSp>
      <p:sp>
        <p:nvSpPr>
          <p:cNvPr id="32" name="文本框 3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3" name="图片 32" descr="图片15"/>
          <p:cNvPicPr>
            <a:picLocks noChangeAspect="1"/>
          </p:cNvPicPr>
          <p:nvPr/>
        </p:nvPicPr>
        <p:blipFill>
          <a:blip r:embed="rId5"/>
          <a:stretch>
            <a:fillRect/>
          </a:stretch>
        </p:blipFill>
        <p:spPr>
          <a:xfrm>
            <a:off x="997585" y="1146810"/>
            <a:ext cx="6007100" cy="2372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up)">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ppt_y</p:attrName>
                                        </p:attrNameLst>
                                      </p:cBhvr>
                                      <p:tavLst>
                                        <p:tav tm="0">
                                          <p:val>
                                            <p:strVal val="#ppt_y+#ppt_h*1.125000"/>
                                          </p:val>
                                        </p:tav>
                                        <p:tav tm="100000">
                                          <p:val>
                                            <p:strVal val="#ppt_y"/>
                                          </p:val>
                                        </p:tav>
                                      </p:tavLst>
                                    </p:anim>
                                    <p:animEffect transition="in" filter="wipe(up)">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12" name="组合 11"/>
          <p:cNvGrpSpPr/>
          <p:nvPr/>
        </p:nvGrpSpPr>
        <p:grpSpPr>
          <a:xfrm>
            <a:off x="1779270" y="996315"/>
            <a:ext cx="7818120" cy="1078230"/>
            <a:chOff x="2802" y="1569"/>
            <a:chExt cx="12312" cy="1698"/>
          </a:xfrm>
        </p:grpSpPr>
        <p:sp>
          <p:nvSpPr>
            <p:cNvPr id="3" name="文本框 2"/>
            <p:cNvSpPr txBox="1"/>
            <p:nvPr/>
          </p:nvSpPr>
          <p:spPr>
            <a:xfrm>
              <a:off x="2802" y="1669"/>
              <a:ext cx="12313" cy="1598"/>
            </a:xfrm>
            <a:prstGeom prst="rect">
              <a:avLst/>
            </a:prstGeom>
            <a:noFill/>
          </p:spPr>
          <p:txBody>
            <a:bodyPr wrap="none" rtlCol="0">
              <a:spAutoFit/>
            </a:bodyPr>
            <a:p>
              <a:r>
                <a:rPr lang="zh-CN" altLang="en-US" sz="2400"/>
                <a:t>小强的年龄是妈妈的</a:t>
              </a:r>
              <a:r>
                <a:rPr lang="en-US" altLang="zh-CN" sz="2400"/>
                <a:t>       </a:t>
              </a:r>
              <a:r>
                <a:rPr lang="zh-CN" altLang="en-US" sz="2400"/>
                <a:t>，小强与妈妈的年龄和是</a:t>
              </a:r>
              <a:r>
                <a:rPr lang="en-US" altLang="zh-CN" sz="2400"/>
                <a:t>40</a:t>
              </a:r>
              <a:r>
                <a:rPr lang="zh-CN" altLang="en-US" sz="2400"/>
                <a:t>岁，</a:t>
              </a:r>
              <a:endParaRPr lang="zh-CN" altLang="en-US" sz="2400"/>
            </a:p>
            <a:p>
              <a:pPr>
                <a:lnSpc>
                  <a:spcPct val="150000"/>
                </a:lnSpc>
              </a:pPr>
              <a:r>
                <a:rPr lang="zh-CN" altLang="en-US" sz="2400"/>
                <a:t>两人的年龄各是多少？</a:t>
              </a:r>
              <a:endParaRPr lang="zh-CN" altLang="en-US" sz="2400"/>
            </a:p>
          </p:txBody>
        </p:sp>
        <p:grpSp>
          <p:nvGrpSpPr>
            <p:cNvPr id="11" name="Group 6"/>
            <p:cNvGrpSpPr/>
            <p:nvPr/>
          </p:nvGrpSpPr>
          <p:grpSpPr>
            <a:xfrm>
              <a:off x="7476" y="1569"/>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8" name="组合 27"/>
          <p:cNvGrpSpPr/>
          <p:nvPr/>
        </p:nvGrpSpPr>
        <p:grpSpPr>
          <a:xfrm>
            <a:off x="2058035" y="2560955"/>
            <a:ext cx="7260590" cy="1619250"/>
            <a:chOff x="3241" y="4033"/>
            <a:chExt cx="11434" cy="2550"/>
          </a:xfrm>
        </p:grpSpPr>
        <p:grpSp>
          <p:nvGrpSpPr>
            <p:cNvPr id="7" name="组合 6"/>
            <p:cNvGrpSpPr/>
            <p:nvPr/>
          </p:nvGrpSpPr>
          <p:grpSpPr>
            <a:xfrm>
              <a:off x="3241" y="4033"/>
              <a:ext cx="11434" cy="2551"/>
              <a:chOff x="2782" y="4053"/>
              <a:chExt cx="11434" cy="2551"/>
            </a:xfrm>
          </p:grpSpPr>
          <p:sp>
            <p:nvSpPr>
              <p:cNvPr id="37" name="矩形 36"/>
              <p:cNvSpPr/>
              <p:nvPr/>
            </p:nvSpPr>
            <p:spPr>
              <a:xfrm>
                <a:off x="2782" y="4053"/>
                <a:ext cx="11434" cy="2551"/>
              </a:xfrm>
              <a:prstGeom prst="rect">
                <a:avLst/>
              </a:prstGeom>
              <a:solidFill>
                <a:srgbClr val="FFC000"/>
              </a:solidFill>
              <a:ln w="25400">
                <a:solidFill>
                  <a:schemeClr val="tx1"/>
                </a:solidFill>
              </a:ln>
              <a:effectLst>
                <a:outerShdw blurRad="139700" dist="152400" dir="18900000" algn="bl" rotWithShape="0">
                  <a:prstClr val="black">
                    <a:alpha val="40000"/>
                  </a:prst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982" y="4234"/>
                <a:ext cx="11218" cy="1888"/>
              </a:xfrm>
              <a:prstGeom prst="rect">
                <a:avLst/>
              </a:prstGeom>
              <a:noFill/>
            </p:spPr>
            <p:txBody>
              <a:bodyPr wrap="none" rtlCol="0">
                <a:spAutoFit/>
              </a:bodyPr>
              <a:p>
                <a:pPr>
                  <a:lnSpc>
                    <a:spcPct val="150000"/>
                  </a:lnSpc>
                </a:pPr>
                <a:r>
                  <a:rPr lang="zh-CN" altLang="en-US" sz="2400"/>
                  <a:t>设妈妈的年龄是</a:t>
                </a:r>
                <a:r>
                  <a:rPr lang="en-US" altLang="zh-CN" sz="2400"/>
                  <a:t>   </a:t>
                </a:r>
                <a:r>
                  <a:rPr lang="zh-CN" altLang="en-US" sz="2400"/>
                  <a:t> 岁，则小强的年龄为（</a:t>
                </a:r>
                <a:r>
                  <a:rPr lang="en-US" altLang="zh-CN" sz="2400"/>
                  <a:t>      </a:t>
                </a:r>
                <a:r>
                  <a:rPr lang="zh-CN" altLang="en-US" sz="2400"/>
                  <a:t>）岁，</a:t>
                </a:r>
                <a:endParaRPr lang="zh-CN" altLang="en-US" sz="2400"/>
              </a:p>
              <a:p>
                <a:pPr>
                  <a:lnSpc>
                    <a:spcPct val="150000"/>
                  </a:lnSpc>
                </a:pPr>
                <a:r>
                  <a:rPr lang="zh-CN" altLang="en-US" sz="2400"/>
                  <a:t>列方程是（</a:t>
                </a:r>
                <a:r>
                  <a:rPr lang="en-US" altLang="zh-CN" sz="2400"/>
                  <a:t>                                       </a:t>
                </a:r>
                <a:r>
                  <a:rPr lang="zh-CN" altLang="en-US" sz="2400"/>
                  <a:t>）</a:t>
                </a:r>
                <a:endParaRPr lang="zh-CN" altLang="en-US" sz="2400"/>
              </a:p>
            </p:txBody>
          </p:sp>
        </p:grpSp>
        <p:sp>
          <p:nvSpPr>
            <p:cNvPr id="13" name="文本框 12"/>
            <p:cNvSpPr txBox="1"/>
            <p:nvPr/>
          </p:nvSpPr>
          <p:spPr>
            <a:xfrm>
              <a:off x="6908" y="4386"/>
              <a:ext cx="56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endParaRPr>
            </a:p>
          </p:txBody>
        </p:sp>
      </p:grpSp>
      <p:grpSp>
        <p:nvGrpSpPr>
          <p:cNvPr id="20" name="组合 19"/>
          <p:cNvGrpSpPr/>
          <p:nvPr/>
        </p:nvGrpSpPr>
        <p:grpSpPr>
          <a:xfrm>
            <a:off x="7708900" y="2785110"/>
            <a:ext cx="721360" cy="717550"/>
            <a:chOff x="14675" y="2699"/>
            <a:chExt cx="1136" cy="1130"/>
          </a:xfrm>
        </p:grpSpPr>
        <p:grpSp>
          <p:nvGrpSpPr>
            <p:cNvPr id="18" name="组合 17"/>
            <p:cNvGrpSpPr/>
            <p:nvPr/>
          </p:nvGrpSpPr>
          <p:grpSpPr>
            <a:xfrm>
              <a:off x="14675" y="2699"/>
              <a:ext cx="908" cy="1130"/>
              <a:chOff x="7676" y="1769"/>
              <a:chExt cx="908" cy="1130"/>
            </a:xfrm>
          </p:grpSpPr>
          <p:sp>
            <p:nvSpPr>
              <p:cNvPr id="14" name="Text Box 7"/>
              <p:cNvSpPr txBox="1"/>
              <p:nvPr/>
            </p:nvSpPr>
            <p:spPr>
              <a:xfrm>
                <a:off x="7676" y="1769"/>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7" name="Line 8"/>
              <p:cNvSpPr/>
              <p:nvPr/>
            </p:nvSpPr>
            <p:spPr>
              <a:xfrm>
                <a:off x="7676" y="2244"/>
                <a:ext cx="568" cy="0"/>
              </a:xfrm>
              <a:prstGeom prst="line">
                <a:avLst/>
              </a:prstGeom>
              <a:ln w="22225" cap="flat" cmpd="sng">
                <a:solidFill>
                  <a:schemeClr val="tx1"/>
                </a:solidFill>
                <a:prstDash val="solid"/>
                <a:headEnd type="none" w="med" len="med"/>
                <a:tailEnd type="none" w="med" len="med"/>
              </a:ln>
            </p:spPr>
          </p:sp>
        </p:grpSp>
        <p:sp>
          <p:nvSpPr>
            <p:cNvPr id="19" name="文本框 18"/>
            <p:cNvSpPr txBox="1"/>
            <p:nvPr/>
          </p:nvSpPr>
          <p:spPr>
            <a:xfrm>
              <a:off x="15243" y="2723"/>
              <a:ext cx="56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endParaRPr>
            </a:p>
          </p:txBody>
        </p:sp>
      </p:grpSp>
      <p:grpSp>
        <p:nvGrpSpPr>
          <p:cNvPr id="21" name="组合 20"/>
          <p:cNvGrpSpPr/>
          <p:nvPr/>
        </p:nvGrpSpPr>
        <p:grpSpPr>
          <a:xfrm>
            <a:off x="4204970" y="3322320"/>
            <a:ext cx="2649220" cy="717550"/>
            <a:chOff x="11841" y="4108"/>
            <a:chExt cx="4172" cy="1130"/>
          </a:xfrm>
        </p:grpSpPr>
        <p:sp>
          <p:nvSpPr>
            <p:cNvPr id="49" name="文本框 48"/>
            <p:cNvSpPr txBox="1"/>
            <p:nvPr/>
          </p:nvSpPr>
          <p:spPr>
            <a:xfrm>
              <a:off x="11841" y="4195"/>
              <a:ext cx="417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42    </a:t>
              </a:r>
              <a:endParaRPr lang="en-US" altLang="zh-CN" sz="2400">
                <a:latin typeface="微软雅黑" panose="020B0503020204020204" pitchFamily="34" charset="-122"/>
                <a:ea typeface="微软雅黑" panose="020B0503020204020204" pitchFamily="34" charset="-122"/>
              </a:endParaRPr>
            </a:p>
          </p:txBody>
        </p:sp>
        <p:grpSp>
          <p:nvGrpSpPr>
            <p:cNvPr id="22" name="Group 6"/>
            <p:cNvGrpSpPr/>
            <p:nvPr/>
          </p:nvGrpSpPr>
          <p:grpSpPr>
            <a:xfrm>
              <a:off x="13031" y="4108"/>
              <a:ext cx="908" cy="1130"/>
              <a:chOff x="4876" y="2840"/>
              <a:chExt cx="363" cy="452"/>
            </a:xfrm>
          </p:grpSpPr>
          <p:sp>
            <p:nvSpPr>
              <p:cNvPr id="2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9" name="组合 28"/>
          <p:cNvGrpSpPr/>
          <p:nvPr/>
        </p:nvGrpSpPr>
        <p:grpSpPr>
          <a:xfrm>
            <a:off x="1366520" y="4628515"/>
            <a:ext cx="7344410" cy="1548130"/>
            <a:chOff x="2152" y="7289"/>
            <a:chExt cx="11566" cy="2438"/>
          </a:xfrm>
        </p:grpSpPr>
        <p:grpSp>
          <p:nvGrpSpPr>
            <p:cNvPr id="8" name="组合 7"/>
            <p:cNvGrpSpPr/>
            <p:nvPr/>
          </p:nvGrpSpPr>
          <p:grpSpPr>
            <a:xfrm>
              <a:off x="2152" y="7289"/>
              <a:ext cx="11567" cy="2438"/>
              <a:chOff x="2374" y="7229"/>
              <a:chExt cx="11567" cy="2438"/>
            </a:xfrm>
          </p:grpSpPr>
          <p:sp>
            <p:nvSpPr>
              <p:cNvPr id="6" name="矩形 5"/>
              <p:cNvSpPr/>
              <p:nvPr/>
            </p:nvSpPr>
            <p:spPr>
              <a:xfrm>
                <a:off x="2374" y="7229"/>
                <a:ext cx="11434" cy="2438"/>
              </a:xfrm>
              <a:prstGeom prst="rect">
                <a:avLst/>
              </a:prstGeom>
              <a:solidFill>
                <a:schemeClr val="accent3">
                  <a:lumMod val="60000"/>
                  <a:lumOff val="40000"/>
                </a:schemeClr>
              </a:solidFill>
              <a:ln w="25400">
                <a:solidFill>
                  <a:schemeClr val="tx1"/>
                </a:solidFill>
              </a:ln>
              <a:effectLst>
                <a:outerShdw blurRad="139700" dist="165100" dir="18900000" algn="bl" rotWithShape="0">
                  <a:prstClr val="black">
                    <a:alpha val="40000"/>
                  </a:prstClr>
                </a:outerShdw>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723" y="7399"/>
                <a:ext cx="11218" cy="1888"/>
              </a:xfrm>
              <a:prstGeom prst="rect">
                <a:avLst/>
              </a:prstGeom>
              <a:noFill/>
            </p:spPr>
            <p:txBody>
              <a:bodyPr wrap="none" rtlCol="0">
                <a:spAutoFit/>
              </a:bodyPr>
              <a:p>
                <a:pPr>
                  <a:lnSpc>
                    <a:spcPct val="150000"/>
                  </a:lnSpc>
                </a:pPr>
                <a:r>
                  <a:rPr lang="zh-CN" altLang="en-US" sz="2400"/>
                  <a:t>设小强的年龄是</a:t>
                </a:r>
                <a:r>
                  <a:rPr lang="en-US" altLang="zh-CN" sz="2400"/>
                  <a:t>    </a:t>
                </a:r>
                <a:r>
                  <a:rPr lang="zh-CN" altLang="en-US" sz="2400"/>
                  <a:t>岁，则妈妈的年龄为（</a:t>
                </a:r>
                <a:r>
                  <a:rPr lang="en-US" altLang="zh-CN" sz="2400"/>
                  <a:t>      </a:t>
                </a:r>
                <a:r>
                  <a:rPr lang="zh-CN" altLang="en-US" sz="2400"/>
                  <a:t>）岁，</a:t>
                </a:r>
                <a:endParaRPr lang="zh-CN" altLang="en-US" sz="2400"/>
              </a:p>
              <a:p>
                <a:pPr>
                  <a:lnSpc>
                    <a:spcPct val="150000"/>
                  </a:lnSpc>
                </a:pPr>
                <a:r>
                  <a:rPr lang="zh-CN" altLang="en-US" sz="2400"/>
                  <a:t>列方程是（</a:t>
                </a:r>
                <a:r>
                  <a:rPr lang="en-US" altLang="zh-CN" sz="2400"/>
                  <a:t>                                       </a:t>
                </a:r>
                <a:r>
                  <a:rPr lang="zh-CN" altLang="en-US" sz="2400"/>
                  <a:t>）</a:t>
                </a:r>
                <a:endParaRPr lang="zh-CN" altLang="en-US" sz="2400"/>
              </a:p>
            </p:txBody>
          </p:sp>
        </p:grpSp>
        <p:sp>
          <p:nvSpPr>
            <p:cNvPr id="25" name="文本框 24"/>
            <p:cNvSpPr txBox="1"/>
            <p:nvPr/>
          </p:nvSpPr>
          <p:spPr>
            <a:xfrm>
              <a:off x="6014" y="7597"/>
              <a:ext cx="568" cy="822"/>
            </a:xfrm>
            <a:prstGeom prst="rect">
              <a:avLst/>
            </a:prstGeom>
            <a:noFill/>
          </p:spPr>
          <p:txBody>
            <a:bodyPr wrap="none" rtlCol="0" anchor="t">
              <a:spAutoFit/>
            </a:bodyPr>
            <a:p>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endPar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endParaRPr>
            </a:p>
          </p:txBody>
        </p:sp>
      </p:grpSp>
      <p:sp>
        <p:nvSpPr>
          <p:cNvPr id="26" name="文本框 25"/>
          <p:cNvSpPr txBox="1"/>
          <p:nvPr/>
        </p:nvSpPr>
        <p:spPr>
          <a:xfrm>
            <a:off x="7106285" y="4862195"/>
            <a:ext cx="628015" cy="521970"/>
          </a:xfrm>
          <a:prstGeom prst="rect">
            <a:avLst/>
          </a:prstGeom>
          <a:noFill/>
        </p:spPr>
        <p:txBody>
          <a:bodyPr wrap="none" rtlCol="0" anchor="t">
            <a:spAutoFit/>
          </a:bodyPr>
          <a:p>
            <a:r>
              <a:rPr lang="en-US" altLang="zh-CN" sz="2400" dirty="0" err="1">
                <a:ln w="0"/>
                <a:effectLst/>
                <a:latin typeface="微软雅黑" panose="020B0503020204020204" pitchFamily="34" charset="-122"/>
                <a:ea typeface="微软雅黑" panose="020B0503020204020204" pitchFamily="34" charset="-122"/>
                <a:cs typeface="Cambria" panose="02040503050406030204" charset="0"/>
                <a:sym typeface="+mn-ea"/>
              </a:rPr>
              <a:t>4</a:t>
            </a:r>
            <a:r>
              <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 x</a:t>
            </a:r>
            <a:endParaRPr lang="en-US" altLang="zh-CN" sz="2800" b="1" i="1" dirty="0" err="1">
              <a:ln w="0"/>
              <a:effectLst/>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7" name="文本框 26"/>
          <p:cNvSpPr txBox="1"/>
          <p:nvPr/>
        </p:nvSpPr>
        <p:spPr>
          <a:xfrm>
            <a:off x="3502660" y="5421630"/>
            <a:ext cx="26473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4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a:t>
            </a:r>
            <a:r>
              <a:rPr lang="en-US" altLang="zh-CN" sz="2400" b="1" i="1" dirty="0" err="1">
                <a:ln w="0"/>
                <a:effectLst/>
                <a:latin typeface="Times New Roman" panose="02020603050405020304" pitchFamily="18" charset="0"/>
                <a:ea typeface="楷体" panose="02010609060101010101" charset="-122"/>
                <a:cs typeface="Times New Roman" panose="02020603050405020304" pitchFamily="18" charset="0"/>
                <a:sym typeface="+mn-ea"/>
              </a:rPr>
              <a:t>x</a:t>
            </a:r>
            <a:r>
              <a:rPr lang="en-US" altLang="zh-CN" sz="2400">
                <a:latin typeface="微软雅黑" panose="020B0503020204020204" pitchFamily="34" charset="-122"/>
                <a:ea typeface="微软雅黑" panose="020B0503020204020204" pitchFamily="34" charset="-122"/>
              </a:rPr>
              <a:t>  = 42    </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p:tgtEl>
                                          <p:spTgt spid="21"/>
                                        </p:tgtEl>
                                        <p:attrNameLst>
                                          <p:attrName>ppt_y</p:attrName>
                                        </p:attrNameLst>
                                      </p:cBhvr>
                                      <p:tavLst>
                                        <p:tav tm="0">
                                          <p:val>
                                            <p:strVal val="#ppt_y+#ppt_h*1.125000"/>
                                          </p:val>
                                        </p:tav>
                                        <p:tav tm="100000">
                                          <p:val>
                                            <p:strVal val="#ppt_y"/>
                                          </p:val>
                                        </p:tav>
                                      </p:tavLst>
                                    </p:anim>
                                    <p:animEffect transition="in" filter="wipe(up)">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ppt_y</p:attrName>
                                        </p:attrNameLst>
                                      </p:cBhvr>
                                      <p:tavLst>
                                        <p:tav tm="0">
                                          <p:val>
                                            <p:strVal val="#ppt_y+#ppt_h*1.125000"/>
                                          </p:val>
                                        </p:tav>
                                        <p:tav tm="100000">
                                          <p:val>
                                            <p:strVal val="#ppt_y"/>
                                          </p:val>
                                        </p:tav>
                                      </p:tavLst>
                                    </p:anim>
                                    <p:animEffect transition="in" filter="wipe(up)">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p:tgtEl>
                                          <p:spTgt spid="27"/>
                                        </p:tgtEl>
                                        <p:attrNameLst>
                                          <p:attrName>ppt_y</p:attrName>
                                        </p:attrNameLst>
                                      </p:cBhvr>
                                      <p:tavLst>
                                        <p:tav tm="0">
                                          <p:val>
                                            <p:strVal val="#ppt_y+#ppt_h*1.125000"/>
                                          </p:val>
                                        </p:tav>
                                        <p:tav tm="100000">
                                          <p:val>
                                            <p:strVal val="#ppt_y"/>
                                          </p:val>
                                        </p:tav>
                                      </p:tavLst>
                                    </p:anim>
                                    <p:animEffect transition="in" filter="wipe(up)">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6" grpId="0"/>
    </p:bldLst>
  </p:timing>
</p:sld>
</file>

<file path=ppt/tags/tag1.xml><?xml version="1.0" encoding="utf-8"?>
<p:tagLst xmlns:p="http://schemas.openxmlformats.org/presentationml/2006/main">
  <p:tag name="KSO_WM_UNIT_PLACING_PICTURE_USER_VIEWPORT" val="{&quot;height&quot;:8025,&quot;width&quot;:14295}"/>
</p:tagLst>
</file>

<file path=ppt/tags/tag2.xml><?xml version="1.0" encoding="utf-8"?>
<p:tagLst xmlns:p="http://schemas.openxmlformats.org/presentationml/2006/main">
  <p:tag name="KSO_WM_UNIT_PLACING_PICTURE_USER_VIEWPORT" val="{&quot;height&quot;:8025,&quot;width&quot;:14295}"/>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1726</Words>
  <Application>WPS 演示</Application>
  <PresentationFormat>宽屏</PresentationFormat>
  <Paragraphs>335</Paragraphs>
  <Slides>16</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16</vt:i4>
      </vt:variant>
    </vt:vector>
  </HeadingPairs>
  <TitlesOfParts>
    <vt:vector size="36" baseType="lpstr">
      <vt:lpstr>Arial</vt:lpstr>
      <vt:lpstr>宋体</vt:lpstr>
      <vt:lpstr>Wingdings</vt:lpstr>
      <vt:lpstr>微软雅黑</vt:lpstr>
      <vt:lpstr>Wingdings</vt:lpstr>
      <vt:lpstr>Times New Roman</vt:lpstr>
      <vt:lpstr>Cambria Math</vt:lpstr>
      <vt:lpstr>MS Mincho</vt:lpstr>
      <vt:lpstr>楷体_GB2312</vt:lpstr>
      <vt:lpstr>新宋体</vt:lpstr>
      <vt:lpstr>楷体</vt:lpstr>
      <vt:lpstr>Cambria</vt:lpstr>
      <vt:lpstr>Arial Unicode MS</vt:lpstr>
      <vt:lpstr>等线</vt:lpstr>
      <vt:lpstr>Calibri</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DBB2DF0DAAFD4572ABFC5BBAE38783EB</vt:lpwstr>
  </property>
</Properties>
</file>