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6" r:id="rId3"/>
  </p:sldMasterIdLst>
  <p:notesMasterIdLst>
    <p:notesMasterId r:id="rId5"/>
  </p:notesMasterIdLst>
  <p:handoutMasterIdLst>
    <p:handoutMasterId r:id="rId40"/>
  </p:handoutMasterIdLst>
  <p:sldIdLst>
    <p:sldId id="307" r:id="rId4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5" r:id="rId22"/>
    <p:sldId id="336" r:id="rId23"/>
    <p:sldId id="337" r:id="rId24"/>
    <p:sldId id="338" r:id="rId25"/>
    <p:sldId id="339" r:id="rId26"/>
    <p:sldId id="340" r:id="rId27"/>
    <p:sldId id="347" r:id="rId28"/>
    <p:sldId id="341" r:id="rId29"/>
    <p:sldId id="331" r:id="rId30"/>
    <p:sldId id="332" r:id="rId31"/>
    <p:sldId id="333" r:id="rId32"/>
    <p:sldId id="334" r:id="rId33"/>
    <p:sldId id="342" r:id="rId34"/>
    <p:sldId id="343" r:id="rId35"/>
    <p:sldId id="344" r:id="rId36"/>
    <p:sldId id="345" r:id="rId37"/>
    <p:sldId id="346" r:id="rId38"/>
    <p:sldId id="358" r:id="rId39"/>
  </p:sldIdLst>
  <p:sldSz cx="9144000" cy="5143500"/>
  <p:notesSz cx="6858000" cy="9144000"/>
  <p:embeddedFontLs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黑体" panose="02010609060101010101" pitchFamily="49" charset="-122"/>
      <p:regular r:id="rId48"/>
    </p:embeddedFont>
    <p:embeddedFont>
      <p:font typeface="楷体" panose="02010609060101010101" pitchFamily="49" charset="-122"/>
      <p:regular r:id="rId49"/>
    </p:embeddedFont>
    <p:embeddedFont>
      <p:font typeface="经典长宋简" panose="02010609000101010101" pitchFamily="49" charset="-122"/>
      <p:regular r:id="rId50"/>
    </p:embeddedFont>
    <p:embeddedFont>
      <p:font typeface="微软雅黑" panose="020B0503020204020204" charset="-122"/>
      <p:regular r:id="rId51"/>
    </p:embeddedFont>
  </p:embeddedFontLst>
  <p:custDataLst>
    <p:tags r:id="rId5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297083"/>
    <a:srgbClr val="BB8968"/>
    <a:srgbClr val="FF00FF"/>
    <a:srgbClr val="0033CC"/>
    <a:srgbClr val="0000FF"/>
    <a:srgbClr val="FF0066"/>
    <a:srgbClr val="FFFFFF"/>
    <a:srgbClr val="6EAA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/>
    <p:restoredTop sz="95772"/>
  </p:normalViewPr>
  <p:slideViewPr>
    <p:cSldViewPr snapToGrid="0" showGuides="1">
      <p:cViewPr varScale="1">
        <p:scale>
          <a:sx n="140" d="100"/>
          <a:sy n="140" d="100"/>
        </p:scale>
        <p:origin x="672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2" Type="http://schemas.openxmlformats.org/officeDocument/2006/relationships/tags" Target="tags/tag1.xml"/><Relationship Id="rId51" Type="http://schemas.openxmlformats.org/officeDocument/2006/relationships/font" Target="fonts/font8.fntdata"/><Relationship Id="rId50" Type="http://schemas.openxmlformats.org/officeDocument/2006/relationships/font" Target="fonts/font7.fntdata"/><Relationship Id="rId5" Type="http://schemas.openxmlformats.org/officeDocument/2006/relationships/notesMaster" Target="notesMasters/notesMaster1.xml"/><Relationship Id="rId49" Type="http://schemas.openxmlformats.org/officeDocument/2006/relationships/font" Target="fonts/font6.fntdata"/><Relationship Id="rId48" Type="http://schemas.openxmlformats.org/officeDocument/2006/relationships/font" Target="fonts/font5.fntdata"/><Relationship Id="rId47" Type="http://schemas.openxmlformats.org/officeDocument/2006/relationships/font" Target="fonts/font4.fntdata"/><Relationship Id="rId46" Type="http://schemas.openxmlformats.org/officeDocument/2006/relationships/font" Target="fonts/font3.fntdata"/><Relationship Id="rId45" Type="http://schemas.openxmlformats.org/officeDocument/2006/relationships/font" Target="fonts/font2.fntdata"/><Relationship Id="rId44" Type="http://schemas.openxmlformats.org/officeDocument/2006/relationships/font" Target="fonts/font1.fntdata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8C03225-2DB2-4817-ABEE-AFF3DC4CAF7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DC019E1-5C09-4E75-A0AF-BD1D0AEBDC5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C39DA1-91D8-492A-B333-A877FB36087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464F63A-A09B-4F8A-9069-229BAA866FA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2292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12293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9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3" name="组合 5"/>
          <p:cNvGrpSpPr/>
          <p:nvPr userDrawn="1"/>
        </p:nvGrpSpPr>
        <p:grpSpPr>
          <a:xfrm>
            <a:off x="0" y="3398838"/>
            <a:ext cx="9144000" cy="1744662"/>
            <a:chOff x="1" y="4546271"/>
            <a:chExt cx="12191999" cy="2326243"/>
          </a:xfrm>
        </p:grpSpPr>
        <p:sp>
          <p:nvSpPr>
            <p:cNvPr id="6" name="任意多边形 6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7" name="任意多边形 7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7" name="组合 5"/>
          <p:cNvGrpSpPr/>
          <p:nvPr userDrawn="1"/>
        </p:nvGrpSpPr>
        <p:grpSpPr>
          <a:xfrm>
            <a:off x="0" y="3351213"/>
            <a:ext cx="9144000" cy="1744662"/>
            <a:chOff x="1" y="4546271"/>
            <a:chExt cx="12191999" cy="2326243"/>
          </a:xfrm>
        </p:grpSpPr>
        <p:sp>
          <p:nvSpPr>
            <p:cNvPr id="6" name="任意多边形 6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7" name="任意多边形 7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5"/>
          <p:cNvPicPr>
            <a:picLocks noChangeAspect="1"/>
          </p:cNvPicPr>
          <p:nvPr userDrawn="1"/>
        </p:nvPicPr>
        <p:blipFill>
          <a:blip r:embed="rId3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6"/>
          <p:cNvPicPr>
            <a:picLocks noChangeAspect="1"/>
          </p:cNvPicPr>
          <p:nvPr userDrawn="1"/>
        </p:nvPicPr>
        <p:blipFill>
          <a:blip r:embed="rId3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5"/>
          <p:cNvPicPr>
            <a:picLocks noChangeAspect="1"/>
          </p:cNvPicPr>
          <p:nvPr userDrawn="1"/>
        </p:nvPicPr>
        <p:blipFill>
          <a:blip r:embed="rId3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6"/>
          <p:cNvPicPr>
            <a:picLocks noChangeAspect="1"/>
          </p:cNvPicPr>
          <p:nvPr userDrawn="1"/>
        </p:nvPicPr>
        <p:blipFill>
          <a:blip r:embed="rId3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grpSp>
        <p:nvGrpSpPr>
          <p:cNvPr id="6152" name="组合 11"/>
          <p:cNvGrpSpPr/>
          <p:nvPr userDrawn="1"/>
        </p:nvGrpSpPr>
        <p:grpSpPr>
          <a:xfrm>
            <a:off x="250825" y="979488"/>
            <a:ext cx="8785225" cy="3897312"/>
            <a:chOff x="251520" y="980207"/>
            <a:chExt cx="8784976" cy="3895800"/>
          </a:xfrm>
        </p:grpSpPr>
        <p:sp>
          <p:nvSpPr>
            <p:cNvPr id="9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圆角矩形 10"/>
            <p:cNvSpPr/>
            <p:nvPr/>
          </p:nvSpPr>
          <p:spPr>
            <a:xfrm>
              <a:off x="376929" y="1089702"/>
              <a:ext cx="8534158" cy="3676811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7175" name="图片 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38100" y="3516313"/>
            <a:ext cx="1636713" cy="163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11"/>
          <p:cNvPicPr>
            <a:picLocks noChangeAspect="1"/>
          </p:cNvPicPr>
          <p:nvPr userDrawn="1"/>
        </p:nvPicPr>
        <p:blipFill>
          <a:blip r:embed="rId6"/>
          <a:srcRect l="6999" t="17242" r="21602" b="9956"/>
          <a:stretch>
            <a:fillRect/>
          </a:stretch>
        </p:blipFill>
        <p:spPr>
          <a:xfrm>
            <a:off x="7724775" y="3940175"/>
            <a:ext cx="1449388" cy="1477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3"/>
          <p:cNvPicPr>
            <a:picLocks noChangeAspect="1"/>
          </p:cNvPicPr>
          <p:nvPr userDrawn="1"/>
        </p:nvPicPr>
        <p:blipFill>
          <a:blip r:embed="rId7"/>
          <a:srcRect l="15001" t="27600" r="13600" b="38800"/>
          <a:stretch>
            <a:fillRect/>
          </a:stretch>
        </p:blipFill>
        <p:spPr>
          <a:xfrm>
            <a:off x="6804025" y="4564063"/>
            <a:ext cx="1027113" cy="48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8199" name="图片 11"/>
          <p:cNvPicPr>
            <a:picLocks noChangeAspect="1"/>
          </p:cNvPicPr>
          <p:nvPr userDrawn="1"/>
        </p:nvPicPr>
        <p:blipFill>
          <a:blip r:embed="rId5"/>
          <a:srcRect l="6999" t="17242" r="21602" b="9956"/>
          <a:stretch>
            <a:fillRect/>
          </a:stretch>
        </p:blipFill>
        <p:spPr>
          <a:xfrm>
            <a:off x="7724775" y="3940175"/>
            <a:ext cx="1449388" cy="1477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13"/>
          <p:cNvPicPr>
            <a:picLocks noChangeAspect="1"/>
          </p:cNvPicPr>
          <p:nvPr userDrawn="1"/>
        </p:nvPicPr>
        <p:blipFill>
          <a:blip r:embed="rId6"/>
          <a:srcRect l="15001" t="27600" r="13600" b="38800"/>
          <a:stretch>
            <a:fillRect/>
          </a:stretch>
        </p:blipFill>
        <p:spPr>
          <a:xfrm>
            <a:off x="6804025" y="4564063"/>
            <a:ext cx="1027113" cy="482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201" name="组合 14"/>
          <p:cNvGrpSpPr/>
          <p:nvPr userDrawn="1"/>
        </p:nvGrpSpPr>
        <p:grpSpPr>
          <a:xfrm>
            <a:off x="2911475" y="-17462"/>
            <a:ext cx="3321050" cy="1430337"/>
            <a:chOff x="2699791" y="-11763"/>
            <a:chExt cx="3321465" cy="1431385"/>
          </a:xfrm>
        </p:grpSpPr>
        <p:pic>
          <p:nvPicPr>
            <p:cNvPr id="8203" name="图片 15"/>
            <p:cNvPicPr>
              <a:picLocks noChangeAspect="1"/>
            </p:cNvPicPr>
            <p:nvPr/>
          </p:nvPicPr>
          <p:blipFill>
            <a:blip r:embed="rId7"/>
            <a:srcRect l="66454" t="19174" r="1727" b="40227"/>
            <a:stretch>
              <a:fillRect/>
            </a:stretch>
          </p:blipFill>
          <p:spPr>
            <a:xfrm>
              <a:off x="5323665" y="0"/>
              <a:ext cx="504056" cy="6431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4" name="图片 16"/>
            <p:cNvPicPr>
              <a:picLocks noChangeAspect="1"/>
            </p:cNvPicPr>
            <p:nvPr/>
          </p:nvPicPr>
          <p:blipFill>
            <a:blip r:embed="rId7"/>
            <a:srcRect t="19174" r="36363" b="40227"/>
            <a:stretch>
              <a:fillRect/>
            </a:stretch>
          </p:blipFill>
          <p:spPr>
            <a:xfrm>
              <a:off x="2843808" y="-11763"/>
              <a:ext cx="1008112" cy="6431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5" name="图片 17"/>
            <p:cNvPicPr>
              <a:picLocks noChangeAspect="1"/>
            </p:cNvPicPr>
            <p:nvPr/>
          </p:nvPicPr>
          <p:blipFill>
            <a:blip r:embed="rId8"/>
            <a:srcRect l="8000" t="50000" r="8000" b="19200"/>
            <a:stretch>
              <a:fillRect/>
            </a:stretch>
          </p:blipFill>
          <p:spPr>
            <a:xfrm>
              <a:off x="2699791" y="104946"/>
              <a:ext cx="3321465" cy="131467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202" name="图片 15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38100" y="3516313"/>
            <a:ext cx="1636713" cy="163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4.jpeg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7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9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-7937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-7937" y="0"/>
            <a:ext cx="9144000" cy="51435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slide" Target="slide28.xml"/><Relationship Id="rId4" Type="http://schemas.openxmlformats.org/officeDocument/2006/relationships/slide" Target="slide2.xml"/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1266" name="图片 2"/>
          <p:cNvPicPr>
            <a:picLocks noChangeAspect="1"/>
          </p:cNvPicPr>
          <p:nvPr/>
        </p:nvPicPr>
        <p:blipFill>
          <a:blip r:embed="rId2"/>
          <a:srcRect b="13919"/>
          <a:stretch>
            <a:fillRect/>
          </a:stretch>
        </p:blipFill>
        <p:spPr>
          <a:xfrm>
            <a:off x="-14287" y="0"/>
            <a:ext cx="4224337" cy="5159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68537" y="177958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98762" y="36512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89037" y="50196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548163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2313" y="4113213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0375" y="1981200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0713" y="-423862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900" y="-16764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5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0962" y="-20034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 bwMode="auto">
          <a:xfrm>
            <a:off x="5296354" y="1706981"/>
            <a:ext cx="737635" cy="720080"/>
            <a:chOff x="2879678" y="2429301"/>
            <a:chExt cx="1440000" cy="1440000"/>
          </a:xfrm>
          <a:noFill/>
        </p:grpSpPr>
        <p:sp>
          <p:nvSpPr>
            <p:cNvPr id="15" name="矩形 14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3"/>
          <p:cNvGrpSpPr/>
          <p:nvPr/>
        </p:nvGrpSpPr>
        <p:grpSpPr bwMode="auto">
          <a:xfrm>
            <a:off x="6156176" y="1706981"/>
            <a:ext cx="737635" cy="720080"/>
            <a:chOff x="2879678" y="2429301"/>
            <a:chExt cx="1440000" cy="1440000"/>
          </a:xfrm>
          <a:noFill/>
        </p:grpSpPr>
        <p:sp>
          <p:nvSpPr>
            <p:cNvPr id="21" name="矩形 20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13"/>
          <p:cNvGrpSpPr/>
          <p:nvPr/>
        </p:nvGrpSpPr>
        <p:grpSpPr bwMode="auto">
          <a:xfrm>
            <a:off x="7015998" y="1706981"/>
            <a:ext cx="737635" cy="720080"/>
            <a:chOff x="2879678" y="2429301"/>
            <a:chExt cx="1440000" cy="1440000"/>
          </a:xfrm>
          <a:noFill/>
        </p:grpSpPr>
        <p:sp>
          <p:nvSpPr>
            <p:cNvPr id="27" name="矩形 26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13"/>
          <p:cNvGrpSpPr/>
          <p:nvPr/>
        </p:nvGrpSpPr>
        <p:grpSpPr bwMode="auto">
          <a:xfrm>
            <a:off x="7875821" y="1706981"/>
            <a:ext cx="737635" cy="720080"/>
            <a:chOff x="2879678" y="2429301"/>
            <a:chExt cx="1440000" cy="1440000"/>
          </a:xfrm>
          <a:noFill/>
        </p:grpSpPr>
        <p:sp>
          <p:nvSpPr>
            <p:cNvPr id="33" name="矩形 32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3">
            <a:hlinkClick r:id="rId4" action="ppaction://hlinksldjump"/>
          </p:cNvPr>
          <p:cNvSpPr/>
          <p:nvPr/>
        </p:nvSpPr>
        <p:spPr>
          <a:xfrm>
            <a:off x="5295900" y="1706563"/>
            <a:ext cx="33162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/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 flipV="1">
            <a:off x="0" y="266700"/>
            <a:ext cx="4572000" cy="4892675"/>
            <a:chOff x="-1" y="0"/>
            <a:chExt cx="5345001" cy="5476973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5345000" y="0"/>
              <a:ext cx="0" cy="5476973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-1" y="5468087"/>
              <a:ext cx="5345001" cy="0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13"/>
          <p:cNvGrpSpPr/>
          <p:nvPr/>
        </p:nvGrpSpPr>
        <p:grpSpPr bwMode="auto">
          <a:xfrm>
            <a:off x="5296354" y="2727325"/>
            <a:ext cx="737635" cy="720080"/>
            <a:chOff x="2879678" y="2429301"/>
            <a:chExt cx="1440000" cy="1440000"/>
          </a:xfrm>
          <a:noFill/>
        </p:grpSpPr>
        <p:sp>
          <p:nvSpPr>
            <p:cNvPr id="53" name="矩形 52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13"/>
          <p:cNvGrpSpPr/>
          <p:nvPr/>
        </p:nvGrpSpPr>
        <p:grpSpPr bwMode="auto">
          <a:xfrm>
            <a:off x="6156176" y="2727325"/>
            <a:ext cx="737635" cy="720080"/>
            <a:chOff x="2879678" y="2429301"/>
            <a:chExt cx="1440000" cy="1440000"/>
          </a:xfrm>
          <a:noFill/>
        </p:grpSpPr>
        <p:sp>
          <p:nvSpPr>
            <p:cNvPr id="59" name="矩形 58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13"/>
          <p:cNvGrpSpPr/>
          <p:nvPr/>
        </p:nvGrpSpPr>
        <p:grpSpPr bwMode="auto">
          <a:xfrm>
            <a:off x="7015998" y="2727325"/>
            <a:ext cx="737635" cy="720080"/>
            <a:chOff x="2879678" y="2429301"/>
            <a:chExt cx="1440000" cy="1440000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13"/>
          <p:cNvGrpSpPr/>
          <p:nvPr/>
        </p:nvGrpSpPr>
        <p:grpSpPr bwMode="auto">
          <a:xfrm>
            <a:off x="7875821" y="2727325"/>
            <a:ext cx="737635" cy="720080"/>
            <a:chOff x="2879678" y="2429301"/>
            <a:chExt cx="1440000" cy="1440000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矩形 3">
            <a:hlinkClick r:id="rId5" action="ppaction://hlinksldjump"/>
          </p:cNvPr>
          <p:cNvSpPr/>
          <p:nvPr/>
        </p:nvSpPr>
        <p:spPr>
          <a:xfrm>
            <a:off x="5295900" y="2725738"/>
            <a:ext cx="33162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/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287" name="组合 1"/>
          <p:cNvGrpSpPr/>
          <p:nvPr/>
        </p:nvGrpSpPr>
        <p:grpSpPr>
          <a:xfrm>
            <a:off x="4376738" y="360363"/>
            <a:ext cx="390525" cy="4675187"/>
            <a:chOff x="4376737" y="609600"/>
            <a:chExt cx="390526" cy="4675188"/>
          </a:xfrm>
        </p:grpSpPr>
        <p:grpSp>
          <p:nvGrpSpPr>
            <p:cNvPr id="11289" name="组合 1"/>
            <p:cNvGrpSpPr/>
            <p:nvPr/>
          </p:nvGrpSpPr>
          <p:grpSpPr>
            <a:xfrm>
              <a:off x="4376737" y="609600"/>
              <a:ext cx="390526" cy="3798887"/>
              <a:chOff x="4181474" y="708639"/>
              <a:chExt cx="390526" cy="3798403"/>
            </a:xfrm>
          </p:grpSpPr>
          <p:sp>
            <p:nvSpPr>
              <p:cNvPr id="43" name="椭圆 42"/>
              <p:cNvSpPr/>
              <p:nvPr/>
            </p:nvSpPr>
            <p:spPr bwMode="auto">
              <a:xfrm>
                <a:off x="4181474" y="1980064"/>
                <a:ext cx="390526" cy="388889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经典长宋简" panose="02010609000101010101" pitchFamily="49" charset="-122"/>
                  </a:rPr>
                  <a:t>插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 bwMode="auto">
              <a:xfrm>
                <a:off x="4181474" y="2402286"/>
                <a:ext cx="390526" cy="388889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经典长宋简" panose="02010609000101010101" pitchFamily="49" charset="-122"/>
                  </a:rPr>
                  <a:t>上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 bwMode="auto">
              <a:xfrm>
                <a:off x="4181474" y="708639"/>
                <a:ext cx="390526" cy="392062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经典长宋简" panose="02010609000101010101" pitchFamily="49" charset="-122"/>
                  </a:rPr>
                  <a:t>习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 bwMode="auto">
              <a:xfrm>
                <a:off x="4181474" y="1134035"/>
                <a:ext cx="390526" cy="388888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经典长宋简" panose="02010609000101010101" pitchFamily="49" charset="-122"/>
                  </a:rPr>
                  <a:t>作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 bwMode="auto">
              <a:xfrm>
                <a:off x="4181474" y="2826095"/>
                <a:ext cx="390526" cy="392062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经典长宋简" panose="02010609000101010101" pitchFamily="49" charset="-122"/>
                  </a:rPr>
                  <a:t>科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 bwMode="auto">
              <a:xfrm>
                <a:off x="4181474" y="1557843"/>
                <a:ext cx="390526" cy="388889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·</a:t>
                </a:r>
                <a:endPara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 bwMode="auto">
              <a:xfrm>
                <a:off x="4181474" y="3251491"/>
                <a:ext cx="390526" cy="392062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经典长宋简" panose="02010609000101010101" pitchFamily="49" charset="-122"/>
                  </a:rPr>
                  <a:t>学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 bwMode="auto">
              <a:xfrm>
                <a:off x="4181474" y="3676887"/>
                <a:ext cx="390526" cy="392062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经典长宋简" panose="02010609000101010101" pitchFamily="49" charset="-122"/>
                  </a:rPr>
                  <a:t>的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 bwMode="auto">
              <a:xfrm>
                <a:off x="4181474" y="4114981"/>
                <a:ext cx="390526" cy="392062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经典长宋简" panose="02010609000101010101" pitchFamily="49" charset="-122"/>
                  </a:rPr>
                  <a:t>翅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 bwMode="auto">
            <a:xfrm>
              <a:off x="4376737" y="4454526"/>
              <a:ext cx="390526" cy="392112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rPr>
                <a:t>膀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经典长宋简" panose="02010609000101010101" pitchFamily="49" charset="-122"/>
              </a:endParaRPr>
            </a:p>
          </p:txBody>
        </p:sp>
        <p:sp>
          <p:nvSpPr>
            <p:cNvPr id="78" name="椭圆 77"/>
            <p:cNvSpPr/>
            <p:nvPr/>
          </p:nvSpPr>
          <p:spPr bwMode="auto">
            <a:xfrm>
              <a:off x="4376737" y="4892676"/>
              <a:ext cx="390526" cy="392112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rPr>
                <a:t>飞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经典长宋简" panose="02010609000101010101" pitchFamily="49" charset="-122"/>
              </a:endParaRPr>
            </a:p>
          </p:txBody>
        </p:sp>
      </p:grpSp>
      <p:pic>
        <p:nvPicPr>
          <p:cNvPr id="11288" name="图片 2"/>
          <p:cNvPicPr>
            <a:picLocks noChangeAspect="1"/>
          </p:cNvPicPr>
          <p:nvPr/>
        </p:nvPicPr>
        <p:blipFill>
          <a:blip r:embed="rId6"/>
          <a:srcRect l="33800"/>
          <a:stretch>
            <a:fillRect/>
          </a:stretch>
        </p:blipFill>
        <p:spPr>
          <a:xfrm>
            <a:off x="4967288" y="212725"/>
            <a:ext cx="2378075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7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352425" y="1150938"/>
            <a:ext cx="8437563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回顾学过的课文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他们那时候多有趣啊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，思考：科幻小说的三要素是什么呢？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文本框 1"/>
          <p:cNvSpPr txBox="1"/>
          <p:nvPr/>
        </p:nvSpPr>
        <p:spPr>
          <a:xfrm>
            <a:off x="1744663" y="217488"/>
            <a:ext cx="2420937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850900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领悟写法</a:t>
            </a:r>
            <a:endParaRPr lang="zh-CN" altLang="en-US" sz="36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1963" y="2571750"/>
            <a:ext cx="8328025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科学、幻想、小说，对应的就是科学性、预言性、文学性。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733425" y="1520825"/>
            <a:ext cx="76835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科幻故事和科幻小说有很多相同之处，我们推测一下：科幻故事的三要素是什么？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3425" y="3033713"/>
            <a:ext cx="76835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科学、幻想、故事是其三要素，即科学性、预言性、故事性。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74700" y="1363663"/>
            <a:ext cx="733425" cy="20986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科幻故事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441450" y="1093788"/>
            <a:ext cx="322263" cy="2743200"/>
          </a:xfrm>
          <a:prstGeom prst="leftBrace">
            <a:avLst>
              <a:gd name="adj1" fmla="val 59354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63713" y="935038"/>
            <a:ext cx="6567487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科学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</a:rPr>
              <a:t>科学性：基于现实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63713" y="2065338"/>
            <a:ext cx="65674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幻想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</a:rPr>
              <a:t>预言性：大胆幻想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63713" y="3300413"/>
            <a:ext cx="67897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故事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</a:rPr>
              <a:t>故事性：生动和连贯的情节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98925" y="4060825"/>
            <a:ext cx="3325813" cy="668338"/>
            <a:chOff x="4098276" y="4060135"/>
            <a:chExt cx="3505518" cy="668837"/>
          </a:xfrm>
        </p:grpSpPr>
        <p:sp>
          <p:nvSpPr>
            <p:cNvPr id="3" name="对话气泡: 圆角矩形 2"/>
            <p:cNvSpPr/>
            <p:nvPr/>
          </p:nvSpPr>
          <p:spPr>
            <a:xfrm>
              <a:off x="4098276" y="4087143"/>
              <a:ext cx="3505518" cy="641829"/>
            </a:xfrm>
            <a:prstGeom prst="wedgeRoundRectCallout">
              <a:avLst>
                <a:gd name="adj1" fmla="val -44785"/>
                <a:gd name="adj2" fmla="val -81710"/>
                <a:gd name="adj3" fmla="val 16667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561" name="矩形 7"/>
            <p:cNvSpPr/>
            <p:nvPr/>
          </p:nvSpPr>
          <p:spPr>
            <a:xfrm>
              <a:off x="4120308" y="4060135"/>
              <a:ext cx="3305062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较适于口头讲述。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784225" y="1485900"/>
            <a:ext cx="7683500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同学们在课外一定阅读过科幻小说或科幻故事，想一想：哪篇故事的写法给你留下了深刻的印象？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1625600" y="233363"/>
            <a:ext cx="2420938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850900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范文赏析</a:t>
            </a:r>
            <a:endParaRPr lang="zh-CN" altLang="en-US" sz="36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3" name="文本框 2"/>
          <p:cNvSpPr txBox="1"/>
          <p:nvPr/>
        </p:nvSpPr>
        <p:spPr>
          <a:xfrm>
            <a:off x="615950" y="796925"/>
            <a:ext cx="7683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提纲：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12850" y="1438275"/>
            <a:ext cx="3768725" cy="682625"/>
            <a:chOff x="118412" y="1930079"/>
            <a:chExt cx="1863836" cy="682484"/>
          </a:xfrm>
        </p:grpSpPr>
        <p:sp>
          <p:nvSpPr>
            <p:cNvPr id="25615" name="文本框 1"/>
            <p:cNvSpPr txBox="1"/>
            <p:nvPr/>
          </p:nvSpPr>
          <p:spPr>
            <a:xfrm>
              <a:off x="118412" y="1930079"/>
              <a:ext cx="1550282" cy="6074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生活环境：美好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18412" y="1980869"/>
              <a:ext cx="1863836" cy="631694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12850" y="2260600"/>
            <a:ext cx="3875088" cy="1208088"/>
            <a:chOff x="118412" y="1930079"/>
            <a:chExt cx="1915889" cy="1207575"/>
          </a:xfrm>
        </p:grpSpPr>
        <p:sp>
          <p:nvSpPr>
            <p:cNvPr id="25613" name="文本框 1"/>
            <p:cNvSpPr txBox="1"/>
            <p:nvPr/>
          </p:nvSpPr>
          <p:spPr>
            <a:xfrm>
              <a:off x="118412" y="1930079"/>
              <a:ext cx="1915889" cy="12075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人物：小灵通、小燕、</a:t>
              </a:r>
              <a:endParaRPr lang="en-US" altLang="zh-CN" sz="3000" b="1" dirty="0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en-US" altLang="zh-CN" sz="3000" b="1" dirty="0">
                  <a:latin typeface="宋体" panose="02010600030101010101" pitchFamily="2" charset="-122"/>
                </a:rPr>
                <a:t>      </a:t>
              </a:r>
              <a:r>
                <a:rPr lang="zh-CN" altLang="en-US" sz="3000" b="1" dirty="0">
                  <a:latin typeface="宋体" panose="02010600030101010101" pitchFamily="2" charset="-122"/>
                </a:rPr>
                <a:t>小虎子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18412" y="1980857"/>
              <a:ext cx="1864087" cy="1156797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12850" y="3549650"/>
            <a:ext cx="3875088" cy="1208088"/>
            <a:chOff x="118412" y="1930079"/>
            <a:chExt cx="1915889" cy="1207575"/>
          </a:xfrm>
        </p:grpSpPr>
        <p:sp>
          <p:nvSpPr>
            <p:cNvPr id="25611" name="文本框 1"/>
            <p:cNvSpPr txBox="1"/>
            <p:nvPr/>
          </p:nvSpPr>
          <p:spPr>
            <a:xfrm>
              <a:off x="118412" y="1930079"/>
              <a:ext cx="1915889" cy="12075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科学技术：多功能飘</a:t>
              </a:r>
              <a:endParaRPr lang="en-US" altLang="zh-CN" sz="3000" b="1" dirty="0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en-US" altLang="zh-CN" sz="3000" b="1" dirty="0">
                  <a:latin typeface="宋体" panose="02010600030101010101" pitchFamily="2" charset="-122"/>
                </a:rPr>
                <a:t>          </a:t>
              </a:r>
              <a:r>
                <a:rPr lang="zh-CN" altLang="en-US" sz="3000" b="1" dirty="0">
                  <a:latin typeface="宋体" panose="02010600030101010101" pitchFamily="2" charset="-122"/>
                </a:rPr>
                <a:t>行车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18412" y="1980857"/>
              <a:ext cx="1864087" cy="1156797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4" name="右大括号 13"/>
          <p:cNvSpPr/>
          <p:nvPr/>
        </p:nvSpPr>
        <p:spPr>
          <a:xfrm>
            <a:off x="5383213" y="1719263"/>
            <a:ext cx="269875" cy="2743200"/>
          </a:xfrm>
          <a:prstGeom prst="rightBrace">
            <a:avLst>
              <a:gd name="adj1" fmla="val 42479"/>
              <a:gd name="adj2" fmla="val 50000"/>
            </a:avLst>
          </a:prstGeom>
          <a:ln w="28575">
            <a:solidFill>
              <a:srgbClr val="2970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762625" y="2347913"/>
            <a:ext cx="2536825" cy="1539875"/>
            <a:chOff x="3738903" y="1970348"/>
            <a:chExt cx="2536579" cy="1539349"/>
          </a:xfrm>
        </p:grpSpPr>
        <p:sp>
          <p:nvSpPr>
            <p:cNvPr id="25609" name="文本框 1"/>
            <p:cNvSpPr txBox="1"/>
            <p:nvPr/>
          </p:nvSpPr>
          <p:spPr>
            <a:xfrm>
              <a:off x="3974119" y="2026602"/>
              <a:ext cx="2056731" cy="13726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第一次乘坐飘行车</a:t>
              </a:r>
              <a:endParaRPr lang="en-US" altLang="zh-CN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738903" y="1970348"/>
              <a:ext cx="2536579" cy="1539349"/>
            </a:xfrm>
            <a:prstGeom prst="ellipse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579563" y="1681163"/>
            <a:ext cx="1077912" cy="1292225"/>
            <a:chOff x="118412" y="1930079"/>
            <a:chExt cx="533217" cy="1292662"/>
          </a:xfrm>
        </p:grpSpPr>
        <p:sp>
          <p:nvSpPr>
            <p:cNvPr id="26637" name="文本框 1"/>
            <p:cNvSpPr txBox="1"/>
            <p:nvPr/>
          </p:nvSpPr>
          <p:spPr>
            <a:xfrm>
              <a:off x="118412" y="1930079"/>
              <a:ext cx="533217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奇特经历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18412" y="1980896"/>
              <a:ext cx="468038" cy="1156091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左大括号 5"/>
          <p:cNvSpPr/>
          <p:nvPr/>
        </p:nvSpPr>
        <p:spPr>
          <a:xfrm>
            <a:off x="2657475" y="820738"/>
            <a:ext cx="417513" cy="2979738"/>
          </a:xfrm>
          <a:prstGeom prst="leftBrace">
            <a:avLst>
              <a:gd name="adj1" fmla="val 33584"/>
              <a:gd name="adj2" fmla="val 50000"/>
            </a:avLst>
          </a:prstGeom>
          <a:ln w="28575">
            <a:solidFill>
              <a:srgbClr val="2970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06750" y="655638"/>
            <a:ext cx="3595688" cy="692150"/>
            <a:chOff x="118412" y="1930079"/>
            <a:chExt cx="1778395" cy="692497"/>
          </a:xfrm>
        </p:grpSpPr>
        <p:sp>
          <p:nvSpPr>
            <p:cNvPr id="26635" name="文本框 1"/>
            <p:cNvSpPr txBox="1"/>
            <p:nvPr/>
          </p:nvSpPr>
          <p:spPr>
            <a:xfrm>
              <a:off x="118412" y="1930079"/>
              <a:ext cx="1778395" cy="6924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小燕教我开飘行车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18412" y="1979316"/>
              <a:ext cx="1648058" cy="633731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06750" y="1509713"/>
            <a:ext cx="4135438" cy="1293812"/>
            <a:chOff x="118412" y="1930079"/>
            <a:chExt cx="2045169" cy="1292662"/>
          </a:xfrm>
        </p:grpSpPr>
        <p:sp>
          <p:nvSpPr>
            <p:cNvPr id="26633" name="文本框 1"/>
            <p:cNvSpPr txBox="1"/>
            <p:nvPr/>
          </p:nvSpPr>
          <p:spPr>
            <a:xfrm>
              <a:off x="118412" y="1930079"/>
              <a:ext cx="2045169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飘行车自动避撞，能在水上飘行，还能爬山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18412" y="1980834"/>
              <a:ext cx="2045169" cy="1154673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06750" y="2889250"/>
            <a:ext cx="4135438" cy="1208088"/>
            <a:chOff x="118412" y="1930079"/>
            <a:chExt cx="2045169" cy="1207575"/>
          </a:xfrm>
        </p:grpSpPr>
        <p:sp>
          <p:nvSpPr>
            <p:cNvPr id="26631" name="文本框 1"/>
            <p:cNvSpPr txBox="1"/>
            <p:nvPr/>
          </p:nvSpPr>
          <p:spPr>
            <a:xfrm>
              <a:off x="118412" y="1930079"/>
              <a:ext cx="2045169" cy="12075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飘行车车壳透明，内有空调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18412" y="1980857"/>
              <a:ext cx="2045169" cy="1153623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1887538" y="306388"/>
            <a:ext cx="5105400" cy="1347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第一次乘坐飘行车</a:t>
            </a:r>
            <a:endParaRPr lang="zh-CN" altLang="en-US" sz="3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叶永烈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文本框 2"/>
          <p:cNvSpPr txBox="1"/>
          <p:nvPr/>
        </p:nvSpPr>
        <p:spPr>
          <a:xfrm>
            <a:off x="703263" y="1555750"/>
            <a:ext cx="7783512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“小燕也会开汽车？”我可真的不敢相信了。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“这汽车，谁都会开。小灵通，你只要跟我学一分钟，保证会。”小虎子说道，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9363" y="3978275"/>
            <a:ext cx="3841750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设下悬念，引人入胜。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871538" y="1143000"/>
            <a:ext cx="778192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“在我们这儿，飘行车简直像鞋子一样普遍，几乎每家每户都有飘行车，每个人都会开这玩意儿。”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“小灵通，你还是先跟我学吧！”小燕让我看她面前的操纵板，说道，“你看看这操纵板，就明白一大半了。”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358775" y="496888"/>
            <a:ext cx="8426450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我凑近一看，只见浅绿色的塑料操纵板上，写着：开关、速度、高度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小燕告诉我：“开车的时候，你把第一个开关朝左一推，车子就开动起来了。你再调节好速度和高度。以后，就只要管管方向盘了，向左拐弯时，把方向盘朝左转，往右转弯时，将方向盘往右转。”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336550" y="1087438"/>
            <a:ext cx="8470900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往常，我爱坐在司机旁边，想学学开汽车。可是，司机的座位旁边，总是写着“开车时请勿与司机谈话”。所以，一开车，我就静静地坐在司机旁边，不敢问一句话。可小燕开车时，只顾跟我讲话，我真担心，车子可别出事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1100" y="574675"/>
            <a:ext cx="7354888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运用插叙，衬托这辆车的先进性与智能化。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3381375" y="136525"/>
            <a:ext cx="242093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71725" y="1331913"/>
            <a:ext cx="43688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下棋机器人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0538" y="2052638"/>
            <a:ext cx="3082925" cy="218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1"/>
          <p:cNvSpPr txBox="1"/>
          <p:nvPr/>
        </p:nvSpPr>
        <p:spPr>
          <a:xfrm>
            <a:off x="528638" y="522288"/>
            <a:ext cx="8131175" cy="4229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正想着，迎面来了一辆飘行车，与我们的飘行车头对头，几乎要撞上了。我大吃一惊，还没来得及喊出口，那辆飘行车从我们的头顶上飞过去了。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小燕笑着告诉我：“你只管放心，一百个放心！坐飘行车，非常安全。即使司机闭上眼睛开车，也不会闯祸。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1"/>
          <p:cNvSpPr txBox="1"/>
          <p:nvPr/>
        </p:nvSpPr>
        <p:spPr>
          <a:xfrm>
            <a:off x="911225" y="1139825"/>
            <a:ext cx="7781925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飘行车装有自动避撞装置，一遇上对面有车子开来，它就会自动向左拐，而对方的车子也会自动向左拐，不会撞上。有时，突然对面出现一辆高速行驶的飘行车，来不及躲开，其中的一辆飘行车就会自动加大气流，从另一辆飘行车上面飞过去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1"/>
          <p:cNvSpPr txBox="1"/>
          <p:nvPr/>
        </p:nvSpPr>
        <p:spPr>
          <a:xfrm>
            <a:off x="782638" y="1139825"/>
            <a:ext cx="7781925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“如果飘行车掉到河里或者撞到山上，怎么办呢？”我还是有点担心。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“没关系，飘行车在水上也能飘行，还能爬山。”小燕一边说着，一边故意让飘行车离开了公路，开进一条小河，然后再沿着河岸爬上去，重新回到公路上。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"/>
          <p:cNvSpPr txBox="1"/>
          <p:nvPr/>
        </p:nvSpPr>
        <p:spPr>
          <a:xfrm>
            <a:off x="628650" y="1570038"/>
            <a:ext cx="8062913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我跟小燕很快就熟悉起来。我发现，她现在也像小虎子似的，很喜欢讲话。只不过她在陌生人面前，才一言不发罢了。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1"/>
          <p:cNvSpPr txBox="1"/>
          <p:nvPr/>
        </p:nvSpPr>
        <p:spPr>
          <a:xfrm>
            <a:off x="679450" y="1184275"/>
            <a:ext cx="8064500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这时，我想起了小虎子，他怎么一声不响呢？回头一看，原来他在用那小盒子电视机收看文艺节目，正看得津津有味呢。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1038" y="2970213"/>
            <a:ext cx="7783512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    提到小虎子看电视，既照应了前文，又写到了高科技产品“小盒子电视机”。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376238" y="565150"/>
            <a:ext cx="8391525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飘行车的整个车壳，像水晶一样透明。坐在车里，外边的景色像放电影似的，从身边溜过去。太阳光虽然透过透明的车壳，直射到我的脸上，却并不觉得热，大约那车壳是用会吸热的透明塑料做的。车里还装有小型冷气机，非常凉爽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89188" y="3640138"/>
            <a:ext cx="6378575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    结尾描写了飘行车的透明车壳，以及车内的空调。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1"/>
          <p:cNvSpPr txBox="1"/>
          <p:nvPr/>
        </p:nvSpPr>
        <p:spPr>
          <a:xfrm>
            <a:off x="803275" y="1443038"/>
            <a:ext cx="7781925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总评：故事以“我”第一次乘坐飘行车的内心变化为行文的线索，条理清晰。故事的语言描写出色，“我”、小燕和小虎子之间的对话体现了人物的特点，推动了故事情节的发展。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3288" y="1838325"/>
            <a:ext cx="768350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写好提纲后，同桌互相交流、评议：是否体现了科幻故事的三要素（科学、幻想、故事）？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5" name="文本框 2"/>
          <p:cNvSpPr txBox="1"/>
          <p:nvPr/>
        </p:nvSpPr>
        <p:spPr>
          <a:xfrm>
            <a:off x="1654175" y="217488"/>
            <a:ext cx="2420938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850900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编写提纲</a:t>
            </a:r>
            <a:endParaRPr lang="zh-CN" altLang="en-US" sz="36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2"/>
          <p:cNvSpPr txBox="1"/>
          <p:nvPr/>
        </p:nvSpPr>
        <p:spPr>
          <a:xfrm>
            <a:off x="3328988" y="168275"/>
            <a:ext cx="242093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9175" y="1617663"/>
            <a:ext cx="7478713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作文时，有了提纲的约束，按“计划”行事，写起文章来就容易做到一气呵成，写出的文章就容易达到有中心、有条理、有重点等要求。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0" name="文本框 3"/>
          <p:cNvSpPr txBox="1"/>
          <p:nvPr/>
        </p:nvSpPr>
        <p:spPr>
          <a:xfrm>
            <a:off x="3548063" y="949325"/>
            <a:ext cx="2420937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850900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动笔起草</a:t>
            </a:r>
            <a:endParaRPr lang="zh-CN" altLang="en-US" sz="36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89000" y="1874838"/>
            <a:ext cx="7583488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必须永远抛弃那种认为写作可以不必修改的想法，改三遍、四遍，这还不够。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托尔斯泰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文本框 2"/>
          <p:cNvSpPr txBox="1"/>
          <p:nvPr/>
        </p:nvSpPr>
        <p:spPr>
          <a:xfrm>
            <a:off x="1712913" y="217488"/>
            <a:ext cx="2420937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850900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指导修改</a:t>
            </a:r>
            <a:endParaRPr lang="zh-CN" altLang="en-US" sz="36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738188" y="1201738"/>
            <a:ext cx="768350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你印象最深刻的科幻故事是什么？故事里写了哪些现实中并不存在，却看起来令人信服的科学技术？这些科学技术对人们的生活产生了怎样的影响？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79463" y="284163"/>
            <a:ext cx="7585075" cy="4573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修改步骤：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自读。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自改：“换”拗口、意义不明确的语句，“调”前后紊乱的语序，“添”一些具体内容，“删”多余的内容。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自查：对照本课的习作要求，看内容是否奇特而又令人信服。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6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6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6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10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1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1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charRg st="59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charRg st="5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charRg st="5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43013" y="2028825"/>
            <a:ext cx="7097712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说一说修改自己作文的过程和体会。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讲一讲修改他人作文的过程和理由。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5300" y="985838"/>
            <a:ext cx="8153400" cy="3560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小组交流展示：分享自己习作中的精彩之处，简单说一说这些句段好在哪里。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选择具有代表性的优秀习作或片段组织学生评赏。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分组交流自评，畅谈习作收获，分享习作成果。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5" name="文本框 2"/>
          <p:cNvSpPr txBox="1"/>
          <p:nvPr/>
        </p:nvSpPr>
        <p:spPr>
          <a:xfrm>
            <a:off x="1701800" y="207963"/>
            <a:ext cx="2420938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850900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评价欣赏</a:t>
            </a:r>
            <a:endParaRPr lang="zh-CN" altLang="en-US" sz="36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35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3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3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8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charRg st="58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charRg st="58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charRg st="58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1"/>
          <p:cNvSpPr txBox="1"/>
          <p:nvPr/>
        </p:nvSpPr>
        <p:spPr>
          <a:xfrm>
            <a:off x="1701800" y="207963"/>
            <a:ext cx="2420938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850900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课后展示</a:t>
            </a:r>
            <a:endParaRPr lang="zh-CN" altLang="en-US" sz="36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1363" y="1244600"/>
            <a:ext cx="7970837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将优秀习作装订成册，并传阅。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将优秀习作张贴在“作文园地”，供大家欣赏和学习。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将优秀习作推荐给少儿报刊，争取发表。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charRg st="40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4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charRg st="4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47750" y="1954213"/>
            <a:ext cx="749935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 startAt="4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将自己的习作向学校广播站或学校文化长廊投稿，力争展示。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 startAt="4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把这篇作文编入自己的优秀习作集。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8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28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28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28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1"/>
          <p:cNvSpPr txBox="1"/>
          <p:nvPr/>
        </p:nvSpPr>
        <p:spPr>
          <a:xfrm>
            <a:off x="865188" y="1908175"/>
            <a:ext cx="768350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如果你的大脑可以直接从书上拷贝知识，如果在火星上生活，如果能用时光机穿越时空回到恐龙时代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会发生些什么？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文本框 1"/>
          <p:cNvSpPr txBox="1"/>
          <p:nvPr/>
        </p:nvSpPr>
        <p:spPr>
          <a:xfrm>
            <a:off x="1574800" y="236538"/>
            <a:ext cx="2420938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850900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大胆想象</a:t>
            </a:r>
            <a:endParaRPr lang="zh-CN" altLang="en-US" sz="36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312738" y="204788"/>
            <a:ext cx="7683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思维导图：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17513" y="412750"/>
            <a:ext cx="8308975" cy="4135438"/>
            <a:chOff x="217088" y="451486"/>
            <a:chExt cx="8308772" cy="4135884"/>
          </a:xfrm>
        </p:grpSpPr>
        <p:sp>
          <p:nvSpPr>
            <p:cNvPr id="16388" name="文本框 4"/>
            <p:cNvSpPr txBox="1"/>
            <p:nvPr/>
          </p:nvSpPr>
          <p:spPr>
            <a:xfrm>
              <a:off x="3967703" y="451486"/>
              <a:ext cx="1077024" cy="7325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上学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16389" name="文本框 5"/>
            <p:cNvSpPr txBox="1"/>
            <p:nvPr/>
          </p:nvSpPr>
          <p:spPr>
            <a:xfrm>
              <a:off x="7323614" y="1336904"/>
              <a:ext cx="1077024" cy="6417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航拍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16390" name="文本框 6"/>
            <p:cNvSpPr txBox="1"/>
            <p:nvPr/>
          </p:nvSpPr>
          <p:spPr>
            <a:xfrm>
              <a:off x="7341513" y="2720585"/>
              <a:ext cx="1077024" cy="6417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购物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16391" name="文本框 7"/>
            <p:cNvSpPr txBox="1"/>
            <p:nvPr/>
          </p:nvSpPr>
          <p:spPr>
            <a:xfrm>
              <a:off x="6203447" y="3884965"/>
              <a:ext cx="1077024" cy="6417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en-US" altLang="zh-CN" sz="3200" b="1" dirty="0">
                  <a:latin typeface="宋体" panose="02010600030101010101" pitchFamily="2" charset="-122"/>
                </a:rPr>
                <a:t>……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16392" name="文本框 8"/>
            <p:cNvSpPr txBox="1"/>
            <p:nvPr/>
          </p:nvSpPr>
          <p:spPr>
            <a:xfrm>
              <a:off x="1685178" y="3828983"/>
              <a:ext cx="1077024" cy="6417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嬉戏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16393" name="文本框 9"/>
            <p:cNvSpPr txBox="1"/>
            <p:nvPr/>
          </p:nvSpPr>
          <p:spPr>
            <a:xfrm>
              <a:off x="771279" y="2720585"/>
              <a:ext cx="1077024" cy="6417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旅行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16394" name="文本框 10"/>
            <p:cNvSpPr txBox="1"/>
            <p:nvPr/>
          </p:nvSpPr>
          <p:spPr>
            <a:xfrm>
              <a:off x="287613" y="1556205"/>
              <a:ext cx="1935892" cy="7325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帮助他人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grpSp>
          <p:nvGrpSpPr>
            <p:cNvPr id="16395" name="组合 12"/>
            <p:cNvGrpSpPr/>
            <p:nvPr/>
          </p:nvGrpSpPr>
          <p:grpSpPr>
            <a:xfrm>
              <a:off x="3111029" y="1657761"/>
              <a:ext cx="2822506" cy="2000821"/>
              <a:chOff x="3111029" y="1657761"/>
              <a:chExt cx="2822506" cy="2000821"/>
            </a:xfrm>
          </p:grpSpPr>
          <p:sp>
            <p:nvSpPr>
              <p:cNvPr id="16410" name="文本框 3"/>
              <p:cNvSpPr txBox="1"/>
              <p:nvPr/>
            </p:nvSpPr>
            <p:spPr>
              <a:xfrm>
                <a:off x="3159477" y="1657761"/>
                <a:ext cx="2693476" cy="19222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>
                  <a:lnSpc>
                    <a:spcPct val="130000"/>
                  </a:lnSpc>
                </a:pPr>
                <a:r>
                  <a:rPr lang="zh-CN" altLang="en-US" sz="3200" b="1" dirty="0">
                    <a:latin typeface="宋体" panose="02010600030101010101" pitchFamily="2" charset="-122"/>
                  </a:rPr>
                  <a:t>    如果你拥有背包飞行器，你会做些什么？</a:t>
                </a:r>
                <a:endParaRPr lang="zh-CN" altLang="en-US" sz="3200" b="1" dirty="0">
                  <a:latin typeface="宋体" panose="02010600030101010101" pitchFamily="2" charset="-122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3111029" y="1716860"/>
                <a:ext cx="2822506" cy="1941722"/>
              </a:xfrm>
              <a:prstGeom prst="roundRect">
                <a:avLst/>
              </a:prstGeom>
              <a:noFill/>
              <a:ln>
                <a:solidFill>
                  <a:srgbClr val="29708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7136831" y="1337407"/>
              <a:ext cx="1330292" cy="701751"/>
            </a:xfrm>
            <a:prstGeom prst="ellipse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841261" y="461012"/>
              <a:ext cx="1328706" cy="703339"/>
            </a:xfrm>
            <a:prstGeom prst="ellipse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7197154" y="2720269"/>
              <a:ext cx="1328706" cy="703338"/>
            </a:xfrm>
            <a:prstGeom prst="ellipse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077995" y="3885619"/>
              <a:ext cx="1328705" cy="701751"/>
            </a:xfrm>
            <a:prstGeom prst="ellipse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558492" y="3812586"/>
              <a:ext cx="1328706" cy="703338"/>
            </a:xfrm>
            <a:prstGeom prst="ellipse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79029" y="2728207"/>
              <a:ext cx="1328705" cy="703339"/>
            </a:xfrm>
            <a:prstGeom prst="ellipse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17088" y="1570795"/>
              <a:ext cx="1927178" cy="703338"/>
            </a:xfrm>
            <a:prstGeom prst="ellipse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22" name="直接连接符 21"/>
            <p:cNvCxnSpPr>
              <a:stCxn id="15" idx="4"/>
              <a:endCxn id="12" idx="0"/>
            </p:cNvCxnSpPr>
            <p:nvPr/>
          </p:nvCxnSpPr>
          <p:spPr>
            <a:xfrm>
              <a:off x="4506408" y="1164351"/>
              <a:ext cx="15875" cy="552510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stCxn id="14" idx="2"/>
            </p:cNvCxnSpPr>
            <p:nvPr/>
          </p:nvCxnSpPr>
          <p:spPr>
            <a:xfrm flipH="1">
              <a:off x="5931948" y="1688282"/>
              <a:ext cx="1204883" cy="290543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16" idx="2"/>
              <a:endCxn id="12" idx="3"/>
            </p:cNvCxnSpPr>
            <p:nvPr/>
          </p:nvCxnSpPr>
          <p:spPr>
            <a:xfrm flipH="1" flipV="1">
              <a:off x="5933535" y="2686927"/>
              <a:ext cx="1263619" cy="384216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17" idx="1"/>
            </p:cNvCxnSpPr>
            <p:nvPr/>
          </p:nvCxnSpPr>
          <p:spPr>
            <a:xfrm flipH="1" flipV="1">
              <a:off x="5863687" y="3525217"/>
              <a:ext cx="407978" cy="462013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>
              <a:endCxn id="12" idx="1"/>
            </p:cNvCxnSpPr>
            <p:nvPr/>
          </p:nvCxnSpPr>
          <p:spPr>
            <a:xfrm flipV="1">
              <a:off x="1896622" y="2686927"/>
              <a:ext cx="1214407" cy="390567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>
              <a:stCxn id="20" idx="6"/>
            </p:cNvCxnSpPr>
            <p:nvPr/>
          </p:nvCxnSpPr>
          <p:spPr>
            <a:xfrm>
              <a:off x="2144266" y="1923258"/>
              <a:ext cx="966763" cy="115899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18" idx="7"/>
            </p:cNvCxnSpPr>
            <p:nvPr/>
          </p:nvCxnSpPr>
          <p:spPr>
            <a:xfrm flipV="1">
              <a:off x="2691940" y="3571260"/>
              <a:ext cx="534975" cy="344524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812800" y="1206500"/>
            <a:ext cx="768350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在你的笔下，人物的生活环境是怎样的？他们可能运用了哪些不可思议的科学技术？这些科学技术使故事中的人物有了怎样的奇特经历？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868363" y="2124075"/>
            <a:ext cx="76835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放飞想象，你想到了哪些不可思议的科学技术？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左大括号 1"/>
          <p:cNvSpPr/>
          <p:nvPr/>
        </p:nvSpPr>
        <p:spPr>
          <a:xfrm>
            <a:off x="2354263" y="427038"/>
            <a:ext cx="417513" cy="4467225"/>
          </a:xfrm>
          <a:prstGeom prst="leftBrace">
            <a:avLst>
              <a:gd name="adj1" fmla="val 33584"/>
              <a:gd name="adj2" fmla="val 50000"/>
            </a:avLst>
          </a:prstGeom>
          <a:ln w="28575">
            <a:solidFill>
              <a:srgbClr val="2970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9063" y="1974850"/>
            <a:ext cx="2314575" cy="1371600"/>
            <a:chOff x="118412" y="1974074"/>
            <a:chExt cx="2315602" cy="1372683"/>
          </a:xfrm>
        </p:grpSpPr>
        <p:sp>
          <p:nvSpPr>
            <p:cNvPr id="19505" name="文本框 1"/>
            <p:cNvSpPr txBox="1"/>
            <p:nvPr/>
          </p:nvSpPr>
          <p:spPr>
            <a:xfrm>
              <a:off x="162440" y="1974074"/>
              <a:ext cx="2271574" cy="13726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不可思议的科学技术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118412" y="1980429"/>
              <a:ext cx="2236192" cy="1315488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863850" y="12700"/>
            <a:ext cx="1128713" cy="611188"/>
            <a:chOff x="2771604" y="327058"/>
            <a:chExt cx="1129397" cy="850479"/>
          </a:xfrm>
        </p:grpSpPr>
        <p:sp>
          <p:nvSpPr>
            <p:cNvPr id="19503" name="文本框 1"/>
            <p:cNvSpPr txBox="1"/>
            <p:nvPr/>
          </p:nvSpPr>
          <p:spPr>
            <a:xfrm>
              <a:off x="2821834" y="327058"/>
              <a:ext cx="1046275" cy="7800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衣服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2771604" y="519245"/>
              <a:ext cx="1129397" cy="658292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297363" y="58738"/>
            <a:ext cx="3367087" cy="566737"/>
            <a:chOff x="2771604" y="388727"/>
            <a:chExt cx="1129397" cy="788810"/>
          </a:xfrm>
        </p:grpSpPr>
        <p:sp>
          <p:nvSpPr>
            <p:cNvPr id="19501" name="文本框 1"/>
            <p:cNvSpPr txBox="1"/>
            <p:nvPr/>
          </p:nvSpPr>
          <p:spPr>
            <a:xfrm>
              <a:off x="2821834" y="388727"/>
              <a:ext cx="1046275" cy="78001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恒温衣服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2771604" y="519090"/>
              <a:ext cx="1129397" cy="658447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63850" y="671513"/>
            <a:ext cx="1128713" cy="579437"/>
            <a:chOff x="2771604" y="368192"/>
            <a:chExt cx="1129397" cy="809345"/>
          </a:xfrm>
        </p:grpSpPr>
        <p:sp>
          <p:nvSpPr>
            <p:cNvPr id="19499" name="文本框 1"/>
            <p:cNvSpPr txBox="1"/>
            <p:nvPr/>
          </p:nvSpPr>
          <p:spPr>
            <a:xfrm>
              <a:off x="2821834" y="368192"/>
              <a:ext cx="1046275" cy="7800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食物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771604" y="518974"/>
              <a:ext cx="1129397" cy="658563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297363" y="673100"/>
            <a:ext cx="3367087" cy="585788"/>
            <a:chOff x="2771604" y="359950"/>
            <a:chExt cx="1129397" cy="817587"/>
          </a:xfrm>
        </p:grpSpPr>
        <p:sp>
          <p:nvSpPr>
            <p:cNvPr id="19497" name="文本框 1"/>
            <p:cNvSpPr txBox="1"/>
            <p:nvPr/>
          </p:nvSpPr>
          <p:spPr>
            <a:xfrm>
              <a:off x="2821834" y="359950"/>
              <a:ext cx="1046275" cy="6841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能量豆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2771604" y="519479"/>
              <a:ext cx="1129397" cy="658058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863850" y="1298575"/>
            <a:ext cx="1128713" cy="571500"/>
            <a:chOff x="2771604" y="381150"/>
            <a:chExt cx="1129397" cy="796387"/>
          </a:xfrm>
        </p:grpSpPr>
        <p:sp>
          <p:nvSpPr>
            <p:cNvPr id="19495" name="文本框 1"/>
            <p:cNvSpPr txBox="1"/>
            <p:nvPr/>
          </p:nvSpPr>
          <p:spPr>
            <a:xfrm>
              <a:off x="2821834" y="381150"/>
              <a:ext cx="1046275" cy="7800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住房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2771604" y="520518"/>
              <a:ext cx="1129397" cy="657019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97363" y="1306513"/>
            <a:ext cx="3367087" cy="582612"/>
            <a:chOff x="2771604" y="365141"/>
            <a:chExt cx="1129397" cy="812396"/>
          </a:xfrm>
        </p:grpSpPr>
        <p:sp>
          <p:nvSpPr>
            <p:cNvPr id="19493" name="文本框 1"/>
            <p:cNvSpPr txBox="1"/>
            <p:nvPr/>
          </p:nvSpPr>
          <p:spPr>
            <a:xfrm>
              <a:off x="2821834" y="365141"/>
              <a:ext cx="1046275" cy="6841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移动变形房屋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2771604" y="520094"/>
              <a:ext cx="1129397" cy="657443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863850" y="1917700"/>
            <a:ext cx="1128713" cy="584200"/>
            <a:chOff x="2771603" y="361943"/>
            <a:chExt cx="1129397" cy="815594"/>
          </a:xfrm>
        </p:grpSpPr>
        <p:sp>
          <p:nvSpPr>
            <p:cNvPr id="19491" name="文本框 1"/>
            <p:cNvSpPr txBox="1"/>
            <p:nvPr/>
          </p:nvSpPr>
          <p:spPr>
            <a:xfrm>
              <a:off x="2821834" y="361943"/>
              <a:ext cx="1046275" cy="780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出行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2771603" y="519300"/>
              <a:ext cx="1129397" cy="658237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297363" y="1938338"/>
            <a:ext cx="3367087" cy="571500"/>
            <a:chOff x="2771604" y="379074"/>
            <a:chExt cx="1129397" cy="798463"/>
          </a:xfrm>
        </p:grpSpPr>
        <p:sp>
          <p:nvSpPr>
            <p:cNvPr id="19489" name="文本框 1"/>
            <p:cNvSpPr txBox="1"/>
            <p:nvPr/>
          </p:nvSpPr>
          <p:spPr>
            <a:xfrm>
              <a:off x="2821834" y="379074"/>
              <a:ext cx="1046275" cy="7800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背包飞行器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2771604" y="518804"/>
              <a:ext cx="1129397" cy="658733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863850" y="2549525"/>
            <a:ext cx="1128713" cy="579438"/>
            <a:chOff x="2771604" y="370577"/>
            <a:chExt cx="1129397" cy="806960"/>
          </a:xfrm>
        </p:grpSpPr>
        <p:sp>
          <p:nvSpPr>
            <p:cNvPr id="19487" name="文本框 1"/>
            <p:cNvSpPr txBox="1"/>
            <p:nvPr/>
          </p:nvSpPr>
          <p:spPr>
            <a:xfrm>
              <a:off x="2821834" y="370577"/>
              <a:ext cx="1046275" cy="7800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娱乐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2771604" y="518704"/>
              <a:ext cx="1129397" cy="658833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297363" y="2557463"/>
            <a:ext cx="3367087" cy="585787"/>
            <a:chOff x="2771604" y="361506"/>
            <a:chExt cx="1129397" cy="816031"/>
          </a:xfrm>
        </p:grpSpPr>
        <p:sp>
          <p:nvSpPr>
            <p:cNvPr id="19485" name="文本框 1"/>
            <p:cNvSpPr txBox="1"/>
            <p:nvPr/>
          </p:nvSpPr>
          <p:spPr>
            <a:xfrm>
              <a:off x="2821834" y="361506"/>
              <a:ext cx="1046275" cy="7800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袖珍影院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2771604" y="520732"/>
              <a:ext cx="1129397" cy="656805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863850" y="3176588"/>
            <a:ext cx="1128713" cy="588962"/>
            <a:chOff x="2771604" y="355923"/>
            <a:chExt cx="1129397" cy="821614"/>
          </a:xfrm>
        </p:grpSpPr>
        <p:sp>
          <p:nvSpPr>
            <p:cNvPr id="19483" name="文本框 1"/>
            <p:cNvSpPr txBox="1"/>
            <p:nvPr/>
          </p:nvSpPr>
          <p:spPr>
            <a:xfrm>
              <a:off x="2821834" y="355923"/>
              <a:ext cx="1046275" cy="7800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学习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2771604" y="519803"/>
              <a:ext cx="1129397" cy="657734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297363" y="3190875"/>
            <a:ext cx="3367087" cy="574675"/>
            <a:chOff x="2771604" y="379260"/>
            <a:chExt cx="1129397" cy="799907"/>
          </a:xfrm>
        </p:grpSpPr>
        <p:sp>
          <p:nvSpPr>
            <p:cNvPr id="19481" name="文本框 1"/>
            <p:cNvSpPr txBox="1"/>
            <p:nvPr/>
          </p:nvSpPr>
          <p:spPr>
            <a:xfrm>
              <a:off x="2813165" y="379260"/>
              <a:ext cx="1046275" cy="7800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大脑拷贝知识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2771604" y="520680"/>
              <a:ext cx="1129397" cy="658487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863850" y="3813175"/>
            <a:ext cx="1128713" cy="568325"/>
            <a:chOff x="2771604" y="385809"/>
            <a:chExt cx="1129397" cy="791728"/>
          </a:xfrm>
        </p:grpSpPr>
        <p:sp>
          <p:nvSpPr>
            <p:cNvPr id="19479" name="文本框 1"/>
            <p:cNvSpPr txBox="1"/>
            <p:nvPr/>
          </p:nvSpPr>
          <p:spPr>
            <a:xfrm>
              <a:off x="2821834" y="385809"/>
              <a:ext cx="1046275" cy="7800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健身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2771604" y="520713"/>
              <a:ext cx="1129397" cy="656824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297363" y="3813175"/>
            <a:ext cx="3367087" cy="558800"/>
            <a:chOff x="2771604" y="397523"/>
            <a:chExt cx="1129397" cy="780014"/>
          </a:xfrm>
        </p:grpSpPr>
        <p:sp>
          <p:nvSpPr>
            <p:cNvPr id="19477" name="文本框 1"/>
            <p:cNvSpPr txBox="1"/>
            <p:nvPr/>
          </p:nvSpPr>
          <p:spPr>
            <a:xfrm>
              <a:off x="2821834" y="397523"/>
              <a:ext cx="1046275" cy="7800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</a:rPr>
                <a:t>机器人健身教练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2771604" y="519401"/>
              <a:ext cx="1129397" cy="658136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863850" y="4429125"/>
            <a:ext cx="1128713" cy="558800"/>
            <a:chOff x="2771604" y="397524"/>
            <a:chExt cx="1129397" cy="780013"/>
          </a:xfrm>
        </p:grpSpPr>
        <p:sp>
          <p:nvSpPr>
            <p:cNvPr id="19475" name="文本框 1"/>
            <p:cNvSpPr txBox="1"/>
            <p:nvPr/>
          </p:nvSpPr>
          <p:spPr>
            <a:xfrm>
              <a:off x="2821834" y="397524"/>
              <a:ext cx="1046275" cy="7800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en-US" altLang="zh-CN" sz="3000" b="1" dirty="0">
                  <a:latin typeface="宋体" panose="02010600030101010101" pitchFamily="2" charset="-122"/>
                </a:rPr>
                <a:t>……</a:t>
              </a:r>
              <a:endParaRPr lang="zh-CN" altLang="en-US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2771604" y="519402"/>
              <a:ext cx="1129397" cy="658135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1636713" y="233363"/>
            <a:ext cx="7683500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人物会有怎样奇特的经历呢？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06463" y="2006600"/>
            <a:ext cx="1524000" cy="1373188"/>
            <a:chOff x="116392" y="1960918"/>
            <a:chExt cx="1524255" cy="1372683"/>
          </a:xfrm>
        </p:grpSpPr>
        <p:sp>
          <p:nvSpPr>
            <p:cNvPr id="20495" name="文本框 1"/>
            <p:cNvSpPr txBox="1"/>
            <p:nvPr/>
          </p:nvSpPr>
          <p:spPr>
            <a:xfrm>
              <a:off x="116392" y="1960918"/>
              <a:ext cx="1524255" cy="13726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拥有恒温衣服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117979" y="1979961"/>
              <a:ext cx="1362303" cy="1353640"/>
            </a:xfrm>
            <a:prstGeom prst="roundRect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右箭头 6"/>
          <p:cNvSpPr/>
          <p:nvPr/>
        </p:nvSpPr>
        <p:spPr>
          <a:xfrm>
            <a:off x="2390775" y="2622550"/>
            <a:ext cx="539750" cy="184150"/>
          </a:xfrm>
          <a:prstGeom prst="rightArrow">
            <a:avLst/>
          </a:prstGeom>
          <a:noFill/>
          <a:ln>
            <a:solidFill>
              <a:srgbClr val="2970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022600" y="2006600"/>
            <a:ext cx="1657350" cy="1398588"/>
            <a:chOff x="3915289" y="1970348"/>
            <a:chExt cx="1657006" cy="1397802"/>
          </a:xfrm>
        </p:grpSpPr>
        <p:sp>
          <p:nvSpPr>
            <p:cNvPr id="20493" name="文本框 1"/>
            <p:cNvSpPr txBox="1"/>
            <p:nvPr/>
          </p:nvSpPr>
          <p:spPr>
            <a:xfrm>
              <a:off x="3974119" y="2026602"/>
              <a:ext cx="1499879" cy="12818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奇特的经历</a:t>
              </a:r>
              <a:endParaRPr lang="en-US" altLang="zh-CN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15289" y="1970348"/>
              <a:ext cx="1657006" cy="1397802"/>
            </a:xfrm>
            <a:prstGeom prst="ellipse">
              <a:avLst/>
            </a:prstGeom>
            <a:noFill/>
            <a:ln>
              <a:solidFill>
                <a:srgbClr val="297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右箭头 10"/>
          <p:cNvSpPr/>
          <p:nvPr/>
        </p:nvSpPr>
        <p:spPr>
          <a:xfrm>
            <a:off x="4772025" y="2622550"/>
            <a:ext cx="539750" cy="184150"/>
          </a:xfrm>
          <a:prstGeom prst="rightArrow">
            <a:avLst/>
          </a:prstGeom>
          <a:noFill/>
          <a:ln>
            <a:solidFill>
              <a:srgbClr val="2970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5403850" y="1214438"/>
            <a:ext cx="415925" cy="2979738"/>
          </a:xfrm>
          <a:prstGeom prst="leftBrace">
            <a:avLst>
              <a:gd name="adj1" fmla="val 33584"/>
              <a:gd name="adj2" fmla="val 50000"/>
            </a:avLst>
          </a:prstGeom>
          <a:ln w="28575">
            <a:solidFill>
              <a:srgbClr val="2970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5819775" y="965200"/>
            <a:ext cx="2673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火场救人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5819775" y="1622425"/>
            <a:ext cx="2673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去南极探险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5819775" y="2335213"/>
            <a:ext cx="2673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潜水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5819775" y="3059113"/>
            <a:ext cx="2673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登珠穆朗玛峰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5819775" y="3738563"/>
            <a:ext cx="2673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2422</Words>
  <Application>WPS 演示</Application>
  <PresentationFormat/>
  <Paragraphs>230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黑体</vt:lpstr>
      <vt:lpstr>楷体</vt:lpstr>
      <vt:lpstr>经典长宋简</vt:lpstr>
      <vt:lpstr>微软雅黑</vt:lpstr>
      <vt:lpstr>Arial Unicode MS</vt:lpstr>
      <vt:lpstr>Times New Roman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2023-11-01T00:31:00Z</dcterms:created>
  <dcterms:modified xsi:type="dcterms:W3CDTF">2023-11-13T12:05:37Z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C08E5A749DCD40A398517781D5F5012E_13</vt:lpwstr>
  </property>
  <property fmtid="{D5CDD505-2E9C-101B-9397-08002B2CF9AE}" pid="3" name="KSOProductBuildVer">
    <vt:lpwstr>2052-12.1.0.15374</vt:lpwstr>
  </property>
</Properties>
</file>