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1"/>
  </p:notesMasterIdLst>
  <p:sldIdLst>
    <p:sldId id="256" r:id="rId4"/>
    <p:sldId id="257" r:id="rId5"/>
    <p:sldId id="266" r:id="rId6"/>
    <p:sldId id="297" r:id="rId7"/>
    <p:sldId id="296" r:id="rId8"/>
    <p:sldId id="274" r:id="rId9"/>
    <p:sldId id="275" r:id="rId10"/>
    <p:sldId id="276" r:id="rId11"/>
    <p:sldId id="279" r:id="rId12"/>
    <p:sldId id="298" r:id="rId13"/>
    <p:sldId id="280" r:id="rId14"/>
    <p:sldId id="281" r:id="rId15"/>
    <p:sldId id="295" r:id="rId16"/>
    <p:sldId id="282" r:id="rId17"/>
    <p:sldId id="283" r:id="rId18"/>
    <p:sldId id="263" r:id="rId19"/>
    <p:sldId id="312" r:id="rId20"/>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7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5E13B"/>
    <a:srgbClr val="07FF76"/>
    <a:srgbClr val="00B4FF"/>
    <a:srgbClr val="ECECEC"/>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092"/>
        <p:guide pos="387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c:explosion val="0"/>
          <c:dPt>
            <c:idx val="0"/>
            <c:bubble3D val="0"/>
            <c:spPr>
              <a:solidFill>
                <a:schemeClr val="accent3">
                  <a:lumMod val="40000"/>
                  <a:lumOff val="60000"/>
                </a:schemeClr>
              </a:solidFill>
              <a:ln w="19050">
                <a:solidFill>
                  <a:schemeClr val="tx1"/>
                </a:solidFill>
              </a:ln>
              <a:effectLst/>
            </c:spPr>
          </c:dPt>
          <c:dPt>
            <c:idx val="1"/>
            <c:bubble3D val="0"/>
            <c:spPr>
              <a:solidFill>
                <a:schemeClr val="accent4">
                  <a:lumMod val="40000"/>
                  <a:lumOff val="60000"/>
                </a:schemeClr>
              </a:solidFill>
              <a:ln w="19050">
                <a:solidFill>
                  <a:schemeClr val="tx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进口</c:v>
                </c:pt>
                <c:pt idx="1">
                  <c:v>国产</c:v>
                </c:pt>
              </c:strCache>
            </c:strRef>
          </c:cat>
          <c:val>
            <c:numRef>
              <c:f>Sheet1!$B$2:$B$5</c:f>
              <c:numCache>
                <c:formatCode>0%</c:formatCode>
                <c:ptCount val="4"/>
                <c:pt idx="0">
                  <c:v>0.54</c:v>
                </c:pt>
                <c:pt idx="1">
                  <c:v>0.46</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c:explosion val="0"/>
          <c:dPt>
            <c:idx val="0"/>
            <c:bubble3D val="0"/>
            <c:spPr>
              <a:solidFill>
                <a:schemeClr val="accent3">
                  <a:lumMod val="40000"/>
                  <a:lumOff val="60000"/>
                </a:schemeClr>
              </a:solidFill>
              <a:ln w="19050">
                <a:solidFill>
                  <a:schemeClr val="tx1"/>
                </a:solidFill>
              </a:ln>
              <a:effectLst/>
            </c:spPr>
          </c:dPt>
          <c:dPt>
            <c:idx val="1"/>
            <c:bubble3D val="0"/>
            <c:spPr>
              <a:solidFill>
                <a:schemeClr val="accent4">
                  <a:lumMod val="40000"/>
                  <a:lumOff val="60000"/>
                </a:schemeClr>
              </a:solidFill>
              <a:ln w="19050">
                <a:solidFill>
                  <a:schemeClr val="tx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进口</c:v>
                </c:pt>
                <c:pt idx="1">
                  <c:v>国产</c:v>
                </c:pt>
              </c:strCache>
            </c:strRef>
          </c:cat>
          <c:val>
            <c:numRef>
              <c:f>Sheet1!$B$2:$B$5</c:f>
              <c:numCache>
                <c:formatCode>0%</c:formatCode>
                <c:ptCount val="4"/>
                <c:pt idx="0">
                  <c:v>0.54</c:v>
                </c:pt>
                <c:pt idx="1">
                  <c:v>0.46</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tags" Target="../tags/tag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png"/><Relationship Id="rId1" Type="http://schemas.openxmlformats.org/officeDocument/2006/relationships/chart" Target="../charts/char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615997" y="2169041"/>
            <a:ext cx="7040880" cy="922020"/>
          </a:xfrm>
          <a:prstGeom prst="rect">
            <a:avLst/>
          </a:prstGeom>
          <a:noFill/>
        </p:spPr>
        <p:txBody>
          <a:bodyPr wrap="none" rtlCol="0">
            <a:spAutoFit/>
          </a:bodyPr>
          <a:lstStyle/>
          <a:p>
            <a:r>
              <a:rPr kumimoji="1" lang="zh-CN" sz="5400" b="1" dirty="0">
                <a:solidFill>
                  <a:srgbClr val="00B4FF"/>
                </a:solidFill>
              </a:rPr>
              <a:t>百分数、统计、数与形</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Rectangle 2"/>
          <p:cNvSpPr txBox="1">
            <a:spLocks noChangeArrowheads="1"/>
          </p:cNvSpPr>
          <p:nvPr/>
        </p:nvSpPr>
        <p:spPr>
          <a:xfrm>
            <a:off x="1322705" y="1116965"/>
            <a:ext cx="9770110" cy="570865"/>
          </a:xfrm>
          <a:prstGeom prst="rect">
            <a:avLst/>
          </a:prstGeom>
          <a:noFill/>
        </p:spPr>
        <p:txBody>
          <a:bodyPr wrap="square">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30000"/>
              </a:lnSpc>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一个盐场用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吨海水制出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4800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千克盐。这种海水的含盐率是多少？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AutoShape 6"/>
          <p:cNvSpPr>
            <a:spLocks noChangeArrowheads="1"/>
          </p:cNvSpPr>
          <p:nvPr/>
        </p:nvSpPr>
        <p:spPr bwMode="auto">
          <a:xfrm>
            <a:off x="821570" y="1993279"/>
            <a:ext cx="3898752" cy="1328202"/>
          </a:xfrm>
          <a:prstGeom prst="wedgeRoundRectCallout">
            <a:avLst>
              <a:gd name="adj1" fmla="val -49980"/>
              <a:gd name="adj2" fmla="val 19277"/>
              <a:gd name="adj3" fmla="val 16667"/>
            </a:avLst>
          </a:prstGeom>
          <a:solidFill>
            <a:srgbClr val="FFFF00"/>
          </a:solidFill>
          <a:ln w="31750">
            <a:solidFill>
              <a:srgbClr val="0000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chorCtr="1">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a:solidFill>
                  <a:schemeClr val="tx1"/>
                </a:solidFill>
                <a:latin typeface="微软雅黑" panose="020B0503020204020204" pitchFamily="34" charset="-122"/>
                <a:ea typeface="微软雅黑" panose="020B0503020204020204" pitchFamily="34" charset="-122"/>
              </a:rPr>
              <a:t>含盐率是指盐的重量占海水重量的百分之几。</a:t>
            </a: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9" name="Text Box 9"/>
          <p:cNvSpPr txBox="1">
            <a:spLocks noChangeArrowheads="1"/>
          </p:cNvSpPr>
          <p:nvPr/>
        </p:nvSpPr>
        <p:spPr bwMode="auto">
          <a:xfrm>
            <a:off x="4195445" y="3684270"/>
            <a:ext cx="3548380" cy="460375"/>
          </a:xfrm>
          <a:prstGeom prst="rect">
            <a:avLst/>
          </a:prstGeom>
          <a:noFill/>
          <a:ln>
            <a:noFill/>
          </a:ln>
          <a:effectLst/>
        </p:spPr>
        <p:style>
          <a:lnRef idx="0">
            <a:schemeClr val="accent5"/>
          </a:lnRef>
          <a:fillRef idx="3">
            <a:schemeClr val="accent5"/>
          </a:fillRef>
          <a:effectRef idx="3">
            <a:schemeClr val="accent5"/>
          </a:effectRef>
          <a:fontRef idx="minor">
            <a:schemeClr val="lt1"/>
          </a:fontRef>
        </p:style>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 160000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千克</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Text Box 10"/>
          <p:cNvSpPr txBox="1">
            <a:spLocks noChangeArrowheads="1"/>
          </p:cNvSpPr>
          <p:nvPr/>
        </p:nvSpPr>
        <p:spPr bwMode="auto">
          <a:xfrm>
            <a:off x="3824829" y="5554349"/>
            <a:ext cx="429006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答：这种海水的含盐率是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1" name="组合 20"/>
          <p:cNvGrpSpPr/>
          <p:nvPr/>
        </p:nvGrpSpPr>
        <p:grpSpPr>
          <a:xfrm>
            <a:off x="5078095" y="2199640"/>
            <a:ext cx="5575935" cy="979836"/>
            <a:chOff x="992906" y="2755362"/>
            <a:chExt cx="5756344" cy="980466"/>
          </a:xfrm>
        </p:grpSpPr>
        <p:sp>
          <p:nvSpPr>
            <p:cNvPr id="14" name="文本框 13"/>
            <p:cNvSpPr txBox="1"/>
            <p:nvPr/>
          </p:nvSpPr>
          <p:spPr>
            <a:xfrm>
              <a:off x="992906" y="2993005"/>
              <a:ext cx="2493695" cy="460671"/>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海水的含盐率</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6" name="直接连接符 15"/>
            <p:cNvCxnSpPr/>
            <p:nvPr/>
          </p:nvCxnSpPr>
          <p:spPr>
            <a:xfrm>
              <a:off x="3432560" y="3242070"/>
              <a:ext cx="187220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744913" y="2755362"/>
              <a:ext cx="1514675" cy="460671"/>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盐的重量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554504" y="3275157"/>
              <a:ext cx="2212574" cy="460671"/>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海水的重量</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5234575" y="3054573"/>
              <a:ext cx="1514675" cy="460671"/>
            </a:xfrm>
            <a:prstGeom prst="rect">
              <a:avLst/>
            </a:prstGeom>
            <a:noFill/>
          </p:spPr>
          <p:txBody>
            <a:bodyPr wrap="squar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9" name="文本框 28"/>
          <p:cNvSpPr txBox="1"/>
          <p:nvPr/>
        </p:nvSpPr>
        <p:spPr>
          <a:xfrm>
            <a:off x="5739389" y="4563975"/>
            <a:ext cx="2204451" cy="460375"/>
          </a:xfrm>
          <a:prstGeom prst="rect">
            <a:avLst/>
          </a:prstGeom>
          <a:noFill/>
        </p:spPr>
        <p:txBody>
          <a:bodyPr wrap="squar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0.03×100%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7626350" y="4545330"/>
            <a:ext cx="1958975" cy="460375"/>
          </a:xfrm>
          <a:prstGeom prst="rect">
            <a:avLst/>
          </a:prstGeom>
          <a:noFill/>
        </p:spPr>
        <p:txBody>
          <a:bodyPr wrap="squar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012440" y="4490720"/>
            <a:ext cx="2726690" cy="717550"/>
            <a:chOff x="8567" y="6498"/>
            <a:chExt cx="4294" cy="1130"/>
          </a:xfrm>
        </p:grpSpPr>
        <p:grpSp>
          <p:nvGrpSpPr>
            <p:cNvPr id="7" name="Group 6"/>
            <p:cNvGrpSpPr/>
            <p:nvPr/>
          </p:nvGrpSpPr>
          <p:grpSpPr>
            <a:xfrm>
              <a:off x="8567" y="6498"/>
              <a:ext cx="3627" cy="1130"/>
              <a:chOff x="4876" y="2840"/>
              <a:chExt cx="1450" cy="449"/>
            </a:xfrm>
          </p:grpSpPr>
          <p:sp>
            <p:nvSpPr>
              <p:cNvPr id="15" name="Text Box 7"/>
              <p:cNvSpPr txBox="1"/>
              <p:nvPr/>
            </p:nvSpPr>
            <p:spPr>
              <a:xfrm>
                <a:off x="4876" y="2840"/>
                <a:ext cx="1450"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4800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160000</a:t>
                </a:r>
                <a:endParaRPr lang="en-US" altLang="zh-CN" sz="2400" dirty="0">
                  <a:solidFill>
                    <a:schemeClr val="tx1"/>
                  </a:solidFill>
                  <a:latin typeface="+mj-ea"/>
                  <a:ea typeface="+mj-ea"/>
                </a:endParaRPr>
              </a:p>
            </p:txBody>
          </p:sp>
          <p:sp>
            <p:nvSpPr>
              <p:cNvPr id="8" name="Line 8"/>
              <p:cNvSpPr/>
              <p:nvPr/>
            </p:nvSpPr>
            <p:spPr>
              <a:xfrm>
                <a:off x="4876" y="3030"/>
                <a:ext cx="793" cy="0"/>
              </a:xfrm>
              <a:prstGeom prst="line">
                <a:avLst/>
              </a:prstGeom>
              <a:ln w="25400" cap="flat" cmpd="sng">
                <a:solidFill>
                  <a:schemeClr val="tx1"/>
                </a:solidFill>
                <a:prstDash val="solid"/>
                <a:headEnd type="none" w="med" len="med"/>
                <a:tailEnd type="none" w="med" len="med"/>
              </a:ln>
            </p:spPr>
          </p:sp>
        </p:grpSp>
        <mc:AlternateContent xmlns:mc="http://schemas.openxmlformats.org/markup-compatibility/2006">
          <mc:Choice xmlns:a14="http://schemas.microsoft.com/office/drawing/2010/main" Requires="a14">
            <p:sp>
              <p:nvSpPr>
                <p:cNvPr id="11" name="文本框 10"/>
                <p:cNvSpPr txBox="1"/>
                <p:nvPr/>
              </p:nvSpPr>
              <p:spPr>
                <a:xfrm>
                  <a:off x="10343" y="6584"/>
                  <a:ext cx="2518" cy="725"/>
                </a:xfrm>
                <a:prstGeom prst="rect">
                  <a:avLst/>
                </a:prstGeom>
                <a:noFill/>
              </p:spPr>
              <p:txBody>
                <a:bodyPr wrap="none" rtlCol="0">
                  <a:spAutoFit/>
                </a:bodyPr>
                <a:p>
                  <a:pPr algn="l"/>
                  <a14:m>
                    <m:oMath xmlns:m="http://schemas.openxmlformats.org/officeDocument/2006/math">
                      <m:r>
                        <a:rPr lang="en-US" altLang="zh-CN" sz="2400" i="1" dirty="0">
                          <a:solidFill>
                            <a:schemeClr val="tx1"/>
                          </a:solidFill>
                          <a:latin typeface="Cambria Math" panose="02040503050406030204" pitchFamily="18" charset="0"/>
                          <a:ea typeface="MS Mincho" panose="02020609040205080304" charset="-128"/>
                          <a:cs typeface="Cambria Math" panose="02040503050406030204" pitchFamily="18" charset="0"/>
                        </a:rPr>
                        <m:t> </m:t>
                      </m:r>
                    </m:oMath>
                  </a14:m>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mc:Choice>
          <mc:Fallback>
            <p:sp>
              <p:nvSpPr>
                <p:cNvPr id="11" name="文本框 10"/>
                <p:cNvSpPr txBox="1">
                  <a:spLocks noRot="1" noChangeAspect="1" noMove="1" noResize="1" noEditPoints="1" noAdjustHandles="1" noChangeArrowheads="1" noChangeShapeType="1" noTextEdit="1"/>
                </p:cNvSpPr>
                <p:nvPr/>
              </p:nvSpPr>
              <p:spPr>
                <a:xfrm>
                  <a:off x="10343" y="6584"/>
                  <a:ext cx="2518" cy="725"/>
                </a:xfrm>
                <a:prstGeom prst="rect">
                  <a:avLst/>
                </a:prstGeom>
                <a:blipFill rotWithShape="1">
                  <a:blip r:embed="rId2"/>
                </a:blipFill>
              </p:spPr>
              <p:txBody>
                <a:bodyPr/>
                <a:lstStyle/>
                <a:p>
                  <a:r>
                    <a:rPr lang="zh-CN" altLang="en-US">
                      <a:noFill/>
                    </a:rPr>
                    <a:t> </a:t>
                  </a:r>
                </a:p>
              </p:txBody>
            </p:sp>
          </mc:Fallback>
        </mc:AlternateContent>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1000" fill="hold"/>
                                        <p:tgtEl>
                                          <p:spTgt spid="21"/>
                                        </p:tgtEl>
                                        <p:attrNameLst>
                                          <p:attrName>ppt_w</p:attrName>
                                        </p:attrNameLst>
                                      </p:cBhvr>
                                      <p:tavLst>
                                        <p:tav tm="0">
                                          <p:val>
                                            <p:strVal val="#ppt_w*0.70"/>
                                          </p:val>
                                        </p:tav>
                                        <p:tav tm="100000">
                                          <p:val>
                                            <p:strVal val="#ppt_w"/>
                                          </p:val>
                                        </p:tav>
                                      </p:tavLst>
                                    </p:anim>
                                    <p:anim calcmode="lin" valueType="num">
                                      <p:cBhvr>
                                        <p:cTn id="13" dur="1000" fill="hold"/>
                                        <p:tgtEl>
                                          <p:spTgt spid="21"/>
                                        </p:tgtEl>
                                        <p:attrNameLst>
                                          <p:attrName>ppt_h</p:attrName>
                                        </p:attrNameLst>
                                      </p:cBhvr>
                                      <p:tavLst>
                                        <p:tav tm="0">
                                          <p:val>
                                            <p:strVal val="#ppt_h"/>
                                          </p:val>
                                        </p:tav>
                                        <p:tav tm="100000">
                                          <p:val>
                                            <p:strVal val="#ppt_h"/>
                                          </p:val>
                                        </p:tav>
                                      </p:tavLst>
                                    </p:anim>
                                    <p:animEffect transition="in" filter="fade">
                                      <p:cBhvr>
                                        <p:cTn id="14" dur="10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ppt_y</p:attrName>
                                        </p:attrNameLst>
                                      </p:cBhvr>
                                      <p:tavLst>
                                        <p:tav tm="0">
                                          <p:val>
                                            <p:strVal val="#ppt_y+#ppt_h*1.125000"/>
                                          </p:val>
                                        </p:tav>
                                        <p:tav tm="100000">
                                          <p:val>
                                            <p:strVal val="#ppt_y"/>
                                          </p:val>
                                        </p:tav>
                                      </p:tavLst>
                                    </p:anim>
                                    <p:animEffect transition="in" filter="wipe(up)">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left)">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ppt_x"/>
                                          </p:val>
                                        </p:tav>
                                        <p:tav tm="100000">
                                          <p:val>
                                            <p:strVal val="#ppt_x"/>
                                          </p:val>
                                        </p:tav>
                                      </p:tavLst>
                                    </p:anim>
                                    <p:anim calcmode="lin" valueType="num">
                                      <p:cBhvr additive="base">
                                        <p:cTn id="4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bldLvl="0" animBg="1"/>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0" name="矩形 2"/>
          <p:cNvSpPr>
            <a:spLocks noChangeArrowheads="1"/>
          </p:cNvSpPr>
          <p:nvPr/>
        </p:nvSpPr>
        <p:spPr bwMode="auto">
          <a:xfrm>
            <a:off x="3840912" y="629545"/>
            <a:ext cx="2621280" cy="460375"/>
          </a:xfrm>
          <a:prstGeom prst="rect">
            <a:avLst/>
          </a:prstGeom>
          <a:noFill/>
          <a:ln w="9525">
            <a:noFill/>
            <a:miter lim="800000"/>
          </a:ln>
        </p:spPr>
        <p:txBody>
          <a:bodyPr wrap="none">
            <a:spAutoFit/>
          </a:bodyPr>
          <a:p>
            <a:pP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画一画，填一填。</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1" name="Rectangle 8"/>
          <p:cNvSpPr>
            <a:spLocks noChangeArrowheads="1"/>
          </p:cNvSpPr>
          <p:nvPr/>
        </p:nvSpPr>
        <p:spPr bwMode="auto">
          <a:xfrm>
            <a:off x="960120" y="1245870"/>
            <a:ext cx="9957435" cy="460375"/>
          </a:xfrm>
          <a:prstGeom prst="rect">
            <a:avLst/>
          </a:prstGeom>
          <a:noFill/>
          <a:ln>
            <a:noFill/>
          </a:ln>
          <a:effectLst/>
        </p:spPr>
        <p:txBody>
          <a:bodyPr wrap="square">
            <a:spAutoFit/>
          </a:bodyPr>
          <a:p>
            <a:pPr marL="357505" marR="0" lvl="0" indent="-357505" algn="l" defTabSz="457200" rtl="0" eaLnBrk="1" fontAlgn="base" latinLnBrk="1" hangingPunct="1">
              <a:lnSpc>
                <a:spcPct val="100000"/>
              </a:lnSpc>
              <a:spcBef>
                <a:spcPct val="0"/>
              </a:spcBef>
              <a:spcAft>
                <a:spcPct val="0"/>
              </a:spcAft>
              <a:buClrTx/>
              <a:buSzTx/>
              <a:buFont typeface="Arial" panose="020B0604020202020204" pitchFamily="34" charset="0"/>
              <a:buNone/>
              <a:defRPr/>
            </a:pP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）按照规律画一画，如果这样画下去，第</a:t>
            </a:r>
            <a:r>
              <a:rPr kumimoji="0" lang="en-US"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10</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个图形中有（      ）个点。</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12" name="TextBox 20"/>
          <p:cNvSpPr txBox="1"/>
          <p:nvPr/>
        </p:nvSpPr>
        <p:spPr>
          <a:xfrm>
            <a:off x="9103360" y="1245870"/>
            <a:ext cx="899160" cy="460375"/>
          </a:xfrm>
          <a:prstGeom prst="rect">
            <a:avLst/>
          </a:prstGeom>
          <a:noFill/>
          <a:ln w="9525">
            <a:noFill/>
          </a:ln>
        </p:spPr>
        <p:txBody>
          <a:bodyPr wrap="square"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100</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pic>
        <p:nvPicPr>
          <p:cNvPr id="13" name="Picture 14" descr="6S209"/>
          <p:cNvPicPr>
            <a:picLocks noChangeAspect="1"/>
          </p:cNvPicPr>
          <p:nvPr>
            <p:custDataLst>
              <p:tags r:id="rId2"/>
            </p:custDataLst>
          </p:nvPr>
        </p:nvPicPr>
        <p:blipFill>
          <a:blip r:embed="rId3"/>
          <a:stretch>
            <a:fillRect/>
          </a:stretch>
        </p:blipFill>
        <p:spPr>
          <a:xfrm>
            <a:off x="3256280" y="1840865"/>
            <a:ext cx="3790950" cy="766445"/>
          </a:xfrm>
          <a:prstGeom prst="rect">
            <a:avLst/>
          </a:prstGeom>
          <a:noFill/>
          <a:ln w="9525">
            <a:noFill/>
          </a:ln>
        </p:spPr>
      </p:pic>
      <p:grpSp>
        <p:nvGrpSpPr>
          <p:cNvPr id="2" name="组合 1"/>
          <p:cNvGrpSpPr/>
          <p:nvPr/>
        </p:nvGrpSpPr>
        <p:grpSpPr>
          <a:xfrm>
            <a:off x="2644140" y="3124200"/>
            <a:ext cx="5835650" cy="1783715"/>
            <a:chOff x="4164" y="4920"/>
            <a:chExt cx="9190" cy="2809"/>
          </a:xfrm>
        </p:grpSpPr>
        <p:pic>
          <p:nvPicPr>
            <p:cNvPr id="15" name="Picture 15" descr="6S210"/>
            <p:cNvPicPr>
              <a:picLocks noChangeAspect="1"/>
            </p:cNvPicPr>
            <p:nvPr/>
          </p:nvPicPr>
          <p:blipFill>
            <a:blip r:embed="rId4"/>
            <a:stretch>
              <a:fillRect/>
            </a:stretch>
          </p:blipFill>
          <p:spPr>
            <a:xfrm>
              <a:off x="4164" y="4920"/>
              <a:ext cx="8920" cy="1898"/>
            </a:xfrm>
            <a:prstGeom prst="rect">
              <a:avLst/>
            </a:prstGeom>
            <a:noFill/>
            <a:ln w="9525">
              <a:noFill/>
            </a:ln>
          </p:spPr>
        </p:pic>
        <p:sp>
          <p:nvSpPr>
            <p:cNvPr id="16" name="TextBox 15"/>
            <p:cNvSpPr txBox="1"/>
            <p:nvPr/>
          </p:nvSpPr>
          <p:spPr>
            <a:xfrm>
              <a:off x="4164" y="6930"/>
              <a:ext cx="1125" cy="72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1</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7" name="TextBox 16"/>
            <p:cNvSpPr txBox="1"/>
            <p:nvPr/>
          </p:nvSpPr>
          <p:spPr>
            <a:xfrm>
              <a:off x="5393" y="6993"/>
              <a:ext cx="1606" cy="725"/>
            </a:xfrm>
            <a:prstGeom prst="rect">
              <a:avLst/>
            </a:prstGeom>
            <a:noFill/>
            <a:ln w="9525">
              <a:noFill/>
            </a:ln>
          </p:spPr>
          <p:txBody>
            <a:bodyPr wrap="square"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1+3</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8" name="TextBox 17"/>
            <p:cNvSpPr txBox="1"/>
            <p:nvPr/>
          </p:nvSpPr>
          <p:spPr>
            <a:xfrm>
              <a:off x="7147" y="7005"/>
              <a:ext cx="1931" cy="725"/>
            </a:xfrm>
            <a:prstGeom prst="rect">
              <a:avLst/>
            </a:prstGeom>
            <a:noFill/>
            <a:ln w="9525">
              <a:noFill/>
            </a:ln>
          </p:spPr>
          <p:txBody>
            <a:bodyPr wrap="square"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1+3+5</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9" name="TextBox 24"/>
            <p:cNvSpPr txBox="1"/>
            <p:nvPr/>
          </p:nvSpPr>
          <p:spPr>
            <a:xfrm>
              <a:off x="9864" y="7005"/>
              <a:ext cx="3491" cy="725"/>
            </a:xfrm>
            <a:prstGeom prst="rect">
              <a:avLst/>
            </a:prstGeom>
            <a:noFill/>
            <a:ln w="9525">
              <a:noFill/>
            </a:ln>
          </p:spPr>
          <p:txBody>
            <a:bodyPr wrap="square"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1+3+(   )+(   )</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grpSp>
      <p:sp>
        <p:nvSpPr>
          <p:cNvPr id="20" name="TextBox 26"/>
          <p:cNvSpPr txBox="1"/>
          <p:nvPr/>
        </p:nvSpPr>
        <p:spPr>
          <a:xfrm>
            <a:off x="7203699" y="4464256"/>
            <a:ext cx="642937"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5</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1" name="TextBox 27"/>
          <p:cNvSpPr txBox="1"/>
          <p:nvPr/>
        </p:nvSpPr>
        <p:spPr>
          <a:xfrm>
            <a:off x="7917928" y="4463993"/>
            <a:ext cx="642938"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7</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2" name="TextBox 28"/>
          <p:cNvSpPr txBox="1"/>
          <p:nvPr/>
        </p:nvSpPr>
        <p:spPr>
          <a:xfrm>
            <a:off x="4444048" y="5169947"/>
            <a:ext cx="642937"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36</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3" name="TextBox 29"/>
          <p:cNvSpPr txBox="1"/>
          <p:nvPr/>
        </p:nvSpPr>
        <p:spPr>
          <a:xfrm>
            <a:off x="2408350" y="5683580"/>
            <a:ext cx="642937"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n</a:t>
            </a:r>
            <a:r>
              <a:rPr lang="en-US" altLang="zh-CN" sz="2400" baseline="30000" dirty="0">
                <a:solidFill>
                  <a:schemeClr val="tx1"/>
                </a:solidFill>
                <a:latin typeface="微软雅黑" panose="020B0503020204020204" pitchFamily="34" charset="-122"/>
                <a:ea typeface="微软雅黑" panose="020B0503020204020204" pitchFamily="34" charset="-122"/>
                <a:cs typeface="+mn-ea"/>
                <a:sym typeface="+mn-lt"/>
              </a:rPr>
              <a:t>2</a:t>
            </a:r>
            <a:endParaRPr lang="en-US" altLang="zh-CN" sz="2400" baseline="300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1006475" y="2788920"/>
            <a:ext cx="5542915" cy="460375"/>
          </a:xfrm>
          <a:prstGeom prst="rect">
            <a:avLst/>
          </a:prstGeom>
          <a:noFill/>
        </p:spPr>
        <p:txBody>
          <a:bodyPr wrap="none" rtlCol="0">
            <a:spAutoFit/>
          </a:bodyPr>
          <a:p>
            <a:pPr algn="l"/>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）先观察下列图形的规律，再填空。</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4" name="文本框 3"/>
          <p:cNvSpPr txBox="1"/>
          <p:nvPr/>
        </p:nvSpPr>
        <p:spPr>
          <a:xfrm>
            <a:off x="1180465" y="4995545"/>
            <a:ext cx="8634730" cy="1198880"/>
          </a:xfrm>
          <a:prstGeom prst="rect">
            <a:avLst/>
          </a:prstGeom>
          <a:noFill/>
        </p:spPr>
        <p:txBody>
          <a:bodyPr wrap="none" rtlCol="0">
            <a:spAutoFit/>
          </a:bodyPr>
          <a:p>
            <a:pPr marL="624205"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第</a:t>
            </a:r>
            <a:r>
              <a:rPr lang="en-US"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6</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个图形一共由（    ）个小三角形组成，第</a:t>
            </a:r>
            <a:r>
              <a:rPr lang="en-US" altLang="en-US" sz="2400" i="1"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n </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个图形一共</a:t>
            </a:r>
            <a:endPar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624205"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由（   ）个小三角形组成。</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6" name="文本框 2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6" name="文本框 35"/>
          <p:cNvSpPr txBox="1"/>
          <p:nvPr/>
        </p:nvSpPr>
        <p:spPr>
          <a:xfrm>
            <a:off x="1812290" y="1097280"/>
            <a:ext cx="8568055" cy="1198880"/>
          </a:xfrm>
          <a:prstGeom prst="rect">
            <a:avLst/>
          </a:prstGeom>
          <a:noFill/>
        </p:spPr>
        <p:txBody>
          <a:bodyPr wrap="square" rtlCol="0">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近年来，我国石油进口量站全部是由消费量的比率在逐年递增。</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年我国石油进口量占全部石油消费量的百分比如图。</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nvGrpSpPr>
        <p:grpSpPr>
          <a:xfrm>
            <a:off x="7010400" y="2820670"/>
            <a:ext cx="4668520" cy="2971800"/>
            <a:chOff x="11040" y="4442"/>
            <a:chExt cx="7352" cy="4680"/>
          </a:xfrm>
        </p:grpSpPr>
        <p:graphicFrame>
          <p:nvGraphicFramePr>
            <p:cNvPr id="40" name="图表 39"/>
            <p:cNvGraphicFramePr/>
            <p:nvPr/>
          </p:nvGraphicFramePr>
          <p:xfrm>
            <a:off x="11040" y="4442"/>
            <a:ext cx="7352" cy="4681"/>
          </p:xfrm>
          <a:graphic>
            <a:graphicData uri="http://schemas.openxmlformats.org/drawingml/2006/chart">
              <c:chart xmlns:c="http://schemas.openxmlformats.org/drawingml/2006/chart" xmlns:r="http://schemas.openxmlformats.org/officeDocument/2006/relationships" r:id="rId1"/>
            </a:graphicData>
          </a:graphic>
        </p:graphicFrame>
        <p:sp>
          <p:nvSpPr>
            <p:cNvPr id="41" name="文本框 40"/>
            <p:cNvSpPr txBox="1"/>
            <p:nvPr/>
          </p:nvSpPr>
          <p:spPr>
            <a:xfrm>
              <a:off x="12534" y="6432"/>
              <a:ext cx="3286"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国产</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46%</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文本框 41"/>
            <p:cNvSpPr txBox="1"/>
            <p:nvPr/>
          </p:nvSpPr>
          <p:spPr>
            <a:xfrm>
              <a:off x="15101" y="6420"/>
              <a:ext cx="2527"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进口</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3" name="文本框 42"/>
          <p:cNvSpPr txBox="1"/>
          <p:nvPr/>
        </p:nvSpPr>
        <p:spPr>
          <a:xfrm>
            <a:off x="729615" y="2820670"/>
            <a:ext cx="9112885" cy="1014730"/>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年石油进口量大约是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亿吨，石油</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总消费量是多少？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文本框 43"/>
          <p:cNvSpPr txBox="1"/>
          <p:nvPr/>
        </p:nvSpPr>
        <p:spPr>
          <a:xfrm>
            <a:off x="1240478" y="4166858"/>
            <a:ext cx="6624736"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2.39÷54%=2.39÷0.54≈4.43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文本框 44"/>
          <p:cNvSpPr txBox="1"/>
          <p:nvPr/>
        </p:nvSpPr>
        <p:spPr>
          <a:xfrm>
            <a:off x="1240276" y="5005064"/>
            <a:ext cx="6624736"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答：石油总消费量是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4.43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亿吨。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additive="base">
                                        <p:cTn id="14" dur="500" fill="hold"/>
                                        <p:tgtEl>
                                          <p:spTgt spid="45"/>
                                        </p:tgtEl>
                                        <p:attrNameLst>
                                          <p:attrName>ppt_x</p:attrName>
                                        </p:attrNameLst>
                                      </p:cBhvr>
                                      <p:tavLst>
                                        <p:tav tm="0">
                                          <p:val>
                                            <p:strVal val="#ppt_x"/>
                                          </p:val>
                                        </p:tav>
                                        <p:tav tm="100000">
                                          <p:val>
                                            <p:strVal val="#ppt_x"/>
                                          </p:val>
                                        </p:tav>
                                      </p:tavLst>
                                    </p:anim>
                                    <p:anim calcmode="lin" valueType="num">
                                      <p:cBhvr additive="base">
                                        <p:cTn id="1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6" name="文本框 35"/>
          <p:cNvSpPr txBox="1"/>
          <p:nvPr/>
        </p:nvSpPr>
        <p:spPr>
          <a:xfrm>
            <a:off x="1812290" y="1097280"/>
            <a:ext cx="8568055" cy="1198880"/>
          </a:xfrm>
          <a:prstGeom prst="rect">
            <a:avLst/>
          </a:prstGeom>
          <a:noFill/>
        </p:spPr>
        <p:txBody>
          <a:bodyPr wrap="square" rtlCol="0">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近年来，我国石油进口量站全部是由消费量的比率在逐年递增。</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年我国石油进口量占全部石油消费量的百分比如图。</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nvGrpSpPr>
        <p:grpSpPr>
          <a:xfrm>
            <a:off x="7010400" y="2820670"/>
            <a:ext cx="4668520" cy="2971800"/>
            <a:chOff x="11040" y="4442"/>
            <a:chExt cx="7352" cy="4680"/>
          </a:xfrm>
        </p:grpSpPr>
        <p:graphicFrame>
          <p:nvGraphicFramePr>
            <p:cNvPr id="40" name="图表 39"/>
            <p:cNvGraphicFramePr/>
            <p:nvPr/>
          </p:nvGraphicFramePr>
          <p:xfrm>
            <a:off x="11040" y="4442"/>
            <a:ext cx="7352" cy="4681"/>
          </p:xfrm>
          <a:graphic>
            <a:graphicData uri="http://schemas.openxmlformats.org/drawingml/2006/chart">
              <c:chart xmlns:c="http://schemas.openxmlformats.org/drawingml/2006/chart" xmlns:r="http://schemas.openxmlformats.org/officeDocument/2006/relationships" r:id="rId1"/>
            </a:graphicData>
          </a:graphic>
        </p:graphicFrame>
        <p:sp>
          <p:nvSpPr>
            <p:cNvPr id="41" name="文本框 40"/>
            <p:cNvSpPr txBox="1"/>
            <p:nvPr/>
          </p:nvSpPr>
          <p:spPr>
            <a:xfrm>
              <a:off x="12534" y="6432"/>
              <a:ext cx="3286"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国产</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46%</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文本框 41"/>
            <p:cNvSpPr txBox="1"/>
            <p:nvPr/>
          </p:nvSpPr>
          <p:spPr>
            <a:xfrm>
              <a:off x="15101" y="6420"/>
              <a:ext cx="2527" cy="72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进口</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3" name="文本框 42"/>
          <p:cNvSpPr txBox="1"/>
          <p:nvPr/>
        </p:nvSpPr>
        <p:spPr>
          <a:xfrm>
            <a:off x="1390015" y="2820670"/>
            <a:ext cx="9112885" cy="46037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年消费国产石油多少亿吨？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文本框 43"/>
          <p:cNvSpPr txBox="1"/>
          <p:nvPr/>
        </p:nvSpPr>
        <p:spPr>
          <a:xfrm>
            <a:off x="1900878" y="4166858"/>
            <a:ext cx="6624736" cy="460375"/>
          </a:xfrm>
          <a:prstGeom prst="rect">
            <a:avLst/>
          </a:prstGeom>
          <a:noFill/>
        </p:spPr>
        <p:txBody>
          <a:bodyPr wrap="square" rtlCol="0">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4.43×46%≈2.04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（亿吨）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文本框 44"/>
          <p:cNvSpPr txBox="1"/>
          <p:nvPr/>
        </p:nvSpPr>
        <p:spPr>
          <a:xfrm>
            <a:off x="1900676" y="5005064"/>
            <a:ext cx="6624736" cy="46037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年消费国产石油</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亿吨。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additive="base">
                                        <p:cTn id="14" dur="500" fill="hold"/>
                                        <p:tgtEl>
                                          <p:spTgt spid="45"/>
                                        </p:tgtEl>
                                        <p:attrNameLst>
                                          <p:attrName>ppt_x</p:attrName>
                                        </p:attrNameLst>
                                      </p:cBhvr>
                                      <p:tavLst>
                                        <p:tav tm="0">
                                          <p:val>
                                            <p:strVal val="#ppt_x"/>
                                          </p:val>
                                        </p:tav>
                                        <p:tav tm="100000">
                                          <p:val>
                                            <p:strVal val="#ppt_x"/>
                                          </p:val>
                                        </p:tav>
                                      </p:tavLst>
                                    </p:anim>
                                    <p:anim calcmode="lin" valueType="num">
                                      <p:cBhvr additive="base">
                                        <p:cTn id="1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矩形 2"/>
          <p:cNvSpPr/>
          <p:nvPr/>
        </p:nvSpPr>
        <p:spPr>
          <a:xfrm>
            <a:off x="5551477" y="1449387"/>
            <a:ext cx="4487947" cy="1421189"/>
          </a:xfrm>
          <a:prstGeom prst="rect">
            <a:avLst/>
          </a:prstGeom>
          <a:solidFill>
            <a:srgbClr val="00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80" name="矩形 79"/>
          <p:cNvSpPr/>
          <p:nvPr/>
        </p:nvSpPr>
        <p:spPr>
          <a:xfrm>
            <a:off x="5358904" y="1432208"/>
            <a:ext cx="4824536" cy="1641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0" name="Rectangle 8"/>
          <p:cNvSpPr>
            <a:spLocks noChangeArrowheads="1"/>
          </p:cNvSpPr>
          <p:nvPr/>
        </p:nvSpPr>
        <p:spPr bwMode="auto">
          <a:xfrm>
            <a:off x="2095617" y="680117"/>
            <a:ext cx="8001000" cy="5262245"/>
          </a:xfrm>
          <a:prstGeom prst="rect">
            <a:avLst/>
          </a:prstGeom>
          <a:noFill/>
          <a:ln w="9525">
            <a:noFill/>
            <a:miter lim="800000"/>
          </a:ln>
          <a:effectLst/>
        </p:spPr>
        <p:txBody>
          <a:bodyPr>
            <a:spAutoFit/>
          </a:bodyPr>
          <a:p>
            <a:pPr marL="62738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62738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62738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624205"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①</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　</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　　</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624205"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②</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　</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4</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____×____</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624205"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③</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　</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4</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6</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____×____</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624205"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④</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　</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4</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6</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8</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____×____</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624205"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根据上面的规律写一写。</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624205"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4</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6</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8</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10</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____×____</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______</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624205"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4</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6</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8</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10</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12</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14</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16</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____×____</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a:t>
            </a:r>
            <a:r>
              <a:rPr kumimoji="0" 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______</a:t>
            </a:r>
            <a:endParaRPr kumimoji="0" lang="en-US"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51" name="组合 50"/>
          <p:cNvGrpSpPr/>
          <p:nvPr/>
        </p:nvGrpSpPr>
        <p:grpSpPr>
          <a:xfrm>
            <a:off x="5040781" y="3136552"/>
            <a:ext cx="1363663" cy="460375"/>
            <a:chOff x="3136975" y="3933056"/>
            <a:chExt cx="1363017" cy="460375"/>
          </a:xfrm>
        </p:grpSpPr>
        <p:sp>
          <p:nvSpPr>
            <p:cNvPr id="52" name="TextBox 10"/>
            <p:cNvSpPr txBox="1"/>
            <p:nvPr/>
          </p:nvSpPr>
          <p:spPr>
            <a:xfrm>
              <a:off x="3857055" y="3933056"/>
              <a:ext cx="642937"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4</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53" name="TextBox 11"/>
            <p:cNvSpPr txBox="1"/>
            <p:nvPr/>
          </p:nvSpPr>
          <p:spPr>
            <a:xfrm>
              <a:off x="3136975" y="3933056"/>
              <a:ext cx="642937"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3</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grpSp>
      <p:grpSp>
        <p:nvGrpSpPr>
          <p:cNvPr id="54" name="组合 53"/>
          <p:cNvGrpSpPr/>
          <p:nvPr/>
        </p:nvGrpSpPr>
        <p:grpSpPr>
          <a:xfrm>
            <a:off x="4533894" y="2574462"/>
            <a:ext cx="1435100" cy="460375"/>
            <a:chOff x="2704926" y="3501008"/>
            <a:chExt cx="1435026" cy="460375"/>
          </a:xfrm>
        </p:grpSpPr>
        <p:sp>
          <p:nvSpPr>
            <p:cNvPr id="55" name="TextBox 12"/>
            <p:cNvSpPr txBox="1"/>
            <p:nvPr/>
          </p:nvSpPr>
          <p:spPr>
            <a:xfrm>
              <a:off x="3497014" y="3501008"/>
              <a:ext cx="642938"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3</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56" name="TextBox 14"/>
            <p:cNvSpPr txBox="1"/>
            <p:nvPr/>
          </p:nvSpPr>
          <p:spPr>
            <a:xfrm>
              <a:off x="2704926" y="3501008"/>
              <a:ext cx="642938"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2</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grpSp>
      <p:pic>
        <p:nvPicPr>
          <p:cNvPr id="57" name="Picture 2" descr="SX88"/>
          <p:cNvPicPr>
            <a:picLocks noChangeAspect="1"/>
          </p:cNvPicPr>
          <p:nvPr/>
        </p:nvPicPr>
        <p:blipFill>
          <a:blip r:embed="rId2">
            <a:duotone>
              <a:schemeClr val="accent6">
                <a:shade val="45000"/>
                <a:satMod val="135000"/>
              </a:schemeClr>
              <a:prstClr val="white"/>
            </a:duotone>
          </a:blip>
          <a:stretch>
            <a:fillRect/>
          </a:stretch>
        </p:blipFill>
        <p:spPr>
          <a:xfrm>
            <a:off x="6404764" y="1273836"/>
            <a:ext cx="4286250" cy="1300163"/>
          </a:xfrm>
          <a:prstGeom prst="rect">
            <a:avLst/>
          </a:prstGeom>
          <a:noFill/>
          <a:ln w="9525">
            <a:noFill/>
          </a:ln>
        </p:spPr>
      </p:pic>
      <p:grpSp>
        <p:nvGrpSpPr>
          <p:cNvPr id="58" name="组合 57"/>
          <p:cNvGrpSpPr/>
          <p:nvPr/>
        </p:nvGrpSpPr>
        <p:grpSpPr>
          <a:xfrm>
            <a:off x="5416368" y="3691631"/>
            <a:ext cx="1439863" cy="460375"/>
            <a:chOff x="3491880" y="4397102"/>
            <a:chExt cx="1440160" cy="460375"/>
          </a:xfrm>
        </p:grpSpPr>
        <p:sp>
          <p:nvSpPr>
            <p:cNvPr id="59" name="TextBox 8"/>
            <p:cNvSpPr txBox="1"/>
            <p:nvPr/>
          </p:nvSpPr>
          <p:spPr>
            <a:xfrm>
              <a:off x="3491880" y="4397102"/>
              <a:ext cx="642937"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4</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0" name="TextBox 9"/>
            <p:cNvSpPr txBox="1"/>
            <p:nvPr/>
          </p:nvSpPr>
          <p:spPr>
            <a:xfrm>
              <a:off x="4289103" y="4397102"/>
              <a:ext cx="642937"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5</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grpSp>
      <p:grpSp>
        <p:nvGrpSpPr>
          <p:cNvPr id="61" name="组合 60"/>
          <p:cNvGrpSpPr/>
          <p:nvPr/>
        </p:nvGrpSpPr>
        <p:grpSpPr>
          <a:xfrm>
            <a:off x="5492568" y="4771401"/>
            <a:ext cx="1363663" cy="460375"/>
            <a:chOff x="3569023" y="5333206"/>
            <a:chExt cx="1363017" cy="460375"/>
          </a:xfrm>
        </p:grpSpPr>
        <p:sp>
          <p:nvSpPr>
            <p:cNvPr id="62" name="TextBox 13"/>
            <p:cNvSpPr txBox="1"/>
            <p:nvPr/>
          </p:nvSpPr>
          <p:spPr>
            <a:xfrm>
              <a:off x="3569023" y="5333206"/>
              <a:ext cx="642937"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5</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3" name="TextBox 15"/>
            <p:cNvSpPr txBox="1"/>
            <p:nvPr/>
          </p:nvSpPr>
          <p:spPr>
            <a:xfrm>
              <a:off x="4289103" y="5333206"/>
              <a:ext cx="642937"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6</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grpSp>
      <p:sp>
        <p:nvSpPr>
          <p:cNvPr id="64" name="TextBox 16"/>
          <p:cNvSpPr txBox="1"/>
          <p:nvPr/>
        </p:nvSpPr>
        <p:spPr>
          <a:xfrm>
            <a:off x="7069320" y="4771401"/>
            <a:ext cx="642938"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30</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grpSp>
        <p:nvGrpSpPr>
          <p:cNvPr id="65" name="组合 64"/>
          <p:cNvGrpSpPr/>
          <p:nvPr/>
        </p:nvGrpSpPr>
        <p:grpSpPr>
          <a:xfrm>
            <a:off x="7557987" y="5360570"/>
            <a:ext cx="1299555" cy="460555"/>
            <a:chOff x="5049771" y="5736612"/>
            <a:chExt cx="1299554" cy="460762"/>
          </a:xfrm>
        </p:grpSpPr>
        <p:sp>
          <p:nvSpPr>
            <p:cNvPr id="66" name="TextBox 17"/>
            <p:cNvSpPr txBox="1"/>
            <p:nvPr/>
          </p:nvSpPr>
          <p:spPr>
            <a:xfrm>
              <a:off x="5049771" y="5736792"/>
              <a:ext cx="642937" cy="460582"/>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8</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7" name="TextBox 18"/>
            <p:cNvSpPr txBox="1"/>
            <p:nvPr/>
          </p:nvSpPr>
          <p:spPr>
            <a:xfrm>
              <a:off x="5706388" y="5736612"/>
              <a:ext cx="642937" cy="460582"/>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9</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grpSp>
      <p:sp>
        <p:nvSpPr>
          <p:cNvPr id="68" name="TextBox 19"/>
          <p:cNvSpPr txBox="1"/>
          <p:nvPr/>
        </p:nvSpPr>
        <p:spPr>
          <a:xfrm>
            <a:off x="9073286" y="5360570"/>
            <a:ext cx="642938" cy="460375"/>
          </a:xfrm>
          <a:prstGeom prst="rect">
            <a:avLst/>
          </a:prstGeom>
          <a:noFill/>
          <a:ln w="9525">
            <a:noFill/>
          </a:ln>
        </p:spPr>
        <p:txBody>
          <a:bodyPr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mn-ea"/>
                <a:sym typeface="+mn-lt"/>
              </a:rPr>
              <a:t>72</a:t>
            </a:r>
            <a:endParaRPr lang="en-US" altLang="zh-CN" sz="2400"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9" name="矩形 2"/>
          <p:cNvSpPr>
            <a:spLocks noChangeArrowheads="1"/>
          </p:cNvSpPr>
          <p:nvPr/>
        </p:nvSpPr>
        <p:spPr bwMode="auto">
          <a:xfrm>
            <a:off x="2127746" y="1107592"/>
            <a:ext cx="3230880" cy="460375"/>
          </a:xfrm>
          <a:prstGeom prst="rect">
            <a:avLst/>
          </a:prstGeom>
          <a:noFill/>
          <a:ln w="9525">
            <a:noFill/>
            <a:miter lim="800000"/>
          </a:ln>
        </p:spPr>
        <p:txBody>
          <a:bodyPr wrap="none">
            <a:spAutoFit/>
          </a:bodyPr>
          <a:p>
            <a:pP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看图找规律，再填空。</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ppt_x"/>
                                          </p:val>
                                        </p:tav>
                                        <p:tav tm="100000">
                                          <p:val>
                                            <p:strVal val="#ppt_x"/>
                                          </p:val>
                                        </p:tav>
                                      </p:tavLst>
                                    </p:anim>
                                    <p:anim calcmode="lin" valueType="num">
                                      <p:cBhvr additive="base">
                                        <p:cTn id="1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ppt_x"/>
                                          </p:val>
                                        </p:tav>
                                        <p:tav tm="100000">
                                          <p:val>
                                            <p:strVal val="#ppt_x"/>
                                          </p:val>
                                        </p:tav>
                                      </p:tavLst>
                                    </p:anim>
                                    <p:anim calcmode="lin" valueType="num">
                                      <p:cBhvr additive="base">
                                        <p:cTn id="20"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500" fill="hold"/>
                                        <p:tgtEl>
                                          <p:spTgt spid="61"/>
                                        </p:tgtEl>
                                        <p:attrNameLst>
                                          <p:attrName>ppt_x</p:attrName>
                                        </p:attrNameLst>
                                      </p:cBhvr>
                                      <p:tavLst>
                                        <p:tav tm="0">
                                          <p:val>
                                            <p:strVal val="#ppt_x"/>
                                          </p:val>
                                        </p:tav>
                                        <p:tav tm="100000">
                                          <p:val>
                                            <p:strVal val="#ppt_x"/>
                                          </p:val>
                                        </p:tav>
                                      </p:tavLst>
                                    </p:anim>
                                    <p:anim calcmode="lin" valueType="num">
                                      <p:cBhvr additive="base">
                                        <p:cTn id="26"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500" fill="hold"/>
                                        <p:tgtEl>
                                          <p:spTgt spid="65"/>
                                        </p:tgtEl>
                                        <p:attrNameLst>
                                          <p:attrName>ppt_x</p:attrName>
                                        </p:attrNameLst>
                                      </p:cBhvr>
                                      <p:tavLst>
                                        <p:tav tm="0">
                                          <p:val>
                                            <p:strVal val="#ppt_x"/>
                                          </p:val>
                                        </p:tav>
                                        <p:tav tm="100000">
                                          <p:val>
                                            <p:strVal val="#ppt_x"/>
                                          </p:val>
                                        </p:tav>
                                      </p:tavLst>
                                    </p:anim>
                                    <p:anim calcmode="lin" valueType="num">
                                      <p:cBhvr additive="base">
                                        <p:cTn id="38"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ppt_x"/>
                                          </p:val>
                                        </p:tav>
                                        <p:tav tm="100000">
                                          <p:val>
                                            <p:strVal val="#ppt_x"/>
                                          </p:val>
                                        </p:tav>
                                      </p:tavLst>
                                    </p:anim>
                                    <p:anim calcmode="lin" valueType="num">
                                      <p:cBhvr additive="base">
                                        <p:cTn id="44"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3" name="组合 2"/>
          <p:cNvGrpSpPr/>
          <p:nvPr/>
        </p:nvGrpSpPr>
        <p:grpSpPr>
          <a:xfrm>
            <a:off x="1522095" y="1895475"/>
            <a:ext cx="8311515" cy="3394710"/>
            <a:chOff x="2397" y="2985"/>
            <a:chExt cx="13089" cy="5346"/>
          </a:xfrm>
        </p:grpSpPr>
        <p:grpSp>
          <p:nvGrpSpPr>
            <p:cNvPr id="17" name="组合 16"/>
            <p:cNvGrpSpPr/>
            <p:nvPr/>
          </p:nvGrpSpPr>
          <p:grpSpPr>
            <a:xfrm>
              <a:off x="6112" y="2985"/>
              <a:ext cx="4476" cy="2062"/>
              <a:chOff x="7204" y="4482"/>
              <a:chExt cx="4476" cy="2062"/>
            </a:xfrm>
          </p:grpSpPr>
          <p:sp>
            <p:nvSpPr>
              <p:cNvPr id="11" name="矩形 10"/>
              <p:cNvSpPr/>
              <p:nvPr/>
            </p:nvSpPr>
            <p:spPr>
              <a:xfrm>
                <a:off x="7204" y="4482"/>
                <a:ext cx="4477" cy="2063"/>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8016" y="5110"/>
                <a:ext cx="3168" cy="725"/>
              </a:xfrm>
              <a:prstGeom prst="rect">
                <a:avLst/>
              </a:prstGeom>
              <a:noFill/>
            </p:spPr>
            <p:txBody>
              <a:bodyPr wrap="none" rtlCol="0" anchor="t">
                <a:spAutoFit/>
              </a:bodyPr>
              <a:p>
                <a:pPr algn="ctr"/>
                <a:r>
                  <a:rPr lang="zh-CN" altLang="en-US" sz="2400">
                    <a:solidFill>
                      <a:schemeClr val="tx1"/>
                    </a:solidFill>
                    <a:latin typeface="微软雅黑" panose="020B0503020204020204" pitchFamily="34" charset="-122"/>
                    <a:ea typeface="微软雅黑" panose="020B0503020204020204" pitchFamily="34" charset="-122"/>
                    <a:sym typeface="+mn-ea"/>
                  </a:rPr>
                  <a:t>百分数的意义</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grpSp>
          <p:nvGrpSpPr>
            <p:cNvPr id="18" name="组合 17"/>
            <p:cNvGrpSpPr/>
            <p:nvPr/>
          </p:nvGrpSpPr>
          <p:grpSpPr>
            <a:xfrm>
              <a:off x="2397" y="5629"/>
              <a:ext cx="4476" cy="2062"/>
              <a:chOff x="5183" y="5968"/>
              <a:chExt cx="4476" cy="2062"/>
            </a:xfrm>
          </p:grpSpPr>
          <p:sp>
            <p:nvSpPr>
              <p:cNvPr id="12" name="矩形 11"/>
              <p:cNvSpPr/>
              <p:nvPr/>
            </p:nvSpPr>
            <p:spPr>
              <a:xfrm>
                <a:off x="5183" y="5968"/>
                <a:ext cx="4477" cy="2063"/>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5597" y="6608"/>
                <a:ext cx="3648" cy="783"/>
              </a:xfrm>
              <a:prstGeom prst="rect">
                <a:avLst/>
              </a:prstGeom>
              <a:noFill/>
            </p:spPr>
            <p:txBody>
              <a:bodyPr wrap="none" rtlCol="0" anchor="t">
                <a:spAutoFit/>
              </a:bodyPr>
              <a:p>
                <a:pPr algn="ctr">
                  <a:lnSpc>
                    <a:spcPct val="11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认识扇形统计图</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5" name="组合 14"/>
            <p:cNvGrpSpPr/>
            <p:nvPr/>
          </p:nvGrpSpPr>
          <p:grpSpPr>
            <a:xfrm>
              <a:off x="8276" y="6269"/>
              <a:ext cx="6608" cy="2062"/>
              <a:chOff x="8878" y="7054"/>
              <a:chExt cx="6608" cy="2062"/>
            </a:xfrm>
          </p:grpSpPr>
          <p:sp>
            <p:nvSpPr>
              <p:cNvPr id="14" name="矩形 13"/>
              <p:cNvSpPr/>
              <p:nvPr/>
            </p:nvSpPr>
            <p:spPr>
              <a:xfrm>
                <a:off x="8878" y="7054"/>
                <a:ext cx="6609" cy="2063"/>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084" y="7671"/>
                <a:ext cx="6048" cy="783"/>
              </a:xfrm>
              <a:prstGeom prst="rect">
                <a:avLst/>
              </a:prstGeom>
              <a:noFill/>
            </p:spPr>
            <p:txBody>
              <a:bodyPr wrap="none" rtlCol="0" anchor="t">
                <a:spAutoFit/>
              </a:bodyPr>
              <a:p>
                <a:pPr algn="ctr">
                  <a:lnSpc>
                    <a:spcPct val="11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结合数与形可以使计算简便</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6" name="组合 15"/>
            <p:cNvGrpSpPr/>
            <p:nvPr/>
          </p:nvGrpSpPr>
          <p:grpSpPr>
            <a:xfrm>
              <a:off x="11946" y="3234"/>
              <a:ext cx="3540" cy="2062"/>
              <a:chOff x="11946" y="5166"/>
              <a:chExt cx="3540" cy="2062"/>
            </a:xfrm>
          </p:grpSpPr>
          <p:sp>
            <p:nvSpPr>
              <p:cNvPr id="13" name="矩形 12"/>
              <p:cNvSpPr/>
              <p:nvPr/>
            </p:nvSpPr>
            <p:spPr>
              <a:xfrm>
                <a:off x="11946" y="5166"/>
                <a:ext cx="3541" cy="2063"/>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2677" y="5835"/>
                <a:ext cx="2208" cy="725"/>
              </a:xfrm>
              <a:prstGeom prst="rect">
                <a:avLst/>
              </a:prstGeom>
              <a:noFill/>
            </p:spPr>
            <p:txBody>
              <a:bodyPr wrap="none" rtlCol="0" anchor="t">
                <a:spAutoFit/>
              </a:bodyPr>
              <a:p>
                <a:pPr algn="ctr"/>
                <a:r>
                  <a:rPr lang="zh-CN" altLang="en-US" sz="2400">
                    <a:latin typeface="微软雅黑" panose="020B0503020204020204" pitchFamily="34" charset="-122"/>
                    <a:ea typeface="微软雅黑" panose="020B0503020204020204" pitchFamily="34" charset="-122"/>
                    <a:sym typeface="+mn-ea"/>
                  </a:rPr>
                  <a:t>解决问题</a:t>
                </a:r>
                <a:endParaRPr lang="zh-CN" altLang="en-US" sz="2400">
                  <a:latin typeface="微软雅黑" panose="020B0503020204020204" pitchFamily="34" charset="-122"/>
                  <a:ea typeface="微软雅黑" panose="020B0503020204020204" pitchFamily="34" charset="-122"/>
                </a:endParaRPr>
              </a:p>
            </p:txBody>
          </p:sp>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2154555" y="1190625"/>
            <a:ext cx="4744720" cy="1240790"/>
            <a:chOff x="3393" y="1875"/>
            <a:chExt cx="7472" cy="1954"/>
          </a:xfrm>
        </p:grpSpPr>
        <p:sp>
          <p:nvSpPr>
            <p:cNvPr id="7" name="圆角矩形标注 6"/>
            <p:cNvSpPr/>
            <p:nvPr/>
          </p:nvSpPr>
          <p:spPr>
            <a:xfrm>
              <a:off x="3393" y="1875"/>
              <a:ext cx="7472" cy="1954"/>
            </a:xfrm>
            <a:prstGeom prst="wedgeRoundRectCallout">
              <a:avLst>
                <a:gd name="adj1" fmla="val 65497"/>
                <a:gd name="adj2" fmla="val -15263"/>
                <a:gd name="adj3" fmla="val 16667"/>
              </a:avLst>
            </a:prstGeom>
            <a:solidFill>
              <a:srgbClr val="FFC000"/>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581" y="2104"/>
              <a:ext cx="7008" cy="1598"/>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sym typeface="+mn-ea"/>
                </a:rPr>
                <a:t>关于比和百分数、统计、数与形</a:t>
              </a:r>
              <a:endParaRPr lang="zh-CN" altLang="en-US" sz="2400" dirty="0">
                <a:solidFill>
                  <a:srgbClr val="000000"/>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dirty="0">
                  <a:solidFill>
                    <a:srgbClr val="000000"/>
                  </a:solidFill>
                  <a:latin typeface="微软雅黑" panose="020B0503020204020204" pitchFamily="34" charset="-122"/>
                  <a:ea typeface="微软雅黑" panose="020B0503020204020204" pitchFamily="34" charset="-122"/>
                  <a:sym typeface="+mn-ea"/>
                </a:rPr>
                <a:t>你学到了哪些知识？</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图片160"/>
          <p:cNvPicPr>
            <a:picLocks noChangeAspect="1"/>
          </p:cNvPicPr>
          <p:nvPr/>
        </p:nvPicPr>
        <p:blipFill>
          <a:blip r:embed="rId2"/>
          <a:stretch>
            <a:fillRect/>
          </a:stretch>
        </p:blipFill>
        <p:spPr>
          <a:xfrm flipH="1">
            <a:off x="8199755" y="1115695"/>
            <a:ext cx="1743710" cy="1390015"/>
          </a:xfrm>
          <a:prstGeom prst="rect">
            <a:avLst/>
          </a:prstGeom>
        </p:spPr>
      </p:pic>
      <p:grpSp>
        <p:nvGrpSpPr>
          <p:cNvPr id="17" name="组合 16"/>
          <p:cNvGrpSpPr/>
          <p:nvPr/>
        </p:nvGrpSpPr>
        <p:grpSpPr>
          <a:xfrm>
            <a:off x="3881120" y="2800350"/>
            <a:ext cx="2842260" cy="1309370"/>
            <a:chOff x="7204" y="4482"/>
            <a:chExt cx="4476" cy="2062"/>
          </a:xfrm>
        </p:grpSpPr>
        <p:sp>
          <p:nvSpPr>
            <p:cNvPr id="11" name="矩形 10"/>
            <p:cNvSpPr/>
            <p:nvPr/>
          </p:nvSpPr>
          <p:spPr>
            <a:xfrm>
              <a:off x="7204" y="4482"/>
              <a:ext cx="4477" cy="2063"/>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8016" y="5110"/>
              <a:ext cx="3168" cy="725"/>
            </a:xfrm>
            <a:prstGeom prst="rect">
              <a:avLst/>
            </a:prstGeom>
            <a:noFill/>
          </p:spPr>
          <p:txBody>
            <a:bodyPr wrap="none" rtlCol="0" anchor="t">
              <a:spAutoFit/>
            </a:bodyPr>
            <a:p>
              <a:pPr algn="ctr"/>
              <a:r>
                <a:rPr lang="zh-CN" altLang="en-US" sz="2400">
                  <a:solidFill>
                    <a:schemeClr val="tx1"/>
                  </a:solidFill>
                  <a:latin typeface="微软雅黑" panose="020B0503020204020204" pitchFamily="34" charset="-122"/>
                  <a:ea typeface="微软雅黑" panose="020B0503020204020204" pitchFamily="34" charset="-122"/>
                  <a:sym typeface="+mn-ea"/>
                </a:rPr>
                <a:t>百分数的意义</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grpSp>
        <p:nvGrpSpPr>
          <p:cNvPr id="18" name="组合 17"/>
          <p:cNvGrpSpPr/>
          <p:nvPr/>
        </p:nvGrpSpPr>
        <p:grpSpPr>
          <a:xfrm>
            <a:off x="1522095" y="4479290"/>
            <a:ext cx="2842260" cy="1309370"/>
            <a:chOff x="5183" y="5968"/>
            <a:chExt cx="4476" cy="2062"/>
          </a:xfrm>
        </p:grpSpPr>
        <p:sp>
          <p:nvSpPr>
            <p:cNvPr id="12" name="矩形 11"/>
            <p:cNvSpPr/>
            <p:nvPr/>
          </p:nvSpPr>
          <p:spPr>
            <a:xfrm>
              <a:off x="5183" y="5968"/>
              <a:ext cx="4477" cy="2063"/>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5597" y="6608"/>
              <a:ext cx="3648" cy="783"/>
            </a:xfrm>
            <a:prstGeom prst="rect">
              <a:avLst/>
            </a:prstGeom>
            <a:noFill/>
          </p:spPr>
          <p:txBody>
            <a:bodyPr wrap="none" rtlCol="0" anchor="t">
              <a:spAutoFit/>
            </a:bodyPr>
            <a:p>
              <a:pPr algn="ctr">
                <a:lnSpc>
                  <a:spcPct val="11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认识扇形统计图</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5" name="组合 14"/>
          <p:cNvGrpSpPr/>
          <p:nvPr/>
        </p:nvGrpSpPr>
        <p:grpSpPr>
          <a:xfrm>
            <a:off x="5255260" y="4885690"/>
            <a:ext cx="4196080" cy="1309370"/>
            <a:chOff x="8878" y="7054"/>
            <a:chExt cx="6608" cy="2062"/>
          </a:xfrm>
        </p:grpSpPr>
        <p:sp>
          <p:nvSpPr>
            <p:cNvPr id="14" name="矩形 13"/>
            <p:cNvSpPr/>
            <p:nvPr/>
          </p:nvSpPr>
          <p:spPr>
            <a:xfrm>
              <a:off x="8878" y="7054"/>
              <a:ext cx="6609" cy="2063"/>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084" y="7671"/>
              <a:ext cx="6048" cy="783"/>
            </a:xfrm>
            <a:prstGeom prst="rect">
              <a:avLst/>
            </a:prstGeom>
            <a:noFill/>
          </p:spPr>
          <p:txBody>
            <a:bodyPr wrap="none" rtlCol="0" anchor="t">
              <a:spAutoFit/>
            </a:bodyPr>
            <a:p>
              <a:pPr algn="ctr">
                <a:lnSpc>
                  <a:spcPct val="11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结合数与形可以使计算简便</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6" name="组合 15"/>
          <p:cNvGrpSpPr/>
          <p:nvPr/>
        </p:nvGrpSpPr>
        <p:grpSpPr>
          <a:xfrm>
            <a:off x="7585710" y="2958465"/>
            <a:ext cx="2247900" cy="1309370"/>
            <a:chOff x="11946" y="5166"/>
            <a:chExt cx="3540" cy="2062"/>
          </a:xfrm>
        </p:grpSpPr>
        <p:sp>
          <p:nvSpPr>
            <p:cNvPr id="13" name="矩形 12"/>
            <p:cNvSpPr/>
            <p:nvPr/>
          </p:nvSpPr>
          <p:spPr>
            <a:xfrm>
              <a:off x="11946" y="5166"/>
              <a:ext cx="3541" cy="2063"/>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2677" y="5835"/>
              <a:ext cx="2208" cy="725"/>
            </a:xfrm>
            <a:prstGeom prst="rect">
              <a:avLst/>
            </a:prstGeom>
            <a:noFill/>
          </p:spPr>
          <p:txBody>
            <a:bodyPr wrap="none" rtlCol="0" anchor="t">
              <a:spAutoFit/>
            </a:bodyPr>
            <a:p>
              <a:pPr algn="ctr"/>
              <a:r>
                <a:rPr lang="zh-CN" altLang="en-US" sz="2400">
                  <a:latin typeface="微软雅黑" panose="020B0503020204020204" pitchFamily="34" charset="-122"/>
                  <a:ea typeface="微软雅黑" panose="020B0503020204020204" pitchFamily="34" charset="-122"/>
                  <a:sym typeface="+mn-ea"/>
                </a:rPr>
                <a:t>解决问题</a:t>
              </a: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3" name="组合 12"/>
          <p:cNvGrpSpPr/>
          <p:nvPr/>
        </p:nvGrpSpPr>
        <p:grpSpPr>
          <a:xfrm>
            <a:off x="5101590" y="1470025"/>
            <a:ext cx="2743200" cy="873760"/>
            <a:chOff x="8034" y="2315"/>
            <a:chExt cx="4320" cy="1376"/>
          </a:xfrm>
        </p:grpSpPr>
        <p:sp>
          <p:nvSpPr>
            <p:cNvPr id="26" name="Round Diagonal Corner Rectangle 25"/>
            <p:cNvSpPr/>
            <p:nvPr/>
          </p:nvSpPr>
          <p:spPr>
            <a:xfrm>
              <a:off x="8034" y="2315"/>
              <a:ext cx="4320" cy="1376"/>
            </a:xfrm>
            <a:prstGeom prst="round2DiagRect">
              <a:avLst>
                <a:gd name="adj1" fmla="val 3036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3" name="文本框 2"/>
            <p:cNvSpPr txBox="1"/>
            <p:nvPr/>
          </p:nvSpPr>
          <p:spPr>
            <a:xfrm>
              <a:off x="8562" y="2515"/>
              <a:ext cx="3168" cy="899"/>
            </a:xfrm>
            <a:prstGeom prst="rect">
              <a:avLst/>
            </a:prstGeom>
            <a:noFill/>
          </p:spPr>
          <p:txBody>
            <a:bodyPr wrap="none" rtlCol="0" anchor="t">
              <a:spAutoFit/>
            </a:bodyPr>
            <a:p>
              <a:pPr lvl="0">
                <a:lnSpc>
                  <a:spcPct val="130000"/>
                </a:lnSpc>
                <a:defRPr/>
              </a:pPr>
              <a:r>
                <a:rPr lang="zh-CN" altLang="en-US" sz="2400" kern="0" dirty="0">
                  <a:latin typeface="微软雅黑" panose="020B0503020204020204" pitchFamily="34" charset="-122"/>
                  <a:ea typeface="微软雅黑" panose="020B0503020204020204" pitchFamily="34" charset="-122"/>
                  <a:sym typeface="+mn-ea"/>
                </a:rPr>
                <a:t>百分数的意义</a:t>
              </a:r>
              <a:endParaRPr lang="zh-CN" altLang="en-US" sz="2400" kern="0" dirty="0">
                <a:latin typeface="微软雅黑" panose="020B0503020204020204" pitchFamily="34" charset="-122"/>
                <a:ea typeface="微软雅黑" panose="020B0503020204020204" pitchFamily="34" charset="-122"/>
                <a:sym typeface="+mn-ea"/>
              </a:endParaRPr>
            </a:p>
          </p:txBody>
        </p:sp>
      </p:grpSp>
      <p:grpSp>
        <p:nvGrpSpPr>
          <p:cNvPr id="10" name="组合 9"/>
          <p:cNvGrpSpPr/>
          <p:nvPr/>
        </p:nvGrpSpPr>
        <p:grpSpPr>
          <a:xfrm>
            <a:off x="5101590" y="2682240"/>
            <a:ext cx="2919730" cy="873760"/>
            <a:chOff x="8034" y="4224"/>
            <a:chExt cx="4598" cy="1376"/>
          </a:xfrm>
        </p:grpSpPr>
        <p:sp>
          <p:nvSpPr>
            <p:cNvPr id="7" name="Round Diagonal Corner Rectangle 25"/>
            <p:cNvSpPr/>
            <p:nvPr/>
          </p:nvSpPr>
          <p:spPr>
            <a:xfrm>
              <a:off x="8034" y="4224"/>
              <a:ext cx="4598" cy="1376"/>
            </a:xfrm>
            <a:prstGeom prst="round2DiagRect">
              <a:avLst>
                <a:gd name="adj1" fmla="val 30369"/>
                <a:gd name="adj2"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4" name="文本框 3"/>
            <p:cNvSpPr txBox="1"/>
            <p:nvPr/>
          </p:nvSpPr>
          <p:spPr>
            <a:xfrm>
              <a:off x="8562" y="4462"/>
              <a:ext cx="3648" cy="899"/>
            </a:xfrm>
            <a:prstGeom prst="rect">
              <a:avLst/>
            </a:prstGeom>
            <a:noFill/>
          </p:spPr>
          <p:txBody>
            <a:bodyPr wrap="none" rtlCol="0" anchor="t">
              <a:spAutoFit/>
            </a:bodyPr>
            <a:p>
              <a:pPr lvl="0" algn="r">
                <a:lnSpc>
                  <a:spcPct val="130000"/>
                </a:lnSpc>
                <a:defRPr/>
              </a:pPr>
              <a:r>
                <a:rPr lang="zh-CN" altLang="en-US" sz="2400" kern="0" dirty="0">
                  <a:latin typeface="微软雅黑" panose="020B0503020204020204" pitchFamily="34" charset="-122"/>
                  <a:ea typeface="微软雅黑" panose="020B0503020204020204" pitchFamily="34" charset="-122"/>
                  <a:sym typeface="+mn-ea"/>
                </a:rPr>
                <a:t>百分数的读、写</a:t>
              </a:r>
              <a:endParaRPr lang="zh-CN" altLang="en-US" sz="2400" kern="0" dirty="0">
                <a:latin typeface="微软雅黑" panose="020B0503020204020204" pitchFamily="34" charset="-122"/>
                <a:ea typeface="微软雅黑" panose="020B0503020204020204" pitchFamily="34" charset="-122"/>
                <a:sym typeface="+mn-ea"/>
              </a:endParaRPr>
            </a:p>
          </p:txBody>
        </p:sp>
      </p:grpSp>
      <p:grpSp>
        <p:nvGrpSpPr>
          <p:cNvPr id="9" name="组合 8"/>
          <p:cNvGrpSpPr/>
          <p:nvPr/>
        </p:nvGrpSpPr>
        <p:grpSpPr>
          <a:xfrm>
            <a:off x="5101590" y="3883025"/>
            <a:ext cx="4528820" cy="873760"/>
            <a:chOff x="8034" y="5990"/>
            <a:chExt cx="7132" cy="1376"/>
          </a:xfrm>
        </p:grpSpPr>
        <p:sp>
          <p:nvSpPr>
            <p:cNvPr id="8" name="Round Diagonal Corner Rectangle 25"/>
            <p:cNvSpPr/>
            <p:nvPr/>
          </p:nvSpPr>
          <p:spPr>
            <a:xfrm>
              <a:off x="8034" y="5990"/>
              <a:ext cx="7132" cy="1376"/>
            </a:xfrm>
            <a:prstGeom prst="round2DiagRect">
              <a:avLst>
                <a:gd name="adj1" fmla="val 30369"/>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5" name="文本框 4"/>
            <p:cNvSpPr txBox="1"/>
            <p:nvPr/>
          </p:nvSpPr>
          <p:spPr>
            <a:xfrm>
              <a:off x="8614" y="6134"/>
              <a:ext cx="6048" cy="899"/>
            </a:xfrm>
            <a:prstGeom prst="rect">
              <a:avLst/>
            </a:prstGeom>
            <a:noFill/>
          </p:spPr>
          <p:txBody>
            <a:bodyPr wrap="none" rtlCol="0" anchor="t">
              <a:spAutoFit/>
            </a:bodyPr>
            <a:p>
              <a:pPr lvl="0">
                <a:lnSpc>
                  <a:spcPct val="130000"/>
                </a:lnSpc>
                <a:defRPr/>
              </a:pPr>
              <a:r>
                <a:rPr lang="zh-CN" altLang="en-US" sz="2400" kern="0" dirty="0">
                  <a:latin typeface="微软雅黑" panose="020B0503020204020204" pitchFamily="34" charset="-122"/>
                  <a:ea typeface="微软雅黑" panose="020B0503020204020204" pitchFamily="34" charset="-122"/>
                  <a:sym typeface="+mn-ea"/>
                </a:rPr>
                <a:t>百分数、分数和小数的互化</a:t>
              </a:r>
              <a:endParaRPr lang="zh-CN" altLang="en-US" sz="2400" kern="0" dirty="0">
                <a:latin typeface="微软雅黑" panose="020B0503020204020204" pitchFamily="34" charset="-122"/>
                <a:ea typeface="微软雅黑" panose="020B0503020204020204" pitchFamily="34" charset="-122"/>
                <a:sym typeface="+mn-ea"/>
              </a:endParaRPr>
            </a:p>
          </p:txBody>
        </p:sp>
      </p:grpSp>
      <p:grpSp>
        <p:nvGrpSpPr>
          <p:cNvPr id="12" name="组合 11"/>
          <p:cNvGrpSpPr/>
          <p:nvPr/>
        </p:nvGrpSpPr>
        <p:grpSpPr>
          <a:xfrm>
            <a:off x="5101590" y="5074920"/>
            <a:ext cx="2346960" cy="873760"/>
            <a:chOff x="8034" y="7567"/>
            <a:chExt cx="3696" cy="1376"/>
          </a:xfrm>
        </p:grpSpPr>
        <p:sp>
          <p:nvSpPr>
            <p:cNvPr id="11" name="Round Diagonal Corner Rectangle 25"/>
            <p:cNvSpPr/>
            <p:nvPr/>
          </p:nvSpPr>
          <p:spPr>
            <a:xfrm>
              <a:off x="8034" y="7567"/>
              <a:ext cx="3696" cy="1376"/>
            </a:xfrm>
            <a:prstGeom prst="round2DiagRect">
              <a:avLst>
                <a:gd name="adj1" fmla="val 30369"/>
                <a:gd name="adj2" fmla="val 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6" name="文本框 5"/>
            <p:cNvSpPr txBox="1"/>
            <p:nvPr/>
          </p:nvSpPr>
          <p:spPr>
            <a:xfrm>
              <a:off x="8690" y="7756"/>
              <a:ext cx="2208" cy="899"/>
            </a:xfrm>
            <a:prstGeom prst="rect">
              <a:avLst/>
            </a:prstGeom>
            <a:noFill/>
          </p:spPr>
          <p:txBody>
            <a:bodyPr wrap="none" rtlCol="0" anchor="t">
              <a:spAutoFit/>
            </a:bodyPr>
            <a:p>
              <a:pPr lvl="0" algn="r">
                <a:lnSpc>
                  <a:spcPct val="130000"/>
                </a:lnSpc>
                <a:defRPr/>
              </a:pPr>
              <a:r>
                <a:rPr lang="zh-CN" altLang="en-US" sz="2400" kern="0">
                  <a:latin typeface="微软雅黑" panose="020B0503020204020204" pitchFamily="34" charset="-122"/>
                  <a:ea typeface="微软雅黑" panose="020B0503020204020204" pitchFamily="34" charset="-122"/>
                  <a:sym typeface="+mn-ea"/>
                </a:rPr>
                <a:t>解决问题</a:t>
              </a:r>
              <a:endParaRPr lang="zh-CN" altLang="en-US" sz="2400" kern="0">
                <a:latin typeface="微软雅黑" panose="020B0503020204020204" pitchFamily="34" charset="-122"/>
                <a:ea typeface="微软雅黑" panose="020B0503020204020204" pitchFamily="34" charset="-122"/>
                <a:sym typeface="+mn-ea"/>
              </a:endParaRPr>
            </a:p>
          </p:txBody>
        </p:sp>
      </p:grpSp>
      <p:grpSp>
        <p:nvGrpSpPr>
          <p:cNvPr id="15" name="组合 14"/>
          <p:cNvGrpSpPr/>
          <p:nvPr/>
        </p:nvGrpSpPr>
        <p:grpSpPr>
          <a:xfrm>
            <a:off x="1256030" y="3324860"/>
            <a:ext cx="2743200" cy="873760"/>
            <a:chOff x="8034" y="2315"/>
            <a:chExt cx="4320" cy="1376"/>
          </a:xfrm>
        </p:grpSpPr>
        <p:sp>
          <p:nvSpPr>
            <p:cNvPr id="16" name="Round Diagonal Corner Rectangle 25"/>
            <p:cNvSpPr/>
            <p:nvPr/>
          </p:nvSpPr>
          <p:spPr>
            <a:xfrm>
              <a:off x="8034" y="2315"/>
              <a:ext cx="4320" cy="1376"/>
            </a:xfrm>
            <a:prstGeom prst="round2DiagRect">
              <a:avLst>
                <a:gd name="adj1" fmla="val 30369"/>
                <a:gd name="adj2" fmla="val 0"/>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sp>
          <p:nvSpPr>
            <p:cNvPr id="17" name="文本框 16"/>
            <p:cNvSpPr txBox="1"/>
            <p:nvPr/>
          </p:nvSpPr>
          <p:spPr>
            <a:xfrm>
              <a:off x="8610" y="2592"/>
              <a:ext cx="3168" cy="725"/>
            </a:xfrm>
            <a:prstGeom prst="rect">
              <a:avLst/>
            </a:prstGeom>
            <a:noFill/>
          </p:spPr>
          <p:txBody>
            <a:bodyPr wrap="none" rtlCol="0" anchor="t">
              <a:spAutoFit/>
            </a:bodyPr>
            <a:p>
              <a:pPr lvl="0" algn="ctr">
                <a:lnSpc>
                  <a:spcPct val="100000"/>
                </a:lnSpc>
                <a:defRPr/>
              </a:pPr>
              <a:r>
                <a:rPr lang="zh-CN" altLang="en-US" sz="2400" kern="0" dirty="0">
                  <a:latin typeface="微软雅黑" panose="020B0503020204020204" pitchFamily="34" charset="-122"/>
                  <a:ea typeface="微软雅黑" panose="020B0503020204020204" pitchFamily="34" charset="-122"/>
                  <a:sym typeface="+mn-ea"/>
                </a:rPr>
                <a:t>百分数（一）</a:t>
              </a:r>
              <a:endParaRPr lang="zh-CN" altLang="en-US" sz="2400" kern="0" dirty="0">
                <a:latin typeface="微软雅黑" panose="020B0503020204020204" pitchFamily="34" charset="-122"/>
                <a:ea typeface="微软雅黑" panose="020B0503020204020204" pitchFamily="34" charset="-122"/>
                <a:sym typeface="+mn-ea"/>
              </a:endParaRPr>
            </a:p>
          </p:txBody>
        </p:sp>
      </p:grpSp>
      <p:sp>
        <p:nvSpPr>
          <p:cNvPr id="47117" name="左大括号 47116"/>
          <p:cNvSpPr/>
          <p:nvPr/>
        </p:nvSpPr>
        <p:spPr>
          <a:xfrm>
            <a:off x="4244023" y="1966278"/>
            <a:ext cx="612000" cy="3528000"/>
          </a:xfrm>
          <a:prstGeom prst="leftBrace">
            <a:avLst>
              <a:gd name="adj1" fmla="val 93348"/>
              <a:gd name="adj2" fmla="val 50000"/>
            </a:avLst>
          </a:prstGeom>
          <a:noFill/>
          <a:ln w="31750"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7117"/>
                                        </p:tgtEl>
                                        <p:attrNameLst>
                                          <p:attrName>style.visibility</p:attrName>
                                        </p:attrNameLst>
                                      </p:cBhvr>
                                      <p:to>
                                        <p:strVal val="visible"/>
                                      </p:to>
                                    </p:set>
                                    <p:animEffect transition="in" filter="wipe(up)">
                                      <p:cBhvr>
                                        <p:cTn id="7" dur="500"/>
                                        <p:tgtEl>
                                          <p:spTgt spid="471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par>
                                <p:cTn id="13" presetID="2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500"/>
                                        <p:tgtEl>
                                          <p:spTgt spid="10"/>
                                        </p:tgtEl>
                                      </p:cBhvr>
                                    </p:animEffect>
                                  </p:childTnLst>
                                </p:cTn>
                              </p:par>
                              <p:par>
                                <p:cTn id="16" presetID="22" presetClass="entr" presetSubtype="2"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right)">
                                      <p:cBhvr>
                                        <p:cTn id="18" dur="500"/>
                                        <p:tgtEl>
                                          <p:spTgt spid="9"/>
                                        </p:tgtEl>
                                      </p:cBhvr>
                                    </p:animEffect>
                                  </p:childTnLst>
                                </p:cTn>
                              </p:par>
                              <p:par>
                                <p:cTn id="19" presetID="22" presetClass="entr" presetSubtype="2"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037715" y="1919605"/>
            <a:ext cx="5433695" cy="3784600"/>
          </a:xfrm>
          <a:prstGeom prst="rect">
            <a:avLst/>
          </a:prstGeom>
        </p:spPr>
        <p:txBody>
          <a:bodyPr wrap="square">
            <a:spAutoFit/>
          </a:bodyPr>
          <a:p>
            <a:pPr indent="355600">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百分之二十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写作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p>
            <a:pPr indent="355600">
              <a:lnSpc>
                <a:spcPct val="2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百分之二百零五点八</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写作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pitchFamily="18" charset="0"/>
            </a:endParaRPr>
          </a:p>
          <a:p>
            <a:pPr indent="355600">
              <a:lnSpc>
                <a:spcPct val="200000"/>
              </a:lnSpc>
            </a:pP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14 %</a:t>
            </a:r>
            <a:r>
              <a:rPr lang="en-US" altLang="zh-CN" sz="2400" dirty="0">
                <a:latin typeface="微软雅黑" panose="020B0503020204020204" pitchFamily="34" charset="-122"/>
                <a:ea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sym typeface="+mn-ea"/>
              </a:rPr>
              <a:t>读作：</a:t>
            </a:r>
            <a:endParaRPr lang="zh-CN" altLang="en-US" sz="2400" dirty="0">
              <a:latin typeface="微软雅黑" panose="020B0503020204020204" pitchFamily="34" charset="-122"/>
              <a:ea typeface="微软雅黑" panose="020B0503020204020204" pitchFamily="34" charset="-122"/>
              <a:sym typeface="+mn-ea"/>
            </a:endParaRPr>
          </a:p>
          <a:p>
            <a:pPr indent="355600">
              <a:lnSpc>
                <a:spcPct val="200000"/>
              </a:lnSpc>
            </a:pP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65.5 %</a:t>
            </a:r>
            <a:r>
              <a:rPr lang="en-US" altLang="zh-CN" sz="2400" dirty="0">
                <a:latin typeface="微软雅黑" panose="020B0503020204020204" pitchFamily="34" charset="-122"/>
                <a:ea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sym typeface="+mn-ea"/>
              </a:rPr>
              <a:t>读作：</a:t>
            </a:r>
            <a:endParaRPr lang="zh-CN" altLang="en-US" sz="2400" dirty="0">
              <a:latin typeface="微软雅黑" panose="020B0503020204020204" pitchFamily="34" charset="-122"/>
              <a:ea typeface="微软雅黑" panose="020B0503020204020204" pitchFamily="34" charset="-122"/>
              <a:sym typeface="+mn-ea"/>
            </a:endParaRPr>
          </a:p>
          <a:p>
            <a:pPr indent="355600">
              <a:lnSpc>
                <a:spcPct val="200000"/>
              </a:lnSpc>
            </a:pP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120 %</a:t>
            </a:r>
            <a:r>
              <a:rPr lang="en-US" altLang="zh-CN" sz="2400" dirty="0">
                <a:latin typeface="微软雅黑" panose="020B0503020204020204" pitchFamily="34" charset="-122"/>
                <a:ea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sym typeface="+mn-ea"/>
              </a:rPr>
              <a:t>读作：</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7078345" y="3569335"/>
            <a:ext cx="1706880" cy="460375"/>
          </a:xfrm>
          <a:prstGeom prst="rect">
            <a:avLst/>
          </a:prstGeom>
          <a:noFill/>
        </p:spPr>
        <p:txBody>
          <a:bodyPr wrap="none" rtlCol="0">
            <a:spAutoFit/>
          </a:bodyPr>
          <a:p>
            <a:pPr algn="l"/>
            <a:r>
              <a:rPr lang="zh-CN" altLang="zh-CN" sz="2400" dirty="0">
                <a:latin typeface="微软雅黑" panose="020B0503020204020204" pitchFamily="34" charset="-122"/>
                <a:ea typeface="微软雅黑" panose="020B0503020204020204" pitchFamily="34" charset="-122"/>
                <a:sym typeface="+mn-ea"/>
              </a:rPr>
              <a:t>百分之十四</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621145" y="4341495"/>
            <a:ext cx="2621280" cy="460375"/>
          </a:xfrm>
          <a:prstGeom prst="rect">
            <a:avLst/>
          </a:prstGeom>
          <a:noFill/>
        </p:spPr>
        <p:txBody>
          <a:bodyPr wrap="none" rtlCol="0">
            <a:spAutoFit/>
          </a:bodyPr>
          <a:p>
            <a:pPr algn="l"/>
            <a:r>
              <a:rPr lang="zh-CN" altLang="zh-CN" sz="2400" dirty="0">
                <a:latin typeface="微软雅黑" panose="020B0503020204020204" pitchFamily="34" charset="-122"/>
                <a:ea typeface="微软雅黑" panose="020B0503020204020204" pitchFamily="34" charset="-122"/>
                <a:sym typeface="+mn-ea"/>
              </a:rPr>
              <a:t>百分之六十五点五</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773545" y="5043170"/>
            <a:ext cx="2316480" cy="460375"/>
          </a:xfrm>
          <a:prstGeom prst="rect">
            <a:avLst/>
          </a:prstGeom>
          <a:noFill/>
        </p:spPr>
        <p:txBody>
          <a:bodyPr wrap="none" rtlCol="0">
            <a:spAutoFit/>
          </a:bodyPr>
          <a:p>
            <a:pPr algn="l"/>
            <a:r>
              <a:rPr lang="zh-CN" altLang="zh-CN" sz="2400" dirty="0">
                <a:latin typeface="微软雅黑" panose="020B0503020204020204" pitchFamily="34" charset="-122"/>
                <a:ea typeface="微软雅黑" panose="020B0503020204020204" pitchFamily="34" charset="-122"/>
                <a:sym typeface="+mn-ea"/>
              </a:rPr>
              <a:t>百分之一百二十</a:t>
            </a:r>
            <a:endParaRPr lang="zh-CN" altLang="zh-CN" sz="2400" dirty="0">
              <a:solidFill>
                <a:schemeClr val="tx1"/>
              </a:solidFill>
              <a:latin typeface="微软雅黑" panose="020B0503020204020204" pitchFamily="34" charset="-122"/>
              <a:ea typeface="微软雅黑" panose="020B0503020204020204" pitchFamily="34" charset="-122"/>
              <a:sym typeface="+mn-ea"/>
            </a:endParaRPr>
          </a:p>
        </p:txBody>
      </p:sp>
      <p:cxnSp>
        <p:nvCxnSpPr>
          <p:cNvPr id="13" name="直接连接符 12"/>
          <p:cNvCxnSpPr/>
          <p:nvPr/>
        </p:nvCxnSpPr>
        <p:spPr>
          <a:xfrm>
            <a:off x="6452235" y="2668905"/>
            <a:ext cx="29591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52235" y="3365500"/>
            <a:ext cx="29591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452235" y="4100195"/>
            <a:ext cx="29591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52235" y="4834890"/>
            <a:ext cx="29591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52235" y="5582920"/>
            <a:ext cx="29591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312025" y="2157095"/>
            <a:ext cx="810895" cy="460375"/>
          </a:xfrm>
          <a:prstGeom prst="rect">
            <a:avLst/>
          </a:prstGeom>
          <a:noFill/>
        </p:spPr>
        <p:txBody>
          <a:bodyPr wrap="none" rtlCol="0">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pitchFamily="18" charset="0"/>
              </a:rPr>
              <a:t>20%</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pitchFamily="18" charset="0"/>
            </a:endParaRPr>
          </a:p>
        </p:txBody>
      </p:sp>
      <p:sp>
        <p:nvSpPr>
          <p:cNvPr id="19" name="文本框 18"/>
          <p:cNvSpPr txBox="1"/>
          <p:nvPr/>
        </p:nvSpPr>
        <p:spPr>
          <a:xfrm>
            <a:off x="6852920" y="2863215"/>
            <a:ext cx="1597025" cy="460375"/>
          </a:xfrm>
          <a:prstGeom prst="rect">
            <a:avLst/>
          </a:prstGeom>
          <a:noFill/>
        </p:spPr>
        <p:txBody>
          <a:bodyPr wrap="none" rtlCol="0">
            <a:spAutoFit/>
          </a:bodyPr>
          <a:p>
            <a:pPr indent="355600" algn="l">
              <a:lnSpc>
                <a:spcPct val="100000"/>
              </a:lnSpc>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pitchFamily="18" charset="0"/>
              </a:rPr>
              <a:t>205.8%</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a:sym typeface="Times New Roman" panose="02020603050405020304" pitchFamily="18" charset="0"/>
            </a:endParaRPr>
          </a:p>
        </p:txBody>
      </p:sp>
      <p:grpSp>
        <p:nvGrpSpPr>
          <p:cNvPr id="40" name="组合 39"/>
          <p:cNvGrpSpPr/>
          <p:nvPr/>
        </p:nvGrpSpPr>
        <p:grpSpPr>
          <a:xfrm rot="0">
            <a:off x="1814830" y="1801495"/>
            <a:ext cx="8685530" cy="4305300"/>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5" name="组合 24"/>
          <p:cNvGrpSpPr/>
          <p:nvPr/>
        </p:nvGrpSpPr>
        <p:grpSpPr>
          <a:xfrm>
            <a:off x="4686935" y="867410"/>
            <a:ext cx="2453640" cy="685800"/>
            <a:chOff x="7381" y="1516"/>
            <a:chExt cx="3864" cy="1080"/>
          </a:xfrm>
        </p:grpSpPr>
        <p:grpSp>
          <p:nvGrpSpPr>
            <p:cNvPr id="21" name="组合 20"/>
            <p:cNvGrpSpPr/>
            <p:nvPr/>
          </p:nvGrpSpPr>
          <p:grpSpPr>
            <a:xfrm rot="0">
              <a:off x="7381" y="1516"/>
              <a:ext cx="3865" cy="1080"/>
              <a:chOff x="5648" y="4880"/>
              <a:chExt cx="8796" cy="2662"/>
            </a:xfrm>
          </p:grpSpPr>
          <p:grpSp>
            <p:nvGrpSpPr>
              <p:cNvPr id="22" name="组合 21"/>
              <p:cNvGrpSpPr/>
              <p:nvPr/>
            </p:nvGrpSpPr>
            <p:grpSpPr>
              <a:xfrm>
                <a:off x="5648" y="4880"/>
                <a:ext cx="8797" cy="2662"/>
                <a:chOff x="5648" y="4880"/>
                <a:chExt cx="8797" cy="2662"/>
              </a:xfrm>
            </p:grpSpPr>
            <p:sp>
              <p:nvSpPr>
                <p:cNvPr id="23" name="圆角矩形标注 22"/>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24" name="圆角矩形 23"/>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文本框 19"/>
            <p:cNvSpPr txBox="1"/>
            <p:nvPr/>
          </p:nvSpPr>
          <p:spPr>
            <a:xfrm>
              <a:off x="7729" y="1697"/>
              <a:ext cx="3168" cy="725"/>
            </a:xfrm>
            <a:prstGeom prst="rect">
              <a:avLst/>
            </a:prstGeom>
            <a:noFill/>
          </p:spPr>
          <p:txBody>
            <a:bodyPr wrap="none" rtlCol="0">
              <a:spAutoFit/>
            </a:bodyPr>
            <a:p>
              <a:r>
                <a:rPr lang="zh-CN" altLang="zh-CN" sz="2400"/>
                <a:t>读写下面各数</a:t>
              </a:r>
              <a:endParaRPr lang="zh-CN" altLang="zh-CN" sz="2400"/>
            </a:p>
          </p:txBody>
        </p:sp>
      </p:gr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p:tgtEl>
                                          <p:spTgt spid="19"/>
                                        </p:tgtEl>
                                        <p:attrNameLst>
                                          <p:attrName>ppt_y</p:attrName>
                                        </p:attrNameLst>
                                      </p:cBhvr>
                                      <p:tavLst>
                                        <p:tav tm="0">
                                          <p:val>
                                            <p:strVal val="#ppt_y+#ppt_h*1.125000"/>
                                          </p:val>
                                        </p:tav>
                                        <p:tav tm="100000">
                                          <p:val>
                                            <p:strVal val="#ppt_y"/>
                                          </p:val>
                                        </p:tav>
                                      </p:tavLst>
                                    </p:anim>
                                    <p:animEffect transition="in" filter="wipe(up)">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ppt_y</p:attrName>
                                        </p:attrNameLst>
                                      </p:cBhvr>
                                      <p:tavLst>
                                        <p:tav tm="0">
                                          <p:val>
                                            <p:strVal val="#ppt_y+#ppt_h*1.125000"/>
                                          </p:val>
                                        </p:tav>
                                        <p:tav tm="100000">
                                          <p:val>
                                            <p:strVal val="#ppt_y"/>
                                          </p:val>
                                        </p:tav>
                                      </p:tavLst>
                                    </p:anim>
                                    <p:animEffect transition="in" filter="wipe(up)">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8" name="Text Box 225"/>
          <p:cNvSpPr txBox="1">
            <a:spLocks noChangeArrowheads="1"/>
          </p:cNvSpPr>
          <p:nvPr/>
        </p:nvSpPr>
        <p:spPr bwMode="auto">
          <a:xfrm>
            <a:off x="2918059" y="1726182"/>
            <a:ext cx="5540781" cy="1014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先把百分数改写成分母是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的分数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spcBef>
                <a:spcPct val="5000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能约分的要约成最简分数。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Text Box 93"/>
          <p:cNvSpPr txBox="1">
            <a:spLocks noChangeArrowheads="1"/>
          </p:cNvSpPr>
          <p:nvPr/>
        </p:nvSpPr>
        <p:spPr bwMode="auto">
          <a:xfrm>
            <a:off x="2532071" y="3817777"/>
            <a:ext cx="5995213"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通常先把分数化成小数（除不尽时，通常</a:t>
            </a:r>
            <a:endParaRPr lang="zh-CN" altLang="en-US" sz="2400" dirty="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保留三位小数），再把小数化成百分数。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55" name="组合 154"/>
          <p:cNvGrpSpPr/>
          <p:nvPr/>
        </p:nvGrpSpPr>
        <p:grpSpPr>
          <a:xfrm>
            <a:off x="3530600" y="725805"/>
            <a:ext cx="4690110" cy="617220"/>
            <a:chOff x="5560" y="1143"/>
            <a:chExt cx="7386" cy="972"/>
          </a:xfrm>
        </p:grpSpPr>
        <p:sp>
          <p:nvSpPr>
            <p:cNvPr id="154" name="矩形 153"/>
            <p:cNvSpPr/>
            <p:nvPr/>
          </p:nvSpPr>
          <p:spPr>
            <a:xfrm>
              <a:off x="5560" y="1143"/>
              <a:ext cx="5666" cy="973"/>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矩形 66"/>
            <p:cNvSpPr/>
            <p:nvPr/>
          </p:nvSpPr>
          <p:spPr>
            <a:xfrm>
              <a:off x="6090" y="1267"/>
              <a:ext cx="6857"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百分数和分数的互化</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39" name="组合 138"/>
          <p:cNvGrpSpPr/>
          <p:nvPr/>
        </p:nvGrpSpPr>
        <p:grpSpPr>
          <a:xfrm>
            <a:off x="1269365" y="2397125"/>
            <a:ext cx="1305560" cy="709930"/>
            <a:chOff x="1999" y="3775"/>
            <a:chExt cx="2056" cy="1118"/>
          </a:xfrm>
        </p:grpSpPr>
        <p:grpSp>
          <p:nvGrpSpPr>
            <p:cNvPr id="128" name="组合 127"/>
            <p:cNvGrpSpPr/>
            <p:nvPr/>
          </p:nvGrpSpPr>
          <p:grpSpPr>
            <a:xfrm>
              <a:off x="1999" y="3775"/>
              <a:ext cx="2057" cy="1118"/>
              <a:chOff x="1679" y="4601"/>
              <a:chExt cx="14558" cy="4426"/>
            </a:xfrm>
            <a:effectLst>
              <a:outerShdw blurRad="76200" dir="13500000" sy="23000" kx="1200000" algn="br" rotWithShape="0">
                <a:prstClr val="black">
                  <a:alpha val="20000"/>
                </a:prstClr>
              </a:outerShdw>
            </a:effectLst>
          </p:grpSpPr>
          <p:sp>
            <p:nvSpPr>
              <p:cNvPr id="129" name="圆角矩形 128"/>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0" name="圆角矩形 129"/>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1" name="圆角矩形 130"/>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圆角矩形 131"/>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矩形 21"/>
            <p:cNvSpPr/>
            <p:nvPr/>
          </p:nvSpPr>
          <p:spPr>
            <a:xfrm>
              <a:off x="2103" y="3955"/>
              <a:ext cx="195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百分数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8221345" y="2423160"/>
            <a:ext cx="1470660" cy="709930"/>
            <a:chOff x="12947" y="3816"/>
            <a:chExt cx="2316" cy="1118"/>
          </a:xfrm>
        </p:grpSpPr>
        <p:grpSp>
          <p:nvGrpSpPr>
            <p:cNvPr id="133" name="组合 132"/>
            <p:cNvGrpSpPr/>
            <p:nvPr/>
          </p:nvGrpSpPr>
          <p:grpSpPr>
            <a:xfrm>
              <a:off x="12947" y="3816"/>
              <a:ext cx="2057" cy="1118"/>
              <a:chOff x="1679" y="4601"/>
              <a:chExt cx="14558" cy="4426"/>
            </a:xfrm>
            <a:effectLst>
              <a:outerShdw blurRad="76200" dir="13500000" sy="23000" kx="1200000" algn="br" rotWithShape="0">
                <a:prstClr val="black">
                  <a:alpha val="20000"/>
                </a:prstClr>
              </a:outerShdw>
            </a:effectLst>
          </p:grpSpPr>
          <p:sp>
            <p:nvSpPr>
              <p:cNvPr id="134" name="圆角矩形 133"/>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5" name="圆角矩形 134"/>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6" name="圆角矩形 135"/>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7" name="圆角矩形 136"/>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2" name="矩形 31"/>
            <p:cNvSpPr/>
            <p:nvPr/>
          </p:nvSpPr>
          <p:spPr>
            <a:xfrm>
              <a:off x="13311" y="3983"/>
              <a:ext cx="195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分数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35" name="右箭头 34"/>
          <p:cNvSpPr/>
          <p:nvPr/>
        </p:nvSpPr>
        <p:spPr>
          <a:xfrm>
            <a:off x="2672080" y="2748915"/>
            <a:ext cx="5452745" cy="160655"/>
          </a:xfrm>
          <a:prstGeom prst="rightArrow">
            <a:avLst>
              <a:gd name="adj1" fmla="val 50000"/>
              <a:gd name="adj2" fmla="val 23992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8" name="组合 57"/>
          <p:cNvGrpSpPr/>
          <p:nvPr/>
        </p:nvGrpSpPr>
        <p:grpSpPr>
          <a:xfrm>
            <a:off x="2421255" y="3140075"/>
            <a:ext cx="2591435" cy="730250"/>
            <a:chOff x="3813" y="4945"/>
            <a:chExt cx="4081" cy="1150"/>
          </a:xfrm>
        </p:grpSpPr>
        <p:sp>
          <p:nvSpPr>
            <p:cNvPr id="18" name="Text Box 174"/>
            <p:cNvSpPr txBox="1">
              <a:spLocks noChangeArrowheads="1"/>
            </p:cNvSpPr>
            <p:nvPr/>
          </p:nvSpPr>
          <p:spPr bwMode="auto">
            <a:xfrm>
              <a:off x="3813" y="5090"/>
              <a:ext cx="2040" cy="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4936" y="4945"/>
              <a:ext cx="1736" cy="1130"/>
              <a:chOff x="16161" y="2302"/>
              <a:chExt cx="1736" cy="1130"/>
            </a:xfrm>
          </p:grpSpPr>
          <p:grpSp>
            <p:nvGrpSpPr>
              <p:cNvPr id="37" name="Group 6"/>
              <p:cNvGrpSpPr/>
              <p:nvPr/>
            </p:nvGrpSpPr>
            <p:grpSpPr>
              <a:xfrm>
                <a:off x="16635" y="2302"/>
                <a:ext cx="1263" cy="1130"/>
                <a:chOff x="4876" y="2840"/>
                <a:chExt cx="505" cy="449"/>
              </a:xfrm>
            </p:grpSpPr>
            <p:sp>
              <p:nvSpPr>
                <p:cNvPr id="42" name="Text Box 7"/>
                <p:cNvSpPr txBox="1"/>
                <p:nvPr/>
              </p:nvSpPr>
              <p:spPr>
                <a:xfrm>
                  <a:off x="4876" y="2840"/>
                  <a:ext cx="505"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100</a:t>
                  </a:r>
                  <a:endParaRPr lang="en-US" altLang="zh-CN" sz="2400" dirty="0">
                    <a:solidFill>
                      <a:schemeClr val="tx1"/>
                    </a:solidFill>
                    <a:latin typeface="+mj-ea"/>
                    <a:ea typeface="+mj-ea"/>
                  </a:endParaRPr>
                </a:p>
              </p:txBody>
            </p:sp>
            <p:sp>
              <p:nvSpPr>
                <p:cNvPr id="43" name="Line 8"/>
                <p:cNvSpPr/>
                <p:nvPr/>
              </p:nvSpPr>
              <p:spPr>
                <a:xfrm>
                  <a:off x="4936" y="3030"/>
                  <a:ext cx="317" cy="0"/>
                </a:xfrm>
                <a:prstGeom prst="line">
                  <a:avLst/>
                </a:prstGeom>
                <a:ln w="25400" cap="flat" cmpd="sng">
                  <a:solidFill>
                    <a:schemeClr val="tx1"/>
                  </a:solidFill>
                  <a:prstDash val="solid"/>
                  <a:headEnd type="none" w="med" len="med"/>
                  <a:tailEnd type="none" w="med" len="med"/>
                </a:ln>
              </p:spPr>
            </p:sp>
          </p:grpSp>
          <p:sp>
            <p:nvSpPr>
              <p:cNvPr id="53" name="文本框 52"/>
              <p:cNvSpPr txBox="1"/>
              <p:nvPr/>
            </p:nvSpPr>
            <p:spPr>
              <a:xfrm>
                <a:off x="16161" y="2429"/>
                <a:ext cx="568" cy="725"/>
              </a:xfrm>
              <a:prstGeom prst="rect">
                <a:avLst/>
              </a:prstGeom>
              <a:noFill/>
            </p:spPr>
            <p:txBody>
              <a:bodyPr wrap="none" rtlCol="0">
                <a:spAutoFit/>
              </a:bodyPr>
              <a:p>
                <a:r>
                  <a:rPr lang="en-US" altLang="zh-CN" sz="2400"/>
                  <a:t>=</a:t>
                </a:r>
                <a:endParaRPr lang="en-US" altLang="zh-CN" sz="2400"/>
              </a:p>
            </p:txBody>
          </p:sp>
        </p:grpSp>
        <p:grpSp>
          <p:nvGrpSpPr>
            <p:cNvPr id="57" name="组合 56"/>
            <p:cNvGrpSpPr/>
            <p:nvPr/>
          </p:nvGrpSpPr>
          <p:grpSpPr>
            <a:xfrm>
              <a:off x="6418" y="4965"/>
              <a:ext cx="1476" cy="1130"/>
              <a:chOff x="15055" y="6282"/>
              <a:chExt cx="1476" cy="1130"/>
            </a:xfrm>
          </p:grpSpPr>
          <p:grpSp>
            <p:nvGrpSpPr>
              <p:cNvPr id="49" name="Group 6"/>
              <p:cNvGrpSpPr/>
              <p:nvPr/>
            </p:nvGrpSpPr>
            <p:grpSpPr>
              <a:xfrm>
                <a:off x="15623" y="6282"/>
                <a:ext cx="908" cy="1130"/>
                <a:chOff x="4876" y="2840"/>
                <a:chExt cx="363" cy="449"/>
              </a:xfrm>
            </p:grpSpPr>
            <p:sp>
              <p:nvSpPr>
                <p:cNvPr id="5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54" name="文本框 53"/>
              <p:cNvSpPr txBox="1"/>
              <p:nvPr/>
            </p:nvSpPr>
            <p:spPr>
              <a:xfrm>
                <a:off x="15055" y="6397"/>
                <a:ext cx="568" cy="725"/>
              </a:xfrm>
              <a:prstGeom prst="rect">
                <a:avLst/>
              </a:prstGeom>
              <a:noFill/>
            </p:spPr>
            <p:txBody>
              <a:bodyPr wrap="none" rtlCol="0">
                <a:spAutoFit/>
              </a:bodyPr>
              <a:p>
                <a:r>
                  <a:rPr lang="en-US" altLang="zh-CN" sz="2400"/>
                  <a:t>=</a:t>
                </a:r>
                <a:endParaRPr lang="en-US" altLang="zh-CN" sz="2400"/>
              </a:p>
            </p:txBody>
          </p:sp>
        </p:grpSp>
      </p:grpSp>
      <p:grpSp>
        <p:nvGrpSpPr>
          <p:cNvPr id="59" name="组合 58"/>
          <p:cNvGrpSpPr/>
          <p:nvPr/>
        </p:nvGrpSpPr>
        <p:grpSpPr>
          <a:xfrm>
            <a:off x="5516245" y="3133090"/>
            <a:ext cx="2591435" cy="730250"/>
            <a:chOff x="3813" y="4945"/>
            <a:chExt cx="4081" cy="1150"/>
          </a:xfrm>
        </p:grpSpPr>
        <p:sp>
          <p:nvSpPr>
            <p:cNvPr id="62" name="Text Box 174"/>
            <p:cNvSpPr txBox="1">
              <a:spLocks noChangeArrowheads="1"/>
            </p:cNvSpPr>
            <p:nvPr/>
          </p:nvSpPr>
          <p:spPr bwMode="auto">
            <a:xfrm>
              <a:off x="3813" y="5090"/>
              <a:ext cx="2040" cy="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4936" y="4945"/>
              <a:ext cx="1736" cy="1130"/>
              <a:chOff x="16161" y="2302"/>
              <a:chExt cx="1736" cy="1130"/>
            </a:xfrm>
          </p:grpSpPr>
          <p:grpSp>
            <p:nvGrpSpPr>
              <p:cNvPr id="95" name="Group 6"/>
              <p:cNvGrpSpPr/>
              <p:nvPr/>
            </p:nvGrpSpPr>
            <p:grpSpPr>
              <a:xfrm>
                <a:off x="16635" y="2302"/>
                <a:ext cx="1263" cy="1130"/>
                <a:chOff x="4876" y="2840"/>
                <a:chExt cx="505" cy="449"/>
              </a:xfrm>
            </p:grpSpPr>
            <p:sp>
              <p:nvSpPr>
                <p:cNvPr id="96" name="Text Box 7"/>
                <p:cNvSpPr txBox="1"/>
                <p:nvPr/>
              </p:nvSpPr>
              <p:spPr>
                <a:xfrm>
                  <a:off x="4876" y="2840"/>
                  <a:ext cx="505"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80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100</a:t>
                  </a:r>
                  <a:endParaRPr lang="en-US" altLang="zh-CN" sz="2400" dirty="0">
                    <a:solidFill>
                      <a:schemeClr val="tx1"/>
                    </a:solidFill>
                    <a:latin typeface="+mj-ea"/>
                    <a:ea typeface="+mj-ea"/>
                  </a:endParaRPr>
                </a:p>
              </p:txBody>
            </p:sp>
            <p:sp>
              <p:nvSpPr>
                <p:cNvPr id="97" name="Line 8"/>
                <p:cNvSpPr/>
                <p:nvPr/>
              </p:nvSpPr>
              <p:spPr>
                <a:xfrm>
                  <a:off x="4936" y="3030"/>
                  <a:ext cx="317"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16161" y="2429"/>
                <a:ext cx="568" cy="725"/>
              </a:xfrm>
              <a:prstGeom prst="rect">
                <a:avLst/>
              </a:prstGeom>
              <a:noFill/>
            </p:spPr>
            <p:txBody>
              <a:bodyPr wrap="none" rtlCol="0">
                <a:spAutoFit/>
              </a:bodyPr>
              <a:p>
                <a:r>
                  <a:rPr lang="en-US" altLang="zh-CN" sz="2400"/>
                  <a:t>=</a:t>
                </a:r>
                <a:endParaRPr lang="en-US" altLang="zh-CN" sz="2400"/>
              </a:p>
            </p:txBody>
          </p:sp>
        </p:grpSp>
        <p:grpSp>
          <p:nvGrpSpPr>
            <p:cNvPr id="99" name="组合 98"/>
            <p:cNvGrpSpPr/>
            <p:nvPr/>
          </p:nvGrpSpPr>
          <p:grpSpPr>
            <a:xfrm>
              <a:off x="6418" y="4965"/>
              <a:ext cx="1476" cy="1130"/>
              <a:chOff x="15055" y="6282"/>
              <a:chExt cx="1476" cy="1130"/>
            </a:xfrm>
          </p:grpSpPr>
          <p:grpSp>
            <p:nvGrpSpPr>
              <p:cNvPr id="100" name="Group 6"/>
              <p:cNvGrpSpPr/>
              <p:nvPr/>
            </p:nvGrpSpPr>
            <p:grpSpPr>
              <a:xfrm>
                <a:off x="15623" y="6282"/>
                <a:ext cx="908" cy="1130"/>
                <a:chOff x="4876" y="2840"/>
                <a:chExt cx="363" cy="449"/>
              </a:xfrm>
            </p:grpSpPr>
            <p:sp>
              <p:nvSpPr>
                <p:cNvPr id="10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0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03" name="文本框 102"/>
              <p:cNvSpPr txBox="1"/>
              <p:nvPr/>
            </p:nvSpPr>
            <p:spPr>
              <a:xfrm>
                <a:off x="15055" y="6397"/>
                <a:ext cx="568" cy="725"/>
              </a:xfrm>
              <a:prstGeom prst="rect">
                <a:avLst/>
              </a:prstGeom>
              <a:noFill/>
            </p:spPr>
            <p:txBody>
              <a:bodyPr wrap="none" rtlCol="0">
                <a:spAutoFit/>
              </a:bodyPr>
              <a:p>
                <a:r>
                  <a:rPr lang="en-US" altLang="zh-CN" sz="2400"/>
                  <a:t>=</a:t>
                </a:r>
                <a:endParaRPr lang="en-US" altLang="zh-CN" sz="2400"/>
              </a:p>
            </p:txBody>
          </p:sp>
        </p:grpSp>
      </p:grpSp>
      <p:sp>
        <p:nvSpPr>
          <p:cNvPr id="105" name="右箭头 104"/>
          <p:cNvSpPr/>
          <p:nvPr/>
        </p:nvSpPr>
        <p:spPr>
          <a:xfrm>
            <a:off x="2608580" y="5032375"/>
            <a:ext cx="5452745" cy="160655"/>
          </a:xfrm>
          <a:prstGeom prst="rightArrow">
            <a:avLst>
              <a:gd name="adj1" fmla="val 50000"/>
              <a:gd name="adj2" fmla="val 23992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7" name="组合 106"/>
          <p:cNvGrpSpPr/>
          <p:nvPr/>
        </p:nvGrpSpPr>
        <p:grpSpPr>
          <a:xfrm>
            <a:off x="2643505" y="5305425"/>
            <a:ext cx="2582545" cy="717550"/>
            <a:chOff x="6986" y="4965"/>
            <a:chExt cx="4067" cy="1130"/>
          </a:xfrm>
        </p:grpSpPr>
        <p:sp>
          <p:nvSpPr>
            <p:cNvPr id="108" name="Text Box 174"/>
            <p:cNvSpPr txBox="1">
              <a:spLocks noChangeArrowheads="1"/>
            </p:cNvSpPr>
            <p:nvPr/>
          </p:nvSpPr>
          <p:spPr bwMode="auto">
            <a:xfrm>
              <a:off x="7997" y="5090"/>
              <a:ext cx="3056" cy="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0.8 </a:t>
              </a:r>
              <a:r>
                <a:rPr lang="en-US" altLang="zh-CN" sz="2400">
                  <a:sym typeface="+mn-ea"/>
                </a:rPr>
                <a:t>= </a:t>
              </a:r>
              <a:r>
                <a:rPr lang="en-US" altLang="zh-CN" sz="2400" dirty="0">
                  <a:solidFill>
                    <a:schemeClr val="tx1"/>
                  </a:solidFill>
                  <a:latin typeface="微软雅黑" panose="020B0503020204020204" pitchFamily="34" charset="-122"/>
                  <a:ea typeface="微软雅黑" panose="020B0503020204020204" pitchFamily="34" charset="-122"/>
                </a:rPr>
                <a:t>80%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14" name="组合 113"/>
            <p:cNvGrpSpPr/>
            <p:nvPr/>
          </p:nvGrpSpPr>
          <p:grpSpPr>
            <a:xfrm>
              <a:off x="6986" y="4965"/>
              <a:ext cx="1176" cy="1130"/>
              <a:chOff x="15623" y="6282"/>
              <a:chExt cx="1176" cy="1130"/>
            </a:xfrm>
          </p:grpSpPr>
          <p:grpSp>
            <p:nvGrpSpPr>
              <p:cNvPr id="115" name="Group 6"/>
              <p:cNvGrpSpPr/>
              <p:nvPr/>
            </p:nvGrpSpPr>
            <p:grpSpPr>
              <a:xfrm>
                <a:off x="15623" y="6282"/>
                <a:ext cx="908" cy="1130"/>
                <a:chOff x="4876" y="2840"/>
                <a:chExt cx="363" cy="449"/>
              </a:xfrm>
            </p:grpSpPr>
            <p:sp>
              <p:nvSpPr>
                <p:cNvPr id="11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1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18" name="文本框 117"/>
              <p:cNvSpPr txBox="1"/>
              <p:nvPr/>
            </p:nvSpPr>
            <p:spPr>
              <a:xfrm>
                <a:off x="16231" y="6397"/>
                <a:ext cx="568" cy="725"/>
              </a:xfrm>
              <a:prstGeom prst="rect">
                <a:avLst/>
              </a:prstGeom>
              <a:noFill/>
            </p:spPr>
            <p:txBody>
              <a:bodyPr wrap="none" rtlCol="0">
                <a:spAutoFit/>
              </a:bodyPr>
              <a:p>
                <a:r>
                  <a:rPr lang="en-US" altLang="zh-CN" sz="2400"/>
                  <a:t>=</a:t>
                </a:r>
                <a:endParaRPr lang="en-US" altLang="zh-CN" sz="2400"/>
              </a:p>
            </p:txBody>
          </p:sp>
        </p:grpSp>
      </p:grpSp>
      <p:grpSp>
        <p:nvGrpSpPr>
          <p:cNvPr id="119" name="组合 118"/>
          <p:cNvGrpSpPr/>
          <p:nvPr/>
        </p:nvGrpSpPr>
        <p:grpSpPr>
          <a:xfrm>
            <a:off x="5028504" y="5304155"/>
            <a:ext cx="4970841" cy="717550"/>
            <a:chOff x="6811" y="4965"/>
            <a:chExt cx="7828" cy="1130"/>
          </a:xfrm>
        </p:grpSpPr>
        <p:sp>
          <p:nvSpPr>
            <p:cNvPr id="120" name="Text Box 174"/>
            <p:cNvSpPr txBox="1">
              <a:spLocks noChangeArrowheads="1"/>
            </p:cNvSpPr>
            <p:nvPr/>
          </p:nvSpPr>
          <p:spPr bwMode="auto">
            <a:xfrm>
              <a:off x="9765" y="5090"/>
              <a:ext cx="4874" cy="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p>
              <a:pPr>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0.071 </a:t>
              </a:r>
              <a:r>
                <a:rPr lang="en-US" altLang="zh-CN" sz="2400">
                  <a:sym typeface="+mn-ea"/>
                </a:rPr>
                <a:t>= </a:t>
              </a:r>
              <a:r>
                <a:rPr lang="en-US" altLang="zh-CN" sz="2400" dirty="0">
                  <a:solidFill>
                    <a:schemeClr val="tx1"/>
                  </a:solidFill>
                  <a:latin typeface="微软雅黑" panose="020B0503020204020204" pitchFamily="34" charset="-122"/>
                  <a:ea typeface="微软雅黑" panose="020B0503020204020204" pitchFamily="34" charset="-122"/>
                </a:rPr>
                <a:t>7.1</a:t>
              </a:r>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6811" y="4965"/>
              <a:ext cx="3444" cy="1130"/>
              <a:chOff x="15448" y="6282"/>
              <a:chExt cx="3444" cy="1130"/>
            </a:xfrm>
          </p:grpSpPr>
          <p:grpSp>
            <p:nvGrpSpPr>
              <p:cNvPr id="122" name="Group 6"/>
              <p:cNvGrpSpPr/>
              <p:nvPr/>
            </p:nvGrpSpPr>
            <p:grpSpPr>
              <a:xfrm>
                <a:off x="15448" y="6282"/>
                <a:ext cx="908" cy="1130"/>
                <a:chOff x="4806" y="2840"/>
                <a:chExt cx="363" cy="449"/>
              </a:xfrm>
            </p:grpSpPr>
            <p:sp>
              <p:nvSpPr>
                <p:cNvPr id="123" name="Text Box 7"/>
                <p:cNvSpPr txBox="1"/>
                <p:nvPr/>
              </p:nvSpPr>
              <p:spPr>
                <a:xfrm>
                  <a:off x="480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14</a:t>
                  </a:r>
                  <a:endParaRPr lang="en-US" altLang="zh-CN" sz="2400" dirty="0">
                    <a:solidFill>
                      <a:schemeClr val="tx1"/>
                    </a:solidFill>
                    <a:latin typeface="+mj-ea"/>
                    <a:ea typeface="+mj-ea"/>
                  </a:endParaRPr>
                </a:p>
              </p:txBody>
            </p:sp>
            <p:sp>
              <p:nvSpPr>
                <p:cNvPr id="12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25" name="文本框 124"/>
              <p:cNvSpPr txBox="1"/>
              <p:nvPr/>
            </p:nvSpPr>
            <p:spPr>
              <a:xfrm>
                <a:off x="16231" y="6397"/>
                <a:ext cx="2661" cy="725"/>
              </a:xfrm>
              <a:prstGeom prst="rect">
                <a:avLst/>
              </a:prstGeom>
              <a:noFill/>
            </p:spPr>
            <p:txBody>
              <a:bodyPr wrap="square" rtlCol="0">
                <a:spAutoFit/>
              </a:bodyPr>
              <a:p>
                <a:pPr algn="l"/>
                <a:r>
                  <a:rPr lang="en-US" altLang="zh-CN" sz="2400"/>
                  <a:t>=1</a:t>
                </a:r>
                <a:r>
                  <a:rPr lang="zh-CN" altLang="en-US" sz="2400">
                    <a:latin typeface="Arial" panose="020B0604020202020204" pitchFamily="34" charset="0"/>
                    <a:sym typeface="+mn-ea"/>
                  </a:rPr>
                  <a:t>÷</a:t>
                </a:r>
                <a:r>
                  <a:rPr lang="en-US" altLang="zh-CN" sz="2400">
                    <a:latin typeface="Arial" panose="020B0604020202020204" pitchFamily="34" charset="0"/>
                    <a:sym typeface="+mn-ea"/>
                  </a:rPr>
                  <a:t>14 </a:t>
                </a:r>
                <a:r>
                  <a:rPr lang="zh-CN" altLang="en-US" sz="2400" b="1">
                    <a:latin typeface="微软雅黑" panose="020B0503020204020204" pitchFamily="34" charset="-122"/>
                    <a:ea typeface="微软雅黑" panose="020B0503020204020204" pitchFamily="34" charset="-122"/>
                    <a:cs typeface="Arial" panose="020B0604020202020204" pitchFamily="34" charset="0"/>
                    <a:sym typeface="+mn-ea"/>
                  </a:rPr>
                  <a:t>≈</a:t>
                </a:r>
                <a:endParaRPr lang="en-US" altLang="zh-CN" sz="2400" b="1">
                  <a:latin typeface="微软雅黑" panose="020B0503020204020204" pitchFamily="34" charset="-122"/>
                  <a:ea typeface="微软雅黑" panose="020B0503020204020204" pitchFamily="34" charset="-122"/>
                </a:endParaRPr>
              </a:p>
            </p:txBody>
          </p:sp>
        </p:grpSp>
      </p:grpSp>
      <p:sp>
        <p:nvSpPr>
          <p:cNvPr id="127" name="文本框 126"/>
          <p:cNvSpPr txBox="1"/>
          <p:nvPr/>
        </p:nvSpPr>
        <p:spPr>
          <a:xfrm>
            <a:off x="11375390" y="2644775"/>
            <a:ext cx="308610" cy="368300"/>
          </a:xfrm>
          <a:prstGeom prst="rect">
            <a:avLst/>
          </a:prstGeom>
          <a:noFill/>
        </p:spPr>
        <p:txBody>
          <a:bodyPr wrap="none" rtlCol="0" anchor="t">
            <a:spAutoFit/>
          </a:bodyPr>
          <a:p>
            <a:r>
              <a:rPr lang="zh-CN" altLang="en-US">
                <a:latin typeface="Arial" panose="020B0604020202020204" pitchFamily="34" charset="0"/>
                <a:cs typeface="Arial" panose="020B0604020202020204" pitchFamily="34" charset="0"/>
              </a:rPr>
              <a:t>≈</a:t>
            </a:r>
            <a:endParaRPr lang="zh-CN" altLang="en-US">
              <a:latin typeface="Arial" panose="020B0604020202020204" pitchFamily="34" charset="0"/>
              <a:cs typeface="Arial" panose="020B0604020202020204" pitchFamily="34" charset="0"/>
            </a:endParaRPr>
          </a:p>
        </p:txBody>
      </p:sp>
      <p:grpSp>
        <p:nvGrpSpPr>
          <p:cNvPr id="140" name="组合 139"/>
          <p:cNvGrpSpPr/>
          <p:nvPr/>
        </p:nvGrpSpPr>
        <p:grpSpPr>
          <a:xfrm>
            <a:off x="1220470" y="4671695"/>
            <a:ext cx="1470660" cy="709930"/>
            <a:chOff x="12947" y="3816"/>
            <a:chExt cx="2316" cy="1118"/>
          </a:xfrm>
        </p:grpSpPr>
        <p:grpSp>
          <p:nvGrpSpPr>
            <p:cNvPr id="141" name="组合 140"/>
            <p:cNvGrpSpPr/>
            <p:nvPr/>
          </p:nvGrpSpPr>
          <p:grpSpPr>
            <a:xfrm>
              <a:off x="12947" y="3816"/>
              <a:ext cx="2057" cy="1118"/>
              <a:chOff x="1679" y="4601"/>
              <a:chExt cx="14558" cy="4426"/>
            </a:xfrm>
            <a:effectLst>
              <a:outerShdw blurRad="76200" dir="13500000" sy="23000" kx="1200000" algn="br" rotWithShape="0">
                <a:prstClr val="black">
                  <a:alpha val="20000"/>
                </a:prstClr>
              </a:outerShdw>
            </a:effectLst>
          </p:grpSpPr>
          <p:sp>
            <p:nvSpPr>
              <p:cNvPr id="142" name="圆角矩形 141"/>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3" name="圆角矩形 142"/>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4" name="圆角矩形 143"/>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5" name="圆角矩形 144"/>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6" name="矩形 145"/>
            <p:cNvSpPr/>
            <p:nvPr/>
          </p:nvSpPr>
          <p:spPr>
            <a:xfrm>
              <a:off x="13311" y="3983"/>
              <a:ext cx="195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分数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8221980" y="4667250"/>
            <a:ext cx="1305560" cy="709930"/>
            <a:chOff x="1999" y="3775"/>
            <a:chExt cx="2056" cy="1118"/>
          </a:xfrm>
        </p:grpSpPr>
        <p:grpSp>
          <p:nvGrpSpPr>
            <p:cNvPr id="148" name="组合 147"/>
            <p:cNvGrpSpPr/>
            <p:nvPr/>
          </p:nvGrpSpPr>
          <p:grpSpPr>
            <a:xfrm>
              <a:off x="1999" y="3775"/>
              <a:ext cx="2057" cy="1118"/>
              <a:chOff x="1679" y="4601"/>
              <a:chExt cx="14558" cy="4426"/>
            </a:xfrm>
            <a:effectLst>
              <a:outerShdw blurRad="76200" dir="13500000" sy="23000" kx="1200000" algn="br" rotWithShape="0">
                <a:prstClr val="black">
                  <a:alpha val="20000"/>
                </a:prstClr>
              </a:outerShdw>
            </a:effectLst>
          </p:grpSpPr>
          <p:sp>
            <p:nvSpPr>
              <p:cNvPr id="149" name="圆角矩形 148"/>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0" name="圆角矩形 149"/>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1" name="圆角矩形 150"/>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2" name="圆角矩形 151"/>
              <p:cNvSpPr/>
              <p:nvPr/>
            </p:nvSpPr>
            <p:spPr>
              <a:xfrm>
                <a:off x="1679" y="4601"/>
                <a:ext cx="14557" cy="4426"/>
              </a:xfrm>
              <a:prstGeom prst="roundRect">
                <a:avLst/>
              </a:prstGeom>
              <a:solidFill>
                <a:schemeClr val="accent1">
                  <a:lumMod val="60000"/>
                  <a:lumOff val="4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3" name="矩形 152"/>
            <p:cNvSpPr/>
            <p:nvPr/>
          </p:nvSpPr>
          <p:spPr>
            <a:xfrm>
              <a:off x="2103" y="3955"/>
              <a:ext cx="195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eaLnBrk="1" hangingPunct="1">
                <a:lnSpc>
                  <a:spcPct val="100000"/>
                </a:lnSpc>
              </a:pPr>
              <a:r>
                <a:rPr lang="zh-CN" altLang="en-US" sz="2400" dirty="0">
                  <a:solidFill>
                    <a:schemeClr val="tx1"/>
                  </a:solidFill>
                  <a:latin typeface="微软雅黑" panose="020B0503020204020204" pitchFamily="34" charset="-122"/>
                  <a:ea typeface="微软雅黑" panose="020B0503020204020204" pitchFamily="34" charset="-122"/>
                </a:rPr>
                <a:t>百分数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wipe(left)">
                                      <p:cBhvr>
                                        <p:cTn id="7" dur="500"/>
                                        <p:tgtEl>
                                          <p:spTgt spid="1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38"/>
                                        </p:tgtEl>
                                        <p:attrNameLst>
                                          <p:attrName>style.visibility</p:attrName>
                                        </p:attrNameLst>
                                      </p:cBhvr>
                                      <p:to>
                                        <p:strVal val="visible"/>
                                      </p:to>
                                    </p:set>
                                    <p:animEffect transition="in" filter="wipe(left)">
                                      <p:cBhvr>
                                        <p:cTn id="15" dur="500"/>
                                        <p:tgtEl>
                                          <p:spTgt spid="138"/>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amond(in)">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p:tgtEl>
                                          <p:spTgt spid="58"/>
                                        </p:tgtEl>
                                        <p:attrNameLst>
                                          <p:attrName>ppt_y</p:attrName>
                                        </p:attrNameLst>
                                      </p:cBhvr>
                                      <p:tavLst>
                                        <p:tav tm="0">
                                          <p:val>
                                            <p:strVal val="#ppt_y+#ppt_h*1.125000"/>
                                          </p:val>
                                        </p:tav>
                                        <p:tav tm="100000">
                                          <p:val>
                                            <p:strVal val="#ppt_y"/>
                                          </p:val>
                                        </p:tav>
                                      </p:tavLst>
                                    </p:anim>
                                    <p:animEffect transition="in" filter="wipe(up)">
                                      <p:cBhvr>
                                        <p:cTn id="26" dur="500"/>
                                        <p:tgtEl>
                                          <p:spTgt spid="5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additive="base">
                                        <p:cTn id="31" dur="500"/>
                                        <p:tgtEl>
                                          <p:spTgt spid="59"/>
                                        </p:tgtEl>
                                        <p:attrNameLst>
                                          <p:attrName>ppt_y</p:attrName>
                                        </p:attrNameLst>
                                      </p:cBhvr>
                                      <p:tavLst>
                                        <p:tav tm="0">
                                          <p:val>
                                            <p:strVal val="#ppt_y+#ppt_h*1.125000"/>
                                          </p:val>
                                        </p:tav>
                                        <p:tav tm="100000">
                                          <p:val>
                                            <p:strVal val="#ppt_y"/>
                                          </p:val>
                                        </p:tav>
                                      </p:tavLst>
                                    </p:anim>
                                    <p:animEffect transition="in" filter="wipe(up)">
                                      <p:cBhvr>
                                        <p:cTn id="32" dur="500"/>
                                        <p:tgtEl>
                                          <p:spTgt spid="5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40"/>
                                        </p:tgtEl>
                                        <p:attrNameLst>
                                          <p:attrName>style.visibility</p:attrName>
                                        </p:attrNameLst>
                                      </p:cBhvr>
                                      <p:to>
                                        <p:strVal val="visible"/>
                                      </p:to>
                                    </p:set>
                                    <p:animEffect transition="in" filter="wipe(left)">
                                      <p:cBhvr>
                                        <p:cTn id="37" dur="500"/>
                                        <p:tgtEl>
                                          <p:spTgt spid="14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105"/>
                                        </p:tgtEl>
                                        <p:attrNameLst>
                                          <p:attrName>style.visibility</p:attrName>
                                        </p:attrNameLst>
                                      </p:cBhvr>
                                      <p:to>
                                        <p:strVal val="visible"/>
                                      </p:to>
                                    </p:set>
                                    <p:animEffect transition="in" filter="wipe(left)">
                                      <p:cBhvr>
                                        <p:cTn id="41" dur="500"/>
                                        <p:tgtEl>
                                          <p:spTgt spid="105"/>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147"/>
                                        </p:tgtEl>
                                        <p:attrNameLst>
                                          <p:attrName>style.visibility</p:attrName>
                                        </p:attrNameLst>
                                      </p:cBhvr>
                                      <p:to>
                                        <p:strVal val="visible"/>
                                      </p:to>
                                    </p:set>
                                    <p:animEffect transition="in" filter="wipe(left)">
                                      <p:cBhvr>
                                        <p:cTn id="45" dur="500"/>
                                        <p:tgtEl>
                                          <p:spTgt spid="147"/>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diamond(in)">
                                      <p:cBhvr>
                                        <p:cTn id="50" dur="1000"/>
                                        <p:tgtEl>
                                          <p:spTgt spid="44"/>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07"/>
                                        </p:tgtEl>
                                        <p:attrNameLst>
                                          <p:attrName>style.visibility</p:attrName>
                                        </p:attrNameLst>
                                      </p:cBhvr>
                                      <p:to>
                                        <p:strVal val="visible"/>
                                      </p:to>
                                    </p:set>
                                    <p:anim calcmode="lin" valueType="num">
                                      <p:cBhvr additive="base">
                                        <p:cTn id="55" dur="500"/>
                                        <p:tgtEl>
                                          <p:spTgt spid="107"/>
                                        </p:tgtEl>
                                        <p:attrNameLst>
                                          <p:attrName>ppt_y</p:attrName>
                                        </p:attrNameLst>
                                      </p:cBhvr>
                                      <p:tavLst>
                                        <p:tav tm="0">
                                          <p:val>
                                            <p:strVal val="#ppt_y+#ppt_h*1.125000"/>
                                          </p:val>
                                        </p:tav>
                                        <p:tav tm="100000">
                                          <p:val>
                                            <p:strVal val="#ppt_y"/>
                                          </p:val>
                                        </p:tav>
                                      </p:tavLst>
                                    </p:anim>
                                    <p:animEffect transition="in" filter="wipe(up)">
                                      <p:cBhvr>
                                        <p:cTn id="56" dur="500"/>
                                        <p:tgtEl>
                                          <p:spTgt spid="107"/>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119"/>
                                        </p:tgtEl>
                                        <p:attrNameLst>
                                          <p:attrName>style.visibility</p:attrName>
                                        </p:attrNameLst>
                                      </p:cBhvr>
                                      <p:to>
                                        <p:strVal val="visible"/>
                                      </p:to>
                                    </p:set>
                                    <p:anim calcmode="lin" valueType="num">
                                      <p:cBhvr additive="base">
                                        <p:cTn id="61" dur="500"/>
                                        <p:tgtEl>
                                          <p:spTgt spid="119"/>
                                        </p:tgtEl>
                                        <p:attrNameLst>
                                          <p:attrName>ppt_y</p:attrName>
                                        </p:attrNameLst>
                                      </p:cBhvr>
                                      <p:tavLst>
                                        <p:tav tm="0">
                                          <p:val>
                                            <p:strVal val="#ppt_y+#ppt_h*1.125000"/>
                                          </p:val>
                                        </p:tav>
                                        <p:tav tm="100000">
                                          <p:val>
                                            <p:strVal val="#ppt_y"/>
                                          </p:val>
                                        </p:tav>
                                      </p:tavLst>
                                    </p:anim>
                                    <p:animEffect transition="in" filter="wipe(up)">
                                      <p:cBhvr>
                                        <p:cTn id="62"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44" grpId="0" bldLvl="0" animBg="1"/>
      <p:bldP spid="35" grpId="0" bldLvl="0" animBg="1"/>
      <p:bldP spid="10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7" name="组合 96"/>
          <p:cNvGrpSpPr/>
          <p:nvPr/>
        </p:nvGrpSpPr>
        <p:grpSpPr>
          <a:xfrm>
            <a:off x="1765935" y="4958080"/>
            <a:ext cx="8711565" cy="1438275"/>
            <a:chOff x="2584" y="2518"/>
            <a:chExt cx="13719" cy="2265"/>
          </a:xfrm>
        </p:grpSpPr>
        <p:sp>
          <p:nvSpPr>
            <p:cNvPr id="98" name="圆角矩形 97"/>
            <p:cNvSpPr/>
            <p:nvPr/>
          </p:nvSpPr>
          <p:spPr>
            <a:xfrm>
              <a:off x="2584" y="2518"/>
              <a:ext cx="12995" cy="2265"/>
            </a:xfrm>
            <a:prstGeom prst="roundRect">
              <a:avLst/>
            </a:prstGeom>
            <a:solidFill>
              <a:schemeClr val="accent1">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9" name="TextBox 4"/>
            <p:cNvSpPr txBox="1">
              <a:spLocks noChangeArrowheads="1"/>
            </p:cNvSpPr>
            <p:nvPr/>
          </p:nvSpPr>
          <p:spPr bwMode="auto">
            <a:xfrm>
              <a:off x="2630" y="2800"/>
              <a:ext cx="1367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求一个数比另一个数多（少）几分之几（或百分之几）。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93" name="组合 92"/>
          <p:cNvGrpSpPr/>
          <p:nvPr/>
        </p:nvGrpSpPr>
        <p:grpSpPr>
          <a:xfrm>
            <a:off x="1333500" y="3230880"/>
            <a:ext cx="8958580" cy="1438275"/>
            <a:chOff x="2584" y="2518"/>
            <a:chExt cx="14108" cy="2265"/>
          </a:xfrm>
        </p:grpSpPr>
        <p:sp>
          <p:nvSpPr>
            <p:cNvPr id="94" name="圆角矩形 93"/>
            <p:cNvSpPr/>
            <p:nvPr/>
          </p:nvSpPr>
          <p:spPr>
            <a:xfrm>
              <a:off x="2584" y="2518"/>
              <a:ext cx="14108" cy="2265"/>
            </a:xfrm>
            <a:prstGeom prst="roundRect">
              <a:avLst/>
            </a:prstGeom>
            <a:solidFill>
              <a:srgbClr val="92D0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5" name="TextBox 4"/>
            <p:cNvSpPr txBox="1">
              <a:spLocks noChangeArrowheads="1"/>
            </p:cNvSpPr>
            <p:nvPr/>
          </p:nvSpPr>
          <p:spPr bwMode="auto">
            <a:xfrm>
              <a:off x="2630" y="2800"/>
              <a:ext cx="1367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已知一个数比另一个数多或少几分之几或百分之几，求这个数。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05" name="组合 104"/>
          <p:cNvGrpSpPr/>
          <p:nvPr/>
        </p:nvGrpSpPr>
        <p:grpSpPr>
          <a:xfrm>
            <a:off x="4585970" y="521335"/>
            <a:ext cx="3124835" cy="612140"/>
            <a:chOff x="7222" y="821"/>
            <a:chExt cx="4921" cy="964"/>
          </a:xfrm>
        </p:grpSpPr>
        <p:grpSp>
          <p:nvGrpSpPr>
            <p:cNvPr id="100" name="组合 99"/>
            <p:cNvGrpSpPr/>
            <p:nvPr/>
          </p:nvGrpSpPr>
          <p:grpSpPr>
            <a:xfrm rot="0">
              <a:off x="7222" y="821"/>
              <a:ext cx="3865" cy="964"/>
              <a:chOff x="5648" y="4880"/>
              <a:chExt cx="8796" cy="2662"/>
            </a:xfrm>
          </p:grpSpPr>
          <p:grpSp>
            <p:nvGrpSpPr>
              <p:cNvPr id="101" name="组合 100"/>
              <p:cNvGrpSpPr/>
              <p:nvPr/>
            </p:nvGrpSpPr>
            <p:grpSpPr>
              <a:xfrm>
                <a:off x="5648" y="4880"/>
                <a:ext cx="8797" cy="2662"/>
                <a:chOff x="5648" y="4880"/>
                <a:chExt cx="8797" cy="2662"/>
              </a:xfrm>
            </p:grpSpPr>
            <p:sp>
              <p:nvSpPr>
                <p:cNvPr id="102" name="圆角矩形标注 101"/>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103" name="圆角矩形标注 102"/>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104" name="圆角矩形 103"/>
              <p:cNvSpPr/>
              <p:nvPr/>
            </p:nvSpPr>
            <p:spPr>
              <a:xfrm>
                <a:off x="5797" y="5060"/>
                <a:ext cx="8498" cy="2301"/>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0" name="TextBox 12"/>
            <p:cNvSpPr txBox="1">
              <a:spLocks noChangeArrowheads="1"/>
            </p:cNvSpPr>
            <p:nvPr/>
          </p:nvSpPr>
          <p:spPr bwMode="auto">
            <a:xfrm>
              <a:off x="8057" y="942"/>
              <a:ext cx="4086" cy="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zh-CN" altLang="en-US" sz="2400" dirty="0">
                  <a:solidFill>
                    <a:schemeClr val="tx1"/>
                  </a:solidFill>
                  <a:latin typeface="微软雅黑" panose="020B0503020204020204" pitchFamily="34" charset="-122"/>
                  <a:ea typeface="微软雅黑" panose="020B0503020204020204" pitchFamily="34" charset="-122"/>
                </a:rPr>
                <a:t>解决问题</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1640840" y="1503680"/>
            <a:ext cx="8710930" cy="1437640"/>
            <a:chOff x="2584" y="2518"/>
            <a:chExt cx="13718" cy="2264"/>
          </a:xfrm>
        </p:grpSpPr>
        <p:sp>
          <p:nvSpPr>
            <p:cNvPr id="90" name="圆角矩形 89"/>
            <p:cNvSpPr/>
            <p:nvPr/>
          </p:nvSpPr>
          <p:spPr>
            <a:xfrm>
              <a:off x="2584" y="2518"/>
              <a:ext cx="12994" cy="2265"/>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TextBox 4"/>
            <p:cNvSpPr txBox="1">
              <a:spLocks noChangeArrowheads="1"/>
            </p:cNvSpPr>
            <p:nvPr/>
          </p:nvSpPr>
          <p:spPr bwMode="auto">
            <a:xfrm>
              <a:off x="2630" y="2800"/>
              <a:ext cx="1367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已知一个数的几分之几（或百分之几）是多少，求这个数。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3" name="TextBox 5"/>
          <p:cNvSpPr txBox="1">
            <a:spLocks noChangeArrowheads="1"/>
          </p:cNvSpPr>
          <p:nvPr/>
        </p:nvSpPr>
        <p:spPr bwMode="auto">
          <a:xfrm>
            <a:off x="2317341" y="2281979"/>
            <a:ext cx="81919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已知量</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分率（百分率）</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要求的量（单位“</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5" name="TextBox 9"/>
          <p:cNvSpPr txBox="1">
            <a:spLocks noChangeArrowheads="1"/>
          </p:cNvSpPr>
          <p:nvPr/>
        </p:nvSpPr>
        <p:spPr bwMode="auto">
          <a:xfrm>
            <a:off x="2482660" y="5742885"/>
            <a:ext cx="829384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多的量（少的量）</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分率（百分率）</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 name="TextBox 12"/>
          <p:cNvSpPr txBox="1">
            <a:spLocks noChangeArrowheads="1"/>
          </p:cNvSpPr>
          <p:nvPr/>
        </p:nvSpPr>
        <p:spPr bwMode="auto">
          <a:xfrm>
            <a:off x="2222912" y="4024371"/>
            <a:ext cx="833559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已知量</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分率（百分率）</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要求的量（单位“</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000"/>
                                        <p:tgtEl>
                                          <p:spTgt spid="92"/>
                                        </p:tgtEl>
                                      </p:cBhvr>
                                    </p:animEffect>
                                    <p:anim calcmode="lin" valueType="num">
                                      <p:cBhvr>
                                        <p:cTn id="8" dur="1000" fill="hold"/>
                                        <p:tgtEl>
                                          <p:spTgt spid="92"/>
                                        </p:tgtEl>
                                        <p:attrNameLst>
                                          <p:attrName>ppt_x</p:attrName>
                                        </p:attrNameLst>
                                      </p:cBhvr>
                                      <p:tavLst>
                                        <p:tav tm="0">
                                          <p:val>
                                            <p:strVal val="#ppt_x"/>
                                          </p:val>
                                        </p:tav>
                                        <p:tav tm="100000">
                                          <p:val>
                                            <p:strVal val="#ppt_x"/>
                                          </p:val>
                                        </p:tav>
                                      </p:tavLst>
                                    </p:anim>
                                    <p:anim calcmode="lin" valueType="num">
                                      <p:cBhvr>
                                        <p:cTn id="9"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checkerboard(across)">
                                      <p:cBhvr>
                                        <p:cTn id="14" dur="500"/>
                                        <p:tgtEl>
                                          <p:spTgt spid="8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fade">
                                      <p:cBhvr>
                                        <p:cTn id="19" dur="1000"/>
                                        <p:tgtEl>
                                          <p:spTgt spid="93"/>
                                        </p:tgtEl>
                                      </p:cBhvr>
                                    </p:animEffect>
                                    <p:anim calcmode="lin" valueType="num">
                                      <p:cBhvr>
                                        <p:cTn id="20" dur="1000" fill="hold"/>
                                        <p:tgtEl>
                                          <p:spTgt spid="93"/>
                                        </p:tgtEl>
                                        <p:attrNameLst>
                                          <p:attrName>ppt_x</p:attrName>
                                        </p:attrNameLst>
                                      </p:cBhvr>
                                      <p:tavLst>
                                        <p:tav tm="0">
                                          <p:val>
                                            <p:strVal val="#ppt_x"/>
                                          </p:val>
                                        </p:tav>
                                        <p:tav tm="100000">
                                          <p:val>
                                            <p:strVal val="#ppt_x"/>
                                          </p:val>
                                        </p:tav>
                                      </p:tavLst>
                                    </p:anim>
                                    <p:anim calcmode="lin" valueType="num">
                                      <p:cBhvr>
                                        <p:cTn id="21"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checkerboard(across)">
                                      <p:cBhvr>
                                        <p:cTn id="26" dur="500"/>
                                        <p:tgtEl>
                                          <p:spTgt spid="87"/>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1000"/>
                                        <p:tgtEl>
                                          <p:spTgt spid="97"/>
                                        </p:tgtEl>
                                      </p:cBhvr>
                                    </p:animEffect>
                                    <p:anim calcmode="lin" valueType="num">
                                      <p:cBhvr>
                                        <p:cTn id="32" dur="1000" fill="hold"/>
                                        <p:tgtEl>
                                          <p:spTgt spid="97"/>
                                        </p:tgtEl>
                                        <p:attrNameLst>
                                          <p:attrName>ppt_x</p:attrName>
                                        </p:attrNameLst>
                                      </p:cBhvr>
                                      <p:tavLst>
                                        <p:tav tm="0">
                                          <p:val>
                                            <p:strVal val="#ppt_x"/>
                                          </p:val>
                                        </p:tav>
                                        <p:tav tm="100000">
                                          <p:val>
                                            <p:strVal val="#ppt_x"/>
                                          </p:val>
                                        </p:tav>
                                      </p:tavLst>
                                    </p:anim>
                                    <p:anim calcmode="lin" valueType="num">
                                      <p:cBhvr>
                                        <p:cTn id="33"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checkerboard(across)">
                                      <p:cBhvr>
                                        <p:cTn id="38"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utoUpdateAnimBg="0"/>
      <p:bldP spid="85" grpId="0" autoUpdateAnimBg="0"/>
      <p:bldP spid="8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4" name="组合 23"/>
          <p:cNvGrpSpPr/>
          <p:nvPr/>
        </p:nvGrpSpPr>
        <p:grpSpPr>
          <a:xfrm>
            <a:off x="4621530" y="859790"/>
            <a:ext cx="2662555" cy="647700"/>
            <a:chOff x="7278" y="1354"/>
            <a:chExt cx="4193" cy="1020"/>
          </a:xfrm>
        </p:grpSpPr>
        <p:pic>
          <p:nvPicPr>
            <p:cNvPr id="23" name="Picture 15" descr="160"/>
            <p:cNvPicPr>
              <a:picLocks noChangeAspect="1"/>
            </p:cNvPicPr>
            <p:nvPr/>
          </p:nvPicPr>
          <p:blipFill>
            <a:blip r:embed="rId2"/>
            <a:stretch>
              <a:fillRect/>
            </a:stretch>
          </p:blipFill>
          <p:spPr>
            <a:xfrm rot="16200000">
              <a:off x="8572" y="60"/>
              <a:ext cx="1021" cy="3608"/>
            </a:xfrm>
            <a:prstGeom prst="rect">
              <a:avLst/>
            </a:prstGeom>
            <a:noFill/>
            <a:ln w="9525">
              <a:noFill/>
            </a:ln>
          </p:spPr>
        </p:pic>
        <p:sp>
          <p:nvSpPr>
            <p:cNvPr id="11" name="文本框 10"/>
            <p:cNvSpPr txBox="1"/>
            <p:nvPr/>
          </p:nvSpPr>
          <p:spPr>
            <a:xfrm>
              <a:off x="7729" y="1473"/>
              <a:ext cx="3742"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扇形统计图</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1" name="组合 20"/>
          <p:cNvGrpSpPr/>
          <p:nvPr/>
        </p:nvGrpSpPr>
        <p:grpSpPr>
          <a:xfrm>
            <a:off x="1941195" y="2139950"/>
            <a:ext cx="8681720" cy="1779270"/>
            <a:chOff x="1125" y="3370"/>
            <a:chExt cx="13672" cy="2802"/>
          </a:xfrm>
        </p:grpSpPr>
        <p:sp>
          <p:nvSpPr>
            <p:cNvPr id="5" name="文本框 4"/>
            <p:cNvSpPr txBox="1"/>
            <p:nvPr/>
          </p:nvSpPr>
          <p:spPr>
            <a:xfrm>
              <a:off x="3559" y="3829"/>
              <a:ext cx="10368" cy="1888"/>
            </a:xfrm>
            <a:prstGeom prst="rect">
              <a:avLst/>
            </a:prstGeom>
            <a:noFill/>
          </p:spPr>
          <p:txBody>
            <a:bodyPr wrap="none" rtlCol="0">
              <a:spAutoFit/>
            </a:bodyPr>
            <a:p>
              <a:pPr algn="l">
                <a:lnSpc>
                  <a:spcPct val="150000"/>
                </a:lnSpc>
              </a:pPr>
              <a:r>
                <a:rPr lang="zh-CN"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扇形统计图，是用整个圆表示总数量，用圆内大</a:t>
              </a:r>
              <a:endParaRPr lang="zh-CN"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algn="l">
                <a:lnSpc>
                  <a:spcPct val="150000"/>
                </a:lnSpc>
              </a:pPr>
              <a:r>
                <a:rPr lang="zh-CN"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小不同的扇形表示各部分数量占总数的百分比。</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6" name="图片 5" descr="铅笔1"/>
            <p:cNvPicPr>
              <a:picLocks noChangeAspect="1"/>
            </p:cNvPicPr>
            <p:nvPr/>
          </p:nvPicPr>
          <p:blipFill>
            <a:blip r:embed="rId3"/>
            <a:stretch>
              <a:fillRect/>
            </a:stretch>
          </p:blipFill>
          <p:spPr>
            <a:xfrm>
              <a:off x="1528" y="4058"/>
              <a:ext cx="1399" cy="1407"/>
            </a:xfrm>
            <a:prstGeom prst="rect">
              <a:avLst/>
            </a:prstGeom>
          </p:spPr>
        </p:pic>
        <p:grpSp>
          <p:nvGrpSpPr>
            <p:cNvPr id="8" name="组合 7"/>
            <p:cNvGrpSpPr/>
            <p:nvPr/>
          </p:nvGrpSpPr>
          <p:grpSpPr>
            <a:xfrm>
              <a:off x="1125" y="3370"/>
              <a:ext cx="13673" cy="2803"/>
              <a:chOff x="3459" y="7322"/>
              <a:chExt cx="6180" cy="3005"/>
            </a:xfrm>
          </p:grpSpPr>
          <p:sp>
            <p:nvSpPr>
              <p:cNvPr id="18" name="流程图: 可选过程 17"/>
              <p:cNvSpPr/>
              <p:nvPr/>
            </p:nvSpPr>
            <p:spPr>
              <a:xfrm>
                <a:off x="3526" y="7396"/>
                <a:ext cx="6064"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3459" y="7322"/>
                <a:ext cx="6180" cy="3005"/>
                <a:chOff x="-157" y="3633"/>
                <a:chExt cx="6180" cy="3005"/>
              </a:xfrm>
            </p:grpSpPr>
            <p:sp>
              <p:nvSpPr>
                <p:cNvPr id="27" name="流程图: 可选过程 26"/>
                <p:cNvSpPr/>
                <p:nvPr/>
              </p:nvSpPr>
              <p:spPr>
                <a:xfrm>
                  <a:off x="-127" y="3782"/>
                  <a:ext cx="6064"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流程图: 可选过程 27"/>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grpSp>
        <p:nvGrpSpPr>
          <p:cNvPr id="22" name="组合 21"/>
          <p:cNvGrpSpPr/>
          <p:nvPr/>
        </p:nvGrpSpPr>
        <p:grpSpPr>
          <a:xfrm>
            <a:off x="1941195" y="4150995"/>
            <a:ext cx="9213850" cy="1779270"/>
            <a:chOff x="1125" y="6537"/>
            <a:chExt cx="14510" cy="2802"/>
          </a:xfrm>
        </p:grpSpPr>
        <p:sp>
          <p:nvSpPr>
            <p:cNvPr id="13" name="Text Box 16"/>
            <p:cNvSpPr txBox="1">
              <a:spLocks noChangeArrowheads="1"/>
            </p:cNvSpPr>
            <p:nvPr/>
          </p:nvSpPr>
          <p:spPr bwMode="auto">
            <a:xfrm>
              <a:off x="3559" y="6928"/>
              <a:ext cx="12076" cy="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扇形统计图不仅可以直观地比较出各个扇形的相对</a:t>
              </a:r>
              <a:endPar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457200" rtl="0" eaLnBrk="0" fontAlgn="base" latinLnBrk="0" hangingPunct="0">
                <a:lnSpc>
                  <a:spcPct val="150000"/>
                </a:lnSpc>
                <a:spcBef>
                  <a:spcPct val="0"/>
                </a:spcBef>
                <a:spcAft>
                  <a:spcPct val="0"/>
                </a:spcAft>
                <a:buClrTx/>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大小，而且能清楚地看出各部分与整体之间的关系。</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7" name="图片 6" descr="铅笔1"/>
            <p:cNvPicPr>
              <a:picLocks noChangeAspect="1"/>
            </p:cNvPicPr>
            <p:nvPr/>
          </p:nvPicPr>
          <p:blipFill>
            <a:blip r:embed="rId3"/>
            <a:stretch>
              <a:fillRect/>
            </a:stretch>
          </p:blipFill>
          <p:spPr>
            <a:xfrm>
              <a:off x="1528" y="7168"/>
              <a:ext cx="1399" cy="1407"/>
            </a:xfrm>
            <a:prstGeom prst="rect">
              <a:avLst/>
            </a:prstGeom>
          </p:spPr>
        </p:pic>
        <p:grpSp>
          <p:nvGrpSpPr>
            <p:cNvPr id="9" name="组合 8"/>
            <p:cNvGrpSpPr/>
            <p:nvPr/>
          </p:nvGrpSpPr>
          <p:grpSpPr>
            <a:xfrm>
              <a:off x="1125" y="6537"/>
              <a:ext cx="13673" cy="2803"/>
              <a:chOff x="3459" y="7322"/>
              <a:chExt cx="6180" cy="3005"/>
            </a:xfrm>
          </p:grpSpPr>
          <p:sp>
            <p:nvSpPr>
              <p:cNvPr id="10" name="流程图: 可选过程 9"/>
              <p:cNvSpPr/>
              <p:nvPr/>
            </p:nvSpPr>
            <p:spPr>
              <a:xfrm>
                <a:off x="3526" y="7396"/>
                <a:ext cx="6064" cy="2835"/>
              </a:xfrm>
              <a:prstGeom prst="flowChartAlternateProcess">
                <a:avLst/>
              </a:prstGeom>
              <a:noFill/>
              <a:ln w="28575" cmpd="sng">
                <a:solidFill>
                  <a:schemeClr val="accent4">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p:nvGrpSpPr>
            <p:grpSpPr>
              <a:xfrm>
                <a:off x="3459" y="7322"/>
                <a:ext cx="6180" cy="3005"/>
                <a:chOff x="-157" y="3633"/>
                <a:chExt cx="6180" cy="3005"/>
              </a:xfrm>
            </p:grpSpPr>
            <p:sp>
              <p:nvSpPr>
                <p:cNvPr id="19" name="流程图: 可选过程 18"/>
                <p:cNvSpPr/>
                <p:nvPr/>
              </p:nvSpPr>
              <p:spPr>
                <a:xfrm>
                  <a:off x="-127" y="3782"/>
                  <a:ext cx="6064" cy="2685"/>
                </a:xfrm>
                <a:prstGeom prst="flowChartAlternateProcess">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流程图: 可选过程 19"/>
                <p:cNvSpPr/>
                <p:nvPr/>
              </p:nvSpPr>
              <p:spPr>
                <a:xfrm>
                  <a:off x="-157" y="3633"/>
                  <a:ext cx="6180" cy="3005"/>
                </a:xfrm>
                <a:prstGeom prst="flowChartAlternateProcess">
                  <a:avLst/>
                </a:prstGeom>
                <a:noFill/>
                <a:ln w="38100"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9" name="组合 18"/>
          <p:cNvGrpSpPr/>
          <p:nvPr/>
        </p:nvGrpSpPr>
        <p:grpSpPr>
          <a:xfrm>
            <a:off x="4879975" y="670560"/>
            <a:ext cx="3017520" cy="900430"/>
            <a:chOff x="7685" y="1056"/>
            <a:chExt cx="4752" cy="1418"/>
          </a:xfrm>
        </p:grpSpPr>
        <p:grpSp>
          <p:nvGrpSpPr>
            <p:cNvPr id="21" name="组合 20"/>
            <p:cNvGrpSpPr/>
            <p:nvPr/>
          </p:nvGrpSpPr>
          <p:grpSpPr>
            <a:xfrm rot="0">
              <a:off x="7685" y="1056"/>
              <a:ext cx="3826" cy="1418"/>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文本框 10"/>
            <p:cNvSpPr txBox="1"/>
            <p:nvPr/>
          </p:nvSpPr>
          <p:spPr>
            <a:xfrm>
              <a:off x="8695" y="1410"/>
              <a:ext cx="3742"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数与形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 name="组合 5"/>
          <p:cNvGrpSpPr/>
          <p:nvPr/>
        </p:nvGrpSpPr>
        <p:grpSpPr>
          <a:xfrm>
            <a:off x="1430655" y="1633220"/>
            <a:ext cx="9298940" cy="1182370"/>
            <a:chOff x="849" y="2572"/>
            <a:chExt cx="14644" cy="1862"/>
          </a:xfrm>
        </p:grpSpPr>
        <p:grpSp>
          <p:nvGrpSpPr>
            <p:cNvPr id="4" name="组合 3"/>
            <p:cNvGrpSpPr/>
            <p:nvPr/>
          </p:nvGrpSpPr>
          <p:grpSpPr>
            <a:xfrm>
              <a:off x="849" y="2572"/>
              <a:ext cx="14645" cy="1863"/>
              <a:chOff x="1330049" y="1073063"/>
              <a:chExt cx="18931694" cy="2012087"/>
            </a:xfrm>
          </p:grpSpPr>
          <p:pic>
            <p:nvPicPr>
              <p:cNvPr id="48" name="图片 47" descr="5b9b5d072a21f"/>
              <p:cNvPicPr>
                <a:picLocks noChangeAspect="1"/>
              </p:cNvPicPr>
              <p:nvPr/>
            </p:nvPicPr>
            <p:blipFill>
              <a:blip r:embed="rId2"/>
              <a:srcRect t="21793" b="21210"/>
              <a:stretch>
                <a:fillRect/>
              </a:stretch>
            </p:blipFill>
            <p:spPr>
              <a:xfrm>
                <a:off x="1330049" y="1220851"/>
                <a:ext cx="3843850" cy="1545486"/>
              </a:xfrm>
              <a:prstGeom prst="rect">
                <a:avLst/>
              </a:prstGeom>
            </p:spPr>
          </p:pic>
          <p:pic>
            <p:nvPicPr>
              <p:cNvPr id="5" name="图片 4" descr="0a801581940172ff93e74147d5a9eac1"/>
              <p:cNvPicPr>
                <a:picLocks noChangeAspect="1"/>
              </p:cNvPicPr>
              <p:nvPr/>
            </p:nvPicPr>
            <p:blipFill>
              <a:blip r:embed="rId3"/>
              <a:stretch>
                <a:fillRect/>
              </a:stretch>
            </p:blipFill>
            <p:spPr>
              <a:xfrm rot="5400000">
                <a:off x="10065199" y="-7111394"/>
                <a:ext cx="2012087" cy="18381000"/>
              </a:xfrm>
              <a:prstGeom prst="rect">
                <a:avLst/>
              </a:prstGeom>
            </p:spPr>
          </p:pic>
        </p:grpSp>
        <p:sp>
          <p:nvSpPr>
            <p:cNvPr id="12" name="文本框 23"/>
            <p:cNvSpPr txBox="1">
              <a:spLocks noChangeArrowheads="1"/>
            </p:cNvSpPr>
            <p:nvPr/>
          </p:nvSpPr>
          <p:spPr bwMode="auto">
            <a:xfrm>
              <a:off x="3193" y="2949"/>
              <a:ext cx="11648" cy="1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base" latinLnBrk="0" hangingPunct="1">
                <a:lnSpc>
                  <a:spcPts val="4500"/>
                </a:lnSpc>
                <a:spcBef>
                  <a:spcPct val="0"/>
                </a:spcBef>
                <a:spcAft>
                  <a:spcPct val="0"/>
                </a:spcAft>
                <a:buClr>
                  <a:srgbClr val="000000"/>
                </a:buClr>
                <a:buSzTx/>
                <a:buFontTx/>
                <a:buNone/>
                <a:defRPr/>
              </a:pPr>
              <a:r>
                <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从1开始的连续奇数的和正好是这串数个数的平方。</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18" name="组合 17"/>
          <p:cNvGrpSpPr/>
          <p:nvPr/>
        </p:nvGrpSpPr>
        <p:grpSpPr>
          <a:xfrm>
            <a:off x="1396365" y="2641600"/>
            <a:ext cx="9298940" cy="3594100"/>
            <a:chOff x="795" y="3685"/>
            <a:chExt cx="14644" cy="5660"/>
          </a:xfrm>
        </p:grpSpPr>
        <p:grpSp>
          <p:nvGrpSpPr>
            <p:cNvPr id="9" name="组合 8"/>
            <p:cNvGrpSpPr/>
            <p:nvPr/>
          </p:nvGrpSpPr>
          <p:grpSpPr>
            <a:xfrm rot="0">
              <a:off x="795" y="3685"/>
              <a:ext cx="14645" cy="5661"/>
              <a:chOff x="1330049" y="226323"/>
              <a:chExt cx="18931694" cy="6114023"/>
            </a:xfrm>
          </p:grpSpPr>
          <p:pic>
            <p:nvPicPr>
              <p:cNvPr id="14" name="图片 13" descr="5b9b5d072a21f"/>
              <p:cNvPicPr>
                <a:picLocks noChangeAspect="1"/>
              </p:cNvPicPr>
              <p:nvPr/>
            </p:nvPicPr>
            <p:blipFill>
              <a:blip r:embed="rId2"/>
              <a:srcRect t="21793" b="21210"/>
              <a:stretch>
                <a:fillRect/>
              </a:stretch>
            </p:blipFill>
            <p:spPr>
              <a:xfrm>
                <a:off x="1330049" y="1220851"/>
                <a:ext cx="3843850" cy="1545486"/>
              </a:xfrm>
              <a:prstGeom prst="rect">
                <a:avLst/>
              </a:prstGeom>
            </p:spPr>
          </p:pic>
          <p:pic>
            <p:nvPicPr>
              <p:cNvPr id="16" name="图片 15" descr="0a801581940172ff93e74147d5a9eac1"/>
              <p:cNvPicPr>
                <a:picLocks noChangeAspect="1"/>
              </p:cNvPicPr>
              <p:nvPr/>
            </p:nvPicPr>
            <p:blipFill>
              <a:blip r:embed="rId3"/>
              <a:stretch>
                <a:fillRect/>
              </a:stretch>
            </p:blipFill>
            <p:spPr>
              <a:xfrm rot="5400000">
                <a:off x="8014231" y="-5907166"/>
                <a:ext cx="6114023" cy="18381001"/>
              </a:xfrm>
              <a:prstGeom prst="rect">
                <a:avLst/>
              </a:prstGeom>
            </p:spPr>
          </p:pic>
        </p:grpSp>
        <p:sp>
          <p:nvSpPr>
            <p:cNvPr id="3" name="文本框 2"/>
            <p:cNvSpPr txBox="1"/>
            <p:nvPr/>
          </p:nvSpPr>
          <p:spPr>
            <a:xfrm>
              <a:off x="3193" y="5171"/>
              <a:ext cx="10848" cy="2870"/>
            </a:xfrm>
            <a:prstGeom prst="rect">
              <a:avLst/>
            </a:prstGeom>
            <a:noFill/>
          </p:spPr>
          <p:txBody>
            <a:bodyPr wrap="none" rtlCol="0">
              <a:spAutoFit/>
            </a:bodyPr>
            <a:p>
              <a:pPr marR="0" lvl="0" algn="l" defTabSz="457200" rtl="0" eaLnBrk="1" fontAlgn="base" latinLnBrk="0" hangingPunct="1">
                <a:lnSpc>
                  <a:spcPts val="4500"/>
                </a:lnSpc>
                <a:spcBef>
                  <a:spcPct val="0"/>
                </a:spcBef>
                <a:spcAft>
                  <a:spcPct val="0"/>
                </a:spcAft>
                <a:buClr>
                  <a:srgbClr val="000000"/>
                </a:buClr>
                <a:buSzTx/>
                <a:buFontTx/>
                <a:buNone/>
                <a:defRPr/>
              </a:pPr>
              <a:r>
                <a:rPr lang="zh-CN" altLang="zh-CN" sz="2400" noProof="0" dirty="0">
                  <a:ln>
                    <a:noFill/>
                  </a:ln>
                  <a:effectLst/>
                  <a:uLnTx/>
                  <a:uFillTx/>
                  <a:latin typeface="微软雅黑" panose="020B0503020204020204" pitchFamily="34" charset="-122"/>
                  <a:ea typeface="微软雅黑" panose="020B0503020204020204" pitchFamily="34" charset="-122"/>
                  <a:cs typeface="+mn-ea"/>
                  <a:sym typeface="+mn-lt"/>
                </a:rPr>
                <a:t>有些计算问题或较为复杂的题目可以通过画图，</a:t>
              </a:r>
              <a:endParaRPr lang="zh-CN" altLang="zh-CN" sz="2400" noProof="0" dirty="0">
                <a:ln>
                  <a:noFill/>
                </a:ln>
                <a:effectLst/>
                <a:uLnTx/>
                <a:uFillTx/>
                <a:latin typeface="微软雅黑" panose="020B0503020204020204" pitchFamily="34" charset="-122"/>
                <a:ea typeface="微软雅黑" panose="020B0503020204020204" pitchFamily="34" charset="-122"/>
                <a:cs typeface="+mn-ea"/>
                <a:sym typeface="+mn-lt"/>
              </a:endParaRPr>
            </a:p>
            <a:p>
              <a:pPr marR="0" lvl="0" algn="l" defTabSz="457200" rtl="0" eaLnBrk="1" fontAlgn="base" latinLnBrk="0" hangingPunct="1">
                <a:lnSpc>
                  <a:spcPts val="4500"/>
                </a:lnSpc>
                <a:spcBef>
                  <a:spcPct val="0"/>
                </a:spcBef>
                <a:spcAft>
                  <a:spcPct val="0"/>
                </a:spcAft>
                <a:buClr>
                  <a:srgbClr val="000000"/>
                </a:buClr>
                <a:buSzTx/>
                <a:buFontTx/>
                <a:buNone/>
                <a:defRPr/>
              </a:pPr>
              <a:r>
                <a:rPr lang="zh-CN" altLang="zh-CN" sz="2400" noProof="0" dirty="0">
                  <a:ln>
                    <a:noFill/>
                  </a:ln>
                  <a:effectLst/>
                  <a:uLnTx/>
                  <a:uFillTx/>
                  <a:latin typeface="微软雅黑" panose="020B0503020204020204" pitchFamily="34" charset="-122"/>
                  <a:ea typeface="微软雅黑" panose="020B0503020204020204" pitchFamily="34" charset="-122"/>
                  <a:cs typeface="+mn-ea"/>
                  <a:sym typeface="+mn-lt"/>
                </a:rPr>
                <a:t>把数字、算式转化成图形，使复杂的问题简单化、</a:t>
              </a:r>
              <a:endParaRPr lang="zh-CN" altLang="zh-CN" sz="2400" noProof="0" dirty="0">
                <a:ln>
                  <a:noFill/>
                </a:ln>
                <a:effectLst/>
                <a:uLnTx/>
                <a:uFillTx/>
                <a:latin typeface="微软雅黑" panose="020B0503020204020204" pitchFamily="34" charset="-122"/>
                <a:ea typeface="微软雅黑" panose="020B0503020204020204" pitchFamily="34" charset="-122"/>
                <a:cs typeface="+mn-ea"/>
                <a:sym typeface="+mn-lt"/>
              </a:endParaRPr>
            </a:p>
            <a:p>
              <a:pPr marR="0" lvl="0" algn="l" defTabSz="457200" rtl="0" eaLnBrk="1" fontAlgn="base" latinLnBrk="0" hangingPunct="1">
                <a:lnSpc>
                  <a:spcPts val="4500"/>
                </a:lnSpc>
                <a:spcBef>
                  <a:spcPct val="0"/>
                </a:spcBef>
                <a:spcAft>
                  <a:spcPct val="0"/>
                </a:spcAft>
                <a:buClr>
                  <a:srgbClr val="000000"/>
                </a:buClr>
                <a:buSzTx/>
                <a:buFontTx/>
                <a:buNone/>
                <a:defRPr/>
              </a:pPr>
              <a:r>
                <a:rPr lang="zh-CN" altLang="zh-CN" sz="2400" noProof="0" dirty="0">
                  <a:ln>
                    <a:noFill/>
                  </a:ln>
                  <a:effectLst/>
                  <a:uLnTx/>
                  <a:uFillTx/>
                  <a:latin typeface="微软雅黑" panose="020B0503020204020204" pitchFamily="34" charset="-122"/>
                  <a:ea typeface="微软雅黑" panose="020B0503020204020204" pitchFamily="34" charset="-122"/>
                  <a:cs typeface="+mn-ea"/>
                  <a:sym typeface="+mn-lt"/>
                </a:rPr>
                <a:t>抽象的问题直观化，解决起来会直观、更简单。</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0" name="文本框 1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877060" y="1442085"/>
            <a:ext cx="889952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一件衬衣降价</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后，售价为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元。这件衬衣原价是多少元？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4" name="直接连接符 3"/>
          <p:cNvCxnSpPr>
            <a:cxnSpLocks noChangeShapeType="1"/>
          </p:cNvCxnSpPr>
          <p:nvPr/>
        </p:nvCxnSpPr>
        <p:spPr bwMode="auto">
          <a:xfrm flipH="1">
            <a:off x="5400152" y="3360953"/>
            <a:ext cx="3" cy="1108440"/>
          </a:xfrm>
          <a:prstGeom prst="line">
            <a:avLst/>
          </a:prstGeom>
          <a:noFill/>
          <a:ln w="28575" algn="ctr">
            <a:solidFill>
              <a:srgbClr val="FF0000"/>
            </a:solidFill>
            <a:prstDash val="dash"/>
            <a:round/>
          </a:ln>
          <a:extLst>
            <a:ext uri="{909E8E84-426E-40DD-AFC4-6F175D3DCCD1}">
              <a14:hiddenFill xmlns:a14="http://schemas.microsoft.com/office/drawing/2010/main">
                <a:noFill/>
              </a14:hiddenFill>
            </a:ext>
          </a:extLst>
        </p:spPr>
      </p:cxnSp>
      <p:sp>
        <p:nvSpPr>
          <p:cNvPr id="5" name="左大括号 4"/>
          <p:cNvSpPr/>
          <p:nvPr/>
        </p:nvSpPr>
        <p:spPr bwMode="auto">
          <a:xfrm rot="5400000">
            <a:off x="5731872" y="3913257"/>
            <a:ext cx="225340" cy="794518"/>
          </a:xfrm>
          <a:prstGeom prst="leftBrace">
            <a:avLst>
              <a:gd name="adj1" fmla="val 82894"/>
              <a:gd name="adj2" fmla="val 50329"/>
            </a:avLst>
          </a:prstGeom>
          <a:noFill/>
          <a:ln w="34925" algn="ctr">
            <a:solidFill>
              <a:srgbClr val="FF452D"/>
            </a:solidFill>
            <a:round/>
          </a:ln>
        </p:spPr>
        <p:txBody>
          <a:bodyPr anchor="ct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eaLnBrk="1" hangingPunct="1">
              <a:lnSpc>
                <a:spcPct val="150000"/>
              </a:lnSpc>
            </a:pPr>
            <a:endParaRPr lang="zh-CN" altLang="en-US" sz="2400" b="0">
              <a:solidFill>
                <a:schemeClr val="tx1"/>
              </a:solidFill>
              <a:latin typeface="微软雅黑" panose="020B0503020204020204" pitchFamily="34" charset="-122"/>
              <a:ea typeface="微软雅黑" panose="020B0503020204020204" pitchFamily="34" charset="-122"/>
            </a:endParaRPr>
          </a:p>
        </p:txBody>
      </p:sp>
      <p:sp>
        <p:nvSpPr>
          <p:cNvPr id="6" name="TextBox 9"/>
          <p:cNvSpPr txBox="1">
            <a:spLocks noChangeArrowheads="1"/>
          </p:cNvSpPr>
          <p:nvPr/>
        </p:nvSpPr>
        <p:spPr bwMode="auto">
          <a:xfrm>
            <a:off x="982787" y="2946652"/>
            <a:ext cx="162983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rPr>
              <a:t>原价：</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grpSp>
        <p:nvGrpSpPr>
          <p:cNvPr id="7" name="组合 30"/>
          <p:cNvGrpSpPr/>
          <p:nvPr/>
        </p:nvGrpSpPr>
        <p:grpSpPr bwMode="auto">
          <a:xfrm>
            <a:off x="2541592" y="3228925"/>
            <a:ext cx="3619431" cy="84250"/>
            <a:chOff x="2339752" y="4437112"/>
            <a:chExt cx="2880320" cy="72008"/>
          </a:xfrm>
        </p:grpSpPr>
        <p:cxnSp>
          <p:nvCxnSpPr>
            <p:cNvPr id="8" name="直接连接符 11"/>
            <p:cNvCxnSpPr>
              <a:cxnSpLocks noChangeShapeType="1"/>
            </p:cNvCxnSpPr>
            <p:nvPr/>
          </p:nvCxnSpPr>
          <p:spPr bwMode="auto">
            <a:xfrm>
              <a:off x="2339752" y="4509120"/>
              <a:ext cx="2880320" cy="0"/>
            </a:xfrm>
            <a:prstGeom prst="line">
              <a:avLst/>
            </a:prstGeom>
            <a:noFill/>
            <a:ln w="28575" algn="ctr">
              <a:solidFill>
                <a:schemeClr val="tx1"/>
              </a:solidFill>
              <a:round/>
            </a:ln>
            <a:extLst>
              <a:ext uri="{909E8E84-426E-40DD-AFC4-6F175D3DCCD1}">
                <a14:hiddenFill xmlns:a14="http://schemas.microsoft.com/office/drawing/2010/main">
                  <a:noFill/>
                </a14:hiddenFill>
              </a:ext>
            </a:extLst>
          </p:spPr>
        </p:cxnSp>
        <p:cxnSp>
          <p:nvCxnSpPr>
            <p:cNvPr id="9" name="直接连接符 8"/>
            <p:cNvCxnSpPr>
              <a:cxnSpLocks noChangeShapeType="1"/>
            </p:cNvCxnSpPr>
            <p:nvPr/>
          </p:nvCxnSpPr>
          <p:spPr bwMode="auto">
            <a:xfrm>
              <a:off x="5220072" y="4437112"/>
              <a:ext cx="0" cy="72008"/>
            </a:xfrm>
            <a:prstGeom prst="line">
              <a:avLst/>
            </a:prstGeom>
            <a:noFill/>
            <a:ln w="28575" algn="ctr">
              <a:solidFill>
                <a:schemeClr val="tx1"/>
              </a:solidFill>
              <a:round/>
            </a:ln>
            <a:extLst>
              <a:ext uri="{909E8E84-426E-40DD-AFC4-6F175D3DCCD1}">
                <a14:hiddenFill xmlns:a14="http://schemas.microsoft.com/office/drawing/2010/main">
                  <a:noFill/>
                </a14:hiddenFill>
              </a:ext>
            </a:extLst>
          </p:spPr>
        </p:cxnSp>
        <p:cxnSp>
          <p:nvCxnSpPr>
            <p:cNvPr id="10" name="直接连接符 9"/>
            <p:cNvCxnSpPr>
              <a:cxnSpLocks noChangeShapeType="1"/>
            </p:cNvCxnSpPr>
            <p:nvPr/>
          </p:nvCxnSpPr>
          <p:spPr bwMode="auto">
            <a:xfrm>
              <a:off x="2339752" y="4437112"/>
              <a:ext cx="0" cy="72008"/>
            </a:xfrm>
            <a:prstGeom prst="line">
              <a:avLst/>
            </a:prstGeom>
            <a:noFill/>
            <a:ln w="28575" algn="ctr">
              <a:solidFill>
                <a:schemeClr val="tx1"/>
              </a:solidFill>
              <a:round/>
            </a:ln>
            <a:extLst>
              <a:ext uri="{909E8E84-426E-40DD-AFC4-6F175D3DCCD1}">
                <a14:hiddenFill xmlns:a14="http://schemas.microsoft.com/office/drawing/2010/main">
                  <a:noFill/>
                </a14:hiddenFill>
              </a:ext>
            </a:extLst>
          </p:spPr>
        </p:cxnSp>
      </p:grpSp>
      <p:grpSp>
        <p:nvGrpSpPr>
          <p:cNvPr id="41" name="组合 40"/>
          <p:cNvGrpSpPr/>
          <p:nvPr/>
        </p:nvGrpSpPr>
        <p:grpSpPr>
          <a:xfrm>
            <a:off x="2547936" y="3333750"/>
            <a:ext cx="3619427" cy="948654"/>
            <a:chOff x="1738324" y="2694035"/>
            <a:chExt cx="3619427" cy="948654"/>
          </a:xfrm>
        </p:grpSpPr>
        <p:sp>
          <p:nvSpPr>
            <p:cNvPr id="11" name="左大括号 18"/>
            <p:cNvSpPr/>
            <p:nvPr/>
          </p:nvSpPr>
          <p:spPr bwMode="auto">
            <a:xfrm rot="16200000">
              <a:off x="3338966" y="1093393"/>
              <a:ext cx="418143" cy="3619427"/>
            </a:xfrm>
            <a:prstGeom prst="leftBrace">
              <a:avLst>
                <a:gd name="adj1" fmla="val 83485"/>
                <a:gd name="adj2" fmla="val 50329"/>
              </a:avLst>
            </a:prstGeom>
            <a:noFill/>
            <a:ln w="34925" algn="ctr">
              <a:solidFill>
                <a:srgbClr val="FF0000"/>
              </a:solidFill>
              <a:round/>
            </a:ln>
          </p:spPr>
          <p:txBody>
            <a:bodyPr vert="eaVert" anchor="ct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eaLnBrk="1" hangingPunct="1">
                <a:lnSpc>
                  <a:spcPct val="150000"/>
                </a:lnSpc>
              </a:pPr>
              <a:endParaRPr lang="zh-CN" altLang="en-US" sz="2400" b="0">
                <a:solidFill>
                  <a:schemeClr val="tx1"/>
                </a:solidFill>
                <a:latin typeface="微软雅黑" panose="020B0503020204020204" pitchFamily="34" charset="-122"/>
                <a:ea typeface="微软雅黑" panose="020B0503020204020204" pitchFamily="34" charset="-122"/>
              </a:endParaRPr>
            </a:p>
          </p:txBody>
        </p:sp>
        <p:sp>
          <p:nvSpPr>
            <p:cNvPr id="12" name="TextBox 4"/>
            <p:cNvSpPr txBox="1">
              <a:spLocks noChangeArrowheads="1"/>
            </p:cNvSpPr>
            <p:nvPr/>
          </p:nvSpPr>
          <p:spPr bwMode="auto">
            <a:xfrm>
              <a:off x="3219351" y="2997529"/>
              <a:ext cx="7924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rPr>
                <a:t>？元</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grpSp>
      <p:sp>
        <p:nvSpPr>
          <p:cNvPr id="13" name="TextBox 27"/>
          <p:cNvSpPr txBox="1">
            <a:spLocks noChangeArrowheads="1"/>
          </p:cNvSpPr>
          <p:nvPr/>
        </p:nvSpPr>
        <p:spPr bwMode="auto">
          <a:xfrm>
            <a:off x="982787" y="4017036"/>
            <a:ext cx="1883834"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rPr>
              <a:t>现价：</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grpSp>
        <p:nvGrpSpPr>
          <p:cNvPr id="14" name="组合 13"/>
          <p:cNvGrpSpPr/>
          <p:nvPr/>
        </p:nvGrpSpPr>
        <p:grpSpPr bwMode="auto">
          <a:xfrm>
            <a:off x="2566963" y="4341862"/>
            <a:ext cx="3672408" cy="167665"/>
            <a:chOff x="2339752" y="5157192"/>
            <a:chExt cx="2787212" cy="77256"/>
          </a:xfrm>
        </p:grpSpPr>
        <p:cxnSp>
          <p:nvCxnSpPr>
            <p:cNvPr id="15" name="直接连接符 14"/>
            <p:cNvCxnSpPr>
              <a:cxnSpLocks noChangeShapeType="1"/>
            </p:cNvCxnSpPr>
            <p:nvPr/>
          </p:nvCxnSpPr>
          <p:spPr bwMode="auto">
            <a:xfrm>
              <a:off x="2339752" y="5157192"/>
              <a:ext cx="0" cy="72008"/>
            </a:xfrm>
            <a:prstGeom prst="line">
              <a:avLst/>
            </a:prstGeom>
            <a:noFill/>
            <a:ln w="34925" algn="ctr">
              <a:solidFill>
                <a:schemeClr val="tx1"/>
              </a:solidFill>
              <a:round/>
            </a:ln>
            <a:extLst>
              <a:ext uri="{909E8E84-426E-40DD-AFC4-6F175D3DCCD1}">
                <a14:hiddenFill xmlns:a14="http://schemas.microsoft.com/office/drawing/2010/main">
                  <a:noFill/>
                </a14:hiddenFill>
              </a:ext>
            </a:extLst>
          </p:spPr>
        </p:cxnSp>
        <p:cxnSp>
          <p:nvCxnSpPr>
            <p:cNvPr id="16" name="直接连接符 15"/>
            <p:cNvCxnSpPr>
              <a:cxnSpLocks noChangeShapeType="1"/>
            </p:cNvCxnSpPr>
            <p:nvPr/>
          </p:nvCxnSpPr>
          <p:spPr bwMode="auto">
            <a:xfrm>
              <a:off x="5126964" y="5162440"/>
              <a:ext cx="0" cy="72008"/>
            </a:xfrm>
            <a:prstGeom prst="line">
              <a:avLst/>
            </a:prstGeom>
            <a:noFill/>
            <a:ln w="34925" algn="ctr">
              <a:solidFill>
                <a:schemeClr val="tx1"/>
              </a:solidFill>
              <a:round/>
            </a:ln>
            <a:extLst>
              <a:ext uri="{909E8E84-426E-40DD-AFC4-6F175D3DCCD1}">
                <a14:hiddenFill xmlns:a14="http://schemas.microsoft.com/office/drawing/2010/main">
                  <a:noFill/>
                </a14:hiddenFill>
              </a:ext>
            </a:extLst>
          </p:spPr>
        </p:cxnSp>
        <p:cxnSp>
          <p:nvCxnSpPr>
            <p:cNvPr id="17" name="直接连接符 29"/>
            <p:cNvCxnSpPr>
              <a:cxnSpLocks noChangeShapeType="1"/>
            </p:cNvCxnSpPr>
            <p:nvPr/>
          </p:nvCxnSpPr>
          <p:spPr bwMode="auto">
            <a:xfrm>
              <a:off x="2339752" y="5223551"/>
              <a:ext cx="2153092" cy="0"/>
            </a:xfrm>
            <a:prstGeom prst="line">
              <a:avLst/>
            </a:prstGeom>
            <a:noFill/>
            <a:ln w="34925" algn="ctr">
              <a:solidFill>
                <a:schemeClr val="tx1"/>
              </a:solidFill>
              <a:round/>
            </a:ln>
            <a:extLst>
              <a:ext uri="{909E8E84-426E-40DD-AFC4-6F175D3DCCD1}">
                <a14:hiddenFill xmlns:a14="http://schemas.microsoft.com/office/drawing/2010/main">
                  <a:noFill/>
                </a14:hiddenFill>
              </a:ext>
            </a:extLst>
          </p:spPr>
        </p:cxnSp>
      </p:grpSp>
      <p:sp>
        <p:nvSpPr>
          <p:cNvPr id="18" name="左大括号 1"/>
          <p:cNvSpPr/>
          <p:nvPr/>
        </p:nvSpPr>
        <p:spPr bwMode="auto">
          <a:xfrm rot="16200000">
            <a:off x="3770150" y="3311838"/>
            <a:ext cx="423107" cy="2836895"/>
          </a:xfrm>
          <a:prstGeom prst="leftBrace">
            <a:avLst>
              <a:gd name="adj1" fmla="val 83456"/>
              <a:gd name="adj2" fmla="val 50329"/>
            </a:avLst>
          </a:prstGeom>
          <a:noFill/>
          <a:ln w="34925" algn="ctr">
            <a:solidFill>
              <a:srgbClr val="FF0000"/>
            </a:solidFill>
            <a:round/>
          </a:ln>
        </p:spPr>
        <p:txBody>
          <a:bodyPr vert="eaVert" anchor="ct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eaLnBrk="1" hangingPunct="1">
              <a:lnSpc>
                <a:spcPct val="150000"/>
              </a:lnSpc>
            </a:pPr>
            <a:endParaRPr lang="zh-CN" altLang="en-US" sz="2400" b="0">
              <a:solidFill>
                <a:schemeClr val="tx1"/>
              </a:solidFill>
              <a:latin typeface="微软雅黑" panose="020B0503020204020204" pitchFamily="34" charset="-122"/>
              <a:ea typeface="微软雅黑" panose="020B0503020204020204" pitchFamily="34" charset="-122"/>
            </a:endParaRPr>
          </a:p>
        </p:txBody>
      </p:sp>
      <p:sp>
        <p:nvSpPr>
          <p:cNvPr id="19" name="TextBox 23"/>
          <p:cNvSpPr txBox="1">
            <a:spLocks noChangeArrowheads="1"/>
          </p:cNvSpPr>
          <p:nvPr/>
        </p:nvSpPr>
        <p:spPr bwMode="auto">
          <a:xfrm>
            <a:off x="3611729" y="4787364"/>
            <a:ext cx="11049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eaLnBrk="1" hangingPunct="1">
              <a:lnSpc>
                <a:spcPct val="150000"/>
              </a:lnSpc>
            </a:pP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TextBox 24"/>
          <p:cNvSpPr txBox="1">
            <a:spLocks noChangeArrowheads="1"/>
          </p:cNvSpPr>
          <p:nvPr/>
        </p:nvSpPr>
        <p:spPr bwMode="auto">
          <a:xfrm>
            <a:off x="5227955" y="3815715"/>
            <a:ext cx="220281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algn="ctr" eaLnBrk="1" hangingPunct="1"/>
            <a:r>
              <a:rPr lang="zh-CN" altLang="en-US"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比原价减少</a:t>
            </a:r>
            <a:r>
              <a:rPr lang="en-US" altLang="zh-CN"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左大括号 18"/>
          <p:cNvSpPr/>
          <p:nvPr/>
        </p:nvSpPr>
        <p:spPr bwMode="auto">
          <a:xfrm rot="5400000" flipV="1">
            <a:off x="4140176" y="1202365"/>
            <a:ext cx="418143" cy="3619427"/>
          </a:xfrm>
          <a:prstGeom prst="leftBrace">
            <a:avLst>
              <a:gd name="adj1" fmla="val 83485"/>
              <a:gd name="adj2" fmla="val 50329"/>
            </a:avLst>
          </a:prstGeom>
          <a:noFill/>
          <a:ln w="31750" algn="ctr">
            <a:solidFill>
              <a:srgbClr val="FF0000"/>
            </a:solidFill>
            <a:round/>
          </a:ln>
        </p:spPr>
        <p:txBody>
          <a:bodyPr vert="eaVert" anchor="ct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eaLnBrk="1" hangingPunct="1">
              <a:lnSpc>
                <a:spcPct val="150000"/>
              </a:lnSpc>
            </a:pPr>
            <a:endParaRPr lang="zh-CN" altLang="en-US" sz="2400" b="0">
              <a:solidFill>
                <a:schemeClr val="tx1"/>
              </a:solidFill>
              <a:latin typeface="微软雅黑" panose="020B0503020204020204" pitchFamily="34" charset="-122"/>
              <a:ea typeface="微软雅黑" panose="020B0503020204020204" pitchFamily="34" charset="-122"/>
            </a:endParaRPr>
          </a:p>
        </p:txBody>
      </p:sp>
      <p:sp>
        <p:nvSpPr>
          <p:cNvPr id="22" name="TextBox 4"/>
          <p:cNvSpPr txBox="1">
            <a:spLocks noChangeArrowheads="1"/>
          </p:cNvSpPr>
          <p:nvPr/>
        </p:nvSpPr>
        <p:spPr bwMode="auto">
          <a:xfrm>
            <a:off x="3822476" y="2310848"/>
            <a:ext cx="158051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楷体_GB2312" panose="02010600030101010101" pitchFamily="49" charset="-122"/>
                <a:ea typeface="楷体_GB2312" panose="02010600030101010101" pitchFamily="49" charset="-122"/>
              </a:defRPr>
            </a:lvl1pPr>
            <a:lvl2pPr marL="742950" indent="-285750" eaLnBrk="0" hangingPunct="0">
              <a:defRPr sz="2000" b="1">
                <a:solidFill>
                  <a:schemeClr val="tx1"/>
                </a:solidFill>
                <a:latin typeface="楷体_GB2312" panose="02010600030101010101" pitchFamily="49" charset="-122"/>
                <a:ea typeface="楷体_GB2312" panose="02010600030101010101" pitchFamily="49" charset="-122"/>
              </a:defRPr>
            </a:lvl2pPr>
            <a:lvl3pPr marL="1143000" indent="-228600" eaLnBrk="0" hangingPunct="0">
              <a:defRPr sz="2000" b="1">
                <a:solidFill>
                  <a:schemeClr val="tx1"/>
                </a:solidFill>
                <a:latin typeface="楷体_GB2312" panose="02010600030101010101" pitchFamily="49" charset="-122"/>
                <a:ea typeface="楷体_GB2312" panose="02010600030101010101" pitchFamily="49" charset="-122"/>
              </a:defRPr>
            </a:lvl3pPr>
            <a:lvl4pPr marL="1600200" indent="-228600" eaLnBrk="0" hangingPunct="0">
              <a:defRPr sz="2000" b="1">
                <a:solidFill>
                  <a:schemeClr val="tx1"/>
                </a:solidFill>
                <a:latin typeface="楷体_GB2312" panose="02010600030101010101" pitchFamily="49" charset="-122"/>
                <a:ea typeface="楷体_GB2312" panose="02010600030101010101" pitchFamily="49" charset="-122"/>
              </a:defRPr>
            </a:lvl4pPr>
            <a:lvl5pPr marL="2057400" indent="-228600" eaLnBrk="0" hangingPunct="0">
              <a:defRPr sz="2000" b="1">
                <a:solidFill>
                  <a:schemeClr val="tx1"/>
                </a:solidFill>
                <a:latin typeface="楷体_GB2312" panose="02010600030101010101" pitchFamily="49" charset="-122"/>
                <a:ea typeface="楷体_GB2312" panose="02010600030101010101"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anose="02010600030101010101" pitchFamily="49" charset="-122"/>
                <a:ea typeface="楷体_GB2312" panose="02010600030101010101" pitchFamily="49" charset="-122"/>
              </a:defRPr>
            </a:lvl9pPr>
          </a:lstStyle>
          <a:p>
            <a:pPr eaLnBrk="1" hangingPunct="1">
              <a:lnSpc>
                <a:spcPct val="150000"/>
              </a:lnSpc>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4" name="组合 43"/>
          <p:cNvGrpSpPr/>
          <p:nvPr/>
        </p:nvGrpSpPr>
        <p:grpSpPr>
          <a:xfrm>
            <a:off x="2539365" y="537210"/>
            <a:ext cx="3594100" cy="699770"/>
            <a:chOff x="9430" y="1153"/>
            <a:chExt cx="5660" cy="1102"/>
          </a:xfrm>
        </p:grpSpPr>
        <p:sp>
          <p:nvSpPr>
            <p:cNvPr id="42" name="圆角矩形 41"/>
            <p:cNvSpPr/>
            <p:nvPr/>
          </p:nvSpPr>
          <p:spPr>
            <a:xfrm>
              <a:off x="9430" y="1153"/>
              <a:ext cx="4765" cy="1102"/>
            </a:xfrm>
            <a:prstGeom prst="roundRect">
              <a:avLst/>
            </a:prstGeom>
            <a:solidFill>
              <a:srgbClr val="25E13B"/>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9430" y="1292"/>
              <a:ext cx="5660" cy="850"/>
            </a:xfrm>
            <a:prstGeom prst="rect">
              <a:avLst/>
            </a:prstGeom>
            <a:noFill/>
          </p:spPr>
          <p:txBody>
            <a:bodyPr wrap="square" rtlCol="0">
              <a:spAutoFit/>
            </a:bodyPr>
            <a:lstStyle/>
            <a:p>
              <a:pPr>
                <a:lnSpc>
                  <a:spcPts val="35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现价比原价减少</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0" name="文本框 29"/>
          <p:cNvSpPr txBox="1"/>
          <p:nvPr/>
        </p:nvSpPr>
        <p:spPr>
          <a:xfrm>
            <a:off x="8463759" y="2750804"/>
            <a:ext cx="2635550" cy="460375"/>
          </a:xfrm>
          <a:prstGeom prst="rect">
            <a:avLst/>
          </a:prstGeom>
          <a:noFill/>
        </p:spPr>
        <p:txBody>
          <a:bodyPr wrap="squar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6" name="组合 35"/>
          <p:cNvGrpSpPr/>
          <p:nvPr/>
        </p:nvGrpSpPr>
        <p:grpSpPr>
          <a:xfrm>
            <a:off x="8138477" y="3392838"/>
            <a:ext cx="2856756" cy="470660"/>
            <a:chOff x="5931852" y="2805463"/>
            <a:chExt cx="2856756" cy="470660"/>
          </a:xfrm>
        </p:grpSpPr>
        <p:sp>
          <p:nvSpPr>
            <p:cNvPr id="31" name="文本框 30"/>
            <p:cNvSpPr txBox="1"/>
            <p:nvPr/>
          </p:nvSpPr>
          <p:spPr>
            <a:xfrm>
              <a:off x="5931852" y="2815748"/>
              <a:ext cx="442413" cy="460375"/>
            </a:xfrm>
            <a:prstGeom prst="rect">
              <a:avLst/>
            </a:prstGeom>
            <a:noFill/>
          </p:spPr>
          <p:txBody>
            <a:bodyPr wrap="squar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153058" y="2805463"/>
              <a:ext cx="2635550" cy="460375"/>
            </a:xfrm>
            <a:prstGeom prst="rect">
              <a:avLst/>
            </a:prstGeom>
            <a:noFill/>
          </p:spPr>
          <p:txBody>
            <a:bodyPr wrap="squar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100÷80%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7" name="组合 36"/>
          <p:cNvGrpSpPr/>
          <p:nvPr/>
        </p:nvGrpSpPr>
        <p:grpSpPr>
          <a:xfrm>
            <a:off x="8133064" y="4049597"/>
            <a:ext cx="2856756" cy="465965"/>
            <a:chOff x="5926439" y="3319347"/>
            <a:chExt cx="2856756" cy="465965"/>
          </a:xfrm>
        </p:grpSpPr>
        <p:sp>
          <p:nvSpPr>
            <p:cNvPr id="33" name="文本框 32"/>
            <p:cNvSpPr txBox="1"/>
            <p:nvPr/>
          </p:nvSpPr>
          <p:spPr>
            <a:xfrm>
              <a:off x="5926439" y="3319347"/>
              <a:ext cx="442413" cy="460375"/>
            </a:xfrm>
            <a:prstGeom prst="rect">
              <a:avLst/>
            </a:prstGeom>
            <a:noFill/>
          </p:spPr>
          <p:txBody>
            <a:bodyPr wrap="squar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6147645" y="3324937"/>
              <a:ext cx="2635550" cy="460375"/>
            </a:xfrm>
            <a:prstGeom prst="rect">
              <a:avLst/>
            </a:prstGeom>
            <a:noFill/>
          </p:spPr>
          <p:txBody>
            <a:bodyPr wrap="square" rtlCol="0">
              <a:spAutoFit/>
            </a:bodyPr>
            <a:lstStyle/>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125(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5" name="文本框 34"/>
          <p:cNvSpPr txBox="1"/>
          <p:nvPr/>
        </p:nvSpPr>
        <p:spPr>
          <a:xfrm>
            <a:off x="7762582" y="4787116"/>
            <a:ext cx="3829505"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答：这件衬衣原价是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8" name="直接连接符 37"/>
          <p:cNvCxnSpPr/>
          <p:nvPr/>
        </p:nvCxnSpPr>
        <p:spPr>
          <a:xfrm>
            <a:off x="5375275" y="4485878"/>
            <a:ext cx="830817"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447283" y="4485878"/>
            <a:ext cx="758809"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圆角矩形 27"/>
          <p:cNvSpPr/>
          <p:nvPr/>
        </p:nvSpPr>
        <p:spPr>
          <a:xfrm>
            <a:off x="3168015" y="1446530"/>
            <a:ext cx="1270635" cy="434340"/>
          </a:xfrm>
          <a:prstGeom prst="round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上箭头 44"/>
          <p:cNvSpPr/>
          <p:nvPr/>
        </p:nvSpPr>
        <p:spPr>
          <a:xfrm>
            <a:off x="3569970" y="1177290"/>
            <a:ext cx="466725" cy="273685"/>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文本框 45"/>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down)">
                                      <p:cBhvr>
                                        <p:cTn id="13" dur="500"/>
                                        <p:tgtEl>
                                          <p:spTgt spid="4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down)">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up)">
                                      <p:cBhvr>
                                        <p:cTn id="34" dur="500"/>
                                        <p:tgtEl>
                                          <p:spTgt spid="4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500"/>
                                        <p:tgtEl>
                                          <p:spTgt spid="13"/>
                                        </p:tgtEl>
                                      </p:cBhvr>
                                    </p:animEffect>
                                  </p:childTnLst>
                                </p:cTn>
                              </p:par>
                              <p:par>
                                <p:cTn id="52" presetID="22" presetClass="entr" presetSubtype="8"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left)">
                                      <p:cBhvr>
                                        <p:cTn id="57" dur="500"/>
                                        <p:tgtEl>
                                          <p:spTgt spid="3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2000"/>
                                        <p:tgtEl>
                                          <p:spTgt spid="38"/>
                                        </p:tgtEl>
                                      </p:cBhvr>
                                    </p:animEffect>
                                    <p:set>
                                      <p:cBhvr>
                                        <p:cTn id="62" dur="1" fill="hold">
                                          <p:stCondLst>
                                            <p:cond delay="1999"/>
                                          </p:stCondLst>
                                        </p:cTn>
                                        <p:tgtEl>
                                          <p:spTgt spid="3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up)">
                                      <p:cBhvr>
                                        <p:cTn id="67" dur="500"/>
                                        <p:tgtEl>
                                          <p:spTgt spid="4"/>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up)">
                                      <p:cBhvr>
                                        <p:cTn id="70" dur="500"/>
                                        <p:tgtEl>
                                          <p:spTgt spid="2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down)">
                                      <p:cBhvr>
                                        <p:cTn id="73" dur="500"/>
                                        <p:tgtEl>
                                          <p:spTgt spid="5"/>
                                        </p:tgtEl>
                                      </p:cBhvr>
                                    </p:animEffect>
                                  </p:childTnLst>
                                </p:cTn>
                              </p:par>
                              <p:par>
                                <p:cTn id="74" presetID="22" presetClass="entr" presetSubtype="8" fill="hold"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left)">
                                      <p:cBhvr>
                                        <p:cTn id="76" dur="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up)">
                                      <p:cBhvr>
                                        <p:cTn id="81" dur="500"/>
                                        <p:tgtEl>
                                          <p:spTgt spid="18"/>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wipe(up)">
                                      <p:cBhvr>
                                        <p:cTn id="84" dur="500"/>
                                        <p:tgtEl>
                                          <p:spTgt spid="19"/>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wipe(up)">
                                      <p:cBhvr>
                                        <p:cTn id="89" dur="500"/>
                                        <p:tgtEl>
                                          <p:spTgt spid="30"/>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nodeType="clickEffect">
                                  <p:stCondLst>
                                    <p:cond delay="0"/>
                                  </p:stCondLst>
                                  <p:childTnLst>
                                    <p:set>
                                      <p:cBhvr>
                                        <p:cTn id="93" dur="1" fill="hold">
                                          <p:stCondLst>
                                            <p:cond delay="0"/>
                                          </p:stCondLst>
                                        </p:cTn>
                                        <p:tgtEl>
                                          <p:spTgt spid="36"/>
                                        </p:tgtEl>
                                        <p:attrNameLst>
                                          <p:attrName>style.visibility</p:attrName>
                                        </p:attrNameLst>
                                      </p:cBhvr>
                                      <p:to>
                                        <p:strVal val="visible"/>
                                      </p:to>
                                    </p:set>
                                    <p:animEffect transition="in" filter="wipe(up)">
                                      <p:cBhvr>
                                        <p:cTn id="94" dur="500"/>
                                        <p:tgtEl>
                                          <p:spTgt spid="36"/>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1" fill="hold" nodeType="click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wipe(up)">
                                      <p:cBhvr>
                                        <p:cTn id="99" dur="500"/>
                                        <p:tgtEl>
                                          <p:spTgt spid="37"/>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1" fill="hold" grpId="0" nodeType="click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wipe(up)">
                                      <p:cBhvr>
                                        <p:cTn id="10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13" grpId="0"/>
      <p:bldP spid="18" grpId="0" bldLvl="0" animBg="1"/>
      <p:bldP spid="19" grpId="0"/>
      <p:bldP spid="20" grpId="0"/>
      <p:bldP spid="21" grpId="0" bldLvl="0" animBg="1"/>
      <p:bldP spid="22" grpId="0"/>
      <p:bldP spid="30" grpId="0"/>
      <p:bldP spid="35" grpId="0"/>
      <p:bldP spid="28" grpId="0" animBg="1"/>
      <p:bldP spid="45" grpId="0" animBg="1"/>
    </p:bldLst>
  </p:timing>
</p:sld>
</file>

<file path=ppt/tags/tag1.xml><?xml version="1.0" encoding="utf-8"?>
<p:tagLst xmlns:p="http://schemas.openxmlformats.org/presentationml/2006/main">
  <p:tag name="KSO_WM_UNIT_PLACING_PICTURE_USER_VIEWPORT" val="{&quot;height&quot;:1207,&quot;width&quot;:5970}"/>
</p:tagLst>
</file>

<file path=ppt/tags/tag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1725</Words>
  <Application>WPS 演示</Application>
  <PresentationFormat>宽屏</PresentationFormat>
  <Paragraphs>312</Paragraphs>
  <Slides>17</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17</vt:i4>
      </vt:variant>
    </vt:vector>
  </HeadingPairs>
  <TitlesOfParts>
    <vt:vector size="37" baseType="lpstr">
      <vt:lpstr>Arial</vt:lpstr>
      <vt:lpstr>宋体</vt:lpstr>
      <vt:lpstr>Wingdings</vt:lpstr>
      <vt:lpstr>微软雅黑</vt:lpstr>
      <vt:lpstr>Wingdings</vt:lpstr>
      <vt:lpstr>Times New Roman</vt:lpstr>
      <vt:lpstr>Times New Roman</vt:lpstr>
      <vt:lpstr>楷体_GB2312</vt:lpstr>
      <vt:lpstr>新宋体</vt:lpstr>
      <vt:lpstr>Cambria Math</vt:lpstr>
      <vt:lpstr>MS Mincho</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192</cp:revision>
  <dcterms:created xsi:type="dcterms:W3CDTF">2019-06-19T02:08:00Z</dcterms:created>
  <dcterms:modified xsi:type="dcterms:W3CDTF">2023-09-28T14:27:26Z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2C092C8A4B3D4E71B758F81D2A0D4DF2</vt:lpwstr>
  </property>
</Properties>
</file>