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5" r:id="rId3"/>
  </p:sldMasterIdLst>
  <p:notesMasterIdLst>
    <p:notesMasterId r:id="rId7"/>
  </p:notesMasterIdLst>
  <p:sldIdLst>
    <p:sldId id="256" r:id="rId4"/>
    <p:sldId id="257" r:id="rId5"/>
    <p:sldId id="273" r:id="rId6"/>
    <p:sldId id="266" r:id="rId8"/>
    <p:sldId id="274" r:id="rId9"/>
    <p:sldId id="275" r:id="rId10"/>
    <p:sldId id="276" r:id="rId11"/>
    <p:sldId id="277" r:id="rId12"/>
    <p:sldId id="278" r:id="rId13"/>
    <p:sldId id="279" r:id="rId14"/>
    <p:sldId id="295" r:id="rId15"/>
    <p:sldId id="296" r:id="rId16"/>
    <p:sldId id="297" r:id="rId17"/>
    <p:sldId id="298" r:id="rId18"/>
    <p:sldId id="267" r:id="rId19"/>
    <p:sldId id="283" r:id="rId20"/>
    <p:sldId id="268" r:id="rId21"/>
    <p:sldId id="263" r:id="rId22"/>
    <p:sldId id="305" r:id="rId23"/>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02" userDrawn="1">
          <p15:clr>
            <a:srgbClr val="A4A3A4"/>
          </p15:clr>
        </p15:guide>
        <p15:guide id="2" pos="386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85F"/>
    <a:srgbClr val="A1D8F1"/>
    <a:srgbClr val="FF6565"/>
    <a:srgbClr val="FFFFFF"/>
    <a:srgbClr val="EB81EA"/>
    <a:srgbClr val="FB9E13"/>
    <a:srgbClr val="F1EF8A"/>
    <a:srgbClr val="BFE397"/>
    <a:srgbClr val="FFCE39"/>
    <a:srgbClr val="E17F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381" autoAdjust="0"/>
    <p:restoredTop sz="90432"/>
  </p:normalViewPr>
  <p:slideViewPr>
    <p:cSldViewPr snapToGrid="0">
      <p:cViewPr varScale="1">
        <p:scale>
          <a:sx n="67" d="100"/>
          <a:sy n="67" d="100"/>
        </p:scale>
        <p:origin x="60" y="129"/>
      </p:cViewPr>
      <p:guideLst>
        <p:guide orient="horz" pos="2102"/>
        <p:guide pos="3869"/>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7" Type="http://schemas.openxmlformats.org/officeDocument/2006/relationships/tags" Target="tags/tag3.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C7092B-72FA-E04E-9FB1-A63098BC56C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3DC962-D303-2747-93F1-3E83F50B8699}"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www.51jiaoxi.com/"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hyperlink" Target="https://www.51jiaoxi.com/" TargetMode="External"/><Relationship Id="rId3" Type="http://schemas.openxmlformats.org/officeDocument/2006/relationships/hyperlink" Target="https://www.51jiaoxi.com/article-1323.html" TargetMode="External"/><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5" Type="http://schemas.openxmlformats.org/officeDocument/2006/relationships/image" Target="../media/image12.png"/><Relationship Id="rId4" Type="http://schemas.openxmlformats.org/officeDocument/2006/relationships/image" Target="../media/image11.png"/><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自定义版式">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5123" name="图片 11"/>
          <p:cNvPicPr>
            <a:picLocks noChangeAspect="1"/>
          </p:cNvPicPr>
          <p:nvPr userDrawn="1"/>
        </p:nvPicPr>
        <p:blipFill>
          <a:blip r:embed="rId3" cstate="print"/>
          <a:stretch>
            <a:fillRect/>
          </a:stretch>
        </p:blipFill>
        <p:spPr>
          <a:xfrm>
            <a:off x="0" y="0"/>
            <a:ext cx="12192000" cy="6858000"/>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容页">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内容页_带标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谢谢观看">
    <p:bg>
      <p:bgPr>
        <a:blipFill rotWithShape="1">
          <a:blip r:embed="rId2"/>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教习网-版权声明">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3" name="文本框 2"/>
          <p:cNvSpPr txBox="1"/>
          <p:nvPr userDrawn="1"/>
        </p:nvSpPr>
        <p:spPr>
          <a:xfrm>
            <a:off x="3980180" y="1095375"/>
            <a:ext cx="4231640" cy="706755"/>
          </a:xfrm>
          <a:prstGeom prst="rect">
            <a:avLst/>
          </a:prstGeom>
          <a:noFill/>
        </p:spPr>
        <p:txBody>
          <a:bodyPr wrap="square" rtlCol="0">
            <a:spAutoFit/>
          </a:bodyPr>
          <a:lstStyle/>
          <a:p>
            <a:pPr algn="dist"/>
            <a:r>
              <a:rPr lang="zh-CN" altLang="en-US" sz="4000" b="1" kern="100" dirty="0">
                <a:effectLst/>
                <a:latin typeface="宋体" panose="02010600030101010101" pitchFamily="2" charset="-122"/>
                <a:ea typeface="宋体" panose="02010600030101010101" pitchFamily="2" charset="-122"/>
                <a:cs typeface="Times New Roman" panose="02020603050405020304" pitchFamily="18" charset="0"/>
                <a:sym typeface="+mn-ea"/>
              </a:rPr>
              <a:t>版权声明</a:t>
            </a:r>
            <a:endParaRPr lang="zh-CN" altLang="en-US" sz="4000" b="1" dirty="0"/>
          </a:p>
        </p:txBody>
      </p:sp>
      <p:sp>
        <p:nvSpPr>
          <p:cNvPr id="4" name="矩形 3"/>
          <p:cNvSpPr/>
          <p:nvPr userDrawn="1"/>
        </p:nvSpPr>
        <p:spPr>
          <a:xfrm>
            <a:off x="1284605" y="1946275"/>
            <a:ext cx="9748520" cy="3415030"/>
          </a:xfrm>
          <a:prstGeom prst="rect">
            <a:avLst/>
          </a:prstGeom>
        </p:spPr>
        <p:txBody>
          <a:bodyPr wrap="square">
            <a:spAutoFit/>
          </a:bodyPr>
          <a:lstStyle/>
          <a:p>
            <a:pPr marL="0" marR="0" indent="539750" algn="just">
              <a:lnSpc>
                <a:spcPct val="150000"/>
              </a:lnSpc>
              <a:spcBef>
                <a:spcPts val="0"/>
              </a:spcBef>
              <a:spcAft>
                <a:spcPts val="0"/>
              </a:spcAft>
            </a:pP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教习网</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hlinkClick r:id="rId3" action="ppaction://hlinkfile"/>
              </a:rPr>
              <a:t>https://www.51jiaoxi.com/</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（以下简称“本网站”）系属深圳市智学帮科技有限公司（以下简称“本公司”）旗下网站，为维护本公司合法权益，现依据相关法律法规作出如下郑重声明：</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1.</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本文件仅用于个人学习、研究，不得用于商业性或盈利性用途，不得侵犯本司及相关权利人的合法权利。一旦发现侵权，本公司将联合司法机关获取相关用户信息并要求侵权者承担相关法律责任。</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2.</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本网站上所有原创内容，是本公司依据相关法律法规，安排专项经费运营规划，组织老师创作完成，著作权归属本公司所有。</a:t>
            </a:r>
            <a:endPar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539750" algn="just">
              <a:lnSpc>
                <a:spcPct val="150000"/>
              </a:lnSpc>
              <a:spcBef>
                <a:spcPts val="0"/>
              </a:spcBef>
              <a:spcAft>
                <a:spcPts val="0"/>
              </a:spcAft>
            </a:pP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3.</a:t>
            </a:r>
            <a:r>
              <a:rPr lang="zh-CN" altLang="en-US" sz="1600" b="1" kern="100" dirty="0">
                <a:effectLst/>
                <a:latin typeface="宋体" panose="02010600030101010101" pitchFamily="2" charset="-122"/>
                <a:ea typeface="宋体" panose="02010600030101010101" pitchFamily="2" charset="-122"/>
                <a:cs typeface="Times New Roman" panose="02020603050405020304" pitchFamily="18" charset="0"/>
                <a:sym typeface="+mn-ea"/>
              </a:rPr>
              <a:t>经由网站用户上传至本网站的课件、教案、学案、试卷等内容，其作品仅代表作者本人观点，本网站不保证其内容的有效性，凡因本作品引发的任何法律纠纷，均由上传用户承担法律责任，本网站仅有义务协助司法机关了解事实情况。</a:t>
            </a:r>
            <a:r>
              <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6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教习网_兼职招聘">
    <p:bg>
      <p:bgPr>
        <a:blipFill dpi="0" rotWithShape="1">
          <a:blip r:embed="rId2" cstate="screen"/>
          <a:srcRect/>
          <a:stretch>
            <a:fillRect/>
          </a:stretch>
        </a:blipFill>
        <a:effectLst/>
      </p:bgPr>
    </p:bg>
    <p:spTree>
      <p:nvGrpSpPr>
        <p:cNvPr id="1" name=""/>
        <p:cNvGrpSpPr/>
        <p:nvPr/>
      </p:nvGrpSpPr>
      <p:grpSpPr>
        <a:xfrm>
          <a:off x="0" y="0"/>
          <a:ext cx="0" cy="0"/>
          <a:chOff x="0" y="0"/>
          <a:chExt cx="0" cy="0"/>
        </a:xfrm>
      </p:grpSpPr>
      <p:sp>
        <p:nvSpPr>
          <p:cNvPr id="8" name="文本框 7">
            <a:hlinkClick r:id="rId3" action="ppaction://hlinkfile"/>
          </p:cNvPr>
          <p:cNvSpPr txBox="1"/>
          <p:nvPr userDrawn="1"/>
        </p:nvSpPr>
        <p:spPr>
          <a:xfrm>
            <a:off x="3411390" y="4080992"/>
            <a:ext cx="5370490" cy="369332"/>
          </a:xfrm>
          <a:prstGeom prst="rect">
            <a:avLst/>
          </a:prstGeom>
          <a:noFill/>
        </p:spPr>
        <p:txBody>
          <a:bodyPr wrap="square" rtlCol="0">
            <a:spAutoFit/>
          </a:bodyPr>
          <a:lstStyle/>
          <a:p>
            <a:pPr algn="ct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3"/>
              </a:rPr>
              <a:t>https://www.51jiaoxi.com/article-1323.html</a:t>
            </a:r>
            <a:endParaRPr lang="zh-CN" altLang="en-US" dirty="0"/>
          </a:p>
        </p:txBody>
      </p:sp>
      <p:sp>
        <p:nvSpPr>
          <p:cNvPr id="9" name="文本框 8"/>
          <p:cNvSpPr txBox="1"/>
          <p:nvPr userDrawn="1"/>
        </p:nvSpPr>
        <p:spPr>
          <a:xfrm>
            <a:off x="4085590" y="1104265"/>
            <a:ext cx="4231640" cy="706755"/>
          </a:xfrm>
          <a:prstGeom prst="rect">
            <a:avLst/>
          </a:prstGeom>
          <a:noFill/>
        </p:spPr>
        <p:txBody>
          <a:bodyPr wrap="square" rtlCol="0">
            <a:spAutoFit/>
          </a:bodyPr>
          <a:lstStyle/>
          <a:p>
            <a:pPr algn="dist"/>
            <a:r>
              <a:rPr lang="zh-CN" altLang="en-US" sz="4000" b="1" dirty="0">
                <a:latin typeface="宋体" panose="02010600030101010101" pitchFamily="2" charset="-122"/>
                <a:ea typeface="宋体" panose="02010600030101010101" pitchFamily="2" charset="-122"/>
                <a:cs typeface="宋体" panose="02010600030101010101" pitchFamily="2" charset="-122"/>
              </a:rPr>
              <a:t>兼职老师招募</a:t>
            </a:r>
            <a:endParaRPr lang="zh-CN" altLang="en-US" sz="4000" b="1" dirty="0">
              <a:latin typeface="宋体" panose="02010600030101010101" pitchFamily="2" charset="-122"/>
              <a:ea typeface="宋体" panose="02010600030101010101" pitchFamily="2" charset="-122"/>
              <a:cs typeface="宋体" panose="02010600030101010101" pitchFamily="2" charset="-122"/>
            </a:endParaRPr>
          </a:p>
        </p:txBody>
      </p:sp>
      <p:sp>
        <p:nvSpPr>
          <p:cNvPr id="10" name="矩形 9"/>
          <p:cNvSpPr/>
          <p:nvPr userDrawn="1"/>
        </p:nvSpPr>
        <p:spPr>
          <a:xfrm>
            <a:off x="1940560" y="2051050"/>
            <a:ext cx="8310880" cy="2030095"/>
          </a:xfrm>
          <a:prstGeom prst="rect">
            <a:avLst/>
          </a:prstGeom>
        </p:spPr>
        <p:txBody>
          <a:bodyPr wrap="square">
            <a:spAutoFit/>
          </a:bodyPr>
          <a:lstStyle/>
          <a:p>
            <a:pPr marL="0" marR="0" indent="467995">
              <a:lnSpc>
                <a:spcPct val="150000"/>
              </a:lnSpc>
              <a:spcBef>
                <a:spcPts val="0"/>
              </a:spcBef>
              <a:spcAft>
                <a:spcPts val="0"/>
              </a:spcAft>
            </a:pP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教习网（</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hlinkClick r:id="rId4" action="ppaction://hlinkfile"/>
              </a:rPr>
              <a:t>www.51jiaoxi.com</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）专为 </a:t>
            </a: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K12</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教育老师提供备课资料下载、在线组卷、教学经验学习等服务的互联网教育平台。</a:t>
            </a:r>
            <a:endParaRPr lang="en-US" altLang="zh-CN" b="1" kern="100" dirty="0">
              <a:latin typeface="宋体" panose="02010600030101010101" pitchFamily="2" charset="-122"/>
              <a:ea typeface="宋体" panose="02010600030101010101" pitchFamily="2" charset="-122"/>
              <a:cs typeface="Times New Roman" panose="02020603050405020304" pitchFamily="18" charset="0"/>
            </a:endParaRPr>
          </a:p>
          <a:p>
            <a:pPr marL="0" marR="0" indent="467995">
              <a:lnSpc>
                <a:spcPct val="150000"/>
              </a:lnSpc>
              <a:spcBef>
                <a:spcPts val="0"/>
              </a:spcBef>
              <a:spcAft>
                <a:spcPts val="0"/>
              </a:spcAft>
            </a:pPr>
            <a:r>
              <a:rPr lang="zh-CN" altLang="en-US" b="1" i="0" dirty="0">
                <a:solidFill>
                  <a:srgbClr val="333333"/>
                </a:solidFill>
                <a:effectLst/>
                <a:latin typeface="宋体" panose="02010600030101010101" pitchFamily="2" charset="-122"/>
                <a:ea typeface="宋体" panose="02010600030101010101" pitchFamily="2" charset="-122"/>
              </a:rPr>
              <a:t>为了进一步完善网站的资料体系，更多更好满足用户的资源需求，现诚邀全国各地的一线老师加入教习网，参与资源建设，获取高额现金收益。</a:t>
            </a:r>
            <a:r>
              <a:rPr lang="zh-CN" altLang="en-US" sz="1800" b="1" kern="100" dirty="0">
                <a:effectLst/>
                <a:latin typeface="宋体" panose="02010600030101010101" pitchFamily="2" charset="-122"/>
                <a:ea typeface="宋体" panose="02010600030101010101" pitchFamily="2" charset="-122"/>
                <a:cs typeface="Times New Roman" panose="02020603050405020304" pitchFamily="18" charset="0"/>
              </a:rPr>
              <a:t>详情请看：</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a:p>
            <a:pPr marL="0" marR="0" indent="266700" algn="just">
              <a:spcBef>
                <a:spcPts val="0"/>
              </a:spcBef>
              <a:spcAft>
                <a:spcPts val="0"/>
              </a:spcAft>
            </a:pPr>
            <a:r>
              <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rPr>
              <a:t>  </a:t>
            </a:r>
            <a:endParaRPr lang="en-US" altLang="zh-CN" sz="1800" b="1" kern="100" dirty="0">
              <a:effectLst/>
              <a:latin typeface="宋体" panose="02010600030101010101" pitchFamily="2" charset="-122"/>
              <a:ea typeface="宋体" panose="02010600030101010101" pitchFamily="2" charset="-122"/>
              <a:cs typeface="Times New Roman" panose="02020603050405020304" pitchFamily="18"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2051" name="图片 3" descr="fw"/>
          <p:cNvPicPr>
            <a:picLocks noChangeAspect="1"/>
          </p:cNvPicPr>
          <p:nvPr userDrawn="1"/>
        </p:nvPicPr>
        <p:blipFill>
          <a:blip r:embed="rId3" cstate="print"/>
          <a:stretch>
            <a:fillRect/>
          </a:stretch>
        </p:blipFill>
        <p:spPr>
          <a:xfrm>
            <a:off x="0" y="0"/>
            <a:ext cx="12208933" cy="6858000"/>
          </a:xfrm>
          <a:prstGeom prst="rect">
            <a:avLst/>
          </a:prstGeom>
          <a:noFill/>
          <a:ln w="9525">
            <a:noFill/>
          </a:ln>
        </p:spPr>
      </p:pic>
      <p:pic>
        <p:nvPicPr>
          <p:cNvPr id="2052" name="图片 4" descr="新建组"/>
          <p:cNvPicPr>
            <a:picLocks noChangeAspect="1"/>
          </p:cNvPicPr>
          <p:nvPr userDrawn="1"/>
        </p:nvPicPr>
        <p:blipFill>
          <a:blip r:embed="rId4" cstate="print"/>
          <a:stretch>
            <a:fillRect/>
          </a:stretch>
        </p:blipFill>
        <p:spPr>
          <a:xfrm>
            <a:off x="0" y="4531784"/>
            <a:ext cx="12208933" cy="2326216"/>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3075"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3076"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3077"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6_竖排标题与文本">
    <p:bg>
      <p:bgPr>
        <a:blipFill rotWithShape="0">
          <a:blip r:embed="rId2" cstate="print"/>
          <a:stretch>
            <a:fillRect/>
          </a:stretch>
        </a:blipFill>
        <a:effectLst/>
      </p:bgPr>
    </p:bg>
    <p:spTree>
      <p:nvGrpSpPr>
        <p:cNvPr id="1" name=""/>
        <p:cNvGrpSpPr/>
        <p:nvPr/>
      </p:nvGrpSpPr>
      <p:grpSpPr>
        <a:xfrm>
          <a:off x="0" y="0"/>
          <a:ext cx="0" cy="0"/>
          <a:chOff x="0" y="0"/>
          <a:chExt cx="0" cy="0"/>
        </a:xfrm>
      </p:grpSpPr>
      <p:pic>
        <p:nvPicPr>
          <p:cNvPr id="4099" name="图片 3" descr="KK20"/>
          <p:cNvPicPr>
            <a:picLocks noChangeAspect="1"/>
          </p:cNvPicPr>
          <p:nvPr userDrawn="1"/>
        </p:nvPicPr>
        <p:blipFill>
          <a:blip r:embed="rId3" cstate="print"/>
          <a:srcRect l="1160"/>
          <a:stretch>
            <a:fillRect/>
          </a:stretch>
        </p:blipFill>
        <p:spPr>
          <a:xfrm>
            <a:off x="0" y="0"/>
            <a:ext cx="12192000" cy="6858000"/>
          </a:xfrm>
          <a:prstGeom prst="rect">
            <a:avLst/>
          </a:prstGeom>
          <a:noFill/>
          <a:ln w="9525">
            <a:noFill/>
          </a:ln>
        </p:spPr>
      </p:pic>
      <p:pic>
        <p:nvPicPr>
          <p:cNvPr id="4100" name="图片 4" descr="图层 5"/>
          <p:cNvPicPr>
            <a:picLocks noChangeAspect="1"/>
          </p:cNvPicPr>
          <p:nvPr userDrawn="1"/>
        </p:nvPicPr>
        <p:blipFill>
          <a:blip r:embed="rId4" cstate="print"/>
          <a:stretch>
            <a:fillRect/>
          </a:stretch>
        </p:blipFill>
        <p:spPr>
          <a:xfrm>
            <a:off x="0" y="0"/>
            <a:ext cx="12192000" cy="2044700"/>
          </a:xfrm>
          <a:prstGeom prst="rect">
            <a:avLst/>
          </a:prstGeom>
          <a:noFill/>
          <a:ln w="9525">
            <a:noFill/>
          </a:ln>
        </p:spPr>
      </p:pic>
      <p:pic>
        <p:nvPicPr>
          <p:cNvPr id="4101" name="图片 5" descr="千库网_手绘美丽植物绿草_元素编号11824163"/>
          <p:cNvPicPr>
            <a:picLocks noChangeAspect="1"/>
          </p:cNvPicPr>
          <p:nvPr userDrawn="1"/>
        </p:nvPicPr>
        <p:blipFill>
          <a:blip r:embed="rId5" cstate="print"/>
          <a:srcRect t="58981" r="46638"/>
          <a:stretch>
            <a:fillRect/>
          </a:stretch>
        </p:blipFill>
        <p:spPr>
          <a:xfrm>
            <a:off x="0" y="5952067"/>
            <a:ext cx="1176867" cy="905933"/>
          </a:xfrm>
          <a:prstGeom prst="rect">
            <a:avLst/>
          </a:prstGeom>
          <a:noFill/>
          <a:ln w="9525">
            <a:noFill/>
          </a:ln>
        </p:spPr>
      </p:pic>
      <p:sp>
        <p:nvSpPr>
          <p:cNvPr id="7" name="同侧圆角矩形 7"/>
          <p:cNvSpPr/>
          <p:nvPr/>
        </p:nvSpPr>
        <p:spPr>
          <a:xfrm flipV="1">
            <a:off x="4705351" y="0"/>
            <a:ext cx="3054351" cy="774700"/>
          </a:xfrm>
          <a:prstGeom prst="round2SameRect">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image" Target="../media/image13.jpeg"/><Relationship Id="rId5" Type="http://schemas.openxmlformats.org/officeDocument/2006/relationships/slideLayout" Target="../slideLayouts/slideLayout11.xml"/><Relationship Id="rId4" Type="http://schemas.openxmlformats.org/officeDocument/2006/relationships/slideLayout" Target="../slideLayouts/slideLayout10.xml"/><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 name="文本框 15"/>
          <p:cNvSpPr txBox="1"/>
          <p:nvPr userDrawn="1"/>
        </p:nvSpPr>
        <p:spPr>
          <a:xfrm rot="900000">
            <a:off x="-10072498" y="8668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7" name="文本框 16"/>
          <p:cNvSpPr txBox="1"/>
          <p:nvPr userDrawn="1"/>
        </p:nvSpPr>
        <p:spPr>
          <a:xfrm rot="900000">
            <a:off x="-10072497" y="46680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8" name="文本框 17"/>
          <p:cNvSpPr txBox="1"/>
          <p:nvPr userDrawn="1"/>
        </p:nvSpPr>
        <p:spPr>
          <a:xfrm rot="900000">
            <a:off x="-10072497" y="66751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19" name="文本框 18"/>
          <p:cNvSpPr txBox="1"/>
          <p:nvPr userDrawn="1"/>
        </p:nvSpPr>
        <p:spPr>
          <a:xfrm rot="900000">
            <a:off x="-10072497" y="-333298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5" name="文本框 24"/>
          <p:cNvSpPr txBox="1"/>
          <p:nvPr userDrawn="1"/>
        </p:nvSpPr>
        <p:spPr>
          <a:xfrm rot="900000">
            <a:off x="-7843648" y="10440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6" name="文本框 25"/>
          <p:cNvSpPr txBox="1"/>
          <p:nvPr userDrawn="1"/>
        </p:nvSpPr>
        <p:spPr>
          <a:xfrm rot="900000">
            <a:off x="-7843647" y="64396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7" name="文本框 26"/>
          <p:cNvSpPr txBox="1"/>
          <p:nvPr userDrawn="1"/>
        </p:nvSpPr>
        <p:spPr>
          <a:xfrm rot="900000">
            <a:off x="-7843647" y="2439162"/>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8" name="文本框 27"/>
          <p:cNvSpPr txBox="1"/>
          <p:nvPr userDrawn="1"/>
        </p:nvSpPr>
        <p:spPr>
          <a:xfrm rot="900000">
            <a:off x="-7843647" y="-1561338"/>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29" name="文本框 28"/>
          <p:cNvSpPr txBox="1"/>
          <p:nvPr userDrawn="1"/>
        </p:nvSpPr>
        <p:spPr>
          <a:xfrm rot="900000">
            <a:off x="18588225" y="8668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0" name="文本框 29"/>
          <p:cNvSpPr txBox="1"/>
          <p:nvPr userDrawn="1"/>
        </p:nvSpPr>
        <p:spPr>
          <a:xfrm rot="900000">
            <a:off x="18588226" y="46680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1" name="文本框 30"/>
          <p:cNvSpPr txBox="1"/>
          <p:nvPr userDrawn="1"/>
        </p:nvSpPr>
        <p:spPr>
          <a:xfrm rot="900000">
            <a:off x="18588226" y="66751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2" name="文本框 31"/>
          <p:cNvSpPr txBox="1"/>
          <p:nvPr userDrawn="1"/>
        </p:nvSpPr>
        <p:spPr>
          <a:xfrm rot="900000">
            <a:off x="18588226" y="-333298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3" name="文本框 32"/>
          <p:cNvSpPr txBox="1"/>
          <p:nvPr userDrawn="1"/>
        </p:nvSpPr>
        <p:spPr>
          <a:xfrm rot="900000">
            <a:off x="20817075" y="10440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4" name="文本框 33"/>
          <p:cNvSpPr txBox="1"/>
          <p:nvPr userDrawn="1"/>
        </p:nvSpPr>
        <p:spPr>
          <a:xfrm rot="900000">
            <a:off x="20817076" y="64396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5" name="文本框 34"/>
          <p:cNvSpPr txBox="1"/>
          <p:nvPr userDrawn="1"/>
        </p:nvSpPr>
        <p:spPr>
          <a:xfrm rot="900000">
            <a:off x="20817076" y="2439163"/>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
        <p:nvSpPr>
          <p:cNvPr id="36" name="文本框 35"/>
          <p:cNvSpPr txBox="1"/>
          <p:nvPr userDrawn="1"/>
        </p:nvSpPr>
        <p:spPr>
          <a:xfrm rot="900000">
            <a:off x="20817076" y="-1561337"/>
            <a:ext cx="2018566" cy="369332"/>
          </a:xfrm>
          <a:prstGeom prst="rect">
            <a:avLst/>
          </a:prstGeom>
          <a:noFill/>
        </p:spPr>
        <p:txBody>
          <a:bodyPr wrap="none" rtlCol="0">
            <a:spAutoFit/>
          </a:bodyPr>
          <a:lstStyle/>
          <a:p>
            <a:r>
              <a:rPr kumimoji="1" lang="en-US" altLang="zh-CN" dirty="0">
                <a:solidFill>
                  <a:srgbClr val="ECECEC"/>
                </a:solidFill>
              </a:rPr>
              <a:t>www.51jiaoxi.com</a:t>
            </a:r>
            <a:endParaRPr kumimoji="1" lang="zh-CN" altLang="en-US" dirty="0">
              <a:solidFill>
                <a:srgbClr val="ECECEC"/>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rotWithShape="0">
          <a:blip r:embed="rId6" cstate="print"/>
          <a:stretch>
            <a:fillRect/>
          </a:stretch>
        </a:blipFill>
        <a:effectLst/>
      </p:bgPr>
    </p:bg>
    <p:spTree>
      <p:nvGrpSpPr>
        <p:cNvPr id="1" name=""/>
        <p:cNvGrpSpPr/>
        <p:nvPr/>
      </p:nvGrpSpPr>
      <p:grpSpPr>
        <a:xfrm>
          <a:off x="0" y="0"/>
          <a:ext cx="0" cy="0"/>
          <a:chOff x="0" y="0"/>
          <a:chExt cx="0" cy="0"/>
        </a:xfrm>
      </p:grpSpPr>
      <p:sp>
        <p:nvSpPr>
          <p:cNvPr id="3" name="矩形 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1200" cap="none" spc="0" normalizeH="0" baseline="0" noProof="0">
              <a:ln>
                <a:noFill/>
              </a:ln>
              <a:solidFill>
                <a:schemeClr val="lt1"/>
              </a:solidFill>
              <a:effectLst/>
              <a:uLnTx/>
              <a:uFillTx/>
              <a:latin typeface="+mn-lt"/>
              <a:ea typeface="+mn-ea"/>
              <a:cs typeface="+mn-cs"/>
            </a:endParaRPr>
          </a:p>
        </p:txBody>
      </p:sp>
    </p:spTree>
  </p:cSld>
  <p:clrMap bg1="lt1" tx1="dk1" bg2="lt2" tx2="dk2" accent1="accent1" accent2="accent2" accent3="accent3" accent4="accent4" accent5="accent5" accent6="accent6" hlink="hlink" folHlink="folHlink"/>
  <p:sldLayoutIdLst>
    <p:sldLayoutId id="2147483656" r:id="rId1"/>
    <p:sldLayoutId id="2147483657" r:id="rId2"/>
    <p:sldLayoutId id="2147483658" r:id="rId3"/>
    <p:sldLayoutId id="2147483659" r:id="rId4"/>
    <p:sldLayoutId id="2147483660" r:id="rId5"/>
  </p:sldLayoutIdLst>
  <p:timing>
    <p:tnLst>
      <p:par>
        <p:cTn id="1" dur="indefinite" restart="never" nodeType="tmRoot"/>
      </p:par>
    </p:tnLst>
  </p:timing>
  <p:hf sldNum="0" hdr="0" ftr="0" dt="0"/>
  <p:txStyles>
    <p:titleStyle>
      <a:lvl1pPr algn="l" rtl="0" eaLnBrk="0" fontAlgn="base" hangingPunct="0">
        <a:lnSpc>
          <a:spcPct val="90000"/>
        </a:lnSpc>
        <a:spcBef>
          <a:spcPct val="0"/>
        </a:spcBef>
        <a:spcAft>
          <a:spcPct val="0"/>
        </a:spcAft>
        <a:defRPr sz="5865"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2pPr>
      <a:lvl3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3pPr>
      <a:lvl4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4pPr>
      <a:lvl5pPr algn="l" rtl="0" eaLnBrk="0" fontAlgn="base" hangingPunct="0">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5pPr>
      <a:lvl6pPr marL="4572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6pPr>
      <a:lvl7pPr marL="9144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7pPr>
      <a:lvl8pPr marL="13716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8pPr>
      <a:lvl9pPr marL="1828800" algn="l" rtl="0" fontAlgn="base">
        <a:lnSpc>
          <a:spcPct val="90000"/>
        </a:lnSpc>
        <a:spcBef>
          <a:spcPct val="0"/>
        </a:spcBef>
        <a:spcAft>
          <a:spcPct val="0"/>
        </a:spcAft>
        <a:defRPr sz="4400">
          <a:solidFill>
            <a:schemeClr val="tx1"/>
          </a:solidFill>
          <a:latin typeface="Cambria" panose="02040503050406030204" pitchFamily="18" charset="0"/>
          <a:ea typeface="黑体" panose="02010609060101010101" pitchFamily="49" charset="-122"/>
        </a:defRPr>
      </a:lvl9pPr>
    </p:titleStyle>
    <p:bodyStyle>
      <a:lvl1pPr marL="304800" indent="-304800" algn="l" rtl="0" eaLnBrk="0" fontAlgn="base" hangingPunct="0">
        <a:lnSpc>
          <a:spcPct val="90000"/>
        </a:lnSpc>
        <a:spcBef>
          <a:spcPct val="267000"/>
        </a:spcBef>
        <a:spcAft>
          <a:spcPct val="0"/>
        </a:spcAft>
        <a:buFont typeface="Arial" panose="020B0604020202020204" pitchFamily="34" charset="0"/>
        <a:buChar char="•"/>
        <a:defRPr sz="3735" kern="1200">
          <a:solidFill>
            <a:schemeClr val="tx1"/>
          </a:solidFill>
          <a:latin typeface="+mn-lt"/>
          <a:ea typeface="+mn-ea"/>
          <a:cs typeface="+mn-cs"/>
        </a:defRPr>
      </a:lvl1pPr>
      <a:lvl2pPr marL="914400" indent="-304800" algn="l" rtl="0" eaLnBrk="0" fontAlgn="base" hangingPunct="0">
        <a:lnSpc>
          <a:spcPct val="90000"/>
        </a:lnSpc>
        <a:spcBef>
          <a:spcPct val="134000"/>
        </a:spcBef>
        <a:spcAft>
          <a:spcPct val="0"/>
        </a:spcAft>
        <a:buFont typeface="Arial" panose="020B0604020202020204" pitchFamily="34" charset="0"/>
        <a:buChar char="•"/>
        <a:defRPr sz="3200" kern="1200">
          <a:solidFill>
            <a:schemeClr val="tx1"/>
          </a:solidFill>
          <a:latin typeface="+mn-lt"/>
          <a:ea typeface="+mn-ea"/>
          <a:cs typeface="+mn-cs"/>
        </a:defRPr>
      </a:lvl2pPr>
      <a:lvl3pPr marL="1524000" indent="-304800" algn="l" rtl="0" eaLnBrk="0" fontAlgn="base" hangingPunct="0">
        <a:lnSpc>
          <a:spcPct val="90000"/>
        </a:lnSpc>
        <a:spcBef>
          <a:spcPct val="134000"/>
        </a:spcBef>
        <a:spcAft>
          <a:spcPct val="0"/>
        </a:spcAft>
        <a:buFont typeface="Arial" panose="020B0604020202020204" pitchFamily="34" charset="0"/>
        <a:buChar char="•"/>
        <a:defRPr sz="2665" kern="1200">
          <a:solidFill>
            <a:schemeClr val="tx1"/>
          </a:solidFill>
          <a:latin typeface="+mn-lt"/>
          <a:ea typeface="+mn-ea"/>
          <a:cs typeface="+mn-cs"/>
        </a:defRPr>
      </a:lvl3pPr>
      <a:lvl4pPr marL="21336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4pPr>
      <a:lvl5pPr marL="2743200" indent="-304800" algn="l" rtl="0" eaLnBrk="0" fontAlgn="base" hangingPunct="0">
        <a:lnSpc>
          <a:spcPct val="90000"/>
        </a:lnSpc>
        <a:spcBef>
          <a:spcPct val="134000"/>
        </a:spcBef>
        <a:spcAft>
          <a:spcPct val="0"/>
        </a:spcAft>
        <a:buFont typeface="Arial" panose="020B0604020202020204" pitchFamily="34" charset="0"/>
        <a:buChar char="•"/>
        <a:defRPr kern="1200">
          <a:solidFill>
            <a:schemeClr val="tx1"/>
          </a:solidFill>
          <a:latin typeface="+mn-lt"/>
          <a:ea typeface="+mn-ea"/>
          <a:cs typeface="+mn-cs"/>
        </a:defRPr>
      </a:lvl5pPr>
      <a:lvl6pPr marL="33528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6pPr>
      <a:lvl7pPr marL="39624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7pPr>
      <a:lvl8pPr marL="45720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8pPr>
      <a:lvl9pPr marL="5181600" indent="-304800" algn="l" defTabSz="1219200" rtl="0" eaLnBrk="1" latinLnBrk="0" hangingPunct="1">
        <a:lnSpc>
          <a:spcPct val="90000"/>
        </a:lnSpc>
        <a:spcBef>
          <a:spcPct val="134000"/>
        </a:spcBef>
        <a:buFont typeface="Arial" panose="020B0604020202020204" pitchFamily="34" charset="0"/>
        <a:buChar char="•"/>
        <a:defRPr sz="2400" kern="1200">
          <a:solidFill>
            <a:schemeClr val="tx1"/>
          </a:solidFill>
          <a:latin typeface="+mn-lt"/>
          <a:ea typeface="+mn-ea"/>
          <a:cs typeface="+mn-cs"/>
        </a:defRPr>
      </a:lvl9pPr>
    </p:bodyStyle>
    <p:otherStyle>
      <a:defPPr>
        <a:defRPr lang="zh-CN"/>
      </a:defPPr>
      <a:lvl1pPr marL="0" algn="l" defTabSz="1219200" rtl="0" eaLnBrk="1" latinLnBrk="0" hangingPunct="1">
        <a:defRPr sz="2400" kern="1200">
          <a:solidFill>
            <a:schemeClr val="tx1"/>
          </a:solidFill>
          <a:latin typeface="+mn-lt"/>
          <a:ea typeface="+mn-ea"/>
          <a:cs typeface="+mn-cs"/>
        </a:defRPr>
      </a:lvl1pPr>
      <a:lvl2pPr marL="609600" algn="l" defTabSz="1219200" rtl="0" eaLnBrk="1" latinLnBrk="0" hangingPunct="1">
        <a:defRPr sz="2400" kern="1200">
          <a:solidFill>
            <a:schemeClr val="tx1"/>
          </a:solidFill>
          <a:latin typeface="+mn-lt"/>
          <a:ea typeface="+mn-ea"/>
          <a:cs typeface="+mn-cs"/>
        </a:defRPr>
      </a:lvl2pPr>
      <a:lvl3pPr marL="1219200" algn="l" defTabSz="1219200" rtl="0" eaLnBrk="1" latinLnBrk="0" hangingPunct="1">
        <a:defRPr sz="2400" kern="1200">
          <a:solidFill>
            <a:schemeClr val="tx1"/>
          </a:solidFill>
          <a:latin typeface="+mn-lt"/>
          <a:ea typeface="+mn-ea"/>
          <a:cs typeface="+mn-cs"/>
        </a:defRPr>
      </a:lvl3pPr>
      <a:lvl4pPr marL="1828800" algn="l" defTabSz="1219200" rtl="0" eaLnBrk="1" latinLnBrk="0" hangingPunct="1">
        <a:defRPr sz="2400" kern="1200">
          <a:solidFill>
            <a:schemeClr val="tx1"/>
          </a:solidFill>
          <a:latin typeface="+mn-lt"/>
          <a:ea typeface="+mn-ea"/>
          <a:cs typeface="+mn-cs"/>
        </a:defRPr>
      </a:lvl4pPr>
      <a:lvl5pPr marL="2438400" algn="l" defTabSz="1219200" rtl="0" eaLnBrk="1" latinLnBrk="0" hangingPunct="1">
        <a:defRPr sz="2400" kern="1200">
          <a:solidFill>
            <a:schemeClr val="tx1"/>
          </a:solidFill>
          <a:latin typeface="+mn-lt"/>
          <a:ea typeface="+mn-ea"/>
          <a:cs typeface="+mn-cs"/>
        </a:defRPr>
      </a:lvl5pPr>
      <a:lvl6pPr marL="3048000" algn="l" defTabSz="1219200" rtl="0" eaLnBrk="1" latinLnBrk="0" hangingPunct="1">
        <a:defRPr sz="2400" kern="1200">
          <a:solidFill>
            <a:schemeClr val="tx1"/>
          </a:solidFill>
          <a:latin typeface="+mn-lt"/>
          <a:ea typeface="+mn-ea"/>
          <a:cs typeface="+mn-cs"/>
        </a:defRPr>
      </a:lvl6pPr>
      <a:lvl7pPr marL="3657600" algn="l" defTabSz="1219200" rtl="0" eaLnBrk="1" latinLnBrk="0" hangingPunct="1">
        <a:defRPr sz="2400" kern="1200">
          <a:solidFill>
            <a:schemeClr val="tx1"/>
          </a:solidFill>
          <a:latin typeface="+mn-lt"/>
          <a:ea typeface="+mn-ea"/>
          <a:cs typeface="+mn-cs"/>
        </a:defRPr>
      </a:lvl7pPr>
      <a:lvl8pPr marL="4267200" algn="l" defTabSz="1219200" rtl="0" eaLnBrk="1" latinLnBrk="0" hangingPunct="1">
        <a:defRPr sz="2400" kern="1200">
          <a:solidFill>
            <a:schemeClr val="tx1"/>
          </a:solidFill>
          <a:latin typeface="+mn-lt"/>
          <a:ea typeface="+mn-ea"/>
          <a:cs typeface="+mn-cs"/>
        </a:defRPr>
      </a:lvl8pPr>
      <a:lvl9pPr marL="4876800" algn="l" defTabSz="121920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0.png"/><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1.png"/><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32.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3.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 Id="rId3" Type="http://schemas.openxmlformats.org/officeDocument/2006/relationships/tags" Target="../tags/tag1.xml"/><Relationship Id="rId2" Type="http://schemas.openxmlformats.org/officeDocument/2006/relationships/image" Target="../media/image18.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19.png"/><Relationship Id="rId2" Type="http://schemas.openxmlformats.org/officeDocument/2006/relationships/tags" Target="../tags/tag2.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3.png"/><Relationship Id="rId3" Type="http://schemas.openxmlformats.org/officeDocument/2006/relationships/image" Target="../media/image22.png"/><Relationship Id="rId2" Type="http://schemas.openxmlformats.org/officeDocument/2006/relationships/image" Target="../media/image16.png"/><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4.png"/><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29.png"/><Relationship Id="rId3" Type="http://schemas.openxmlformats.org/officeDocument/2006/relationships/image" Target="../media/image26.png"/><Relationship Id="rId2" Type="http://schemas.openxmlformats.org/officeDocument/2006/relationships/image" Target="../media/image28.png"/><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3" name="文本框 2"/>
          <p:cNvSpPr txBox="1"/>
          <p:nvPr/>
        </p:nvSpPr>
        <p:spPr>
          <a:xfrm>
            <a:off x="2615997" y="2169041"/>
            <a:ext cx="7040880" cy="922020"/>
          </a:xfrm>
          <a:prstGeom prst="rect">
            <a:avLst/>
          </a:prstGeom>
          <a:noFill/>
        </p:spPr>
        <p:txBody>
          <a:bodyPr wrap="none" rtlCol="0">
            <a:spAutoFit/>
          </a:bodyPr>
          <a:lstStyle/>
          <a:p>
            <a:r>
              <a:rPr kumimoji="1" lang="zh-CN" sz="5400" b="1" dirty="0">
                <a:solidFill>
                  <a:srgbClr val="00B4FF"/>
                </a:solidFill>
              </a:rPr>
              <a:t>百分数的意义和读写法</a:t>
            </a:r>
            <a:endParaRPr kumimoji="1" lang="zh-CN" sz="5400" b="1" dirty="0">
              <a:solidFill>
                <a:srgbClr val="00B4FF"/>
              </a:solidFill>
            </a:endParaRPr>
          </a:p>
        </p:txBody>
      </p:sp>
      <p:sp>
        <p:nvSpPr>
          <p:cNvPr id="4" name="文本框 3"/>
          <p:cNvSpPr txBox="1"/>
          <p:nvPr/>
        </p:nvSpPr>
        <p:spPr>
          <a:xfrm>
            <a:off x="4248379" y="3471277"/>
            <a:ext cx="3627120" cy="368300"/>
          </a:xfrm>
          <a:prstGeom prst="rect">
            <a:avLst/>
          </a:prstGeom>
          <a:noFill/>
        </p:spPr>
        <p:txBody>
          <a:bodyPr wrap="none" rtlCol="0">
            <a:spAutoFit/>
          </a:bodyPr>
          <a:lstStyle/>
          <a:p>
            <a:r>
              <a:rPr kumimoji="1" lang="zh-CN" altLang="en-US" dirty="0">
                <a:solidFill>
                  <a:srgbClr val="00B4FF"/>
                </a:solidFill>
                <a:latin typeface="+mj-ea"/>
                <a:ea typeface="+mj-ea"/>
              </a:rPr>
              <a:t>小学 </a:t>
            </a:r>
            <a:r>
              <a:rPr kumimoji="1" lang="en-US" altLang="zh-CN" dirty="0">
                <a:solidFill>
                  <a:srgbClr val="00B4FF"/>
                </a:solidFill>
                <a:latin typeface="+mj-ea"/>
                <a:ea typeface="+mj-ea"/>
              </a:rPr>
              <a:t>/</a:t>
            </a:r>
            <a:r>
              <a:rPr kumimoji="1" lang="zh-CN" altLang="en-US" dirty="0">
                <a:solidFill>
                  <a:srgbClr val="00B4FF"/>
                </a:solidFill>
                <a:latin typeface="+mj-ea"/>
                <a:ea typeface="+mj-ea"/>
              </a:rPr>
              <a:t> 数学 </a:t>
            </a:r>
            <a:r>
              <a:rPr kumimoji="1" lang="en-US" altLang="zh-CN" dirty="0">
                <a:solidFill>
                  <a:srgbClr val="00B4FF"/>
                </a:solidFill>
                <a:latin typeface="+mj-ea"/>
                <a:ea typeface="+mj-ea"/>
              </a:rPr>
              <a:t>/</a:t>
            </a:r>
            <a:r>
              <a:rPr kumimoji="1" lang="zh-CN" altLang="en-US" dirty="0">
                <a:solidFill>
                  <a:srgbClr val="00B4FF"/>
                </a:solidFill>
                <a:latin typeface="+mj-ea"/>
                <a:ea typeface="+mj-ea"/>
              </a:rPr>
              <a:t> 人教版 </a:t>
            </a:r>
            <a:r>
              <a:rPr kumimoji="1" lang="en-US" altLang="zh-CN" dirty="0">
                <a:solidFill>
                  <a:srgbClr val="00B4FF"/>
                </a:solidFill>
                <a:latin typeface="+mj-ea"/>
                <a:ea typeface="+mj-ea"/>
              </a:rPr>
              <a:t>/</a:t>
            </a:r>
            <a:r>
              <a:rPr kumimoji="1" lang="zh-CN" altLang="en-US" dirty="0">
                <a:solidFill>
                  <a:srgbClr val="00B4FF"/>
                </a:solidFill>
                <a:latin typeface="+mj-ea"/>
                <a:ea typeface="+mj-ea"/>
              </a:rPr>
              <a:t> 六年级上册</a:t>
            </a:r>
            <a:endParaRPr kumimoji="1" lang="zh-CN" altLang="en-US" dirty="0">
              <a:solidFill>
                <a:srgbClr val="00B4FF"/>
              </a:solidFill>
              <a:latin typeface="+mj-ea"/>
              <a:ea typeface="+mj-ea"/>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圆角矩形 17"/>
          <p:cNvSpPr/>
          <p:nvPr/>
        </p:nvSpPr>
        <p:spPr>
          <a:xfrm>
            <a:off x="4728014" y="1078642"/>
            <a:ext cx="3065698" cy="720080"/>
          </a:xfrm>
          <a:prstGeom prst="roundRect">
            <a:avLst/>
          </a:prstGeom>
          <a:solidFill>
            <a:srgbClr val="00B0F0"/>
          </a:solidFill>
          <a:ln w="28575">
            <a:solidFill>
              <a:schemeClr val="tx1"/>
            </a:solidFill>
          </a:ln>
          <a:effectLst>
            <a:outerShdw blurRad="76200" dist="76200" dir="18900000" algn="b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百分数与分数的区别</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368040" y="1922780"/>
            <a:ext cx="7640955" cy="1236980"/>
            <a:chOff x="5304" y="3028"/>
            <a:chExt cx="12033" cy="1948"/>
          </a:xfrm>
        </p:grpSpPr>
        <p:grpSp>
          <p:nvGrpSpPr>
            <p:cNvPr id="40" name="组合 39"/>
            <p:cNvGrpSpPr/>
            <p:nvPr/>
          </p:nvGrpSpPr>
          <p:grpSpPr>
            <a:xfrm>
              <a:off x="5304" y="3028"/>
              <a:ext cx="11987" cy="1948"/>
              <a:chOff x="5755" y="1019"/>
              <a:chExt cx="11987" cy="1948"/>
            </a:xfrm>
          </p:grpSpPr>
          <p:sp>
            <p:nvSpPr>
              <p:cNvPr id="10" name="圆角矩形 9"/>
              <p:cNvSpPr/>
              <p:nvPr/>
            </p:nvSpPr>
            <p:spPr>
              <a:xfrm>
                <a:off x="6235" y="1724"/>
                <a:ext cx="11507" cy="1243"/>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6" name="文本框 5"/>
            <p:cNvSpPr txBox="1"/>
            <p:nvPr/>
          </p:nvSpPr>
          <p:spPr>
            <a:xfrm>
              <a:off x="6009" y="4054"/>
              <a:ext cx="11328" cy="725"/>
            </a:xfrm>
            <a:prstGeom prst="rect">
              <a:avLst/>
            </a:prstGeom>
            <a:noFill/>
          </p:spPr>
          <p:txBody>
            <a:bodyPr wrap="none" rtlCol="0">
              <a:spAutoFit/>
            </a:bodyPr>
            <a:p>
              <a:pPr algn="l" defTabSz="685800">
                <a:spcBef>
                  <a:spcPct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百分数只表示两个数的比的关系，不能带单位名称。</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8" name="组合 7"/>
          <p:cNvGrpSpPr/>
          <p:nvPr/>
        </p:nvGrpSpPr>
        <p:grpSpPr>
          <a:xfrm>
            <a:off x="857885" y="2370455"/>
            <a:ext cx="2225040" cy="693420"/>
            <a:chOff x="1351" y="3733"/>
            <a:chExt cx="3504" cy="1092"/>
          </a:xfrm>
        </p:grpSpPr>
        <p:sp>
          <p:nvSpPr>
            <p:cNvPr id="29" name="Folded Corner 28"/>
            <p:cNvSpPr/>
            <p:nvPr/>
          </p:nvSpPr>
          <p:spPr>
            <a:xfrm>
              <a:off x="1351" y="3733"/>
              <a:ext cx="3504" cy="1092"/>
            </a:xfrm>
            <a:prstGeom prst="foldedCorner">
              <a:avLst/>
            </a:prstGeom>
            <a:solidFill>
              <a:srgbClr val="7AC7EB"/>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5" name="文本框 4"/>
            <p:cNvSpPr txBox="1"/>
            <p:nvPr/>
          </p:nvSpPr>
          <p:spPr>
            <a:xfrm>
              <a:off x="1874" y="3916"/>
              <a:ext cx="2688" cy="725"/>
            </a:xfrm>
            <a:prstGeom prst="rect">
              <a:avLst/>
            </a:prstGeom>
            <a:noFill/>
          </p:spPr>
          <p:txBody>
            <a:bodyPr wrap="none" rtlCol="0">
              <a:spAutoFit/>
            </a:bodyPr>
            <a:p>
              <a:pPr algn="l" defTabSz="685800">
                <a:spcBef>
                  <a:spcPct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意义不同：</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16" name="组合 15"/>
          <p:cNvGrpSpPr/>
          <p:nvPr/>
        </p:nvGrpSpPr>
        <p:grpSpPr>
          <a:xfrm>
            <a:off x="3406775" y="3682365"/>
            <a:ext cx="7573010" cy="1905000"/>
            <a:chOff x="5365" y="5799"/>
            <a:chExt cx="11926" cy="3000"/>
          </a:xfrm>
        </p:grpSpPr>
        <p:grpSp>
          <p:nvGrpSpPr>
            <p:cNvPr id="42" name="组合 41"/>
            <p:cNvGrpSpPr/>
            <p:nvPr/>
          </p:nvGrpSpPr>
          <p:grpSpPr>
            <a:xfrm>
              <a:off x="5365" y="5799"/>
              <a:ext cx="11926" cy="3000"/>
              <a:chOff x="3713" y="2757"/>
              <a:chExt cx="11926" cy="3000"/>
            </a:xfrm>
          </p:grpSpPr>
          <p:sp>
            <p:nvSpPr>
              <p:cNvPr id="14" name="圆角矩形 13"/>
              <p:cNvSpPr/>
              <p:nvPr/>
            </p:nvSpPr>
            <p:spPr>
              <a:xfrm>
                <a:off x="4132" y="3360"/>
                <a:ext cx="11507" cy="2397"/>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757"/>
                <a:ext cx="1267" cy="1209"/>
              </a:xfrm>
              <a:prstGeom prst="rect">
                <a:avLst/>
              </a:prstGeom>
            </p:spPr>
          </p:pic>
        </p:grpSp>
        <p:sp>
          <p:nvSpPr>
            <p:cNvPr id="7" name="文本框 6"/>
            <p:cNvSpPr txBox="1"/>
            <p:nvPr/>
          </p:nvSpPr>
          <p:spPr>
            <a:xfrm>
              <a:off x="6489" y="6565"/>
              <a:ext cx="10368" cy="1888"/>
            </a:xfrm>
            <a:prstGeom prst="rect">
              <a:avLst/>
            </a:prstGeom>
            <a:noFill/>
          </p:spPr>
          <p:txBody>
            <a:bodyPr wrap="none" rtlCol="0">
              <a:spAutoFit/>
            </a:bodyPr>
            <a:p>
              <a:pPr algn="l" defTabSz="685800">
                <a:lnSpc>
                  <a:spcPct val="150000"/>
                </a:lnSpc>
                <a:spcBef>
                  <a:spcPct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分数既可以表示一个具体的数，又可以表示两个</a:t>
              </a:r>
              <a:endPar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defTabSz="685800">
                <a:lnSpc>
                  <a:spcPct val="150000"/>
                </a:lnSpc>
                <a:spcBef>
                  <a:spcPct val="0"/>
                </a:spcBef>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Times New Roman" panose="02020603050405020304" pitchFamily="18" charset="0"/>
                  <a:sym typeface="+mn-ea"/>
                </a:rPr>
                <a:t>数的比的关系，表示具体数时可以带单位名称。</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p:tgtEl>
                                          <p:spTgt spid="8"/>
                                        </p:tgtEl>
                                        <p:attrNameLst>
                                          <p:attrName>ppt_y</p:attrName>
                                        </p:attrNameLst>
                                      </p:cBhvr>
                                      <p:tavLst>
                                        <p:tav tm="0">
                                          <p:val>
                                            <p:strVal val="#ppt_y+#ppt_h*1.125000"/>
                                          </p:val>
                                        </p:tav>
                                        <p:tav tm="100000">
                                          <p:val>
                                            <p:strVal val="#ppt_y"/>
                                          </p:val>
                                        </p:tav>
                                      </p:tavLst>
                                    </p:anim>
                                    <p:animEffect transition="in" filter="wipe(up)">
                                      <p:cBhvr>
                                        <p:cTn id="8" dur="500"/>
                                        <p:tgtEl>
                                          <p:spTgt spid="8"/>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圆角矩形 17"/>
          <p:cNvSpPr/>
          <p:nvPr/>
        </p:nvSpPr>
        <p:spPr>
          <a:xfrm>
            <a:off x="4728014" y="1078642"/>
            <a:ext cx="3065698" cy="720080"/>
          </a:xfrm>
          <a:prstGeom prst="roundRect">
            <a:avLst/>
          </a:prstGeom>
          <a:solidFill>
            <a:srgbClr val="00B0F0"/>
          </a:solidFill>
          <a:ln w="28575">
            <a:solidFill>
              <a:schemeClr val="tx1"/>
            </a:solidFill>
          </a:ln>
          <a:effectLst>
            <a:outerShdw blurRad="76200" dist="76200" dir="18900000" algn="b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百分数与分数的区别</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368040" y="1922780"/>
            <a:ext cx="7611745" cy="1850390"/>
            <a:chOff x="5304" y="3028"/>
            <a:chExt cx="11987" cy="2914"/>
          </a:xfrm>
        </p:grpSpPr>
        <p:grpSp>
          <p:nvGrpSpPr>
            <p:cNvPr id="40" name="组合 39"/>
            <p:cNvGrpSpPr/>
            <p:nvPr/>
          </p:nvGrpSpPr>
          <p:grpSpPr>
            <a:xfrm>
              <a:off x="5304" y="3028"/>
              <a:ext cx="11987" cy="2914"/>
              <a:chOff x="5755" y="1019"/>
              <a:chExt cx="11987" cy="2914"/>
            </a:xfrm>
          </p:grpSpPr>
          <p:sp>
            <p:nvSpPr>
              <p:cNvPr id="10" name="圆角矩形 9"/>
              <p:cNvSpPr/>
              <p:nvPr/>
            </p:nvSpPr>
            <p:spPr>
              <a:xfrm>
                <a:off x="6235" y="1724"/>
                <a:ext cx="11507" cy="2209"/>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6" name="文本框 5"/>
            <p:cNvSpPr txBox="1"/>
            <p:nvPr/>
          </p:nvSpPr>
          <p:spPr>
            <a:xfrm>
              <a:off x="6009" y="3824"/>
              <a:ext cx="10731" cy="1888"/>
            </a:xfrm>
            <a:prstGeom prst="rect">
              <a:avLst/>
            </a:prstGeom>
            <a:noFill/>
          </p:spPr>
          <p:txBody>
            <a:bodyPr wrap="none" rtlCol="0">
              <a:spAutoFit/>
            </a:bodyPr>
            <a:p>
              <a:pPr algn="l" defTabSz="685800">
                <a:lnSpc>
                  <a:spcPct val="150000"/>
                </a:lnSpc>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百分数不能约分，分母固定为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，并且用百分号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defTabSz="685800">
                <a:lnSpc>
                  <a:spcPct val="150000"/>
                </a:lnSpc>
                <a:spcBef>
                  <a:spcPct val="0"/>
                </a:spcBef>
                <a:buFont typeface="Arial" panose="020B0604020202020204" pitchFamily="34" charset="0"/>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表示。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6" name="组合 15"/>
          <p:cNvGrpSpPr/>
          <p:nvPr/>
        </p:nvGrpSpPr>
        <p:grpSpPr>
          <a:xfrm>
            <a:off x="3406775" y="4076700"/>
            <a:ext cx="7573010" cy="1226185"/>
            <a:chOff x="5365" y="5799"/>
            <a:chExt cx="11926" cy="1931"/>
          </a:xfrm>
        </p:grpSpPr>
        <p:grpSp>
          <p:nvGrpSpPr>
            <p:cNvPr id="42" name="组合 41"/>
            <p:cNvGrpSpPr/>
            <p:nvPr/>
          </p:nvGrpSpPr>
          <p:grpSpPr>
            <a:xfrm>
              <a:off x="5365" y="5799"/>
              <a:ext cx="11926" cy="1931"/>
              <a:chOff x="3713" y="2757"/>
              <a:chExt cx="11926" cy="1931"/>
            </a:xfrm>
          </p:grpSpPr>
          <p:sp>
            <p:nvSpPr>
              <p:cNvPr id="14" name="圆角矩形 13"/>
              <p:cNvSpPr/>
              <p:nvPr/>
            </p:nvSpPr>
            <p:spPr>
              <a:xfrm>
                <a:off x="4132" y="3360"/>
                <a:ext cx="11507" cy="1328"/>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757"/>
                <a:ext cx="1267" cy="1209"/>
              </a:xfrm>
              <a:prstGeom prst="rect">
                <a:avLst/>
              </a:prstGeom>
            </p:spPr>
          </p:pic>
        </p:grpSp>
        <p:sp>
          <p:nvSpPr>
            <p:cNvPr id="7" name="文本框 6"/>
            <p:cNvSpPr txBox="1"/>
            <p:nvPr/>
          </p:nvSpPr>
          <p:spPr>
            <a:xfrm>
              <a:off x="6443" y="6726"/>
              <a:ext cx="10848" cy="725"/>
            </a:xfrm>
            <a:prstGeom prst="rect">
              <a:avLst/>
            </a:prstGeom>
            <a:noFill/>
          </p:spPr>
          <p:txBody>
            <a:bodyPr wrap="none" rtlCol="0">
              <a:spAutoFit/>
            </a:bodyPr>
            <a:p>
              <a:pPr algn="l" defTabSz="685800">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分数可以约分，一般要通过约分化简成最简分数。</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9" name="组合 8"/>
          <p:cNvGrpSpPr/>
          <p:nvPr/>
        </p:nvGrpSpPr>
        <p:grpSpPr>
          <a:xfrm>
            <a:off x="857885" y="2370455"/>
            <a:ext cx="2225040" cy="1492250"/>
            <a:chOff x="1351" y="3733"/>
            <a:chExt cx="3504" cy="2350"/>
          </a:xfrm>
        </p:grpSpPr>
        <p:sp>
          <p:nvSpPr>
            <p:cNvPr id="29" name="Folded Corner 28"/>
            <p:cNvSpPr/>
            <p:nvPr/>
          </p:nvSpPr>
          <p:spPr>
            <a:xfrm>
              <a:off x="1351" y="3733"/>
              <a:ext cx="3504" cy="2350"/>
            </a:xfrm>
            <a:prstGeom prst="foldedCorner">
              <a:avLst/>
            </a:prstGeom>
            <a:solidFill>
              <a:srgbClr val="8BE739"/>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 name="文本框 2"/>
            <p:cNvSpPr txBox="1"/>
            <p:nvPr/>
          </p:nvSpPr>
          <p:spPr>
            <a:xfrm>
              <a:off x="1687" y="3964"/>
              <a:ext cx="3168" cy="1888"/>
            </a:xfrm>
            <a:prstGeom prst="rect">
              <a:avLst/>
            </a:prstGeom>
            <a:noFill/>
          </p:spPr>
          <p:txBody>
            <a:bodyPr wrap="none" rtlCol="0" anchor="t">
              <a:spAutoFit/>
            </a:bodyPr>
            <a:p>
              <a:pPr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分子、分母</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的要求不同：</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4" name="圆角矩形 17"/>
          <p:cNvSpPr/>
          <p:nvPr/>
        </p:nvSpPr>
        <p:spPr>
          <a:xfrm>
            <a:off x="4728014" y="1078642"/>
            <a:ext cx="3065698" cy="720080"/>
          </a:xfrm>
          <a:prstGeom prst="roundRect">
            <a:avLst/>
          </a:prstGeom>
          <a:solidFill>
            <a:srgbClr val="00B0F0"/>
          </a:solidFill>
          <a:ln w="28575">
            <a:solidFill>
              <a:schemeClr val="tx1"/>
            </a:solidFill>
          </a:ln>
          <a:effectLst>
            <a:outerShdw blurRad="76200" dist="76200" dir="18900000" algn="bl" rotWithShape="0">
              <a:prstClr val="black">
                <a:alpha val="40000"/>
              </a:prstClr>
            </a:outerShdw>
          </a:effectLst>
        </p:spPr>
        <p:style>
          <a:lnRef idx="2">
            <a:schemeClr val="accent4"/>
          </a:lnRef>
          <a:fillRef idx="1">
            <a:schemeClr val="lt1"/>
          </a:fillRef>
          <a:effectRef idx="0">
            <a:schemeClr val="accent4"/>
          </a:effectRef>
          <a:fontRef idx="minor">
            <a:schemeClr val="dk1"/>
          </a:fontRef>
        </p:style>
        <p:txBody>
          <a:bodyPr rtlCol="0" anchor="ctr"/>
          <a:lstStyle/>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rPr>
              <a:t>百分数与分数的区别</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368040" y="1922780"/>
            <a:ext cx="7611745" cy="1850390"/>
            <a:chOff x="5304" y="3028"/>
            <a:chExt cx="11987" cy="2914"/>
          </a:xfrm>
        </p:grpSpPr>
        <p:grpSp>
          <p:nvGrpSpPr>
            <p:cNvPr id="40" name="组合 39"/>
            <p:cNvGrpSpPr/>
            <p:nvPr/>
          </p:nvGrpSpPr>
          <p:grpSpPr>
            <a:xfrm>
              <a:off x="5304" y="3028"/>
              <a:ext cx="11987" cy="2914"/>
              <a:chOff x="5755" y="1019"/>
              <a:chExt cx="11987" cy="2914"/>
            </a:xfrm>
          </p:grpSpPr>
          <p:sp>
            <p:nvSpPr>
              <p:cNvPr id="10" name="圆角矩形 9"/>
              <p:cNvSpPr/>
              <p:nvPr/>
            </p:nvSpPr>
            <p:spPr>
              <a:xfrm>
                <a:off x="6235" y="1724"/>
                <a:ext cx="11507" cy="2209"/>
              </a:xfrm>
              <a:prstGeom prst="roundRect">
                <a:avLst/>
              </a:prstGeom>
              <a:solidFill>
                <a:srgbClr val="F53C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5755" y="1019"/>
                <a:ext cx="1267" cy="1209"/>
              </a:xfrm>
              <a:prstGeom prst="rect">
                <a:avLst/>
              </a:prstGeom>
            </p:spPr>
          </p:pic>
        </p:grpSp>
        <p:sp>
          <p:nvSpPr>
            <p:cNvPr id="6" name="文本框 5"/>
            <p:cNvSpPr txBox="1"/>
            <p:nvPr/>
          </p:nvSpPr>
          <p:spPr>
            <a:xfrm>
              <a:off x="6009" y="3824"/>
              <a:ext cx="10848" cy="1888"/>
            </a:xfrm>
            <a:prstGeom prst="rect">
              <a:avLst/>
            </a:prstGeom>
            <a:noFill/>
          </p:spPr>
          <p:txBody>
            <a:bodyPr wrap="none" rtlCol="0">
              <a:spAutoFit/>
            </a:bodyPr>
            <a:p>
              <a:pPr algn="l"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百分数在生产和生活中，常用于调查、统计、分析</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和比较。</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grpSp>
        <p:nvGrpSpPr>
          <p:cNvPr id="16" name="组合 15"/>
          <p:cNvGrpSpPr/>
          <p:nvPr/>
        </p:nvGrpSpPr>
        <p:grpSpPr>
          <a:xfrm>
            <a:off x="3406775" y="3755390"/>
            <a:ext cx="7573010" cy="1226185"/>
            <a:chOff x="5365" y="5799"/>
            <a:chExt cx="11926" cy="1931"/>
          </a:xfrm>
        </p:grpSpPr>
        <p:grpSp>
          <p:nvGrpSpPr>
            <p:cNvPr id="42" name="组合 41"/>
            <p:cNvGrpSpPr/>
            <p:nvPr/>
          </p:nvGrpSpPr>
          <p:grpSpPr>
            <a:xfrm>
              <a:off x="5365" y="5799"/>
              <a:ext cx="11926" cy="1931"/>
              <a:chOff x="3713" y="2757"/>
              <a:chExt cx="11926" cy="1931"/>
            </a:xfrm>
          </p:grpSpPr>
          <p:sp>
            <p:nvSpPr>
              <p:cNvPr id="14" name="圆角矩形 13"/>
              <p:cNvSpPr/>
              <p:nvPr/>
            </p:nvSpPr>
            <p:spPr>
              <a:xfrm>
                <a:off x="4132" y="3360"/>
                <a:ext cx="11507" cy="1328"/>
              </a:xfrm>
              <a:prstGeom prst="roundRect">
                <a:avLst/>
              </a:prstGeom>
              <a:solidFill>
                <a:schemeClr val="accent4">
                  <a:lumMod val="75000"/>
                </a:schemeClr>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1" name="图片 4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3713" y="2757"/>
                <a:ext cx="1267" cy="1209"/>
              </a:xfrm>
              <a:prstGeom prst="rect">
                <a:avLst/>
              </a:prstGeom>
            </p:spPr>
          </p:pic>
        </p:grpSp>
        <p:sp>
          <p:nvSpPr>
            <p:cNvPr id="7" name="文本框 6"/>
            <p:cNvSpPr txBox="1"/>
            <p:nvPr/>
          </p:nvSpPr>
          <p:spPr>
            <a:xfrm>
              <a:off x="6443" y="6726"/>
              <a:ext cx="10848" cy="725"/>
            </a:xfrm>
            <a:prstGeom prst="rect">
              <a:avLst/>
            </a:prstGeom>
            <a:noFill/>
          </p:spPr>
          <p:txBody>
            <a:bodyPr wrap="none" rtlCol="0">
              <a:spAutoFit/>
            </a:bodyPr>
            <a:p>
              <a:pPr algn="l" defTabSz="685800">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分数常常在计算、测量中得不到整数结果时使用。</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9" name="组合 8"/>
          <p:cNvGrpSpPr/>
          <p:nvPr/>
        </p:nvGrpSpPr>
        <p:grpSpPr>
          <a:xfrm>
            <a:off x="857885" y="2370455"/>
            <a:ext cx="2225040" cy="1492250"/>
            <a:chOff x="1351" y="3733"/>
            <a:chExt cx="3504" cy="2350"/>
          </a:xfrm>
        </p:grpSpPr>
        <p:sp>
          <p:nvSpPr>
            <p:cNvPr id="29" name="Folded Corner 28"/>
            <p:cNvSpPr/>
            <p:nvPr/>
          </p:nvSpPr>
          <p:spPr>
            <a:xfrm>
              <a:off x="1351" y="3733"/>
              <a:ext cx="3504" cy="2350"/>
            </a:xfrm>
            <a:prstGeom prst="foldedCorner">
              <a:avLst/>
            </a:prstGeom>
            <a:solidFill>
              <a:srgbClr val="E17FDC"/>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3" name="文本框 2"/>
            <p:cNvSpPr txBox="1"/>
            <p:nvPr/>
          </p:nvSpPr>
          <p:spPr>
            <a:xfrm>
              <a:off x="1999" y="4114"/>
              <a:ext cx="2208" cy="1598"/>
            </a:xfrm>
            <a:prstGeom prst="rect">
              <a:avLst/>
            </a:prstGeom>
            <a:noFill/>
          </p:spPr>
          <p:txBody>
            <a:bodyPr wrap="none" rtlCol="0" anchor="t">
              <a:spAutoFit/>
            </a:bodyPr>
            <a:p>
              <a:pPr algn="l" defTabSz="685800">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应用范围</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a:p>
              <a:pPr algn="l" defTabSz="685800">
                <a:lnSpc>
                  <a:spcPct val="150000"/>
                </a:lnSpc>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不同：</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8" name="组合 7"/>
          <p:cNvGrpSpPr/>
          <p:nvPr/>
        </p:nvGrpSpPr>
        <p:grpSpPr>
          <a:xfrm>
            <a:off x="857885" y="5427980"/>
            <a:ext cx="2225040" cy="693420"/>
            <a:chOff x="1351" y="3733"/>
            <a:chExt cx="3504" cy="1092"/>
          </a:xfrm>
        </p:grpSpPr>
        <p:sp>
          <p:nvSpPr>
            <p:cNvPr id="5" name="Folded Corner 28"/>
            <p:cNvSpPr/>
            <p:nvPr/>
          </p:nvSpPr>
          <p:spPr>
            <a:xfrm>
              <a:off x="1351" y="3733"/>
              <a:ext cx="3504" cy="1092"/>
            </a:xfrm>
            <a:prstGeom prst="foldedCorner">
              <a:avLst/>
            </a:prstGeom>
            <a:solidFill>
              <a:srgbClr val="7AC7EB"/>
            </a:solidFill>
            <a:ln>
              <a:noFill/>
            </a:ln>
            <a:effectLst>
              <a:outerShdw blurRad="88900" dist="889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dirty="0"/>
            </a:p>
          </p:txBody>
        </p:sp>
        <p:sp>
          <p:nvSpPr>
            <p:cNvPr id="11" name="文本框 10"/>
            <p:cNvSpPr txBox="1"/>
            <p:nvPr/>
          </p:nvSpPr>
          <p:spPr>
            <a:xfrm>
              <a:off x="2058" y="3916"/>
              <a:ext cx="2208" cy="725"/>
            </a:xfrm>
            <a:prstGeom prst="rect">
              <a:avLst/>
            </a:prstGeom>
            <a:noFill/>
          </p:spPr>
          <p:txBody>
            <a:bodyPr wrap="none" rtlCol="0">
              <a:spAutoFit/>
            </a:bodyPr>
            <a:p>
              <a:pPr algn="l" defTabSz="685800">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rPr>
                <a:t>相同点：</a:t>
              </a:r>
              <a:endParaRPr lang="zh-CN" altLang="en-US" sz="2400" dirty="0">
                <a:solidFill>
                  <a:schemeClr val="tx1"/>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grpSp>
        <p:nvGrpSpPr>
          <p:cNvPr id="17" name="组合 16"/>
          <p:cNvGrpSpPr/>
          <p:nvPr/>
        </p:nvGrpSpPr>
        <p:grpSpPr>
          <a:xfrm>
            <a:off x="3422650" y="4947920"/>
            <a:ext cx="5309870" cy="1253490"/>
            <a:chOff x="5390" y="7792"/>
            <a:chExt cx="8362" cy="1974"/>
          </a:xfrm>
        </p:grpSpPr>
        <p:grpSp>
          <p:nvGrpSpPr>
            <p:cNvPr id="44" name="组合 43"/>
            <p:cNvGrpSpPr/>
            <p:nvPr/>
          </p:nvGrpSpPr>
          <p:grpSpPr>
            <a:xfrm>
              <a:off x="5390" y="7792"/>
              <a:ext cx="8363" cy="1975"/>
              <a:chOff x="1765" y="4308"/>
              <a:chExt cx="8363" cy="1975"/>
            </a:xfrm>
          </p:grpSpPr>
          <p:sp>
            <p:nvSpPr>
              <p:cNvPr id="12" name="圆角矩形 11"/>
              <p:cNvSpPr/>
              <p:nvPr/>
            </p:nvSpPr>
            <p:spPr>
              <a:xfrm>
                <a:off x="2159" y="5040"/>
                <a:ext cx="7969" cy="1243"/>
              </a:xfrm>
              <a:prstGeom prst="roundRect">
                <a:avLst/>
              </a:prstGeom>
              <a:solidFill>
                <a:srgbClr val="92D050"/>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3" name="图片 4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1340000" flipH="1" flipV="1">
                <a:off x="1765" y="4308"/>
                <a:ext cx="1267" cy="1209"/>
              </a:xfrm>
              <a:prstGeom prst="rect">
                <a:avLst/>
              </a:prstGeom>
            </p:spPr>
          </p:pic>
        </p:grpSp>
        <p:sp>
          <p:nvSpPr>
            <p:cNvPr id="15" name="文本框 14"/>
            <p:cNvSpPr txBox="1"/>
            <p:nvPr/>
          </p:nvSpPr>
          <p:spPr>
            <a:xfrm>
              <a:off x="6443" y="8787"/>
              <a:ext cx="7008" cy="725"/>
            </a:xfrm>
            <a:prstGeom prst="rect">
              <a:avLst/>
            </a:prstGeom>
            <a:noFill/>
          </p:spPr>
          <p:txBody>
            <a:bodyPr wrap="none" rtlCol="0" anchor="t">
              <a:spAutoFit/>
            </a:bodyPr>
            <a:p>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都可以表示两个数的比的关系。</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p:tgtEl>
                                          <p:spTgt spid="13"/>
                                        </p:tgtEl>
                                        <p:attrNameLst>
                                          <p:attrName>ppt_y</p:attrName>
                                        </p:attrNameLst>
                                      </p:cBhvr>
                                      <p:tavLst>
                                        <p:tav tm="0">
                                          <p:val>
                                            <p:strVal val="#ppt_y+#ppt_h*1.125000"/>
                                          </p:val>
                                        </p:tav>
                                        <p:tav tm="100000">
                                          <p:val>
                                            <p:strVal val="#ppt_y"/>
                                          </p:val>
                                        </p:tav>
                                      </p:tavLst>
                                    </p:anim>
                                    <p:animEffect transition="in" filter="wipe(up)">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p:tgtEl>
                                          <p:spTgt spid="16"/>
                                        </p:tgtEl>
                                        <p:attrNameLst>
                                          <p:attrName>ppt_y</p:attrName>
                                        </p:attrNameLst>
                                      </p:cBhvr>
                                      <p:tavLst>
                                        <p:tav tm="0">
                                          <p:val>
                                            <p:strVal val="#ppt_y+#ppt_h*1.125000"/>
                                          </p:val>
                                        </p:tav>
                                        <p:tav tm="100000">
                                          <p:val>
                                            <p:strVal val="#ppt_y"/>
                                          </p:val>
                                        </p:tav>
                                      </p:tavLst>
                                    </p:anim>
                                    <p:animEffect transition="in" filter="wipe(up)">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p:tgtEl>
                                          <p:spTgt spid="8"/>
                                        </p:tgtEl>
                                        <p:attrNameLst>
                                          <p:attrName>ppt_y</p:attrName>
                                        </p:attrNameLst>
                                      </p:cBhvr>
                                      <p:tavLst>
                                        <p:tav tm="0">
                                          <p:val>
                                            <p:strVal val="#ppt_y+#ppt_h*1.125000"/>
                                          </p:val>
                                        </p:tav>
                                        <p:tav tm="100000">
                                          <p:val>
                                            <p:strVal val="#ppt_y"/>
                                          </p:val>
                                        </p:tav>
                                      </p:tavLst>
                                    </p:anim>
                                    <p:animEffect transition="in" filter="wipe(up)">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up)">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18434" name="矩形 1"/>
          <p:cNvSpPr/>
          <p:nvPr/>
        </p:nvSpPr>
        <p:spPr>
          <a:xfrm>
            <a:off x="1194435" y="1828800"/>
            <a:ext cx="9831070" cy="3784600"/>
          </a:xfrm>
          <a:prstGeom prst="rect">
            <a:avLst/>
          </a:prstGeom>
          <a:noFill/>
          <a:ln w="9525">
            <a:noFill/>
          </a:ln>
        </p:spPr>
        <p:txBody>
          <a:bodyPr wrap="square">
            <a:spAutoFit/>
          </a:bodyPr>
          <a:p>
            <a:pPr latinLnBrk="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）一次调查中，六（</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）班有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的学生喜欢吃西红柿炒鸡蛋</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这道菜。</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表示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l" latinLnBrk="1">
              <a:lnSpc>
                <a:spcPct val="20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是</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全班人数的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30%</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）中心小学有</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的学生参加了课外兴趣小组，“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”表示  </a:t>
            </a:r>
            <a:endParaRPr lang="zh-CN"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latinLnBrk="1">
              <a:lnSpc>
                <a:spcPct val="200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）是（</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55%</a:t>
            </a: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 name="矩形 2"/>
          <p:cNvSpPr/>
          <p:nvPr/>
        </p:nvSpPr>
        <p:spPr>
          <a:xfrm>
            <a:off x="7275195" y="5065395"/>
            <a:ext cx="2060575" cy="460375"/>
          </a:xfrm>
          <a:prstGeom prst="rect">
            <a:avLst/>
          </a:prstGeom>
          <a:noFill/>
          <a:ln w="9525">
            <a:noFill/>
          </a:ln>
        </p:spPr>
        <p:txBody>
          <a:bodyPr wrap="square">
            <a:spAutoFit/>
          </a:bodyPr>
          <a:p>
            <a:pPr eaLnBrk="1" latinLnBrk="1" hangingPunct="1">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全校人数</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5" name="矩形 4"/>
          <p:cNvSpPr/>
          <p:nvPr/>
        </p:nvSpPr>
        <p:spPr>
          <a:xfrm>
            <a:off x="2259965" y="5050155"/>
            <a:ext cx="6313170" cy="460375"/>
          </a:xfrm>
          <a:prstGeom prst="rect">
            <a:avLst/>
          </a:prstGeom>
          <a:noFill/>
          <a:ln w="9525">
            <a:noFill/>
          </a:ln>
        </p:spPr>
        <p:txBody>
          <a:bodyPr wrap="square">
            <a:spAutoFit/>
          </a:bodyPr>
          <a:p>
            <a:pPr eaLnBrk="1" latinLnBrk="1" hangingPunct="1">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参加课外兴趣小组的学生人数</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6" name="矩形 5"/>
          <p:cNvSpPr/>
          <p:nvPr/>
        </p:nvSpPr>
        <p:spPr>
          <a:xfrm>
            <a:off x="5429885" y="2870200"/>
            <a:ext cx="6762115" cy="460375"/>
          </a:xfrm>
          <a:prstGeom prst="rect">
            <a:avLst/>
          </a:prstGeom>
          <a:noFill/>
          <a:ln w="9525">
            <a:noFill/>
          </a:ln>
        </p:spPr>
        <p:txBody>
          <a:bodyPr wrap="square">
            <a:spAutoFit/>
          </a:bodyPr>
          <a:p>
            <a:pPr eaLnBrk="1" latinLnBrk="1" hangingPunct="1">
              <a:buFont typeface="Arial" panose="020B0604020202020204" pitchFamily="34" charset="0"/>
              <a:buNone/>
            </a:pPr>
            <a:r>
              <a:rPr lang="zh-CN" altLang="zh-CN" sz="2400" dirty="0">
                <a:solidFill>
                  <a:srgbClr val="FF0000"/>
                </a:solidFill>
                <a:latin typeface="微软雅黑" panose="020B0503020204020204" pitchFamily="34" charset="-122"/>
                <a:ea typeface="微软雅黑" panose="020B0503020204020204" pitchFamily="34" charset="-122"/>
              </a:rPr>
              <a:t>喜欢吃西红柿炒鸡蛋这道菜的人数</a:t>
            </a:r>
            <a:endParaRPr lang="zh-CN" altLang="zh-CN" sz="2400" dirty="0">
              <a:solidFill>
                <a:srgbClr val="FF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569335" y="811530"/>
            <a:ext cx="4450080" cy="603885"/>
          </a:xfrm>
          <a:prstGeom prst="rect">
            <a:avLst/>
          </a:prstGeom>
          <a:noFill/>
        </p:spPr>
        <p:txBody>
          <a:bodyPr wrap="none" rtlCol="0">
            <a:spAutoFit/>
          </a:bodyPr>
          <a:p>
            <a:pPr algn="l" latinLnBrk="1">
              <a:lnSpc>
                <a:spcPts val="4000"/>
              </a:lnSpc>
              <a:buFont typeface="Arial" panose="020B0604020202020204" pitchFamily="34" charset="0"/>
              <a:buNone/>
            </a:pPr>
            <a:r>
              <a:rPr lang="zh-CN"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说说下面各百分数表示的意义。</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8" name="组合 7"/>
          <p:cNvGrpSpPr/>
          <p:nvPr/>
        </p:nvGrpSpPr>
        <p:grpSpPr>
          <a:xfrm>
            <a:off x="978535" y="1672590"/>
            <a:ext cx="9631045" cy="4485640"/>
            <a:chOff x="2993" y="3154"/>
            <a:chExt cx="12682" cy="6544"/>
          </a:xfrm>
        </p:grpSpPr>
        <p:sp>
          <p:nvSpPr>
            <p:cNvPr id="37" name="圆角矩形 36"/>
            <p:cNvSpPr/>
            <p:nvPr/>
          </p:nvSpPr>
          <p:spPr>
            <a:xfrm>
              <a:off x="2993" y="3154"/>
              <a:ext cx="12683" cy="6545"/>
            </a:xfrm>
            <a:prstGeom prst="roundRect">
              <a:avLst/>
            </a:prstGeom>
            <a:noFill/>
            <a:ln w="4445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7" name="圆角矩形 6"/>
            <p:cNvSpPr/>
            <p:nvPr/>
          </p:nvSpPr>
          <p:spPr>
            <a:xfrm>
              <a:off x="3018" y="3210"/>
              <a:ext cx="12586" cy="6463"/>
            </a:xfrm>
            <a:prstGeom prst="roundRect">
              <a:avLst/>
            </a:prstGeom>
            <a:noFill/>
            <a:ln w="444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3118" y="3290"/>
              <a:ext cx="12416" cy="6293"/>
            </a:xfrm>
            <a:prstGeom prst="roundRect">
              <a:avLst/>
            </a:prstGeom>
            <a:noFill/>
            <a:ln w="444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fade">
                                      <p:cBhvr>
                                        <p:cTn id="1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60420" name="文本框 60419"/>
          <p:cNvSpPr txBox="1"/>
          <p:nvPr/>
        </p:nvSpPr>
        <p:spPr>
          <a:xfrm>
            <a:off x="1893570" y="1025525"/>
            <a:ext cx="9467850" cy="460375"/>
          </a:xfrm>
          <a:prstGeom prst="rect">
            <a:avLst/>
          </a:prstGeom>
          <a:noFill/>
          <a:ln w="9525">
            <a:noFill/>
          </a:ln>
        </p:spPr>
        <p:txBody>
          <a:bodyPr>
            <a:spAutoFit/>
          </a:bodyPr>
          <a:p>
            <a:pPr>
              <a:spcBef>
                <a:spcPct val="50000"/>
              </a:spcBef>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先读出下列百分数，再用合适的百分数填空。</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21" name="文本框 60420"/>
          <p:cNvSpPr txBox="1"/>
          <p:nvPr/>
        </p:nvSpPr>
        <p:spPr>
          <a:xfrm>
            <a:off x="1731010" y="2486978"/>
            <a:ext cx="8280400" cy="3415030"/>
          </a:xfrm>
          <a:prstGeom prst="rect">
            <a:avLst/>
          </a:prstGeom>
          <a:noFill/>
          <a:ln w="9525">
            <a:noFill/>
          </a:ln>
        </p:spPr>
        <p:txBody>
          <a:bodyPr>
            <a:spAutoFit/>
          </a:bodyPr>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）小汽车的速度是卡车速度的（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）六年一班有</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58</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人，今天全部出席，出席的人数占班级</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人数的（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b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）这次测验，不及格人数占总人数的（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b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b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）我班在植树活动中栽了一些树苗，成活的棵数占总棵</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a:p>
            <a:pPr algn="l">
              <a:lnSpc>
                <a:spcPct val="150000"/>
              </a:lnSpc>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数的（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），死亡的棵数占总棵数的（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60423" name="文本框 60422"/>
          <p:cNvSpPr txBox="1"/>
          <p:nvPr/>
        </p:nvSpPr>
        <p:spPr>
          <a:xfrm>
            <a:off x="3715385" y="3769995"/>
            <a:ext cx="1152525" cy="460375"/>
          </a:xfrm>
          <a:prstGeom prst="rect">
            <a:avLst/>
          </a:prstGeom>
          <a:noFill/>
          <a:ln w="9525">
            <a:noFill/>
          </a:ln>
        </p:spPr>
        <p:txBody>
          <a:bodyPr>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100%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60425" name="文本框 60424"/>
          <p:cNvSpPr txBox="1"/>
          <p:nvPr/>
        </p:nvSpPr>
        <p:spPr>
          <a:xfrm>
            <a:off x="6443980" y="2654935"/>
            <a:ext cx="1295400" cy="460375"/>
          </a:xfrm>
          <a:prstGeom prst="rect">
            <a:avLst/>
          </a:prstGeom>
          <a:noFill/>
          <a:ln w="9525">
            <a:noFill/>
          </a:ln>
        </p:spPr>
        <p:txBody>
          <a:bodyPr>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120%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60426" name="文本框 60425"/>
          <p:cNvSpPr txBox="1"/>
          <p:nvPr/>
        </p:nvSpPr>
        <p:spPr>
          <a:xfrm>
            <a:off x="7492048" y="4298315"/>
            <a:ext cx="719137" cy="460375"/>
          </a:xfrm>
          <a:prstGeom prst="rect">
            <a:avLst/>
          </a:prstGeom>
          <a:noFill/>
          <a:ln w="9525">
            <a:noFill/>
          </a:ln>
        </p:spPr>
        <p:txBody>
          <a:bodyPr>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9%</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60428" name="文本框 60427"/>
          <p:cNvSpPr txBox="1"/>
          <p:nvPr/>
        </p:nvSpPr>
        <p:spPr>
          <a:xfrm>
            <a:off x="3551555" y="5375910"/>
            <a:ext cx="863600" cy="460375"/>
          </a:xfrm>
          <a:prstGeom prst="rect">
            <a:avLst/>
          </a:prstGeom>
          <a:noFill/>
          <a:ln w="9525">
            <a:noFill/>
          </a:ln>
        </p:spPr>
        <p:txBody>
          <a:bodyPr>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90%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60429" name="文本框 60428"/>
          <p:cNvSpPr txBox="1"/>
          <p:nvPr/>
        </p:nvSpPr>
        <p:spPr>
          <a:xfrm>
            <a:off x="8232775" y="5375910"/>
            <a:ext cx="1079500" cy="460375"/>
          </a:xfrm>
          <a:prstGeom prst="rect">
            <a:avLst/>
          </a:prstGeom>
          <a:noFill/>
          <a:ln w="9525">
            <a:noFill/>
          </a:ln>
        </p:spPr>
        <p:txBody>
          <a:bodyPr>
            <a:spAutoFit/>
          </a:bodyPr>
          <a:p>
            <a:pPr>
              <a:spcBef>
                <a:spcPct val="50000"/>
              </a:spcBef>
            </a:pPr>
            <a:r>
              <a:rPr lang="en-US" altLang="zh-CN" sz="2400">
                <a:solidFill>
                  <a:srgbClr val="FF0000"/>
                </a:solidFill>
                <a:latin typeface="微软雅黑" panose="020B0503020204020204" pitchFamily="34" charset="-122"/>
                <a:ea typeface="微软雅黑" panose="020B0503020204020204" pitchFamily="34" charset="-122"/>
              </a:rPr>
              <a:t>10%</a:t>
            </a:r>
            <a:endParaRPr lang="en-US" altLang="zh-CN" sz="2400" dirty="0">
              <a:solidFill>
                <a:srgbClr val="FF0000"/>
              </a:solidFill>
              <a:latin typeface="微软雅黑" panose="020B0503020204020204" pitchFamily="34" charset="-122"/>
              <a:ea typeface="微软雅黑" panose="020B0503020204020204" pitchFamily="34" charset="-122"/>
            </a:endParaRPr>
          </a:p>
        </p:txBody>
      </p:sp>
      <p:sp>
        <p:nvSpPr>
          <p:cNvPr id="3" name="文本框 2"/>
          <p:cNvSpPr txBox="1"/>
          <p:nvPr/>
        </p:nvSpPr>
        <p:spPr>
          <a:xfrm>
            <a:off x="2259965" y="1813560"/>
            <a:ext cx="5214620" cy="460375"/>
          </a:xfrm>
          <a:prstGeom prst="rect">
            <a:avLst/>
          </a:prstGeom>
          <a:noFill/>
        </p:spPr>
        <p:txBody>
          <a:bodyPr wrap="none" rtlCol="0">
            <a:spAutoFit/>
          </a:bodyPr>
          <a:p>
            <a:pPr algn="l"/>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100%     9%    120%     90%     10%</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0421"/>
                                        </p:tgtEl>
                                        <p:attrNameLst>
                                          <p:attrName>style.visibility</p:attrName>
                                        </p:attrNameLst>
                                      </p:cBhvr>
                                      <p:to>
                                        <p:strVal val="visible"/>
                                      </p:to>
                                    </p:set>
                                    <p:anim calcmode="lin" valueType="num">
                                      <p:cBhvr additive="base">
                                        <p:cTn id="7" dur="500" fill="hold"/>
                                        <p:tgtEl>
                                          <p:spTgt spid="60421"/>
                                        </p:tgtEl>
                                        <p:attrNameLst>
                                          <p:attrName>ppt_x</p:attrName>
                                        </p:attrNameLst>
                                      </p:cBhvr>
                                      <p:tavLst>
                                        <p:tav tm="0">
                                          <p:val>
                                            <p:strVal val="#ppt_x"/>
                                          </p:val>
                                        </p:tav>
                                        <p:tav tm="100000">
                                          <p:val>
                                            <p:strVal val="#ppt_x"/>
                                          </p:val>
                                        </p:tav>
                                      </p:tavLst>
                                    </p:anim>
                                    <p:anim calcmode="lin" valueType="num">
                                      <p:cBhvr additive="base">
                                        <p:cTn id="8"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0425"/>
                                        </p:tgtEl>
                                        <p:attrNameLst>
                                          <p:attrName>style.visibility</p:attrName>
                                        </p:attrNameLst>
                                      </p:cBhvr>
                                      <p:to>
                                        <p:strVal val="visible"/>
                                      </p:to>
                                    </p:set>
                                    <p:anim calcmode="lin" valueType="num">
                                      <p:cBhvr additive="base">
                                        <p:cTn id="13" dur="500" fill="hold"/>
                                        <p:tgtEl>
                                          <p:spTgt spid="60425"/>
                                        </p:tgtEl>
                                        <p:attrNameLst>
                                          <p:attrName>ppt_x</p:attrName>
                                        </p:attrNameLst>
                                      </p:cBhvr>
                                      <p:tavLst>
                                        <p:tav tm="0">
                                          <p:val>
                                            <p:strVal val="#ppt_x"/>
                                          </p:val>
                                        </p:tav>
                                        <p:tav tm="100000">
                                          <p:val>
                                            <p:strVal val="#ppt_x"/>
                                          </p:val>
                                        </p:tav>
                                      </p:tavLst>
                                    </p:anim>
                                    <p:anim calcmode="lin" valueType="num">
                                      <p:cBhvr additive="base">
                                        <p:cTn id="14" dur="500" fill="hold"/>
                                        <p:tgtEl>
                                          <p:spTgt spid="6042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0423"/>
                                        </p:tgtEl>
                                        <p:attrNameLst>
                                          <p:attrName>style.visibility</p:attrName>
                                        </p:attrNameLst>
                                      </p:cBhvr>
                                      <p:to>
                                        <p:strVal val="visible"/>
                                      </p:to>
                                    </p:set>
                                    <p:anim calcmode="lin" valueType="num">
                                      <p:cBhvr additive="base">
                                        <p:cTn id="19" dur="500" fill="hold"/>
                                        <p:tgtEl>
                                          <p:spTgt spid="60423"/>
                                        </p:tgtEl>
                                        <p:attrNameLst>
                                          <p:attrName>ppt_x</p:attrName>
                                        </p:attrNameLst>
                                      </p:cBhvr>
                                      <p:tavLst>
                                        <p:tav tm="0">
                                          <p:val>
                                            <p:strVal val="#ppt_x"/>
                                          </p:val>
                                        </p:tav>
                                        <p:tav tm="100000">
                                          <p:val>
                                            <p:strVal val="#ppt_x"/>
                                          </p:val>
                                        </p:tav>
                                      </p:tavLst>
                                    </p:anim>
                                    <p:anim calcmode="lin" valueType="num">
                                      <p:cBhvr additive="base">
                                        <p:cTn id="20" dur="500" fill="hold"/>
                                        <p:tgtEl>
                                          <p:spTgt spid="6042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60426"/>
                                        </p:tgtEl>
                                        <p:attrNameLst>
                                          <p:attrName>style.visibility</p:attrName>
                                        </p:attrNameLst>
                                      </p:cBhvr>
                                      <p:to>
                                        <p:strVal val="visible"/>
                                      </p:to>
                                    </p:set>
                                    <p:animEffect transition="in" filter="checkerboard(across)">
                                      <p:cBhvr>
                                        <p:cTn id="25" dur="500"/>
                                        <p:tgtEl>
                                          <p:spTgt spid="60426"/>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0428"/>
                                        </p:tgtEl>
                                        <p:attrNameLst>
                                          <p:attrName>style.visibility</p:attrName>
                                        </p:attrNameLst>
                                      </p:cBhvr>
                                      <p:to>
                                        <p:strVal val="visible"/>
                                      </p:to>
                                    </p:set>
                                    <p:anim calcmode="lin" valueType="num">
                                      <p:cBhvr additive="base">
                                        <p:cTn id="30" dur="500" fill="hold"/>
                                        <p:tgtEl>
                                          <p:spTgt spid="60428"/>
                                        </p:tgtEl>
                                        <p:attrNameLst>
                                          <p:attrName>ppt_x</p:attrName>
                                        </p:attrNameLst>
                                      </p:cBhvr>
                                      <p:tavLst>
                                        <p:tav tm="0">
                                          <p:val>
                                            <p:strVal val="#ppt_x"/>
                                          </p:val>
                                        </p:tav>
                                        <p:tav tm="100000">
                                          <p:val>
                                            <p:strVal val="#ppt_x"/>
                                          </p:val>
                                        </p:tav>
                                      </p:tavLst>
                                    </p:anim>
                                    <p:anim calcmode="lin" valueType="num">
                                      <p:cBhvr additive="base">
                                        <p:cTn id="31" dur="500" fill="hold"/>
                                        <p:tgtEl>
                                          <p:spTgt spid="60428"/>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60429"/>
                                        </p:tgtEl>
                                        <p:attrNameLst>
                                          <p:attrName>style.visibility</p:attrName>
                                        </p:attrNameLst>
                                      </p:cBhvr>
                                      <p:to>
                                        <p:strVal val="visible"/>
                                      </p:to>
                                    </p:set>
                                    <p:anim calcmode="lin" valueType="num">
                                      <p:cBhvr additive="base">
                                        <p:cTn id="36" dur="500" fill="hold"/>
                                        <p:tgtEl>
                                          <p:spTgt spid="60429"/>
                                        </p:tgtEl>
                                        <p:attrNameLst>
                                          <p:attrName>ppt_x</p:attrName>
                                        </p:attrNameLst>
                                      </p:cBhvr>
                                      <p:tavLst>
                                        <p:tav tm="0">
                                          <p:val>
                                            <p:strVal val="#ppt_x"/>
                                          </p:val>
                                        </p:tav>
                                        <p:tav tm="100000">
                                          <p:val>
                                            <p:strVal val="#ppt_x"/>
                                          </p:val>
                                        </p:tav>
                                      </p:tavLst>
                                    </p:anim>
                                    <p:anim calcmode="lin" valueType="num">
                                      <p:cBhvr additive="base">
                                        <p:cTn id="37" dur="500" fill="hold"/>
                                        <p:tgtEl>
                                          <p:spTgt spid="604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0"/>
      <p:bldP spid="60423" grpId="0"/>
      <p:bldP spid="60425" grpId="0"/>
      <p:bldP spid="60426" grpId="0"/>
      <p:bldP spid="60428" grpId="0"/>
      <p:bldP spid="60429"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课堂练习</a:t>
            </a:r>
            <a:endParaRPr kumimoji="1" lang="zh-CN" altLang="en-US" sz="2400" b="1" dirty="0"/>
          </a:p>
        </p:txBody>
      </p:sp>
      <p:sp>
        <p:nvSpPr>
          <p:cNvPr id="3" name="TextBox 25"/>
          <p:cNvSpPr txBox="1">
            <a:spLocks noChangeArrowheads="1"/>
          </p:cNvSpPr>
          <p:nvPr/>
        </p:nvSpPr>
        <p:spPr bwMode="auto">
          <a:xfrm>
            <a:off x="2260232" y="1177006"/>
            <a:ext cx="35955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latin typeface="微软雅黑" panose="020B0503020204020204" pitchFamily="34" charset="-122"/>
                <a:ea typeface="微软雅黑" panose="020B0503020204020204" pitchFamily="34" charset="-122"/>
              </a:rPr>
              <a:t>读一读下面的百分数。</a:t>
            </a:r>
            <a:endParaRPr lang="zh-CN" altLang="en-US" sz="2400">
              <a:latin typeface="微软雅黑" panose="020B0503020204020204" pitchFamily="34" charset="-122"/>
              <a:ea typeface="微软雅黑" panose="020B0503020204020204" pitchFamily="34" charset="-122"/>
            </a:endParaRPr>
          </a:p>
        </p:txBody>
      </p:sp>
      <p:sp>
        <p:nvSpPr>
          <p:cNvPr id="5" name="TextBox 25"/>
          <p:cNvSpPr txBox="1">
            <a:spLocks noChangeArrowheads="1"/>
          </p:cNvSpPr>
          <p:nvPr/>
        </p:nvSpPr>
        <p:spPr bwMode="auto">
          <a:xfrm>
            <a:off x="4724982" y="2457741"/>
            <a:ext cx="446449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___________________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52"/>
          <p:cNvSpPr txBox="1">
            <a:spLocks noChangeArrowheads="1"/>
          </p:cNvSpPr>
          <p:nvPr/>
        </p:nvSpPr>
        <p:spPr bwMode="auto">
          <a:xfrm>
            <a:off x="5636787" y="2396186"/>
            <a:ext cx="3024336"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百分之四十五</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Rectangle 16"/>
          <p:cNvSpPr>
            <a:spLocks noChangeArrowheads="1"/>
          </p:cNvSpPr>
          <p:nvPr/>
        </p:nvSpPr>
        <p:spPr bwMode="auto">
          <a:xfrm>
            <a:off x="2547523" y="5104187"/>
            <a:ext cx="98933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latin typeface="微软雅黑" panose="020B0503020204020204" pitchFamily="34" charset="-122"/>
                <a:ea typeface="微软雅黑" panose="020B0503020204020204" pitchFamily="34" charset="-122"/>
              </a:rPr>
              <a:t>100%</a:t>
            </a:r>
            <a:endParaRPr lang="en-US" altLang="zh-CN" sz="2400" b="0">
              <a:latin typeface="微软雅黑" panose="020B0503020204020204" pitchFamily="34" charset="-122"/>
              <a:ea typeface="微软雅黑" panose="020B0503020204020204" pitchFamily="34" charset="-122"/>
            </a:endParaRPr>
          </a:p>
        </p:txBody>
      </p:sp>
      <p:sp>
        <p:nvSpPr>
          <p:cNvPr id="21" name="Rectangle 19"/>
          <p:cNvSpPr>
            <a:spLocks noChangeArrowheads="1"/>
          </p:cNvSpPr>
          <p:nvPr/>
        </p:nvSpPr>
        <p:spPr bwMode="auto">
          <a:xfrm>
            <a:off x="2547523" y="4375126"/>
            <a:ext cx="88455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latin typeface="微软雅黑" panose="020B0503020204020204" pitchFamily="34" charset="-122"/>
                <a:ea typeface="微软雅黑" panose="020B0503020204020204" pitchFamily="34" charset="-122"/>
              </a:rPr>
              <a:t>0.6%</a:t>
            </a:r>
            <a:endParaRPr lang="en-US" altLang="zh-CN" sz="2400" b="0">
              <a:latin typeface="微软雅黑" panose="020B0503020204020204" pitchFamily="34" charset="-122"/>
              <a:ea typeface="微软雅黑" panose="020B0503020204020204" pitchFamily="34" charset="-122"/>
            </a:endParaRPr>
          </a:p>
        </p:txBody>
      </p:sp>
      <p:sp>
        <p:nvSpPr>
          <p:cNvPr id="26" name="Rectangle 14"/>
          <p:cNvSpPr>
            <a:spLocks noChangeArrowheads="1"/>
          </p:cNvSpPr>
          <p:nvPr/>
        </p:nvSpPr>
        <p:spPr bwMode="auto">
          <a:xfrm>
            <a:off x="2690398" y="2396186"/>
            <a:ext cx="81089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latin typeface="微软雅黑" panose="020B0503020204020204" pitchFamily="34" charset="-122"/>
                <a:ea typeface="微软雅黑" panose="020B0503020204020204" pitchFamily="34" charset="-122"/>
              </a:rPr>
              <a:t>45%</a:t>
            </a:r>
            <a:endParaRPr lang="en-US" altLang="zh-CN" sz="2400" b="0">
              <a:latin typeface="微软雅黑" panose="020B0503020204020204" pitchFamily="34" charset="-122"/>
              <a:ea typeface="微软雅黑" panose="020B0503020204020204" pitchFamily="34" charset="-122"/>
            </a:endParaRPr>
          </a:p>
        </p:txBody>
      </p:sp>
      <p:sp>
        <p:nvSpPr>
          <p:cNvPr id="27" name="Rectangle 17"/>
          <p:cNvSpPr>
            <a:spLocks noChangeArrowheads="1"/>
          </p:cNvSpPr>
          <p:nvPr/>
        </p:nvSpPr>
        <p:spPr bwMode="auto">
          <a:xfrm>
            <a:off x="2547523" y="3772799"/>
            <a:ext cx="98933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latin typeface="微软雅黑" panose="020B0503020204020204" pitchFamily="34" charset="-122"/>
                <a:ea typeface="微软雅黑" panose="020B0503020204020204" pitchFamily="34" charset="-122"/>
              </a:rPr>
              <a:t>140%</a:t>
            </a:r>
            <a:endParaRPr lang="en-US" altLang="zh-CN" sz="2400" b="0">
              <a:latin typeface="微软雅黑" panose="020B0503020204020204" pitchFamily="34" charset="-122"/>
              <a:ea typeface="微软雅黑" panose="020B0503020204020204" pitchFamily="34" charset="-122"/>
            </a:endParaRPr>
          </a:p>
        </p:txBody>
      </p:sp>
      <p:sp>
        <p:nvSpPr>
          <p:cNvPr id="28" name="Rectangle 22"/>
          <p:cNvSpPr>
            <a:spLocks noChangeArrowheads="1"/>
          </p:cNvSpPr>
          <p:nvPr/>
        </p:nvSpPr>
        <p:spPr bwMode="auto">
          <a:xfrm>
            <a:off x="2547523" y="3103676"/>
            <a:ext cx="1241425"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en-US" altLang="zh-CN" sz="2400" b="0">
                <a:latin typeface="微软雅黑" panose="020B0503020204020204" pitchFamily="34" charset="-122"/>
                <a:ea typeface="微软雅黑" panose="020B0503020204020204" pitchFamily="34" charset="-122"/>
              </a:rPr>
              <a:t>121.7%</a:t>
            </a:r>
            <a:endParaRPr lang="en-US" altLang="zh-CN" sz="2400" b="0">
              <a:latin typeface="微软雅黑" panose="020B0503020204020204" pitchFamily="34" charset="-122"/>
              <a:ea typeface="微软雅黑" panose="020B0503020204020204" pitchFamily="34" charset="-122"/>
            </a:endParaRPr>
          </a:p>
        </p:txBody>
      </p:sp>
      <p:sp>
        <p:nvSpPr>
          <p:cNvPr id="29" name="TextBox 25"/>
          <p:cNvSpPr txBox="1">
            <a:spLocks noChangeArrowheads="1"/>
          </p:cNvSpPr>
          <p:nvPr/>
        </p:nvSpPr>
        <p:spPr bwMode="auto">
          <a:xfrm>
            <a:off x="4710453" y="3154870"/>
            <a:ext cx="5364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_______________________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TextBox 52"/>
          <p:cNvSpPr txBox="1">
            <a:spLocks noChangeArrowheads="1"/>
          </p:cNvSpPr>
          <p:nvPr/>
        </p:nvSpPr>
        <p:spPr bwMode="auto">
          <a:xfrm>
            <a:off x="5581903" y="3103676"/>
            <a:ext cx="4176464"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百分之一百二十一点七</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TextBox 25"/>
          <p:cNvSpPr txBox="1">
            <a:spLocks noChangeArrowheads="1"/>
          </p:cNvSpPr>
          <p:nvPr/>
        </p:nvSpPr>
        <p:spPr bwMode="auto">
          <a:xfrm>
            <a:off x="4717806" y="3844032"/>
            <a:ext cx="4313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_________________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Box 52"/>
          <p:cNvSpPr txBox="1">
            <a:spLocks noChangeArrowheads="1"/>
          </p:cNvSpPr>
          <p:nvPr/>
        </p:nvSpPr>
        <p:spPr bwMode="auto">
          <a:xfrm>
            <a:off x="5603429" y="3772799"/>
            <a:ext cx="2801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百分之一百四十</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TextBox 25"/>
          <p:cNvSpPr txBox="1">
            <a:spLocks noChangeArrowheads="1"/>
          </p:cNvSpPr>
          <p:nvPr/>
        </p:nvSpPr>
        <p:spPr bwMode="auto">
          <a:xfrm>
            <a:off x="4724982" y="4497574"/>
            <a:ext cx="4313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_________________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Box 52"/>
          <p:cNvSpPr txBox="1">
            <a:spLocks noChangeArrowheads="1"/>
          </p:cNvSpPr>
          <p:nvPr/>
        </p:nvSpPr>
        <p:spPr bwMode="auto">
          <a:xfrm>
            <a:off x="5636787" y="4435079"/>
            <a:ext cx="2801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百分之零点六</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25"/>
          <p:cNvSpPr txBox="1">
            <a:spLocks noChangeArrowheads="1"/>
          </p:cNvSpPr>
          <p:nvPr/>
        </p:nvSpPr>
        <p:spPr bwMode="auto">
          <a:xfrm>
            <a:off x="4717806" y="5166714"/>
            <a:ext cx="4313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读作：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_______________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TextBox 52"/>
          <p:cNvSpPr txBox="1">
            <a:spLocks noChangeArrowheads="1"/>
          </p:cNvSpPr>
          <p:nvPr/>
        </p:nvSpPr>
        <p:spPr bwMode="auto">
          <a:xfrm>
            <a:off x="5636787" y="5104187"/>
            <a:ext cx="28011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百分之一百</a:t>
            </a:r>
            <a:endParaRPr lang="zh-CN" altLang="en-US"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p:cNvGrpSpPr/>
          <p:nvPr/>
        </p:nvGrpSpPr>
        <p:grpSpPr>
          <a:xfrm>
            <a:off x="1900555" y="2002790"/>
            <a:ext cx="8053070" cy="4155440"/>
            <a:chOff x="2993" y="3154"/>
            <a:chExt cx="12682" cy="6544"/>
          </a:xfrm>
        </p:grpSpPr>
        <p:sp>
          <p:nvSpPr>
            <p:cNvPr id="37" name="圆角矩形 36"/>
            <p:cNvSpPr/>
            <p:nvPr/>
          </p:nvSpPr>
          <p:spPr>
            <a:xfrm>
              <a:off x="2993" y="3154"/>
              <a:ext cx="12683" cy="6545"/>
            </a:xfrm>
            <a:prstGeom prst="roundRect">
              <a:avLst/>
            </a:prstGeom>
            <a:noFill/>
            <a:ln w="4445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4" name="圆角矩形 3"/>
            <p:cNvSpPr/>
            <p:nvPr/>
          </p:nvSpPr>
          <p:spPr>
            <a:xfrm>
              <a:off x="3018" y="3210"/>
              <a:ext cx="12586" cy="6463"/>
            </a:xfrm>
            <a:prstGeom prst="roundRect">
              <a:avLst/>
            </a:prstGeom>
            <a:noFill/>
            <a:ln w="444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 name="圆角矩形 5"/>
            <p:cNvSpPr/>
            <p:nvPr/>
          </p:nvSpPr>
          <p:spPr>
            <a:xfrm>
              <a:off x="3118" y="3290"/>
              <a:ext cx="12416" cy="6293"/>
            </a:xfrm>
            <a:prstGeom prst="roundRect">
              <a:avLst/>
            </a:prstGeom>
            <a:noFill/>
            <a:ln w="444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blinds(horizontal)">
                                      <p:cBhvr>
                                        <p:cTn id="10" dur="500"/>
                                        <p:tgtEl>
                                          <p:spTgt spid="19"/>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blinds(horizontal)">
                                      <p:cBhvr>
                                        <p:cTn id="13" dur="500"/>
                                        <p:tgtEl>
                                          <p:spTgt spid="21"/>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26"/>
                                        </p:tgtEl>
                                        <p:attrNameLst>
                                          <p:attrName>style.visibility</p:attrName>
                                        </p:attrNameLst>
                                      </p:cBhvr>
                                      <p:to>
                                        <p:strVal val="visible"/>
                                      </p:to>
                                    </p:set>
                                    <p:animEffect transition="in" filter="blinds(horizontal)">
                                      <p:cBhvr>
                                        <p:cTn id="16" dur="500"/>
                                        <p:tgtEl>
                                          <p:spTgt spid="26"/>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blinds(horizontal)">
                                      <p:cBhvr>
                                        <p:cTn id="19" dur="500"/>
                                        <p:tgtEl>
                                          <p:spTgt spid="27"/>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blinds(horizontal)">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left)">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left)">
                                      <p:cBhvr>
                                        <p:cTn id="47" dur="500"/>
                                        <p:tgtEl>
                                          <p:spTgt spid="3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2"/>
                                        </p:tgtEl>
                                        <p:attrNameLst>
                                          <p:attrName>style.visibility</p:attrName>
                                        </p:attrNameLst>
                                      </p:cBhvr>
                                      <p:to>
                                        <p:strVal val="visible"/>
                                      </p:to>
                                    </p:set>
                                    <p:animEffect transition="in" filter="wipe(left)">
                                      <p:cBhvr>
                                        <p:cTn id="52" dur="500"/>
                                        <p:tgtEl>
                                          <p:spTgt spid="32"/>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wipe(left)">
                                      <p:cBhvr>
                                        <p:cTn id="57" dur="500"/>
                                        <p:tgtEl>
                                          <p:spTgt spid="33"/>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34"/>
                                        </p:tgtEl>
                                        <p:attrNameLst>
                                          <p:attrName>style.visibility</p:attrName>
                                        </p:attrNameLst>
                                      </p:cBhvr>
                                      <p:to>
                                        <p:strVal val="visible"/>
                                      </p:to>
                                    </p:set>
                                    <p:animEffect transition="in" filter="wipe(left)">
                                      <p:cBhvr>
                                        <p:cTn id="62" dur="500"/>
                                        <p:tgtEl>
                                          <p:spTgt spid="34"/>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35"/>
                                        </p:tgtEl>
                                        <p:attrNameLst>
                                          <p:attrName>style.visibility</p:attrName>
                                        </p:attrNameLst>
                                      </p:cBhvr>
                                      <p:to>
                                        <p:strVal val="visible"/>
                                      </p:to>
                                    </p:set>
                                    <p:animEffect transition="in" filter="wipe(left)">
                                      <p:cBhvr>
                                        <p:cTn id="67" dur="500"/>
                                        <p:tgtEl>
                                          <p:spTgt spid="35"/>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grpId="0" nodeType="clickEffect">
                                  <p:stCondLst>
                                    <p:cond delay="0"/>
                                  </p:stCondLst>
                                  <p:childTnLst>
                                    <p:set>
                                      <p:cBhvr>
                                        <p:cTn id="71" dur="1" fill="hold">
                                          <p:stCondLst>
                                            <p:cond delay="0"/>
                                          </p:stCondLst>
                                        </p:cTn>
                                        <p:tgtEl>
                                          <p:spTgt spid="36"/>
                                        </p:tgtEl>
                                        <p:attrNameLst>
                                          <p:attrName>style.visibility</p:attrName>
                                        </p:attrNameLst>
                                      </p:cBhvr>
                                      <p:to>
                                        <p:strVal val="visible"/>
                                      </p:to>
                                    </p:set>
                                    <p:animEffect transition="in" filter="wipe(left)">
                                      <p:cBhvr>
                                        <p:cTn id="7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19" grpId="0"/>
      <p:bldP spid="21" grpId="0"/>
      <p:bldP spid="26" grpId="0"/>
      <p:bldP spid="27" grpId="0"/>
      <p:bldP spid="28" grpId="0"/>
      <p:bldP spid="29" grpId="0"/>
      <p:bldP spid="30" grpId="0"/>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3" name="TextBox 25"/>
          <p:cNvSpPr txBox="1">
            <a:spLocks noChangeArrowheads="1"/>
          </p:cNvSpPr>
          <p:nvPr/>
        </p:nvSpPr>
        <p:spPr bwMode="auto">
          <a:xfrm>
            <a:off x="2301507" y="994761"/>
            <a:ext cx="338161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latin typeface="微软雅黑" panose="020B0503020204020204" pitchFamily="34" charset="-122"/>
                <a:ea typeface="微软雅黑" panose="020B0503020204020204" pitchFamily="34" charset="-122"/>
              </a:rPr>
              <a:t>写出下面的百分数。</a:t>
            </a:r>
            <a:endParaRPr lang="zh-CN" altLang="en-US" sz="2400">
              <a:latin typeface="微软雅黑" panose="020B0503020204020204" pitchFamily="34" charset="-122"/>
              <a:ea typeface="微软雅黑" panose="020B0503020204020204" pitchFamily="34" charset="-122"/>
            </a:endParaRPr>
          </a:p>
        </p:txBody>
      </p:sp>
      <p:sp>
        <p:nvSpPr>
          <p:cNvPr id="5" name="TextBox 25"/>
          <p:cNvSpPr txBox="1">
            <a:spLocks noChangeArrowheads="1"/>
          </p:cNvSpPr>
          <p:nvPr/>
        </p:nvSpPr>
        <p:spPr bwMode="auto">
          <a:xfrm>
            <a:off x="6100445" y="2433710"/>
            <a:ext cx="452932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7" name="TextBox 52"/>
          <p:cNvSpPr txBox="1">
            <a:spLocks noChangeArrowheads="1"/>
          </p:cNvSpPr>
          <p:nvPr/>
        </p:nvSpPr>
        <p:spPr bwMode="auto">
          <a:xfrm>
            <a:off x="7012251" y="2372155"/>
            <a:ext cx="784931"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1%</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19" name="Rectangle 16"/>
          <p:cNvSpPr>
            <a:spLocks noChangeArrowheads="1"/>
          </p:cNvSpPr>
          <p:nvPr/>
        </p:nvSpPr>
        <p:spPr bwMode="auto">
          <a:xfrm>
            <a:off x="3138073" y="5038147"/>
            <a:ext cx="201168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a:latin typeface="微软雅黑" panose="020B0503020204020204" pitchFamily="34" charset="-122"/>
                <a:ea typeface="微软雅黑" panose="020B0503020204020204" pitchFamily="34" charset="-122"/>
              </a:rPr>
              <a:t>百分之二十四</a:t>
            </a:r>
            <a:endParaRPr lang="zh-CN" altLang="en-US" sz="2400" b="0">
              <a:latin typeface="微软雅黑" panose="020B0503020204020204" pitchFamily="34" charset="-122"/>
              <a:ea typeface="微软雅黑" panose="020B0503020204020204" pitchFamily="34" charset="-122"/>
            </a:endParaRPr>
          </a:p>
        </p:txBody>
      </p:sp>
      <p:sp>
        <p:nvSpPr>
          <p:cNvPr id="21" name="Rectangle 19"/>
          <p:cNvSpPr>
            <a:spLocks noChangeArrowheads="1"/>
          </p:cNvSpPr>
          <p:nvPr/>
        </p:nvSpPr>
        <p:spPr bwMode="auto">
          <a:xfrm>
            <a:off x="3138073" y="4309086"/>
            <a:ext cx="201168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a:latin typeface="微软雅黑" panose="020B0503020204020204" pitchFamily="34" charset="-122"/>
                <a:ea typeface="微软雅黑" panose="020B0503020204020204" pitchFamily="34" charset="-122"/>
              </a:rPr>
              <a:t>百分之二点一</a:t>
            </a:r>
            <a:endParaRPr lang="zh-CN" altLang="en-US" sz="2400" b="0">
              <a:latin typeface="微软雅黑" panose="020B0503020204020204" pitchFamily="34" charset="-122"/>
              <a:ea typeface="微软雅黑" panose="020B0503020204020204" pitchFamily="34" charset="-122"/>
            </a:endParaRPr>
          </a:p>
        </p:txBody>
      </p:sp>
      <p:sp>
        <p:nvSpPr>
          <p:cNvPr id="26" name="Rectangle 14"/>
          <p:cNvSpPr>
            <a:spLocks noChangeArrowheads="1"/>
          </p:cNvSpPr>
          <p:nvPr/>
        </p:nvSpPr>
        <p:spPr bwMode="auto">
          <a:xfrm>
            <a:off x="3205504" y="2470117"/>
            <a:ext cx="140208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a:latin typeface="微软雅黑" panose="020B0503020204020204" pitchFamily="34" charset="-122"/>
                <a:ea typeface="微软雅黑" panose="020B0503020204020204" pitchFamily="34" charset="-122"/>
              </a:rPr>
              <a:t>百分之一</a:t>
            </a:r>
            <a:endParaRPr lang="zh-CN" altLang="en-US" sz="2400" b="0">
              <a:latin typeface="微软雅黑" panose="020B0503020204020204" pitchFamily="34" charset="-122"/>
              <a:ea typeface="微软雅黑" panose="020B0503020204020204" pitchFamily="34" charset="-122"/>
            </a:endParaRPr>
          </a:p>
        </p:txBody>
      </p:sp>
      <p:sp>
        <p:nvSpPr>
          <p:cNvPr id="27" name="Rectangle 17"/>
          <p:cNvSpPr>
            <a:spLocks noChangeArrowheads="1"/>
          </p:cNvSpPr>
          <p:nvPr/>
        </p:nvSpPr>
        <p:spPr bwMode="auto">
          <a:xfrm>
            <a:off x="3138073" y="3706759"/>
            <a:ext cx="170688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a:latin typeface="微软雅黑" panose="020B0503020204020204" pitchFamily="34" charset="-122"/>
                <a:ea typeface="微软雅黑" panose="020B0503020204020204" pitchFamily="34" charset="-122"/>
              </a:rPr>
              <a:t>百分之三百</a:t>
            </a:r>
            <a:endParaRPr lang="zh-CN" altLang="en-US" sz="2400" b="0">
              <a:latin typeface="微软雅黑" panose="020B0503020204020204" pitchFamily="34" charset="-122"/>
              <a:ea typeface="微软雅黑" panose="020B0503020204020204" pitchFamily="34" charset="-122"/>
            </a:endParaRPr>
          </a:p>
        </p:txBody>
      </p:sp>
      <p:sp>
        <p:nvSpPr>
          <p:cNvPr id="28" name="Rectangle 22"/>
          <p:cNvSpPr>
            <a:spLocks noChangeArrowheads="1"/>
          </p:cNvSpPr>
          <p:nvPr/>
        </p:nvSpPr>
        <p:spPr bwMode="auto">
          <a:xfrm>
            <a:off x="3138073" y="3037636"/>
            <a:ext cx="2011680" cy="534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gn="l" eaLnBrk="0" hangingPunct="0">
              <a:lnSpc>
                <a:spcPct val="120000"/>
              </a:lnSpc>
              <a:defRPr sz="2000" b="1">
                <a:solidFill>
                  <a:schemeClr val="tx1"/>
                </a:solidFill>
                <a:latin typeface="楷体_GB2312" pitchFamily="49" charset="-122"/>
                <a:ea typeface="楷体_GB2312" pitchFamily="49" charset="-122"/>
              </a:defRPr>
            </a:lvl1pPr>
            <a:lvl2pPr marL="742950" indent="-285750" algn="l" eaLnBrk="0" hangingPunct="0">
              <a:lnSpc>
                <a:spcPct val="120000"/>
              </a:lnSpc>
              <a:defRPr sz="2000" b="1">
                <a:solidFill>
                  <a:schemeClr val="tx1"/>
                </a:solidFill>
                <a:latin typeface="楷体_GB2312" pitchFamily="49" charset="-122"/>
                <a:ea typeface="楷体_GB2312" pitchFamily="49" charset="-122"/>
              </a:defRPr>
            </a:lvl2pPr>
            <a:lvl3pPr marL="1143000" indent="-228600" algn="l" eaLnBrk="0" hangingPunct="0">
              <a:lnSpc>
                <a:spcPct val="120000"/>
              </a:lnSpc>
              <a:defRPr sz="2000" b="1">
                <a:solidFill>
                  <a:schemeClr val="tx1"/>
                </a:solidFill>
                <a:latin typeface="楷体_GB2312" pitchFamily="49" charset="-122"/>
                <a:ea typeface="楷体_GB2312" pitchFamily="49" charset="-122"/>
              </a:defRPr>
            </a:lvl3pPr>
            <a:lvl4pPr marL="1600200" indent="-228600" algn="l" eaLnBrk="0" hangingPunct="0">
              <a:lnSpc>
                <a:spcPct val="120000"/>
              </a:lnSpc>
              <a:defRPr sz="2000" b="1">
                <a:solidFill>
                  <a:schemeClr val="tx1"/>
                </a:solidFill>
                <a:latin typeface="楷体_GB2312" pitchFamily="49" charset="-122"/>
                <a:ea typeface="楷体_GB2312" pitchFamily="49" charset="-122"/>
              </a:defRPr>
            </a:lvl4pPr>
            <a:lvl5pPr marL="2057400" indent="-228600" algn="l" eaLnBrk="0" hangingPunct="0">
              <a:lnSpc>
                <a:spcPct val="120000"/>
              </a:lnSpc>
              <a:defRPr sz="2000" b="1">
                <a:solidFill>
                  <a:schemeClr val="tx1"/>
                </a:solidFill>
                <a:latin typeface="楷体_GB2312" pitchFamily="49" charset="-122"/>
                <a:ea typeface="楷体_GB2312" pitchFamily="49" charset="-122"/>
              </a:defRPr>
            </a:lvl5pPr>
            <a:lvl6pPr marL="25146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6pPr>
            <a:lvl7pPr marL="29718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7pPr>
            <a:lvl8pPr marL="34290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8pPr>
            <a:lvl9pPr marL="3886200" indent="-228600" eaLnBrk="0" fontAlgn="base" hangingPunct="0">
              <a:lnSpc>
                <a:spcPct val="120000"/>
              </a:lnSpc>
              <a:spcBef>
                <a:spcPct val="0"/>
              </a:spcBef>
              <a:spcAft>
                <a:spcPct val="0"/>
              </a:spcAft>
              <a:defRPr sz="2000" b="1">
                <a:solidFill>
                  <a:schemeClr val="tx1"/>
                </a:solidFill>
                <a:latin typeface="楷体_GB2312" pitchFamily="49" charset="-122"/>
                <a:ea typeface="楷体_GB2312" pitchFamily="49" charset="-122"/>
              </a:defRPr>
            </a:lvl9pPr>
          </a:lstStyle>
          <a:p>
            <a:pPr eaLnBrk="1" hangingPunct="1"/>
            <a:r>
              <a:rPr lang="zh-CN" altLang="en-US" sz="2400" b="0">
                <a:latin typeface="微软雅黑" panose="020B0503020204020204" pitchFamily="34" charset="-122"/>
                <a:ea typeface="微软雅黑" panose="020B0503020204020204" pitchFamily="34" charset="-122"/>
              </a:rPr>
              <a:t>百分之零点五</a:t>
            </a:r>
            <a:endParaRPr lang="zh-CN" altLang="en-US" sz="2400" b="0">
              <a:latin typeface="微软雅黑" panose="020B0503020204020204" pitchFamily="34" charset="-122"/>
              <a:ea typeface="微软雅黑" panose="020B0503020204020204" pitchFamily="34" charset="-122"/>
            </a:endParaRPr>
          </a:p>
        </p:txBody>
      </p:sp>
      <p:sp>
        <p:nvSpPr>
          <p:cNvPr id="29" name="TextBox 25"/>
          <p:cNvSpPr txBox="1">
            <a:spLocks noChangeArrowheads="1"/>
          </p:cNvSpPr>
          <p:nvPr/>
        </p:nvSpPr>
        <p:spPr bwMode="auto">
          <a:xfrm>
            <a:off x="6085917" y="3130839"/>
            <a:ext cx="5364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0" name="TextBox 52"/>
          <p:cNvSpPr txBox="1">
            <a:spLocks noChangeArrowheads="1"/>
          </p:cNvSpPr>
          <p:nvPr/>
        </p:nvSpPr>
        <p:spPr bwMode="auto">
          <a:xfrm>
            <a:off x="6957367" y="3079645"/>
            <a:ext cx="1008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0.5%</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1" name="TextBox 25"/>
          <p:cNvSpPr txBox="1">
            <a:spLocks noChangeArrowheads="1"/>
          </p:cNvSpPr>
          <p:nvPr/>
        </p:nvSpPr>
        <p:spPr bwMode="auto">
          <a:xfrm>
            <a:off x="6093270" y="3820001"/>
            <a:ext cx="4313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2" name="TextBox 52"/>
          <p:cNvSpPr txBox="1">
            <a:spLocks noChangeArrowheads="1"/>
          </p:cNvSpPr>
          <p:nvPr/>
        </p:nvSpPr>
        <p:spPr bwMode="auto">
          <a:xfrm>
            <a:off x="6978893" y="3748768"/>
            <a:ext cx="11959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300%</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3" name="TextBox 25"/>
          <p:cNvSpPr txBox="1">
            <a:spLocks noChangeArrowheads="1"/>
          </p:cNvSpPr>
          <p:nvPr/>
        </p:nvSpPr>
        <p:spPr bwMode="auto">
          <a:xfrm>
            <a:off x="6100446" y="4473543"/>
            <a:ext cx="431330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4" name="TextBox 52"/>
          <p:cNvSpPr txBox="1">
            <a:spLocks noChangeArrowheads="1"/>
          </p:cNvSpPr>
          <p:nvPr/>
        </p:nvSpPr>
        <p:spPr bwMode="auto">
          <a:xfrm>
            <a:off x="7039530" y="4352899"/>
            <a:ext cx="23213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2.1%</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35" name="TextBox 25"/>
          <p:cNvSpPr txBox="1">
            <a:spLocks noChangeArrowheads="1"/>
          </p:cNvSpPr>
          <p:nvPr/>
        </p:nvSpPr>
        <p:spPr bwMode="auto">
          <a:xfrm>
            <a:off x="6100446" y="5071113"/>
            <a:ext cx="360039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a:spcBef>
                <a:spcPct val="0"/>
              </a:spcBef>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写作：</a:t>
            </a:r>
            <a:r>
              <a:rPr lang="en-US" altLang="zh-CN" sz="2400" u="sng">
                <a:latin typeface="微软雅黑" panose="020B0503020204020204" pitchFamily="34" charset="-122"/>
                <a:ea typeface="微软雅黑" panose="020B0503020204020204" pitchFamily="34" charset="-122"/>
                <a:cs typeface="微软雅黑" panose="020B0503020204020204" pitchFamily="34" charset="-122"/>
              </a:rPr>
              <a:t>____</a:t>
            </a:r>
            <a:endParaRPr lang="zh-CN" altLang="en-US" sz="2400" u="sng" dirty="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36" name="TextBox 52"/>
          <p:cNvSpPr txBox="1">
            <a:spLocks noChangeArrowheads="1"/>
          </p:cNvSpPr>
          <p:nvPr/>
        </p:nvSpPr>
        <p:spPr bwMode="auto">
          <a:xfrm>
            <a:off x="7013085" y="5022525"/>
            <a:ext cx="1162579"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微软雅黑" panose="020B0503020204020204" pitchFamily="34" charset="-122"/>
                <a:ea typeface="微软雅黑" panose="020B0503020204020204" pitchFamily="34" charset="-122"/>
                <a:cs typeface="Times New Roman" panose="02020603050405020304" pitchFamily="18" charset="0"/>
              </a:rPr>
              <a:t>24%</a:t>
            </a:r>
            <a:endParaRPr lang="en-US" altLang="zh-CN" sz="2400" dirty="0">
              <a:solidFill>
                <a:srgbClr val="FF0000"/>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nvGrpSpPr>
          <p:cNvPr id="8" name="组合 7"/>
          <p:cNvGrpSpPr/>
          <p:nvPr/>
        </p:nvGrpSpPr>
        <p:grpSpPr>
          <a:xfrm>
            <a:off x="2131695" y="1889125"/>
            <a:ext cx="7319010" cy="4155440"/>
            <a:chOff x="2993" y="3154"/>
            <a:chExt cx="12682" cy="6544"/>
          </a:xfrm>
        </p:grpSpPr>
        <p:sp>
          <p:nvSpPr>
            <p:cNvPr id="4" name="圆角矩形 3"/>
            <p:cNvSpPr/>
            <p:nvPr/>
          </p:nvSpPr>
          <p:spPr>
            <a:xfrm>
              <a:off x="2993" y="3154"/>
              <a:ext cx="12683" cy="6545"/>
            </a:xfrm>
            <a:prstGeom prst="roundRect">
              <a:avLst/>
            </a:prstGeom>
            <a:noFill/>
            <a:ln w="44450">
              <a:solidFill>
                <a:srgbClr val="0000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6" name="圆角矩形 5"/>
            <p:cNvSpPr/>
            <p:nvPr/>
          </p:nvSpPr>
          <p:spPr>
            <a:xfrm>
              <a:off x="3018" y="3210"/>
              <a:ext cx="12586" cy="6463"/>
            </a:xfrm>
            <a:prstGeom prst="roundRect">
              <a:avLst/>
            </a:prstGeom>
            <a:noFill/>
            <a:ln w="44450">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sp>
          <p:nvSpPr>
            <p:cNvPr id="9" name="圆角矩形 8"/>
            <p:cNvSpPr/>
            <p:nvPr/>
          </p:nvSpPr>
          <p:spPr>
            <a:xfrm>
              <a:off x="3118" y="3290"/>
              <a:ext cx="12416" cy="6293"/>
            </a:xfrm>
            <a:prstGeom prst="roundRect">
              <a:avLst/>
            </a:prstGeom>
            <a:noFill/>
            <a:ln w="44450">
              <a:solidFill>
                <a:schemeClr val="accent3">
                  <a:lumMod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400">
                <a:latin typeface="微软雅黑" panose="020B0503020204020204" pitchFamily="34" charset="-122"/>
                <a:ea typeface="微软雅黑" panose="020B0503020204020204" pitchFamily="34" charset="-122"/>
              </a:endParaRPr>
            </a:p>
          </p:txBody>
        </p:sp>
      </p:grpSp>
      <p:sp>
        <p:nvSpPr>
          <p:cNvPr id="10" name="文本框 9"/>
          <p:cNvSpPr txBox="1"/>
          <p:nvPr/>
        </p:nvSpPr>
        <p:spPr>
          <a:xfrm>
            <a:off x="858183" y="350873"/>
            <a:ext cx="1402080" cy="460375"/>
          </a:xfrm>
          <a:prstGeom prst="rect">
            <a:avLst/>
          </a:prstGeom>
          <a:noFill/>
        </p:spPr>
        <p:txBody>
          <a:bodyPr wrap="none" rtlCol="0">
            <a:spAutoFit/>
          </a:bodyPr>
          <a:p>
            <a:r>
              <a:rPr kumimoji="1" lang="zh-CN" altLang="en-US" sz="2400" b="1" dirty="0"/>
              <a:t>课堂练习</a:t>
            </a:r>
            <a:endParaRPr kumimoji="1" lang="zh-CN" altLang="en-US" sz="2400" b="1" dirty="0"/>
          </a:p>
        </p:txBody>
      </p:sp>
      <p:pic>
        <p:nvPicPr>
          <p:cNvPr id="2" name="图片 1" descr="6c20b2da-1c44-4c74-90c3-435e36951e27"/>
          <p:cNvPicPr>
            <a:picLocks noChangeAspect="1"/>
          </p:cNvPicPr>
          <p:nvPr/>
        </p:nvPicPr>
        <p:blipFill>
          <a:blip r:embed="rId2"/>
          <a:stretch>
            <a:fillRect/>
          </a:stretch>
        </p:blipFill>
        <p:spPr>
          <a:xfrm flipH="1">
            <a:off x="8521700" y="788035"/>
            <a:ext cx="3175000" cy="1517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p:tgtEl>
                                          <p:spTgt spid="30"/>
                                        </p:tgtEl>
                                        <p:attrNameLst>
                                          <p:attrName>ppt_y</p:attrName>
                                        </p:attrNameLst>
                                      </p:cBhvr>
                                      <p:tavLst>
                                        <p:tav tm="0">
                                          <p:val>
                                            <p:strVal val="#ppt_y+#ppt_h*1.125000"/>
                                          </p:val>
                                        </p:tav>
                                        <p:tav tm="100000">
                                          <p:val>
                                            <p:strVal val="#ppt_y"/>
                                          </p:val>
                                        </p:tav>
                                      </p:tavLst>
                                    </p:anim>
                                    <p:animEffect transition="in" filter="wipe(up)">
                                      <p:cBhvr>
                                        <p:cTn id="14" dur="500"/>
                                        <p:tgtEl>
                                          <p:spTgt spid="30"/>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p:tgtEl>
                                          <p:spTgt spid="32"/>
                                        </p:tgtEl>
                                        <p:attrNameLst>
                                          <p:attrName>ppt_y</p:attrName>
                                        </p:attrNameLst>
                                      </p:cBhvr>
                                      <p:tavLst>
                                        <p:tav tm="0">
                                          <p:val>
                                            <p:strVal val="#ppt_y+#ppt_h*1.125000"/>
                                          </p:val>
                                        </p:tav>
                                        <p:tav tm="100000">
                                          <p:val>
                                            <p:strVal val="#ppt_y"/>
                                          </p:val>
                                        </p:tav>
                                      </p:tavLst>
                                    </p:anim>
                                    <p:animEffect transition="in" filter="wipe(up)">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4"/>
                                        </p:tgtEl>
                                        <p:attrNameLst>
                                          <p:attrName>style.visibility</p:attrName>
                                        </p:attrNameLst>
                                      </p:cBhvr>
                                      <p:to>
                                        <p:strVal val="visible"/>
                                      </p:to>
                                    </p:set>
                                    <p:anim calcmode="lin" valueType="num">
                                      <p:cBhvr additive="base">
                                        <p:cTn id="25" dur="500"/>
                                        <p:tgtEl>
                                          <p:spTgt spid="34"/>
                                        </p:tgtEl>
                                        <p:attrNameLst>
                                          <p:attrName>ppt_y</p:attrName>
                                        </p:attrNameLst>
                                      </p:cBhvr>
                                      <p:tavLst>
                                        <p:tav tm="0">
                                          <p:val>
                                            <p:strVal val="#ppt_y+#ppt_h*1.125000"/>
                                          </p:val>
                                        </p:tav>
                                        <p:tav tm="100000">
                                          <p:val>
                                            <p:strVal val="#ppt_y"/>
                                          </p:val>
                                        </p:tav>
                                      </p:tavLst>
                                    </p:anim>
                                    <p:animEffect transition="in" filter="wipe(up)">
                                      <p:cBhvr>
                                        <p:cTn id="26" dur="500"/>
                                        <p:tgtEl>
                                          <p:spTgt spid="34"/>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36"/>
                                        </p:tgtEl>
                                        <p:attrNameLst>
                                          <p:attrName>style.visibility</p:attrName>
                                        </p:attrNameLst>
                                      </p:cBhvr>
                                      <p:to>
                                        <p:strVal val="visible"/>
                                      </p:to>
                                    </p:set>
                                    <p:anim calcmode="lin" valueType="num">
                                      <p:cBhvr additive="base">
                                        <p:cTn id="31" dur="500"/>
                                        <p:tgtEl>
                                          <p:spTgt spid="36"/>
                                        </p:tgtEl>
                                        <p:attrNameLst>
                                          <p:attrName>ppt_y</p:attrName>
                                        </p:attrNameLst>
                                      </p:cBhvr>
                                      <p:tavLst>
                                        <p:tav tm="0">
                                          <p:val>
                                            <p:strVal val="#ppt_y+#ppt_h*1.125000"/>
                                          </p:val>
                                        </p:tav>
                                        <p:tav tm="100000">
                                          <p:val>
                                            <p:strVal val="#ppt_y"/>
                                          </p:val>
                                        </p:tav>
                                      </p:tavLst>
                                    </p:anim>
                                    <p:animEffect transition="in" filter="wipe(up)">
                                      <p:cBhvr>
                                        <p:cTn id="32"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0" grpId="0"/>
      <p:bldP spid="32" grpId="0"/>
      <p:bldP spid="34"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26" name="图片 25" descr="图片312"/>
          <p:cNvPicPr>
            <a:picLocks noChangeAspect="1"/>
          </p:cNvPicPr>
          <p:nvPr/>
        </p:nvPicPr>
        <p:blipFill>
          <a:blip r:embed="rId2"/>
          <a:stretch>
            <a:fillRect/>
          </a:stretch>
        </p:blipFill>
        <p:spPr>
          <a:xfrm>
            <a:off x="560070" y="951230"/>
            <a:ext cx="10466705" cy="5937250"/>
          </a:xfrm>
          <a:prstGeom prst="rect">
            <a:avLst/>
          </a:prstGeom>
        </p:spPr>
      </p:pic>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课堂小结</a:t>
            </a:r>
            <a:endParaRPr kumimoji="1" lang="zh-CN" altLang="en-US" sz="2400" b="1" dirty="0"/>
          </a:p>
        </p:txBody>
      </p:sp>
      <p:grpSp>
        <p:nvGrpSpPr>
          <p:cNvPr id="27" name="组合 26"/>
          <p:cNvGrpSpPr/>
          <p:nvPr/>
        </p:nvGrpSpPr>
        <p:grpSpPr>
          <a:xfrm>
            <a:off x="1631315" y="1700530"/>
            <a:ext cx="8485505" cy="1176020"/>
            <a:chOff x="2294" y="2246"/>
            <a:chExt cx="13363" cy="1852"/>
          </a:xfrm>
        </p:grpSpPr>
        <p:sp>
          <p:nvSpPr>
            <p:cNvPr id="5" name="矩形 4"/>
            <p:cNvSpPr/>
            <p:nvPr/>
          </p:nvSpPr>
          <p:spPr>
            <a:xfrm>
              <a:off x="3653" y="2246"/>
              <a:ext cx="12005" cy="1852"/>
            </a:xfrm>
            <a:prstGeom prst="rect">
              <a:avLst/>
            </a:prstGeom>
          </p:spPr>
          <p:txBody>
            <a:bodyPr wrap="square" lIns="68580" tIns="34290" rIns="68580" bIns="34290">
              <a:spAutoFit/>
            </a:bodyPr>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像</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65.5%……</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这样，表示一个数是另一个数的百分之几的数叫做百分数。</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14" name="组合 13"/>
            <p:cNvGrpSpPr/>
            <p:nvPr/>
          </p:nvGrpSpPr>
          <p:grpSpPr>
            <a:xfrm>
              <a:off x="2294" y="2388"/>
              <a:ext cx="1050" cy="1006"/>
              <a:chOff x="2294" y="2388"/>
              <a:chExt cx="1050" cy="1006"/>
            </a:xfrm>
          </p:grpSpPr>
          <p:grpSp>
            <p:nvGrpSpPr>
              <p:cNvPr id="9" name="组合 8"/>
              <p:cNvGrpSpPr/>
              <p:nvPr/>
            </p:nvGrpSpPr>
            <p:grpSpPr>
              <a:xfrm>
                <a:off x="2294" y="2388"/>
                <a:ext cx="1050" cy="1006"/>
                <a:chOff x="1788458" y="1949823"/>
                <a:chExt cx="1667436" cy="1586754"/>
              </a:xfrm>
              <a:effectLst>
                <a:outerShdw blurRad="63500" algn="ctr" rotWithShape="0">
                  <a:prstClr val="black">
                    <a:alpha val="40000"/>
                  </a:prstClr>
                </a:outerShdw>
              </a:effectLst>
            </p:grpSpPr>
            <p:sp>
              <p:nvSpPr>
                <p:cNvPr id="10"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矩形: 圆角 6"/>
                <p:cNvSpPr/>
                <p:nvPr/>
              </p:nvSpPr>
              <p:spPr>
                <a:xfrm>
                  <a:off x="1976718" y="2057401"/>
                  <a:ext cx="1479176" cy="1479176"/>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3" name="文本框 12"/>
              <p:cNvSpPr txBox="1"/>
              <p:nvPr/>
            </p:nvSpPr>
            <p:spPr>
              <a:xfrm>
                <a:off x="2579" y="2514"/>
                <a:ext cx="599" cy="822"/>
              </a:xfrm>
              <a:prstGeom prst="rect">
                <a:avLst/>
              </a:prstGeom>
              <a:noFill/>
              <a:effectLst>
                <a:outerShdw blurRad="50800" dist="50800" dir="18900000" algn="bl" rotWithShape="0">
                  <a:prstClr val="black">
                    <a:alpha val="40000"/>
                  </a:prstClr>
                </a:outerShdw>
              </a:effectLst>
            </p:spPr>
            <p:txBody>
              <a:bodyPr wrap="none" rtlCol="0">
                <a:spAutoFit/>
              </a:bodyPr>
              <a:p>
                <a:r>
                  <a:rPr lang="en-US" altLang="zh-CN" sz="2800" b="1"/>
                  <a:t>1</a:t>
                </a:r>
                <a:endParaRPr lang="en-US" altLang="zh-CN" sz="2800" b="1"/>
              </a:p>
            </p:txBody>
          </p:sp>
        </p:grpSp>
      </p:grpSp>
      <p:grpSp>
        <p:nvGrpSpPr>
          <p:cNvPr id="28" name="组合 27"/>
          <p:cNvGrpSpPr/>
          <p:nvPr/>
        </p:nvGrpSpPr>
        <p:grpSpPr>
          <a:xfrm>
            <a:off x="1631315" y="3177540"/>
            <a:ext cx="7105015" cy="638810"/>
            <a:chOff x="2294" y="4572"/>
            <a:chExt cx="11189" cy="1006"/>
          </a:xfrm>
        </p:grpSpPr>
        <p:sp>
          <p:nvSpPr>
            <p:cNvPr id="7" name="矩形 6"/>
            <p:cNvSpPr/>
            <p:nvPr/>
          </p:nvSpPr>
          <p:spPr>
            <a:xfrm>
              <a:off x="3653" y="4696"/>
              <a:ext cx="9830" cy="689"/>
            </a:xfrm>
            <a:prstGeom prst="rect">
              <a:avLst/>
            </a:prstGeom>
          </p:spPr>
          <p:txBody>
            <a:bodyPr wrap="square" lIns="68580" tIns="34290" rIns="68580" bIns="34290">
              <a:spAutoFit/>
            </a:bodyPr>
            <a:p>
              <a:r>
                <a:rPr lang="zh-CN" altLang="en-US" sz="2400" dirty="0">
                  <a:solidFill>
                    <a:schemeClr val="bg1"/>
                  </a:solidFill>
                  <a:latin typeface="微软雅黑" panose="020B0503020204020204" pitchFamily="34" charset="-122"/>
                  <a:ea typeface="微软雅黑" panose="020B0503020204020204" pitchFamily="34" charset="-122"/>
                </a:rPr>
                <a:t>百分数表示两个数（量）之间的比的关系。</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2294" y="4572"/>
              <a:ext cx="1050" cy="1006"/>
              <a:chOff x="2294" y="2388"/>
              <a:chExt cx="1050" cy="1006"/>
            </a:xfrm>
          </p:grpSpPr>
          <p:grpSp>
            <p:nvGrpSpPr>
              <p:cNvPr id="16" name="组合 15"/>
              <p:cNvGrpSpPr/>
              <p:nvPr/>
            </p:nvGrpSpPr>
            <p:grpSpPr>
              <a:xfrm>
                <a:off x="2294" y="2388"/>
                <a:ext cx="1050" cy="1006"/>
                <a:chOff x="1788458" y="1949823"/>
                <a:chExt cx="1667436" cy="1586754"/>
              </a:xfrm>
              <a:effectLst>
                <a:outerShdw blurRad="63500" algn="ctr" rotWithShape="0">
                  <a:prstClr val="black">
                    <a:alpha val="40000"/>
                  </a:prstClr>
                </a:outerShdw>
              </a:effectLst>
            </p:grpSpPr>
            <p:sp>
              <p:nvSpPr>
                <p:cNvPr id="17"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矩形: 圆角 6"/>
                <p:cNvSpPr/>
                <p:nvPr/>
              </p:nvSpPr>
              <p:spPr>
                <a:xfrm>
                  <a:off x="1976718" y="2057401"/>
                  <a:ext cx="1479176" cy="1479176"/>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19" name="文本框 18"/>
              <p:cNvSpPr txBox="1"/>
              <p:nvPr/>
            </p:nvSpPr>
            <p:spPr>
              <a:xfrm>
                <a:off x="2579" y="2514"/>
                <a:ext cx="599" cy="822"/>
              </a:xfrm>
              <a:prstGeom prst="rect">
                <a:avLst/>
              </a:prstGeom>
              <a:noFill/>
              <a:effectLst>
                <a:outerShdw blurRad="50800" dist="50800" dir="18900000" algn="bl" rotWithShape="0">
                  <a:prstClr val="black">
                    <a:alpha val="40000"/>
                  </a:prstClr>
                </a:outerShdw>
              </a:effectLst>
            </p:spPr>
            <p:txBody>
              <a:bodyPr wrap="none" rtlCol="0">
                <a:spAutoFit/>
              </a:bodyPr>
              <a:p>
                <a:r>
                  <a:rPr lang="en-US" altLang="zh-CN" sz="2800" b="1"/>
                  <a:t>2</a:t>
                </a:r>
                <a:endParaRPr lang="en-US" altLang="zh-CN" sz="2800" b="1"/>
              </a:p>
            </p:txBody>
          </p:sp>
        </p:grpSp>
      </p:grpSp>
      <p:grpSp>
        <p:nvGrpSpPr>
          <p:cNvPr id="29" name="组合 28"/>
          <p:cNvGrpSpPr/>
          <p:nvPr/>
        </p:nvGrpSpPr>
        <p:grpSpPr>
          <a:xfrm>
            <a:off x="1668780" y="4073525"/>
            <a:ext cx="9005570" cy="1176020"/>
            <a:chOff x="2353" y="5983"/>
            <a:chExt cx="14182" cy="1852"/>
          </a:xfrm>
        </p:grpSpPr>
        <p:sp>
          <p:nvSpPr>
            <p:cNvPr id="6" name="矩形 5"/>
            <p:cNvSpPr/>
            <p:nvPr/>
          </p:nvSpPr>
          <p:spPr>
            <a:xfrm>
              <a:off x="3653" y="5983"/>
              <a:ext cx="12883" cy="1852"/>
            </a:xfrm>
            <a:prstGeom prst="rect">
              <a:avLst/>
            </a:prstGeom>
          </p:spPr>
          <p:txBody>
            <a:bodyPr wrap="square" lIns="68580" tIns="34290" rIns="68580" bIns="34290">
              <a:spAutoFit/>
            </a:bodyPr>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百分数可以看成分母是</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的分数，“</a:t>
              </a:r>
              <a:r>
                <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”前面的数是分</a:t>
              </a:r>
              <a:endParaRPr lang="en-US" altLang="zh-CN"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rPr>
                <a:t>数的分子。</a:t>
              </a:r>
              <a:endParaRPr lang="zh-CN" altLang="en-US" sz="2400" dirty="0">
                <a:solidFill>
                  <a:schemeClr val="bg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20" name="组合 19"/>
            <p:cNvGrpSpPr/>
            <p:nvPr/>
          </p:nvGrpSpPr>
          <p:grpSpPr>
            <a:xfrm>
              <a:off x="2353" y="5983"/>
              <a:ext cx="1050" cy="1006"/>
              <a:chOff x="2294" y="2388"/>
              <a:chExt cx="1050" cy="1006"/>
            </a:xfrm>
          </p:grpSpPr>
          <p:grpSp>
            <p:nvGrpSpPr>
              <p:cNvPr id="21" name="组合 20"/>
              <p:cNvGrpSpPr/>
              <p:nvPr/>
            </p:nvGrpSpPr>
            <p:grpSpPr>
              <a:xfrm>
                <a:off x="2294" y="2388"/>
                <a:ext cx="1050" cy="1006"/>
                <a:chOff x="1788458" y="1949823"/>
                <a:chExt cx="1667436" cy="1586754"/>
              </a:xfrm>
              <a:effectLst>
                <a:outerShdw blurRad="63500" algn="ctr" rotWithShape="0">
                  <a:prstClr val="black">
                    <a:alpha val="40000"/>
                  </a:prstClr>
                </a:outerShdw>
              </a:effectLst>
            </p:grpSpPr>
            <p:sp>
              <p:nvSpPr>
                <p:cNvPr id="22" name="矩形: 圆角 5"/>
                <p:cNvSpPr/>
                <p:nvPr/>
              </p:nvSpPr>
              <p:spPr>
                <a:xfrm>
                  <a:off x="1788458" y="1949823"/>
                  <a:ext cx="1667435" cy="1586753"/>
                </a:xfrm>
                <a:prstGeom prst="roundRect">
                  <a:avLst>
                    <a:gd name="adj" fmla="val 22233"/>
                  </a:avLst>
                </a:prstGeom>
                <a:solidFill>
                  <a:srgbClr val="FCB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圆角 6"/>
                <p:cNvSpPr/>
                <p:nvPr/>
              </p:nvSpPr>
              <p:spPr>
                <a:xfrm>
                  <a:off x="1976718" y="2057401"/>
                  <a:ext cx="1479176" cy="1479176"/>
                </a:xfrm>
                <a:prstGeom prst="roundRect">
                  <a:avLst/>
                </a:prstGeom>
                <a:solidFill>
                  <a:srgbClr val="FEF2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24" name="文本框 23"/>
              <p:cNvSpPr txBox="1"/>
              <p:nvPr/>
            </p:nvSpPr>
            <p:spPr>
              <a:xfrm>
                <a:off x="2579" y="2514"/>
                <a:ext cx="599" cy="822"/>
              </a:xfrm>
              <a:prstGeom prst="rect">
                <a:avLst/>
              </a:prstGeom>
              <a:noFill/>
              <a:effectLst>
                <a:outerShdw blurRad="50800" dist="50800" dir="18900000" algn="bl" rotWithShape="0">
                  <a:prstClr val="black">
                    <a:alpha val="40000"/>
                  </a:prstClr>
                </a:outerShdw>
              </a:effectLst>
            </p:spPr>
            <p:txBody>
              <a:bodyPr wrap="none" rtlCol="0">
                <a:spAutoFit/>
              </a:bodyPr>
              <a:p>
                <a:r>
                  <a:rPr lang="en-US" altLang="zh-CN" sz="2800" b="1"/>
                  <a:t>3</a:t>
                </a:r>
                <a:endParaRPr lang="en-US" altLang="zh-CN" sz="2800" b="1"/>
              </a:p>
            </p:txBody>
          </p:sp>
        </p:grpSp>
      </p:gr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3746639" y="2705725"/>
            <a:ext cx="4698722" cy="1446550"/>
          </a:xfrm>
          <a:prstGeom prst="rect">
            <a:avLst/>
          </a:prstGeom>
          <a:noFill/>
        </p:spPr>
        <p:txBody>
          <a:bodyPr wrap="none" rtlCol="0">
            <a:spAutoFit/>
          </a:bodyPr>
          <a:p>
            <a:r>
              <a:rPr kumimoji="1" lang="zh-CN" altLang="en-US" sz="8800" b="1" dirty="0">
                <a:solidFill>
                  <a:schemeClr val="bg1"/>
                </a:solidFill>
              </a:rPr>
              <a:t>谢谢观看</a:t>
            </a:r>
            <a:endParaRPr kumimoji="1" lang="zh-CN" altLang="en-US" sz="8800" b="1" dirty="0">
              <a:solidFill>
                <a:schemeClr val="bg1"/>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7"/>
          <p:cNvSpPr>
            <a:spLocks noChangeArrowheads="1"/>
          </p:cNvSpPr>
          <p:nvPr/>
        </p:nvSpPr>
        <p:spPr bwMode="gray">
          <a:xfrm>
            <a:off x="0" y="2011257"/>
            <a:ext cx="12192000" cy="1365251"/>
          </a:xfrm>
          <a:prstGeom prst="rect">
            <a:avLst/>
          </a:prstGeom>
          <a:solidFill>
            <a:schemeClr val="tx2">
              <a:lumMod val="75000"/>
            </a:schemeClr>
          </a:solidFill>
          <a:ln w="9525">
            <a:noFill/>
            <a:miter lim="800000"/>
          </a:ln>
        </p:spPr>
        <p:txBody>
          <a:bodyPr wrap="none" lIns="91440" tIns="45720" rIns="91440" bIns="45720" anchor="ct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2400" b="0" i="0" u="none" strike="noStrike" kern="0" cap="none" spc="0" normalizeH="0" baseline="0" noProof="0" dirty="0">
              <a:ln>
                <a:noFill/>
              </a:ln>
              <a:solidFill>
                <a:srgbClr val="005397"/>
              </a:solidFill>
              <a:effectLst/>
              <a:uLnTx/>
              <a:uFillTx/>
              <a:latin typeface="Arial" panose="020B0604020202020204"/>
              <a:ea typeface="微软雅黑" panose="020B0503020204020204" pitchFamily="34" charset="-122"/>
              <a:cs typeface="+mn-cs"/>
            </a:endParaRPr>
          </a:p>
        </p:txBody>
      </p:sp>
      <p:sp>
        <p:nvSpPr>
          <p:cNvPr id="16" name="Rectangle 4"/>
          <p:cNvSpPr>
            <a:spLocks noChangeArrowheads="1"/>
          </p:cNvSpPr>
          <p:nvPr/>
        </p:nvSpPr>
        <p:spPr bwMode="auto">
          <a:xfrm>
            <a:off x="566420" y="2180167"/>
            <a:ext cx="11341100" cy="1028700"/>
          </a:xfrm>
          <a:prstGeom prst="rect">
            <a:avLst/>
          </a:prstGeom>
          <a:noFill/>
          <a:ln w="3175" algn="ctr">
            <a:noFill/>
            <a:prstDash val="dash"/>
            <a:miter lim="800000"/>
          </a:ln>
          <a:effectLst/>
        </p:spPr>
        <p:txBody>
          <a:bodyPr lIns="91440" tIns="45720" rIns="91440" bIns="45720"/>
          <a:lstStyle/>
          <a:p>
            <a:pPr marL="0" marR="0" lvl="0" indent="0" algn="ctr" defTabSz="914400" rtl="0" eaLnBrk="0" fontAlgn="base" latinLnBrk="0" hangingPunct="0">
              <a:lnSpc>
                <a:spcPct val="100000"/>
              </a:lnSpc>
              <a:spcBef>
                <a:spcPct val="20000"/>
              </a:spcBef>
              <a:spcAft>
                <a:spcPct val="0"/>
              </a:spcAft>
              <a:buClr>
                <a:srgbClr val="5B8CC1"/>
              </a:buClr>
              <a:buSzTx/>
              <a:buFont typeface="Wingdings" panose="05000000000000000000" pitchFamily="2" charset="2"/>
              <a:buNone/>
              <a:defRPr/>
            </a:pPr>
            <a:r>
              <a:rPr kumimoji="0" lang="zh-CN" altLang="en-US"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第一课件网      </a:t>
            </a:r>
            <a:r>
              <a:rPr kumimoji="0" lang="en-US" altLang="zh-CN"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www.kejian1.com</a:t>
            </a:r>
            <a:endParaRPr kumimoji="0" lang="zh-CN" altLang="en-GB" sz="5465" b="0" i="0" u="none" strike="noStrike" kern="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8132" name="TextBox 6"/>
          <p:cNvSpPr txBox="1"/>
          <p:nvPr/>
        </p:nvSpPr>
        <p:spPr>
          <a:xfrm>
            <a:off x="1965113" y="4384040"/>
            <a:ext cx="8674100" cy="583565"/>
          </a:xfrm>
          <a:prstGeom prst="rect">
            <a:avLst/>
          </a:prstGeom>
          <a:noFill/>
          <a:ln w="9525">
            <a:noFill/>
          </a:ln>
        </p:spPr>
        <p:txBody>
          <a:bodyPr lIns="91440" tIns="45720" rIns="91440" bIns="45720">
            <a:spAutoFit/>
          </a:bodyPr>
          <a:lstStyle/>
          <a:p>
            <a:pPr algn="ctr"/>
            <a:r>
              <a:rPr lang="zh-CN" altLang="en-US" sz="3200" b="1" dirty="0">
                <a:solidFill>
                  <a:srgbClr val="002060"/>
                </a:solidFill>
                <a:latin typeface="等线" panose="02010600030101010101" pitchFamily="2" charset="-122"/>
              </a:rPr>
              <a:t>第一课件网，无需注册，免费下载。</a:t>
            </a:r>
            <a:endParaRPr lang="zh-CN" altLang="en-US" sz="3200" b="1" dirty="0">
              <a:solidFill>
                <a:srgbClr val="002060"/>
              </a:solidFill>
              <a:latin typeface="等线" panose="02010600030101010101" pitchFamily="2" charset="-122"/>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15772" cy="461665"/>
          </a:xfrm>
          <a:prstGeom prst="rect">
            <a:avLst/>
          </a:prstGeom>
          <a:noFill/>
        </p:spPr>
        <p:txBody>
          <a:bodyPr wrap="none" rtlCol="0">
            <a:spAutoFit/>
          </a:bodyPr>
          <a:lstStyle/>
          <a:p>
            <a:r>
              <a:rPr kumimoji="1" lang="zh-CN" altLang="en-US" sz="2400" b="1" dirty="0"/>
              <a:t>新课导入</a:t>
            </a:r>
            <a:endParaRPr kumimoji="1" lang="zh-CN" altLang="en-US" sz="2400" b="1" dirty="0"/>
          </a:p>
        </p:txBody>
      </p:sp>
      <p:sp>
        <p:nvSpPr>
          <p:cNvPr id="22" name="AutoShape 3"/>
          <p:cNvSpPr/>
          <p:nvPr/>
        </p:nvSpPr>
        <p:spPr>
          <a:xfrm>
            <a:off x="4787265" y="812800"/>
            <a:ext cx="3361055" cy="1314450"/>
          </a:xfrm>
          <a:prstGeom prst="wedgeRoundRectCallout">
            <a:avLst>
              <a:gd name="adj1" fmla="val 63092"/>
              <a:gd name="adj2" fmla="val -12657"/>
              <a:gd name="adj3" fmla="val 16667"/>
            </a:avLst>
          </a:prstGeom>
          <a:solidFill>
            <a:srgbClr val="FFCE39"/>
          </a:solidFill>
          <a:ln w="60325" cap="flat" cmpd="sng">
            <a:solidFill>
              <a:srgbClr val="FF0000"/>
            </a:solidFill>
            <a:prstDash val="solid"/>
            <a:miter/>
            <a:headEnd type="none" w="med" len="med"/>
            <a:tailEnd type="none" w="med" len="med"/>
          </a:ln>
          <a:effectLst>
            <a:outerShdw blurRad="50800" dist="63500" dir="18900000" algn="bl" rotWithShape="0">
              <a:prstClr val="black">
                <a:alpha val="40000"/>
              </a:prstClr>
            </a:outerShdw>
          </a:effectLst>
        </p:spPr>
        <p:txBody>
          <a:bodyPr lIns="90000" tIns="46800" rIns="90000" bIns="46800"/>
          <a:p>
            <a:pPr latinLnBrk="1">
              <a:lnSpc>
                <a:spcPct val="150000"/>
              </a:lnSpc>
              <a:spcBef>
                <a:spcPct val="50000"/>
              </a:spcBef>
              <a:defRPr/>
            </a:pPr>
            <a:r>
              <a:rPr lang="zh-CN" altLang="en-US" sz="2400" dirty="0">
                <a:latin typeface="微软雅黑" panose="020B0503020204020204" pitchFamily="34" charset="-122"/>
                <a:ea typeface="微软雅黑" panose="020B0503020204020204" pitchFamily="34" charset="-122"/>
              </a:rPr>
              <a:t>你能读出下面两个商标中的成分吗？</a:t>
            </a:r>
            <a:endParaRPr lang="zh-CN" altLang="en-US" sz="2400" dirty="0">
              <a:latin typeface="微软雅黑" panose="020B0503020204020204" pitchFamily="34" charset="-122"/>
              <a:ea typeface="微软雅黑" panose="020B0503020204020204" pitchFamily="34" charset="-122"/>
            </a:endParaRPr>
          </a:p>
        </p:txBody>
      </p:sp>
      <p:pic>
        <p:nvPicPr>
          <p:cNvPr id="1028" name="Picture 4" descr="http://5b0988e595225.cdn.sohucs.com/images/20180508/69aac7e264ac4e9181e4ebb621395674.jpe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264" t="701" r="12578" b="14757"/>
          <a:stretch>
            <a:fillRect/>
          </a:stretch>
        </p:blipFill>
        <p:spPr bwMode="auto">
          <a:xfrm rot="20460706">
            <a:off x="5814060" y="2802890"/>
            <a:ext cx="3788410" cy="3250565"/>
          </a:xfrm>
          <a:prstGeom prst="rect">
            <a:avLst/>
          </a:prstGeom>
          <a:noFill/>
          <a:extLst>
            <a:ext uri="{909E8E84-426E-40DD-AFC4-6F175D3DCCD1}">
              <a14:hiddenFill xmlns:a14="http://schemas.microsoft.com/office/drawing/2010/main">
                <a:solidFill>
                  <a:srgbClr val="FFFFFF"/>
                </a:solidFill>
              </a14:hiddenFill>
            </a:ext>
          </a:extLst>
        </p:spPr>
      </p:pic>
      <p:pic>
        <p:nvPicPr>
          <p:cNvPr id="4" name="图片 3" descr="图片61"/>
          <p:cNvPicPr>
            <a:picLocks noChangeAspect="1"/>
          </p:cNvPicPr>
          <p:nvPr/>
        </p:nvPicPr>
        <p:blipFill>
          <a:blip r:embed="rId3"/>
          <a:stretch>
            <a:fillRect/>
          </a:stretch>
        </p:blipFill>
        <p:spPr>
          <a:xfrm>
            <a:off x="9336405" y="651510"/>
            <a:ext cx="1835150" cy="1865630"/>
          </a:xfrm>
          <a:prstGeom prst="rect">
            <a:avLst/>
          </a:prstGeom>
        </p:spPr>
      </p:pic>
      <p:grpSp>
        <p:nvGrpSpPr>
          <p:cNvPr id="7" name="组合 6"/>
          <p:cNvGrpSpPr/>
          <p:nvPr/>
        </p:nvGrpSpPr>
        <p:grpSpPr>
          <a:xfrm>
            <a:off x="1795780" y="2275205"/>
            <a:ext cx="2990850" cy="3976370"/>
            <a:chOff x="2828" y="3583"/>
            <a:chExt cx="4710" cy="6262"/>
          </a:xfrm>
        </p:grpSpPr>
        <p:pic>
          <p:nvPicPr>
            <p:cNvPr id="1026" name="Picture 2" descr="http://imgsa.baidu.com/exp/w=500/sign=f5b405bf90dda144da096cb282b6d009/f2deb48f8c5494ee097caeb52af5e0fe98257ec4.jpg"/>
            <p:cNvPicPr>
              <a:picLocks noChangeAspect="1" noChangeArrowheads="1"/>
            </p:cNvPicPr>
            <p:nvPr/>
          </p:nvPicPr>
          <p:blipFill rotWithShape="1">
            <a:blip r:embed="rId4">
              <a:extLst>
                <a:ext uri="{28A0092B-C50C-407E-A947-70E740481C1C}">
                  <a14:useLocalDpi xmlns:a14="http://schemas.microsoft.com/office/drawing/2010/main" val="0"/>
                </a:ext>
              </a:extLst>
            </a:blip>
            <a:srcRect l="28870" t="1876"/>
            <a:stretch>
              <a:fillRect/>
            </a:stretch>
          </p:blipFill>
          <p:spPr bwMode="auto">
            <a:xfrm>
              <a:off x="2828" y="3583"/>
              <a:ext cx="4711" cy="6262"/>
            </a:xfrm>
            <a:prstGeom prst="rect">
              <a:avLst/>
            </a:prstGeom>
            <a:noFill/>
            <a:extLst>
              <a:ext uri="{909E8E84-426E-40DD-AFC4-6F175D3DCCD1}">
                <a14:hiddenFill xmlns:a14="http://schemas.microsoft.com/office/drawing/2010/main">
                  <a:solidFill>
                    <a:srgbClr val="FFFFFF"/>
                  </a:solidFill>
                </a14:hiddenFill>
              </a:ext>
            </a:extLst>
          </p:spPr>
        </p:pic>
        <p:sp>
          <p:nvSpPr>
            <p:cNvPr id="6" name="任意多边形 5"/>
            <p:cNvSpPr/>
            <p:nvPr/>
          </p:nvSpPr>
          <p:spPr>
            <a:xfrm>
              <a:off x="4055" y="5901"/>
              <a:ext cx="2789" cy="1200"/>
            </a:xfrm>
            <a:custGeom>
              <a:avLst/>
              <a:gdLst>
                <a:gd name="connisteX0" fmla="*/ 107103 w 1770740"/>
                <a:gd name="connsiteY0" fmla="*/ 95273 h 762101"/>
                <a:gd name="connisteX1" fmla="*/ 13123 w 1770740"/>
                <a:gd name="connsiteY1" fmla="*/ 111148 h 762101"/>
                <a:gd name="connisteX2" fmla="*/ 13123 w 1770740"/>
                <a:gd name="connsiteY2" fmla="*/ 204493 h 762101"/>
                <a:gd name="connisteX3" fmla="*/ 91228 w 1770740"/>
                <a:gd name="connsiteY3" fmla="*/ 298473 h 762101"/>
                <a:gd name="connisteX4" fmla="*/ 529378 w 1770740"/>
                <a:gd name="connsiteY4" fmla="*/ 438808 h 762101"/>
                <a:gd name="connisteX5" fmla="*/ 904028 w 1770740"/>
                <a:gd name="connsiteY5" fmla="*/ 517548 h 762101"/>
                <a:gd name="connisteX6" fmla="*/ 1342178 w 1770740"/>
                <a:gd name="connsiteY6" fmla="*/ 657883 h 762101"/>
                <a:gd name="connisteX7" fmla="*/ 1591733 w 1770740"/>
                <a:gd name="connsiteY7" fmla="*/ 751863 h 762101"/>
                <a:gd name="connisteX8" fmla="*/ 1748578 w 1770740"/>
                <a:gd name="connsiteY8" fmla="*/ 735988 h 762101"/>
                <a:gd name="connisteX9" fmla="*/ 1748578 w 1770740"/>
                <a:gd name="connsiteY9" fmla="*/ 595653 h 762101"/>
                <a:gd name="connisteX10" fmla="*/ 1607608 w 1770740"/>
                <a:gd name="connsiteY10" fmla="*/ 517548 h 762101"/>
                <a:gd name="connisteX11" fmla="*/ 1404408 w 1770740"/>
                <a:gd name="connsiteY11" fmla="*/ 454683 h 762101"/>
                <a:gd name="connisteX12" fmla="*/ 1201208 w 1770740"/>
                <a:gd name="connsiteY12" fmla="*/ 423568 h 762101"/>
                <a:gd name="connisteX13" fmla="*/ 951018 w 1770740"/>
                <a:gd name="connsiteY13" fmla="*/ 314348 h 762101"/>
                <a:gd name="connisteX14" fmla="*/ 732578 w 1770740"/>
                <a:gd name="connsiteY14" fmla="*/ 235608 h 762101"/>
                <a:gd name="connisteX15" fmla="*/ 669713 w 1770740"/>
                <a:gd name="connsiteY15" fmla="*/ 235608 h 762101"/>
                <a:gd name="connisteX16" fmla="*/ 435398 w 1770740"/>
                <a:gd name="connsiteY16" fmla="*/ 157503 h 762101"/>
                <a:gd name="connisteX17" fmla="*/ 91228 w 1770740"/>
                <a:gd name="connsiteY17" fmla="*/ 1293 h 762101"/>
                <a:gd name="connisteX18" fmla="*/ 107103 w 1770740"/>
                <a:gd name="connsiteY18" fmla="*/ 95273 h 762101"/>
              </a:gdLst>
              <a:ahLst/>
              <a:cxnLst>
                <a:cxn ang="0">
                  <a:pos x="connisteX0" y="connsiteY0"/>
                </a:cxn>
                <a:cxn ang="0">
                  <a:pos x="connisteX1" y="connsiteY1"/>
                </a:cxn>
                <a:cxn ang="0">
                  <a:pos x="connisteX2" y="connsiteY2"/>
                </a:cxn>
                <a:cxn ang="0">
                  <a:pos x="connisteX3" y="connsiteY3"/>
                </a:cxn>
                <a:cxn ang="0">
                  <a:pos x="connisteX4" y="connsiteY4"/>
                </a:cxn>
                <a:cxn ang="0">
                  <a:pos x="connisteX5" y="connsiteY5"/>
                </a:cxn>
                <a:cxn ang="0">
                  <a:pos x="connisteX6" y="connsiteY6"/>
                </a:cxn>
                <a:cxn ang="0">
                  <a:pos x="connisteX7" y="connsiteY7"/>
                </a:cxn>
                <a:cxn ang="0">
                  <a:pos x="connisteX8" y="connsiteY8"/>
                </a:cxn>
                <a:cxn ang="0">
                  <a:pos x="connisteX9" y="connsiteY9"/>
                </a:cxn>
                <a:cxn ang="0">
                  <a:pos x="connisteX10" y="connsiteY10"/>
                </a:cxn>
                <a:cxn ang="0">
                  <a:pos x="connisteX11" y="connsiteY11"/>
                </a:cxn>
                <a:cxn ang="0">
                  <a:pos x="connisteX12" y="connsiteY12"/>
                </a:cxn>
                <a:cxn ang="0">
                  <a:pos x="connisteX13" y="connsiteY13"/>
                </a:cxn>
                <a:cxn ang="0">
                  <a:pos x="connisteX14" y="connsiteY14"/>
                </a:cxn>
                <a:cxn ang="0">
                  <a:pos x="connisteX15" y="connsiteY15"/>
                </a:cxn>
                <a:cxn ang="0">
                  <a:pos x="connisteX16" y="connsiteY16"/>
                </a:cxn>
                <a:cxn ang="0">
                  <a:pos x="connisteX17" y="connsiteY17"/>
                </a:cxn>
                <a:cxn ang="0">
                  <a:pos x="connisteX18" y="connsiteY18"/>
                </a:cxn>
              </a:cxnLst>
              <a:rect l="l" t="t" r="r" b="b"/>
              <a:pathLst>
                <a:path w="1770740" h="762101">
                  <a:moveTo>
                    <a:pt x="107104" y="95274"/>
                  </a:moveTo>
                  <a:cubicBezTo>
                    <a:pt x="91229" y="117499"/>
                    <a:pt x="32174" y="89559"/>
                    <a:pt x="13124" y="111149"/>
                  </a:cubicBezTo>
                  <a:cubicBezTo>
                    <a:pt x="-5926" y="132739"/>
                    <a:pt x="-2751" y="167029"/>
                    <a:pt x="13124" y="204494"/>
                  </a:cubicBezTo>
                  <a:cubicBezTo>
                    <a:pt x="28999" y="241959"/>
                    <a:pt x="-12276" y="251484"/>
                    <a:pt x="91229" y="298474"/>
                  </a:cubicBezTo>
                  <a:cubicBezTo>
                    <a:pt x="194734" y="345464"/>
                    <a:pt x="366819" y="394994"/>
                    <a:pt x="529379" y="438809"/>
                  </a:cubicBezTo>
                  <a:cubicBezTo>
                    <a:pt x="691939" y="482624"/>
                    <a:pt x="741469" y="473734"/>
                    <a:pt x="904029" y="517549"/>
                  </a:cubicBezTo>
                  <a:cubicBezTo>
                    <a:pt x="1066589" y="561364"/>
                    <a:pt x="1204384" y="610894"/>
                    <a:pt x="1342179" y="657884"/>
                  </a:cubicBezTo>
                  <a:cubicBezTo>
                    <a:pt x="1479974" y="704874"/>
                    <a:pt x="1510454" y="735989"/>
                    <a:pt x="1591734" y="751864"/>
                  </a:cubicBezTo>
                  <a:cubicBezTo>
                    <a:pt x="1673014" y="767739"/>
                    <a:pt x="1717464" y="767104"/>
                    <a:pt x="1748579" y="735989"/>
                  </a:cubicBezTo>
                  <a:cubicBezTo>
                    <a:pt x="1779694" y="704874"/>
                    <a:pt x="1776519" y="639469"/>
                    <a:pt x="1748579" y="595654"/>
                  </a:cubicBezTo>
                  <a:cubicBezTo>
                    <a:pt x="1720639" y="551839"/>
                    <a:pt x="1676189" y="545489"/>
                    <a:pt x="1607609" y="517549"/>
                  </a:cubicBezTo>
                  <a:cubicBezTo>
                    <a:pt x="1539029" y="489609"/>
                    <a:pt x="1485689" y="473734"/>
                    <a:pt x="1404409" y="454684"/>
                  </a:cubicBezTo>
                  <a:cubicBezTo>
                    <a:pt x="1323129" y="435634"/>
                    <a:pt x="1292014" y="451509"/>
                    <a:pt x="1201209" y="423569"/>
                  </a:cubicBezTo>
                  <a:cubicBezTo>
                    <a:pt x="1110404" y="395629"/>
                    <a:pt x="1044999" y="351814"/>
                    <a:pt x="951019" y="314349"/>
                  </a:cubicBezTo>
                  <a:cubicBezTo>
                    <a:pt x="857039" y="276884"/>
                    <a:pt x="789094" y="251484"/>
                    <a:pt x="732579" y="235609"/>
                  </a:cubicBezTo>
                  <a:cubicBezTo>
                    <a:pt x="676064" y="219734"/>
                    <a:pt x="729404" y="251484"/>
                    <a:pt x="669714" y="235609"/>
                  </a:cubicBezTo>
                  <a:cubicBezTo>
                    <a:pt x="610024" y="219734"/>
                    <a:pt x="550969" y="204494"/>
                    <a:pt x="435399" y="157504"/>
                  </a:cubicBezTo>
                  <a:cubicBezTo>
                    <a:pt x="319829" y="110514"/>
                    <a:pt x="156634" y="13994"/>
                    <a:pt x="91229" y="1294"/>
                  </a:cubicBezTo>
                  <a:cubicBezTo>
                    <a:pt x="25824" y="-11406"/>
                    <a:pt x="122979" y="73049"/>
                    <a:pt x="107104" y="95274"/>
                  </a:cubicBezTo>
                  <a:close/>
                </a:path>
              </a:pathLst>
            </a:custGeom>
            <a:noFill/>
            <a:ln w="444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strips(downLeft)">
                                      <p:cBhvr>
                                        <p:cTn id="7" dur="500"/>
                                        <p:tgtEl>
                                          <p:spTgt spid="7"/>
                                        </p:tgtEl>
                                      </p:cBhvr>
                                    </p:animEffect>
                                  </p:childTnLst>
                                </p:cTn>
                              </p:par>
                              <p:par>
                                <p:cTn id="8" presetID="18" presetClass="entr" presetSubtype="12" fill="hold" nodeType="withEffect">
                                  <p:stCondLst>
                                    <p:cond delay="0"/>
                                  </p:stCondLst>
                                  <p:childTnLst>
                                    <p:set>
                                      <p:cBhvr>
                                        <p:cTn id="9" dur="1" fill="hold">
                                          <p:stCondLst>
                                            <p:cond delay="0"/>
                                          </p:stCondLst>
                                        </p:cTn>
                                        <p:tgtEl>
                                          <p:spTgt spid="1028"/>
                                        </p:tgtEl>
                                        <p:attrNameLst>
                                          <p:attrName>style.visibility</p:attrName>
                                        </p:attrNameLst>
                                      </p:cBhvr>
                                      <p:to>
                                        <p:strVal val="visible"/>
                                      </p:to>
                                    </p:set>
                                    <p:animEffect transition="in" filter="strips(downLeft)">
                                      <p:cBhvr>
                                        <p:cTn id="10" dur="5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pic>
        <p:nvPicPr>
          <p:cNvPr id="14" name="Picture 17" descr="6单元的报纸"/>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66735" y="812800"/>
            <a:ext cx="3240405" cy="334073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8" descr="程序格式化百分2"/>
          <p:cNvPicPr>
            <a:picLocks noChangeAspect="1" noChangeArrowheads="1"/>
          </p:cNvPicPr>
          <p:nvPr>
            <p:custDataLst>
              <p:tags r:id="rId3"/>
            </p:custDataLst>
          </p:nvPr>
        </p:nvPicPr>
        <p:blipFill>
          <a:blip r:embed="rId4" cstate="print">
            <a:extLst>
              <a:ext uri="{28A0092B-C50C-407E-A947-70E740481C1C}">
                <a14:useLocalDpi xmlns:a14="http://schemas.microsoft.com/office/drawing/2010/main" val="0"/>
              </a:ext>
            </a:extLst>
          </a:blip>
          <a:srcRect/>
          <a:stretch>
            <a:fillRect/>
          </a:stretch>
        </p:blipFill>
        <p:spPr bwMode="auto">
          <a:xfrm>
            <a:off x="962660" y="1083945"/>
            <a:ext cx="3813175" cy="270002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9" descr="衣服标牌"/>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70830" y="384810"/>
            <a:ext cx="1943100" cy="493395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组合 8"/>
          <p:cNvGrpSpPr/>
          <p:nvPr/>
        </p:nvGrpSpPr>
        <p:grpSpPr>
          <a:xfrm>
            <a:off x="1070610" y="5433695"/>
            <a:ext cx="10509250" cy="822960"/>
            <a:chOff x="1686" y="8557"/>
            <a:chExt cx="16550" cy="1296"/>
          </a:xfrm>
        </p:grpSpPr>
        <p:pic>
          <p:nvPicPr>
            <p:cNvPr id="8" name="图片 7" descr="300 (3)"/>
            <p:cNvPicPr>
              <a:picLocks noChangeAspect="1"/>
            </p:cNvPicPr>
            <p:nvPr/>
          </p:nvPicPr>
          <p:blipFill>
            <a:blip r:embed="rId6">
              <a:clrChange>
                <a:clrFrom>
                  <a:srgbClr val="FFFFFF">
                    <a:alpha val="100000"/>
                  </a:srgbClr>
                </a:clrFrom>
                <a:clrTo>
                  <a:srgbClr val="FFFFFF">
                    <a:alpha val="100000"/>
                    <a:alpha val="0"/>
                  </a:srgbClr>
                </a:clrTo>
              </a:clrChange>
            </a:blip>
            <a:srcRect l="22315" t="49190" r="19120" b="35069"/>
            <a:stretch>
              <a:fillRect/>
            </a:stretch>
          </p:blipFill>
          <p:spPr>
            <a:xfrm>
              <a:off x="1686" y="8557"/>
              <a:ext cx="16550" cy="1297"/>
            </a:xfrm>
            <a:prstGeom prst="rect">
              <a:avLst/>
            </a:prstGeom>
          </p:spPr>
        </p:pic>
        <p:sp>
          <p:nvSpPr>
            <p:cNvPr id="39" name="文本框 16"/>
            <p:cNvSpPr txBox="1"/>
            <p:nvPr/>
          </p:nvSpPr>
          <p:spPr>
            <a:xfrm>
              <a:off x="3163" y="8872"/>
              <a:ext cx="12873" cy="725"/>
            </a:xfrm>
            <a:prstGeom prst="rect">
              <a:avLst/>
            </a:prstGeom>
            <a:noFill/>
          </p:spPr>
          <p:txBody>
            <a:bodyPr wrap="non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像上面这样的数，如</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65.5%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叫做百分数。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3" name="圆角矩形标注 32"/>
          <p:cNvSpPr/>
          <p:nvPr/>
        </p:nvSpPr>
        <p:spPr>
          <a:xfrm>
            <a:off x="7788910" y="2345055"/>
            <a:ext cx="3750310" cy="2434590"/>
          </a:xfrm>
          <a:prstGeom prst="wedgeRoundRectCallout">
            <a:avLst>
              <a:gd name="adj1" fmla="val 1571"/>
              <a:gd name="adj2" fmla="val -63150"/>
              <a:gd name="adj3" fmla="val 16667"/>
            </a:avLst>
          </a:prstGeom>
          <a:solidFill>
            <a:schemeClr val="bg1"/>
          </a:solidFill>
          <a:ln w="31750">
            <a:solidFill>
              <a:srgbClr val="00A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品牌的汽车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月实际销售</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多辆，比去年同期增长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，其中刚刚过去的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月份销量与去年同期相比增幅甚至达到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7" name="组合 6"/>
          <p:cNvGrpSpPr/>
          <p:nvPr/>
        </p:nvGrpSpPr>
        <p:grpSpPr>
          <a:xfrm>
            <a:off x="706755" y="4182745"/>
            <a:ext cx="3473450" cy="982980"/>
            <a:chOff x="1113" y="6587"/>
            <a:chExt cx="5470" cy="1548"/>
          </a:xfrm>
        </p:grpSpPr>
        <p:pic>
          <p:nvPicPr>
            <p:cNvPr id="41" name="图片 40" descr="300 (3)"/>
            <p:cNvPicPr>
              <a:picLocks noChangeAspect="1"/>
            </p:cNvPicPr>
            <p:nvPr/>
          </p:nvPicPr>
          <p:blipFill>
            <a:blip r:embed="rId6">
              <a:clrChange>
                <a:clrFrom>
                  <a:srgbClr val="FFFFFF">
                    <a:alpha val="100000"/>
                  </a:srgbClr>
                </a:clrFrom>
                <a:clrTo>
                  <a:srgbClr val="FFFFFF">
                    <a:alpha val="100000"/>
                    <a:alpha val="0"/>
                  </a:srgbClr>
                </a:clrTo>
              </a:clrChange>
            </a:blip>
            <a:srcRect l="19583" t="17755" r="17292" b="65116"/>
            <a:stretch>
              <a:fillRect/>
            </a:stretch>
          </p:blipFill>
          <p:spPr>
            <a:xfrm>
              <a:off x="1113" y="6587"/>
              <a:ext cx="5470" cy="1549"/>
            </a:xfrm>
            <a:prstGeom prst="rect">
              <a:avLst/>
            </a:prstGeom>
          </p:spPr>
        </p:pic>
        <p:sp>
          <p:nvSpPr>
            <p:cNvPr id="36" name="文本框 16"/>
            <p:cNvSpPr txBox="1"/>
            <p:nvPr/>
          </p:nvSpPr>
          <p:spPr>
            <a:xfrm>
              <a:off x="1779" y="7053"/>
              <a:ext cx="4075" cy="725"/>
            </a:xfrm>
            <a:prstGeom prst="rect">
              <a:avLst/>
            </a:prstGeom>
            <a:noFill/>
          </p:spPr>
          <p:txBody>
            <a:bodyPr wrap="none" rtlCol="0">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”是百分号。</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3" name="圆角矩形 2"/>
          <p:cNvSpPr/>
          <p:nvPr/>
        </p:nvSpPr>
        <p:spPr>
          <a:xfrm flipH="1">
            <a:off x="2429510" y="2601595"/>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3"/>
          <p:cNvSpPr/>
          <p:nvPr/>
        </p:nvSpPr>
        <p:spPr>
          <a:xfrm flipH="1">
            <a:off x="5828030" y="2108835"/>
            <a:ext cx="720090" cy="75755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圆角矩形 4"/>
          <p:cNvSpPr/>
          <p:nvPr/>
        </p:nvSpPr>
        <p:spPr>
          <a:xfrm flipH="1">
            <a:off x="9483090" y="3149600"/>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flipH="1">
            <a:off x="8559800" y="4241165"/>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0" name="文本框 9"/>
          <p:cNvSpPr txBox="1"/>
          <p:nvPr/>
        </p:nvSpPr>
        <p:spPr>
          <a:xfrm>
            <a:off x="858183" y="350873"/>
            <a:ext cx="1402080" cy="460375"/>
          </a:xfrm>
          <a:prstGeom prst="rect">
            <a:avLst/>
          </a:prstGeom>
          <a:noFill/>
        </p:spPr>
        <p:txBody>
          <a:bodyPr wrap="none" rtlCol="0">
            <a:spAutoFit/>
          </a:bodyPr>
          <a:p>
            <a:r>
              <a:rPr kumimoji="1" lang="zh-CN" altLang="en-US" sz="2400" b="1" dirty="0"/>
              <a:t>新课讲解</a:t>
            </a:r>
            <a:endParaRPr kumimoji="1" lang="zh-CN" altLang="en-US" sz="2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nodeType="with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barn(inVertical)">
                                      <p:cBhvr>
                                        <p:cTn id="10" dur="500"/>
                                        <p:tgtEl>
                                          <p:spTgt spid="16"/>
                                        </p:tgtEl>
                                      </p:cBhvr>
                                    </p:animEffect>
                                  </p:childTnLst>
                                </p:cTn>
                              </p:par>
                              <p:par>
                                <p:cTn id="11" presetID="16" presetClass="entr" presetSubtype="21"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inVertical)">
                                      <p:cBhvr>
                                        <p:cTn id="13" dur="500"/>
                                        <p:tgtEl>
                                          <p:spTgt spid="14"/>
                                        </p:tgtEl>
                                      </p:cBhvr>
                                    </p:animEffect>
                                  </p:childTnLst>
                                </p:cTn>
                              </p:par>
                              <p:par>
                                <p:cTn id="14" presetID="14" presetClass="entr" presetSubtype="10" fill="hold" grpId="0"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randombar(horizontal)">
                                      <p:cBhvr>
                                        <p:cTn id="16" dur="500"/>
                                        <p:tgtEl>
                                          <p:spTgt spid="33"/>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 calcmode="lin" valueType="num">
                                      <p:cBhvr>
                                        <p:cTn id="26" dur="500" fill="hold"/>
                                        <p:tgtEl>
                                          <p:spTgt spid="4"/>
                                        </p:tgtEl>
                                        <p:attrNameLst>
                                          <p:attrName>ppt_w</p:attrName>
                                        </p:attrNameLst>
                                      </p:cBhvr>
                                      <p:tavLst>
                                        <p:tav tm="0">
                                          <p:val>
                                            <p:fltVal val="0"/>
                                          </p:val>
                                        </p:tav>
                                        <p:tav tm="100000">
                                          <p:val>
                                            <p:strVal val="#ppt_w"/>
                                          </p:val>
                                        </p:tav>
                                      </p:tavLst>
                                    </p:anim>
                                    <p:anim calcmode="lin" valueType="num">
                                      <p:cBhvr>
                                        <p:cTn id="27"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28" fill="hold">
                      <p:stCondLst>
                        <p:cond delay="indefinite"/>
                      </p:stCondLst>
                      <p:childTnLst>
                        <p:par>
                          <p:cTn id="29" fill="hold">
                            <p:stCondLst>
                              <p:cond delay="0"/>
                            </p:stCondLst>
                            <p:childTnLst>
                              <p:par>
                                <p:cTn id="30" presetID="23" presetClass="entr" presetSubtype="16"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childTnLst>
                                </p:cTn>
                              </p:par>
                            </p:childTnLst>
                          </p:cTn>
                        </p:par>
                      </p:childTnLst>
                    </p:cTn>
                  </p:par>
                  <p:par>
                    <p:cTn id="34" fill="hold">
                      <p:stCondLst>
                        <p:cond delay="indefinite"/>
                      </p:stCondLst>
                      <p:childTnLst>
                        <p:par>
                          <p:cTn id="35" fill="hold">
                            <p:stCondLst>
                              <p:cond delay="0"/>
                            </p:stCondLst>
                            <p:childTnLst>
                              <p:par>
                                <p:cTn id="36" presetID="23" presetClass="entr" presetSubtype="16" fill="hold" grpId="0" nodeType="click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12" presetClass="entr" presetSubtype="4" fill="hold" nodeType="clickEffect">
                                  <p:stCondLst>
                                    <p:cond delay="0"/>
                                  </p:stCondLst>
                                  <p:childTnLst>
                                    <p:set>
                                      <p:cBhvr>
                                        <p:cTn id="43" dur="1" fill="hold">
                                          <p:stCondLst>
                                            <p:cond delay="0"/>
                                          </p:stCondLst>
                                        </p:cTn>
                                        <p:tgtEl>
                                          <p:spTgt spid="7"/>
                                        </p:tgtEl>
                                        <p:attrNameLst>
                                          <p:attrName>style.visibility</p:attrName>
                                        </p:attrNameLst>
                                      </p:cBhvr>
                                      <p:to>
                                        <p:strVal val="visible"/>
                                      </p:to>
                                    </p:set>
                                    <p:anim calcmode="lin" valueType="num">
                                      <p:cBhvr additive="base">
                                        <p:cTn id="44" dur="500"/>
                                        <p:tgtEl>
                                          <p:spTgt spid="7"/>
                                        </p:tgtEl>
                                        <p:attrNameLst>
                                          <p:attrName>ppt_y</p:attrName>
                                        </p:attrNameLst>
                                      </p:cBhvr>
                                      <p:tavLst>
                                        <p:tav tm="0">
                                          <p:val>
                                            <p:strVal val="#ppt_y+#ppt_h*1.125000"/>
                                          </p:val>
                                        </p:tav>
                                        <p:tav tm="100000">
                                          <p:val>
                                            <p:strVal val="#ppt_y"/>
                                          </p:val>
                                        </p:tav>
                                      </p:tavLst>
                                    </p:anim>
                                    <p:animEffect transition="in" filter="wipe(up)">
                                      <p:cBhvr>
                                        <p:cTn id="45" dur="500"/>
                                        <p:tgtEl>
                                          <p:spTgt spid="7"/>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additive="base">
                                        <p:cTn id="50" dur="500"/>
                                        <p:tgtEl>
                                          <p:spTgt spid="9"/>
                                        </p:tgtEl>
                                        <p:attrNameLst>
                                          <p:attrName>ppt_y</p:attrName>
                                        </p:attrNameLst>
                                      </p:cBhvr>
                                      <p:tavLst>
                                        <p:tav tm="0">
                                          <p:val>
                                            <p:strVal val="#ppt_y+#ppt_h*1.125000"/>
                                          </p:val>
                                        </p:tav>
                                        <p:tav tm="100000">
                                          <p:val>
                                            <p:strVal val="#ppt_y"/>
                                          </p:val>
                                        </p:tav>
                                      </p:tavLst>
                                    </p:anim>
                                    <p:animEffect transition="in" filter="wipe(up)">
                                      <p:cBhvr>
                                        <p:cTn id="5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animBg="1"/>
      <p:bldP spid="3" grpId="0" animBg="1"/>
      <p:bldP spid="4" grpId="0" bldLvl="0" animBg="1"/>
      <p:bldP spid="5" grpId="0" animBg="1"/>
      <p:bldP spid="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pic>
        <p:nvPicPr>
          <p:cNvPr id="15" name="Picture 18" descr="程序格式化百分2"/>
          <p:cNvPicPr>
            <a:picLocks noChangeAspect="1" noChangeArrowheads="1"/>
          </p:cNvPicPr>
          <p:nvPr>
            <p:custDataLst>
              <p:tags r:id="rId2"/>
            </p:custDataLst>
          </p:nvPr>
        </p:nvPicPr>
        <p:blipFill>
          <a:blip r:embed="rId3" cstate="print">
            <a:extLst>
              <a:ext uri="{28A0092B-C50C-407E-A947-70E740481C1C}">
                <a14:useLocalDpi xmlns:a14="http://schemas.microsoft.com/office/drawing/2010/main" val="0"/>
              </a:ext>
            </a:extLst>
          </a:blip>
          <a:srcRect/>
          <a:stretch>
            <a:fillRect/>
          </a:stretch>
        </p:blipFill>
        <p:spPr bwMode="auto">
          <a:xfrm>
            <a:off x="962660" y="1083945"/>
            <a:ext cx="3813175" cy="2700020"/>
          </a:xfrm>
          <a:prstGeom prst="rect">
            <a:avLst/>
          </a:prstGeom>
          <a:noFill/>
          <a:extLst>
            <a:ext uri="{909E8E84-426E-40DD-AFC4-6F175D3DCCD1}">
              <a14:hiddenFill xmlns:a14="http://schemas.microsoft.com/office/drawing/2010/main">
                <a:solidFill>
                  <a:srgbClr val="FFFFFF"/>
                </a:solidFill>
              </a14:hiddenFill>
            </a:ext>
          </a:extLst>
        </p:spPr>
      </p:pic>
      <p:sp>
        <p:nvSpPr>
          <p:cNvPr id="3" name="圆角矩形 2"/>
          <p:cNvSpPr/>
          <p:nvPr/>
        </p:nvSpPr>
        <p:spPr>
          <a:xfrm flipH="1">
            <a:off x="2429510" y="2601595"/>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23" name="组合 22"/>
          <p:cNvGrpSpPr/>
          <p:nvPr/>
        </p:nvGrpSpPr>
        <p:grpSpPr>
          <a:xfrm>
            <a:off x="2864485" y="4393565"/>
            <a:ext cx="5995035" cy="788670"/>
            <a:chOff x="3526" y="6550"/>
            <a:chExt cx="9441" cy="1242"/>
          </a:xfrm>
        </p:grpSpPr>
        <p:sp>
          <p:nvSpPr>
            <p:cNvPr id="21" name="圆角矩形 20"/>
            <p:cNvSpPr/>
            <p:nvPr/>
          </p:nvSpPr>
          <p:spPr>
            <a:xfrm>
              <a:off x="3526" y="6550"/>
              <a:ext cx="9386" cy="1243"/>
            </a:xfrm>
            <a:prstGeom prst="roundRect">
              <a:avLst/>
            </a:prstGeom>
            <a:solidFill>
              <a:srgbClr val="92D050"/>
            </a:solidFill>
            <a:ln w="22225">
              <a:solidFill>
                <a:srgbClr val="FF0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文本框 3"/>
            <p:cNvSpPr txBox="1"/>
            <p:nvPr/>
          </p:nvSpPr>
          <p:spPr>
            <a:xfrm>
              <a:off x="3559" y="6809"/>
              <a:ext cx="9408" cy="725"/>
            </a:xfrm>
            <a:prstGeom prst="rect">
              <a:avLst/>
            </a:prstGeom>
            <a:noFill/>
          </p:spPr>
          <p:txBody>
            <a:bodyPr wrap="none" rtlCol="0" anchor="t">
              <a:spAutoFit/>
            </a:bodyPr>
            <a:p>
              <a:pPr eaLnBrk="1" hangingPunct="1">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sym typeface="+mn-ea"/>
                </a:rPr>
                <a:t>百分数表示一个数是另一个数的百分之几，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grpSp>
        <p:nvGrpSpPr>
          <p:cNvPr id="8" name="组合 7"/>
          <p:cNvGrpSpPr/>
          <p:nvPr/>
        </p:nvGrpSpPr>
        <p:grpSpPr>
          <a:xfrm>
            <a:off x="3342005" y="5573713"/>
            <a:ext cx="5370195" cy="717550"/>
            <a:chOff x="3991" y="8360"/>
            <a:chExt cx="8457" cy="1130"/>
          </a:xfrm>
        </p:grpSpPr>
        <p:sp>
          <p:nvSpPr>
            <p:cNvPr id="5" name="文本框 4"/>
            <p:cNvSpPr txBox="1"/>
            <p:nvPr/>
          </p:nvSpPr>
          <p:spPr>
            <a:xfrm>
              <a:off x="3991" y="8432"/>
              <a:ext cx="8457" cy="725"/>
            </a:xfrm>
            <a:prstGeom prst="rect">
              <a:avLst/>
            </a:prstGeom>
            <a:noFill/>
          </p:spPr>
          <p:txBody>
            <a:bodyPr wrap="none" rtlCol="0" anchor="t">
              <a:spAutoFit/>
            </a:bodyPr>
            <a:p>
              <a:pPr eaLnBrk="1" hangingPunct="1">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表示一个数占另一个数的</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nvGrpSpPr>
            <p:cNvPr id="6" name="Group 6"/>
            <p:cNvGrpSpPr/>
            <p:nvPr/>
          </p:nvGrpSpPr>
          <p:grpSpPr>
            <a:xfrm>
              <a:off x="10596" y="8360"/>
              <a:ext cx="1253" cy="1130"/>
              <a:chOff x="4876" y="2840"/>
              <a:chExt cx="501" cy="452"/>
            </a:xfrm>
          </p:grpSpPr>
          <p:sp>
            <p:nvSpPr>
              <p:cNvPr id="7" name="Text Box 7"/>
              <p:cNvSpPr txBox="1"/>
              <p:nvPr/>
            </p:nvSpPr>
            <p:spPr>
              <a:xfrm>
                <a:off x="4876" y="2840"/>
                <a:ext cx="501" cy="452"/>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16" name="Line 8"/>
              <p:cNvSpPr/>
              <p:nvPr/>
            </p:nvSpPr>
            <p:spPr>
              <a:xfrm>
                <a:off x="4876" y="3030"/>
                <a:ext cx="454" cy="0"/>
              </a:xfrm>
              <a:prstGeom prst="line">
                <a:avLst/>
              </a:prstGeom>
              <a:ln w="25400" cap="flat" cmpd="sng">
                <a:solidFill>
                  <a:schemeClr val="tx1"/>
                </a:solidFill>
                <a:prstDash val="solid"/>
                <a:headEnd type="none" w="med" len="med"/>
                <a:tailEnd type="none" w="med" len="med"/>
              </a:ln>
            </p:spPr>
          </p:sp>
        </p:grpSp>
      </p:grpSp>
      <p:grpSp>
        <p:nvGrpSpPr>
          <p:cNvPr id="14" name="组合 13"/>
          <p:cNvGrpSpPr/>
          <p:nvPr/>
        </p:nvGrpSpPr>
        <p:grpSpPr>
          <a:xfrm>
            <a:off x="5967730" y="1768475"/>
            <a:ext cx="4323080" cy="1939290"/>
            <a:chOff x="8610" y="3019"/>
            <a:chExt cx="6808" cy="3054"/>
          </a:xfrm>
        </p:grpSpPr>
        <p:grpSp>
          <p:nvGrpSpPr>
            <p:cNvPr id="64" name="组合 63"/>
            <p:cNvGrpSpPr/>
            <p:nvPr/>
          </p:nvGrpSpPr>
          <p:grpSpPr>
            <a:xfrm rot="0">
              <a:off x="8610" y="3019"/>
              <a:ext cx="6809" cy="3054"/>
              <a:chOff x="10439" y="4084"/>
              <a:chExt cx="6280" cy="3054"/>
            </a:xfrm>
          </p:grpSpPr>
          <p:sp>
            <p:nvSpPr>
              <p:cNvPr id="61" name="圆角矩形标注 60"/>
              <p:cNvSpPr/>
              <p:nvPr/>
            </p:nvSpPr>
            <p:spPr>
              <a:xfrm>
                <a:off x="10439" y="4084"/>
                <a:ext cx="6281" cy="3054"/>
              </a:xfrm>
              <a:prstGeom prst="wedgeRoundRectCallout">
                <a:avLst>
                  <a:gd name="adj1" fmla="val 9808"/>
                  <a:gd name="adj2" fmla="val 49967"/>
                  <a:gd name="adj3" fmla="val 16667"/>
                </a:avLst>
              </a:prstGeom>
              <a:noFill/>
              <a:ln>
                <a:solidFill>
                  <a:srgbClr val="905E5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lnSpc>
                    <a:spcPct val="150000"/>
                  </a:lnSpc>
                </a:pPr>
                <a:endParaRPr lang="zh-CN" altLang="en-US" sz="2400">
                  <a:latin typeface="微软雅黑" panose="020B0503020204020204" pitchFamily="34" charset="-122"/>
                  <a:ea typeface="微软雅黑" panose="020B0503020204020204" pitchFamily="34" charset="-122"/>
                </a:endParaRPr>
              </a:p>
            </p:txBody>
          </p:sp>
          <p:sp>
            <p:nvSpPr>
              <p:cNvPr id="63" name="圆角矩形 62"/>
              <p:cNvSpPr/>
              <p:nvPr/>
            </p:nvSpPr>
            <p:spPr>
              <a:xfrm>
                <a:off x="10619" y="4282"/>
                <a:ext cx="5921" cy="2657"/>
              </a:xfrm>
              <a:prstGeom prst="roundRect">
                <a:avLst/>
              </a:prstGeom>
              <a:solidFill>
                <a:schemeClr val="accent5">
                  <a:lumMod val="75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13" name="组合 12"/>
            <p:cNvGrpSpPr/>
            <p:nvPr/>
          </p:nvGrpSpPr>
          <p:grpSpPr>
            <a:xfrm>
              <a:off x="9021" y="3143"/>
              <a:ext cx="5809" cy="2684"/>
              <a:chOff x="9021" y="3143"/>
              <a:chExt cx="5809" cy="2684"/>
            </a:xfrm>
          </p:grpSpPr>
          <p:sp>
            <p:nvSpPr>
              <p:cNvPr id="9" name="文本框 8"/>
              <p:cNvSpPr txBox="1"/>
              <p:nvPr/>
            </p:nvSpPr>
            <p:spPr>
              <a:xfrm>
                <a:off x="9021" y="3143"/>
                <a:ext cx="5568" cy="2470"/>
              </a:xfrm>
              <a:prstGeom prst="rect">
                <a:avLst/>
              </a:prstGeom>
              <a:noFill/>
            </p:spPr>
            <p:txBody>
              <a:bodyPr wrap="none" rtlCol="0" anchor="t">
                <a:spAutoFit/>
              </a:bodyPr>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表示已经格式化的部分占</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a:p>
                <a:pPr>
                  <a:lnSpc>
                    <a:spcPct val="200000"/>
                  </a:lnSpc>
                </a:pPr>
                <a:r>
                  <a:rPr lang="zh-CN" altLang="en-US" sz="2400" dirty="0">
                    <a:solidFill>
                      <a:schemeClr val="tx1"/>
                    </a:solidFill>
                    <a:latin typeface="微软雅黑" panose="020B0503020204020204" pitchFamily="34" charset="-122"/>
                    <a:ea typeface="微软雅黑" panose="020B0503020204020204" pitchFamily="34" charset="-122"/>
                    <a:sym typeface="+mn-ea"/>
                  </a:rPr>
                  <a:t>所要格式化的总量的</a:t>
                </a:r>
                <a:endParaRPr lang="zh-CN" altLang="en-US" sz="2400" dirty="0">
                  <a:solidFill>
                    <a:schemeClr val="tx1"/>
                  </a:solidFill>
                  <a:latin typeface="微软雅黑" panose="020B0503020204020204" pitchFamily="34" charset="-122"/>
                  <a:ea typeface="微软雅黑" panose="020B0503020204020204" pitchFamily="34" charset="-122"/>
                  <a:sym typeface="+mn-ea"/>
                </a:endParaRPr>
              </a:p>
            </p:txBody>
          </p:sp>
          <p:grpSp>
            <p:nvGrpSpPr>
              <p:cNvPr id="12" name="组合 11"/>
              <p:cNvGrpSpPr/>
              <p:nvPr/>
            </p:nvGrpSpPr>
            <p:grpSpPr>
              <a:xfrm>
                <a:off x="13578" y="4697"/>
                <a:ext cx="1252" cy="1130"/>
                <a:chOff x="10796" y="8560"/>
                <a:chExt cx="1252" cy="1130"/>
              </a:xfrm>
            </p:grpSpPr>
            <p:sp>
              <p:nvSpPr>
                <p:cNvPr id="10" name="Text Box 7"/>
                <p:cNvSpPr txBox="1"/>
                <p:nvPr/>
              </p:nvSpPr>
              <p:spPr>
                <a:xfrm>
                  <a:off x="10796" y="8560"/>
                  <a:ext cx="1253" cy="1130"/>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14</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a:t>
                  </a:r>
                  <a:endParaRPr lang="en-US" altLang="zh-CN" sz="2400" dirty="0">
                    <a:solidFill>
                      <a:schemeClr val="tx1"/>
                    </a:solidFill>
                    <a:latin typeface="+mj-ea"/>
                    <a:ea typeface="+mj-ea"/>
                  </a:endParaRPr>
                </a:p>
              </p:txBody>
            </p:sp>
            <p:sp>
              <p:nvSpPr>
                <p:cNvPr id="11" name="Line 8"/>
                <p:cNvSpPr/>
                <p:nvPr/>
              </p:nvSpPr>
              <p:spPr>
                <a:xfrm>
                  <a:off x="10796" y="9035"/>
                  <a:ext cx="1135" cy="0"/>
                </a:xfrm>
                <a:prstGeom prst="line">
                  <a:avLst/>
                </a:prstGeom>
                <a:ln w="25400" cap="flat" cmpd="sng">
                  <a:solidFill>
                    <a:schemeClr val="tx1"/>
                  </a:solidFill>
                  <a:prstDash val="solid"/>
                  <a:headEnd type="none" w="med" len="med"/>
                  <a:tailEnd type="none" w="med" len="med"/>
                </a:ln>
              </p:spPr>
            </p:sp>
          </p:grpSp>
        </p:grpSp>
      </p:grpSp>
      <p:sp>
        <p:nvSpPr>
          <p:cNvPr id="19" name="右箭头 18"/>
          <p:cNvSpPr/>
          <p:nvPr/>
        </p:nvSpPr>
        <p:spPr>
          <a:xfrm>
            <a:off x="3427095" y="2615565"/>
            <a:ext cx="2422525" cy="395605"/>
          </a:xfrm>
          <a:prstGeom prst="rightArrow">
            <a:avLst>
              <a:gd name="adj1" fmla="val 50000"/>
              <a:gd name="adj2" fmla="val 89406"/>
            </a:avLst>
          </a:prstGeom>
          <a:solidFill>
            <a:srgbClr val="FF0000"/>
          </a:solidFill>
          <a:ln w="222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p:tgtEl>
                                          <p:spTgt spid="23"/>
                                        </p:tgtEl>
                                        <p:attrNameLst>
                                          <p:attrName>ppt_y</p:attrName>
                                        </p:attrNameLst>
                                      </p:cBhvr>
                                      <p:tavLst>
                                        <p:tav tm="0">
                                          <p:val>
                                            <p:strVal val="#ppt_y+#ppt_h*1.125000"/>
                                          </p:val>
                                        </p:tav>
                                        <p:tav tm="100000">
                                          <p:val>
                                            <p:strVal val="#ppt_y"/>
                                          </p:val>
                                        </p:tav>
                                      </p:tavLst>
                                    </p:anim>
                                    <p:animEffect transition="in" filter="wipe(up)">
                                      <p:cBhvr>
                                        <p:cTn id="8" dur="500"/>
                                        <p:tgtEl>
                                          <p:spTgt spid="23"/>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p:tgtEl>
                                          <p:spTgt spid="8"/>
                                        </p:tgtEl>
                                        <p:attrNameLst>
                                          <p:attrName>ppt_y</p:attrName>
                                        </p:attrNameLst>
                                      </p:cBhvr>
                                      <p:tavLst>
                                        <p:tav tm="0">
                                          <p:val>
                                            <p:strVal val="#ppt_y+#ppt_h*1.125000"/>
                                          </p:val>
                                        </p:tav>
                                        <p:tav tm="100000">
                                          <p:val>
                                            <p:strVal val="#ppt_y"/>
                                          </p:val>
                                        </p:tav>
                                      </p:tavLst>
                                    </p:anim>
                                    <p:animEffect transition="in" filter="wipe(up)">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left)">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23" presetClass="entr" presetSubtype="16"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963295" y="1222375"/>
            <a:ext cx="3601085" cy="2357120"/>
            <a:chOff x="2452" y="2701"/>
            <a:chExt cx="5671" cy="3712"/>
          </a:xfrm>
        </p:grpSpPr>
        <p:sp>
          <p:nvSpPr>
            <p:cNvPr id="28" name="矩形 27"/>
            <p:cNvSpPr/>
            <p:nvPr/>
          </p:nvSpPr>
          <p:spPr>
            <a:xfrm>
              <a:off x="2452" y="2853"/>
              <a:ext cx="5576" cy="3561"/>
            </a:xfrm>
            <a:prstGeom prst="rect">
              <a:avLst/>
            </a:prstGeom>
            <a:solidFill>
              <a:schemeClr val="accent2">
                <a:lumMod val="40000"/>
                <a:lumOff val="60000"/>
              </a:schemeClr>
            </a:solidFill>
            <a:ln w="76200" cmpd="sng">
              <a:solidFill>
                <a:srgbClr val="FF000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29" name="TextBox 56"/>
            <p:cNvSpPr txBox="1">
              <a:spLocks noChangeArrowheads="1"/>
            </p:cNvSpPr>
            <p:nvPr/>
          </p:nvSpPr>
          <p:spPr bwMode="auto">
            <a:xfrm>
              <a:off x="2757" y="2701"/>
              <a:ext cx="5367" cy="3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成分：</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面料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65.5%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羊毛</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ct val="0"/>
                </a:spcBef>
                <a:buFontTx/>
                <a:buNone/>
              </a:pP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34.5%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锦纶</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eaLnBrk="1" hangingPunct="1">
                <a:lnSpc>
                  <a:spcPct val="150000"/>
                </a:lnSpc>
                <a:spcBef>
                  <a:spcPct val="0"/>
                </a:spcBef>
                <a:buFontTx/>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里料</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聚酯纤维</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sp>
        <p:nvSpPr>
          <p:cNvPr id="19" name="TextBox 56"/>
          <p:cNvSpPr txBox="1">
            <a:spLocks noChangeArrowheads="1"/>
          </p:cNvSpPr>
          <p:nvPr/>
        </p:nvSpPr>
        <p:spPr bwMode="auto">
          <a:xfrm>
            <a:off x="1563370" y="5899785"/>
            <a:ext cx="58959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100%</a:t>
            </a:r>
            <a:r>
              <a:rPr lang="zh-CN" altLang="en-US" sz="2400" dirty="0">
                <a:solidFill>
                  <a:schemeClr val="tx1"/>
                </a:solidFill>
                <a:latin typeface="微软雅黑" panose="020B0503020204020204" pitchFamily="34" charset="-122"/>
                <a:ea typeface="微软雅黑" panose="020B0503020204020204" pitchFamily="34" charset="-122"/>
              </a:rPr>
              <a:t>表示里料的含量全部是聚酯纤维。</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5421630" y="1728575"/>
            <a:ext cx="5828030" cy="2047135"/>
            <a:chOff x="8538" y="2722"/>
            <a:chExt cx="9178" cy="3224"/>
          </a:xfrm>
        </p:grpSpPr>
        <p:grpSp>
          <p:nvGrpSpPr>
            <p:cNvPr id="23" name="组合 22"/>
            <p:cNvGrpSpPr/>
            <p:nvPr/>
          </p:nvGrpSpPr>
          <p:grpSpPr>
            <a:xfrm>
              <a:off x="8538" y="2722"/>
              <a:ext cx="5557" cy="2039"/>
              <a:chOff x="3347864" y="1774266"/>
              <a:chExt cx="3528695" cy="1294765"/>
            </a:xfrm>
            <a:effectLst>
              <a:outerShdw blurRad="88900" dist="88900" dir="18900000" algn="bl" rotWithShape="0">
                <a:prstClr val="black">
                  <a:alpha val="40000"/>
                </a:prstClr>
              </a:outerShdw>
            </a:effectLst>
          </p:grpSpPr>
          <p:sp>
            <p:nvSpPr>
              <p:cNvPr id="22" name="圆角矩形标注 21"/>
              <p:cNvSpPr/>
              <p:nvPr/>
            </p:nvSpPr>
            <p:spPr>
              <a:xfrm>
                <a:off x="3347864" y="1774266"/>
                <a:ext cx="3528695" cy="1294765"/>
              </a:xfrm>
              <a:prstGeom prst="wedgeRoundRectCallout">
                <a:avLst>
                  <a:gd name="adj1" fmla="val 64432"/>
                  <a:gd name="adj2" fmla="val -16609"/>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3466609" y="1814906"/>
                <a:ext cx="3342640" cy="1198880"/>
              </a:xfrm>
              <a:prstGeom prst="rect">
                <a:avLst/>
              </a:prstGeom>
            </p:spPr>
            <p:txBody>
              <a:bodyPr wrap="square">
                <a:spAutoFit/>
              </a:bodyPr>
              <a:lstStyle/>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你能说说这几个百分数各表示什么意思吗？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5" name="图片 4" descr="图片61"/>
            <p:cNvPicPr>
              <a:picLocks noChangeAspect="1"/>
            </p:cNvPicPr>
            <p:nvPr/>
          </p:nvPicPr>
          <p:blipFill>
            <a:blip r:embed="rId2"/>
            <a:stretch>
              <a:fillRect/>
            </a:stretch>
          </p:blipFill>
          <p:spPr>
            <a:xfrm>
              <a:off x="14826" y="3008"/>
              <a:ext cx="2890" cy="2938"/>
            </a:xfrm>
            <a:prstGeom prst="rect">
              <a:avLst/>
            </a:prstGeom>
          </p:spPr>
        </p:pic>
      </p:grpSp>
      <p:grpSp>
        <p:nvGrpSpPr>
          <p:cNvPr id="9" name="组合 8"/>
          <p:cNvGrpSpPr/>
          <p:nvPr/>
        </p:nvGrpSpPr>
        <p:grpSpPr>
          <a:xfrm>
            <a:off x="1563370" y="4106545"/>
            <a:ext cx="7653020" cy="717550"/>
            <a:chOff x="2462" y="6467"/>
            <a:chExt cx="12052" cy="1130"/>
          </a:xfrm>
        </p:grpSpPr>
        <mc:AlternateContent xmlns:mc="http://schemas.openxmlformats.org/markup-compatibility/2006">
          <mc:Choice xmlns:a14="http://schemas.microsoft.com/office/drawing/2010/main" Requires="a14">
            <p:sp>
              <p:nvSpPr>
                <p:cNvPr id="27" name="TextBox 56"/>
                <p:cNvSpPr txBox="1">
                  <a:spLocks noChangeArrowheads="1"/>
                </p:cNvSpPr>
                <p:nvPr/>
              </p:nvSpPr>
              <p:spPr bwMode="auto">
                <a:xfrm>
                  <a:off x="2462" y="6501"/>
                  <a:ext cx="12053" cy="7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lnSpc>
                      <a:spcPct val="100000"/>
                    </a:lnSpc>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65.5%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表示面料中羊毛的含量占面料总含量的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14:m>
                    <m:oMath xmlns:m="http://schemas.openxmlformats.org/officeDocument/2006/math">
                      <m:r>
                        <a:rPr lang="zh-CN" altLang="en-US" sz="2400" i="1" smtClean="0">
                          <a:solidFill>
                            <a:schemeClr val="tx1"/>
                          </a:solidFill>
                          <a:latin typeface="Cambria Math" panose="02040503050406030204" charset="0"/>
                          <a:ea typeface="MS Mincho" panose="02020609040205080304" charset="-128"/>
                          <a:cs typeface="Cambria Math" panose="02040503050406030204" charset="0"/>
                        </a:rPr>
                        <m:t>。</m:t>
                      </m:r>
                    </m:oMath>
                  </a14:m>
                  <a:endParaRPr lang="zh-CN" altLang="en-US" sz="2400" i="1" dirty="0" smtClean="0">
                    <a:solidFill>
                      <a:schemeClr val="tx1"/>
                    </a:solidFill>
                    <a:latin typeface="Cambria Math" panose="02040503050406030204" charset="0"/>
                    <a:ea typeface="MS Mincho" panose="02020609040205080304" charset="-128"/>
                    <a:cs typeface="Cambria Math" panose="02040503050406030204" charset="0"/>
                  </a:endParaRPr>
                </a:p>
              </p:txBody>
            </p:sp>
          </mc:Choice>
          <mc:Fallback>
            <p:sp>
              <p:nvSpPr>
                <p:cNvPr id="27" name="TextBox 56"/>
                <p:cNvSpPr txBox="1">
                  <a:spLocks noRot="1" noChangeAspect="1" noMove="1" noResize="1" noEditPoints="1" noAdjustHandles="1" noChangeArrowheads="1" noChangeShapeType="1" noTextEdit="1"/>
                </p:cNvSpPr>
                <p:nvPr/>
              </p:nvSpPr>
              <p:spPr bwMode="auto">
                <a:xfrm>
                  <a:off x="2462" y="6501"/>
                  <a:ext cx="12053" cy="746"/>
                </a:xfrm>
                <a:prstGeom prst="rect">
                  <a:avLst/>
                </a:prstGeom>
                <a:blipFill rotWithShape="1">
                  <a:blip r:embed="rId3"/>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26" name="组合 25"/>
            <p:cNvGrpSpPr/>
            <p:nvPr/>
          </p:nvGrpSpPr>
          <p:grpSpPr>
            <a:xfrm>
              <a:off x="12314" y="6467"/>
              <a:ext cx="1507" cy="1131"/>
              <a:chOff x="12068" y="8978"/>
              <a:chExt cx="1507" cy="1131"/>
            </a:xfrm>
          </p:grpSpPr>
          <p:sp>
            <p:nvSpPr>
              <p:cNvPr id="24" name="Text Box 7"/>
              <p:cNvSpPr txBox="1"/>
              <p:nvPr/>
            </p:nvSpPr>
            <p:spPr>
              <a:xfrm>
                <a:off x="12068" y="8978"/>
                <a:ext cx="1507"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655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1000</a:t>
                </a:r>
                <a:endParaRPr lang="en-US" altLang="zh-CN" sz="2400" dirty="0">
                  <a:solidFill>
                    <a:schemeClr val="tx1"/>
                  </a:solidFill>
                  <a:latin typeface="+mj-ea"/>
                  <a:ea typeface="+mj-ea"/>
                </a:endParaRPr>
              </a:p>
            </p:txBody>
          </p:sp>
          <p:sp>
            <p:nvSpPr>
              <p:cNvPr id="25" name="Line 8"/>
              <p:cNvSpPr/>
              <p:nvPr/>
            </p:nvSpPr>
            <p:spPr>
              <a:xfrm>
                <a:off x="12212" y="9453"/>
                <a:ext cx="1135" cy="0"/>
              </a:xfrm>
              <a:prstGeom prst="line">
                <a:avLst/>
              </a:prstGeom>
              <a:ln w="25400" cap="flat" cmpd="sng">
                <a:solidFill>
                  <a:schemeClr val="tx1"/>
                </a:solidFill>
                <a:prstDash val="solid"/>
                <a:headEnd type="none" w="med" len="med"/>
                <a:tailEnd type="none" w="med" len="med"/>
              </a:ln>
            </p:spPr>
          </p:sp>
        </p:grpSp>
      </p:grpSp>
      <p:grpSp>
        <p:nvGrpSpPr>
          <p:cNvPr id="10" name="组合 9"/>
          <p:cNvGrpSpPr/>
          <p:nvPr/>
        </p:nvGrpSpPr>
        <p:grpSpPr>
          <a:xfrm>
            <a:off x="1563370" y="5092065"/>
            <a:ext cx="7917180" cy="717550"/>
            <a:chOff x="2462" y="8019"/>
            <a:chExt cx="12468" cy="1130"/>
          </a:xfrm>
        </p:grpSpPr>
        <mc:AlternateContent xmlns:mc="http://schemas.openxmlformats.org/markup-compatibility/2006">
          <mc:Choice xmlns:a14="http://schemas.microsoft.com/office/drawing/2010/main" Requires="a14">
            <p:sp>
              <p:nvSpPr>
                <p:cNvPr id="15" name="TextBox 56"/>
                <p:cNvSpPr txBox="1">
                  <a:spLocks noChangeArrowheads="1"/>
                </p:cNvSpPr>
                <p:nvPr/>
              </p:nvSpPr>
              <p:spPr bwMode="auto">
                <a:xfrm>
                  <a:off x="2462" y="8110"/>
                  <a:ext cx="12469" cy="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charset="0"/>
                      <a:ea typeface="宋体" panose="02010600030101010101" pitchFamily="2" charset="-122"/>
                    </a:defRPr>
                  </a:lvl9pPr>
                </a:lstStyle>
                <a:p>
                  <a:pPr eaLnBrk="1" hangingPunct="1">
                    <a:spcBef>
                      <a:spcPct val="0"/>
                    </a:spcBef>
                    <a:buFontTx/>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34.5%</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表示面料中锦纶的含量占面料总含量的</a:t>
                  </a:r>
                  <a14:m>
                    <m:oMath xmlns:m="http://schemas.openxmlformats.org/officeDocument/2006/math">
                      <m:r>
                        <a:rPr lang="en-US" altLang="zh-CN" sz="2400" i="1" smtClean="0">
                          <a:solidFill>
                            <a:schemeClr val="tx1"/>
                          </a:solidFill>
                          <a:latin typeface="Cambria Math" panose="02040503050406030204" charset="0"/>
                          <a:ea typeface="MS Mincho" panose="02020609040205080304" charset="-128"/>
                          <a:cs typeface="Cambria Math" panose="02040503050406030204" charset="0"/>
                        </a:rPr>
                        <m:t>             </m:t>
                      </m:r>
                      <m:r>
                        <a:rPr lang="zh-CN" altLang="en-US" sz="2400" i="1" smtClean="0">
                          <a:solidFill>
                            <a:schemeClr val="tx1"/>
                          </a:solidFill>
                          <a:latin typeface="Cambria Math" panose="02040503050406030204" charset="0"/>
                          <a:ea typeface="MS Mincho" panose="02020609040205080304" charset="-128"/>
                          <a:cs typeface="Cambria Math" panose="02040503050406030204" charset="0"/>
                        </a:rPr>
                        <m:t>。</m:t>
                      </m:r>
                    </m:oMath>
                  </a14:m>
                  <a:endParaRPr lang="zh-CN" altLang="en-US" sz="2400" i="1" dirty="0" smtClean="0">
                    <a:solidFill>
                      <a:schemeClr val="tx1"/>
                    </a:solidFill>
                    <a:latin typeface="Cambria Math" panose="02040503050406030204" charset="0"/>
                    <a:ea typeface="MS Mincho" panose="02020609040205080304" charset="-128"/>
                    <a:cs typeface="Cambria Math" panose="02040503050406030204" charset="0"/>
                  </a:endParaRPr>
                </a:p>
              </p:txBody>
            </p:sp>
          </mc:Choice>
          <mc:Fallback>
            <p:sp>
              <p:nvSpPr>
                <p:cNvPr id="15" name="TextBox 56"/>
                <p:cNvSpPr txBox="1">
                  <a:spLocks noRot="1" noChangeAspect="1" noMove="1" noResize="1" noEditPoints="1" noAdjustHandles="1" noChangeArrowheads="1" noChangeShapeType="1" noTextEdit="1"/>
                </p:cNvSpPr>
                <p:nvPr/>
              </p:nvSpPr>
              <p:spPr bwMode="auto">
                <a:xfrm>
                  <a:off x="2462" y="8110"/>
                  <a:ext cx="12469" cy="725"/>
                </a:xfrm>
                <a:prstGeom prst="rect">
                  <a:avLst/>
                </a:prstGeom>
                <a:blipFill rotWithShape="1">
                  <a:blip r:embed="rId4"/>
                </a:blip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a:noFill/>
                    </a:rPr>
                    <a:t> </a:t>
                  </a:r>
                </a:p>
              </p:txBody>
            </p:sp>
          </mc:Fallback>
        </mc:AlternateContent>
        <p:grpSp>
          <p:nvGrpSpPr>
            <p:cNvPr id="6" name="组合 5"/>
            <p:cNvGrpSpPr/>
            <p:nvPr/>
          </p:nvGrpSpPr>
          <p:grpSpPr>
            <a:xfrm>
              <a:off x="12086" y="8019"/>
              <a:ext cx="1507" cy="1131"/>
              <a:chOff x="12068" y="8978"/>
              <a:chExt cx="1507" cy="1131"/>
            </a:xfrm>
          </p:grpSpPr>
          <p:sp>
            <p:nvSpPr>
              <p:cNvPr id="7" name="Text Box 7"/>
              <p:cNvSpPr txBox="1"/>
              <p:nvPr/>
            </p:nvSpPr>
            <p:spPr>
              <a:xfrm>
                <a:off x="12068" y="8978"/>
                <a:ext cx="1507"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345</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1000</a:t>
                </a:r>
                <a:endParaRPr lang="en-US" altLang="zh-CN" sz="2400" dirty="0">
                  <a:solidFill>
                    <a:schemeClr val="tx1"/>
                  </a:solidFill>
                  <a:latin typeface="+mj-ea"/>
                  <a:ea typeface="+mj-ea"/>
                </a:endParaRPr>
              </a:p>
            </p:txBody>
          </p:sp>
          <p:sp>
            <p:nvSpPr>
              <p:cNvPr id="8" name="Line 8"/>
              <p:cNvSpPr/>
              <p:nvPr/>
            </p:nvSpPr>
            <p:spPr>
              <a:xfrm>
                <a:off x="12212" y="9453"/>
                <a:ext cx="1135"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p:tgtEl>
                                          <p:spTgt spid="11"/>
                                        </p:tgtEl>
                                        <p:attrNameLst>
                                          <p:attrName>ppt_y</p:attrName>
                                        </p:attrNameLst>
                                      </p:cBhvr>
                                      <p:tavLst>
                                        <p:tav tm="0">
                                          <p:val>
                                            <p:strVal val="#ppt_y+#ppt_h*1.125000"/>
                                          </p:val>
                                        </p:tav>
                                        <p:tav tm="100000">
                                          <p:val>
                                            <p:strVal val="#ppt_y"/>
                                          </p:val>
                                        </p:tav>
                                      </p:tavLst>
                                    </p:anim>
                                    <p:animEffect transition="in" filter="wipe(up)">
                                      <p:cBhvr>
                                        <p:cTn id="8" dur="500"/>
                                        <p:tgtEl>
                                          <p:spTgt spid="1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p:tgtEl>
                                          <p:spTgt spid="9"/>
                                        </p:tgtEl>
                                        <p:attrNameLst>
                                          <p:attrName>ppt_y</p:attrName>
                                        </p:attrNameLst>
                                      </p:cBhvr>
                                      <p:tavLst>
                                        <p:tav tm="0">
                                          <p:val>
                                            <p:strVal val="#ppt_y+#ppt_h*1.125000"/>
                                          </p:val>
                                        </p:tav>
                                        <p:tav tm="100000">
                                          <p:val>
                                            <p:strVal val="#ppt_y"/>
                                          </p:val>
                                        </p:tav>
                                      </p:tavLst>
                                    </p:anim>
                                    <p:animEffect transition="in" filter="wipe(up)">
                                      <p:cBhvr>
                                        <p:cTn id="14" dur="5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up)">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left)">
                                      <p:cBhvr>
                                        <p:cTn id="2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sp>
        <p:nvSpPr>
          <p:cNvPr id="33" name="圆角矩形标注 32"/>
          <p:cNvSpPr/>
          <p:nvPr/>
        </p:nvSpPr>
        <p:spPr>
          <a:xfrm>
            <a:off x="857885" y="1485265"/>
            <a:ext cx="3750310" cy="2434590"/>
          </a:xfrm>
          <a:prstGeom prst="wedgeRoundRectCallout">
            <a:avLst>
              <a:gd name="adj1" fmla="val 1571"/>
              <a:gd name="adj2" fmla="val -63150"/>
              <a:gd name="adj3" fmla="val 16667"/>
            </a:avLst>
          </a:prstGeom>
          <a:solidFill>
            <a:schemeClr val="bg1"/>
          </a:solidFill>
          <a:ln w="31750">
            <a:solidFill>
              <a:srgbClr val="00A1B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品牌的汽车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月实际销售</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11000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多辆，比去年同期增长</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，其中刚刚过去的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月份销量与去年同期相比增幅甚至达到</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241%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5" name="圆角矩形 4"/>
          <p:cNvSpPr/>
          <p:nvPr/>
        </p:nvSpPr>
        <p:spPr>
          <a:xfrm flipH="1">
            <a:off x="2552065" y="2289810"/>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圆角矩形 5"/>
          <p:cNvSpPr/>
          <p:nvPr/>
        </p:nvSpPr>
        <p:spPr>
          <a:xfrm flipH="1">
            <a:off x="1628775" y="3381375"/>
            <a:ext cx="879475" cy="409575"/>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1" name="组合 10"/>
          <p:cNvGrpSpPr/>
          <p:nvPr/>
        </p:nvGrpSpPr>
        <p:grpSpPr>
          <a:xfrm>
            <a:off x="5421630" y="1728575"/>
            <a:ext cx="5828030" cy="2047135"/>
            <a:chOff x="8538" y="2722"/>
            <a:chExt cx="9178" cy="3224"/>
          </a:xfrm>
        </p:grpSpPr>
        <p:grpSp>
          <p:nvGrpSpPr>
            <p:cNvPr id="23" name="组合 22"/>
            <p:cNvGrpSpPr/>
            <p:nvPr/>
          </p:nvGrpSpPr>
          <p:grpSpPr>
            <a:xfrm>
              <a:off x="8538" y="2722"/>
              <a:ext cx="5557" cy="2039"/>
              <a:chOff x="3347864" y="1774266"/>
              <a:chExt cx="3528695" cy="1294765"/>
            </a:xfrm>
            <a:effectLst>
              <a:outerShdw blurRad="88900" dist="88900" dir="18900000" algn="bl" rotWithShape="0">
                <a:prstClr val="black">
                  <a:alpha val="40000"/>
                </a:prstClr>
              </a:outerShdw>
            </a:effectLst>
          </p:grpSpPr>
          <p:sp>
            <p:nvSpPr>
              <p:cNvPr id="22" name="圆角矩形标注 21"/>
              <p:cNvSpPr/>
              <p:nvPr/>
            </p:nvSpPr>
            <p:spPr>
              <a:xfrm>
                <a:off x="3347864" y="1774266"/>
                <a:ext cx="3528695" cy="1294765"/>
              </a:xfrm>
              <a:prstGeom prst="wedgeRoundRectCallout">
                <a:avLst>
                  <a:gd name="adj1" fmla="val 64432"/>
                  <a:gd name="adj2" fmla="val -16609"/>
                  <a:gd name="adj3" fmla="val 16667"/>
                </a:avLst>
              </a:prstGeom>
            </p:spPr>
            <p:style>
              <a:lnRef idx="1">
                <a:schemeClr val="accent6"/>
              </a:lnRef>
              <a:fillRef idx="2">
                <a:schemeClr val="accent6"/>
              </a:fillRef>
              <a:effectRef idx="1">
                <a:schemeClr val="accent6"/>
              </a:effectRef>
              <a:fontRef idx="minor">
                <a:schemeClr val="dk1"/>
              </a:fontRef>
            </p:style>
            <p:txBody>
              <a:bodyPr rtlCol="0" anchor="ctr"/>
              <a:p>
                <a:pPr algn="ctr"/>
                <a:endParaRPr lang="zh-CN" altLang="en-US" sz="2400">
                  <a:solidFill>
                    <a:schemeClr val="tx1"/>
                  </a:solidFill>
                  <a:latin typeface="微软雅黑" panose="020B0503020204020204" pitchFamily="34" charset="-122"/>
                  <a:ea typeface="微软雅黑" panose="020B0503020204020204" pitchFamily="34" charset="-122"/>
                </a:endParaRPr>
              </a:p>
            </p:txBody>
          </p:sp>
          <p:sp>
            <p:nvSpPr>
              <p:cNvPr id="16" name="矩形 15"/>
              <p:cNvSpPr/>
              <p:nvPr/>
            </p:nvSpPr>
            <p:spPr>
              <a:xfrm>
                <a:off x="3466609" y="1814906"/>
                <a:ext cx="3342640" cy="1198880"/>
              </a:xfrm>
              <a:prstGeom prst="rect">
                <a:avLst/>
              </a:prstGeom>
            </p:spPr>
            <p:txBody>
              <a:bodyPr wrap="square">
                <a:spAutoFit/>
              </a:bodyPr>
              <a:p>
                <a:pP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你能说说这几个百分数各表示什么意思吗？</a:t>
                </a:r>
                <a:endParaRPr lang="zh-CN" altLang="en-US" sz="2400" dirty="0">
                  <a:solidFill>
                    <a:schemeClr val="tx1"/>
                  </a:solidFill>
                  <a:latin typeface="微软雅黑" panose="020B0503020204020204" pitchFamily="34" charset="-122"/>
                  <a:ea typeface="微软雅黑" panose="020B0503020204020204" pitchFamily="34" charset="-122"/>
                </a:endParaRPr>
              </a:p>
            </p:txBody>
          </p:sp>
        </p:grpSp>
        <p:pic>
          <p:nvPicPr>
            <p:cNvPr id="3" name="图片 2" descr="图片61"/>
            <p:cNvPicPr>
              <a:picLocks noChangeAspect="1"/>
            </p:cNvPicPr>
            <p:nvPr/>
          </p:nvPicPr>
          <p:blipFill>
            <a:blip r:embed="rId2"/>
            <a:stretch>
              <a:fillRect/>
            </a:stretch>
          </p:blipFill>
          <p:spPr>
            <a:xfrm>
              <a:off x="14826" y="3008"/>
              <a:ext cx="2890" cy="2938"/>
            </a:xfrm>
            <a:prstGeom prst="rect">
              <a:avLst/>
            </a:prstGeom>
          </p:spPr>
        </p:pic>
      </p:grpSp>
      <p:grpSp>
        <p:nvGrpSpPr>
          <p:cNvPr id="19" name="组合 18"/>
          <p:cNvGrpSpPr/>
          <p:nvPr/>
        </p:nvGrpSpPr>
        <p:grpSpPr>
          <a:xfrm>
            <a:off x="662940" y="4311650"/>
            <a:ext cx="4794250" cy="2073910"/>
            <a:chOff x="1044" y="6790"/>
            <a:chExt cx="7550" cy="3266"/>
          </a:xfrm>
        </p:grpSpPr>
        <p:sp>
          <p:nvSpPr>
            <p:cNvPr id="7" name="圆角矩形 6"/>
            <p:cNvSpPr/>
            <p:nvPr/>
          </p:nvSpPr>
          <p:spPr>
            <a:xfrm flipV="1">
              <a:off x="1044" y="6790"/>
              <a:ext cx="7551" cy="3267"/>
            </a:xfrm>
            <a:prstGeom prst="roundRect">
              <a:avLst/>
            </a:prstGeom>
            <a:solidFill>
              <a:srgbClr val="FB9E13"/>
            </a:solidFill>
            <a:ln>
              <a:solidFill>
                <a:srgbClr val="FF0000"/>
              </a:solidFill>
            </a:ln>
            <a:effectLst>
              <a:outerShdw blurRad="114300" dist="114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354" y="6840"/>
              <a:ext cx="7184" cy="3018"/>
              <a:chOff x="1354" y="6840"/>
              <a:chExt cx="7184" cy="3018"/>
            </a:xfrm>
          </p:grpSpPr>
          <p:grpSp>
            <p:nvGrpSpPr>
              <p:cNvPr id="15" name="组合 14"/>
              <p:cNvGrpSpPr/>
              <p:nvPr/>
            </p:nvGrpSpPr>
            <p:grpSpPr>
              <a:xfrm>
                <a:off x="1354" y="6840"/>
                <a:ext cx="7184" cy="3019"/>
                <a:chOff x="1354" y="6840"/>
                <a:chExt cx="7184" cy="3019"/>
              </a:xfrm>
            </p:grpSpPr>
            <p:sp>
              <p:nvSpPr>
                <p:cNvPr id="4" name="文本框 3"/>
                <p:cNvSpPr txBox="1"/>
                <p:nvPr/>
              </p:nvSpPr>
              <p:spPr>
                <a:xfrm>
                  <a:off x="1354" y="6840"/>
                  <a:ext cx="7184" cy="2761"/>
                </a:xfrm>
                <a:prstGeom prst="rect">
                  <a:avLst/>
                </a:prstGeom>
                <a:noFill/>
              </p:spPr>
              <p:txBody>
                <a:bodyPr wrap="none" rtlCol="0" anchor="t">
                  <a:spAutoFit/>
                </a:bodyPr>
                <a:p>
                  <a:pPr algn="l">
                    <a:lnSpc>
                      <a:spcPct val="15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表示</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品牌的汽车</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实际销售量比去年同期销量多</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的辆数是去年同期销量的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0" name="Text Box 7"/>
                <p:cNvSpPr txBox="1"/>
                <p:nvPr/>
              </p:nvSpPr>
              <p:spPr>
                <a:xfrm>
                  <a:off x="6626" y="8729"/>
                  <a:ext cx="14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120</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100</a:t>
                  </a:r>
                  <a:endParaRPr lang="en-US" altLang="zh-CN" sz="2400" dirty="0">
                    <a:solidFill>
                      <a:schemeClr val="tx1"/>
                    </a:solidFill>
                    <a:latin typeface="+mj-ea"/>
                    <a:ea typeface="+mj-ea"/>
                  </a:endParaRPr>
                </a:p>
              </p:txBody>
            </p:sp>
          </p:grpSp>
          <p:sp>
            <p:nvSpPr>
              <p:cNvPr id="12" name="Line 8"/>
              <p:cNvSpPr/>
              <p:nvPr/>
            </p:nvSpPr>
            <p:spPr>
              <a:xfrm>
                <a:off x="6822" y="9204"/>
                <a:ext cx="1135" cy="0"/>
              </a:xfrm>
              <a:prstGeom prst="line">
                <a:avLst/>
              </a:prstGeom>
              <a:ln w="25400" cap="flat" cmpd="sng">
                <a:solidFill>
                  <a:schemeClr val="tx1"/>
                </a:solidFill>
                <a:prstDash val="solid"/>
                <a:headEnd type="none" w="med" len="med"/>
                <a:tailEnd type="none" w="med" len="med"/>
              </a:ln>
            </p:spPr>
          </p:sp>
        </p:grpSp>
      </p:grpSp>
      <p:grpSp>
        <p:nvGrpSpPr>
          <p:cNvPr id="21" name="组合 20"/>
          <p:cNvGrpSpPr/>
          <p:nvPr/>
        </p:nvGrpSpPr>
        <p:grpSpPr>
          <a:xfrm>
            <a:off x="5786120" y="4311650"/>
            <a:ext cx="4361180" cy="2074545"/>
            <a:chOff x="9944" y="6790"/>
            <a:chExt cx="6868" cy="3267"/>
          </a:xfrm>
        </p:grpSpPr>
        <p:sp>
          <p:nvSpPr>
            <p:cNvPr id="20" name="圆角矩形 19"/>
            <p:cNvSpPr/>
            <p:nvPr/>
          </p:nvSpPr>
          <p:spPr>
            <a:xfrm flipV="1">
              <a:off x="9944" y="6790"/>
              <a:ext cx="6868" cy="3267"/>
            </a:xfrm>
            <a:prstGeom prst="roundRect">
              <a:avLst/>
            </a:prstGeom>
            <a:solidFill>
              <a:srgbClr val="EB81EA"/>
            </a:solidFill>
            <a:ln>
              <a:solidFill>
                <a:srgbClr val="FF0000"/>
              </a:solidFill>
            </a:ln>
            <a:effectLst>
              <a:outerShdw blurRad="114300" dist="1143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sz="2800">
                <a:latin typeface="微软雅黑" panose="020B0503020204020204" pitchFamily="34" charset="-122"/>
                <a:ea typeface="微软雅黑" panose="020B0503020204020204" pitchFamily="34" charset="-122"/>
              </a:endParaRPr>
            </a:p>
          </p:txBody>
        </p:sp>
        <p:grpSp>
          <p:nvGrpSpPr>
            <p:cNvPr id="18" name="组合 17"/>
            <p:cNvGrpSpPr/>
            <p:nvPr/>
          </p:nvGrpSpPr>
          <p:grpSpPr>
            <a:xfrm>
              <a:off x="10286" y="6840"/>
              <a:ext cx="6158" cy="3018"/>
              <a:chOff x="10286" y="6840"/>
              <a:chExt cx="6158" cy="3018"/>
            </a:xfrm>
          </p:grpSpPr>
          <p:grpSp>
            <p:nvGrpSpPr>
              <p:cNvPr id="8" name="组合 7"/>
              <p:cNvGrpSpPr/>
              <p:nvPr/>
            </p:nvGrpSpPr>
            <p:grpSpPr>
              <a:xfrm>
                <a:off x="10286" y="6840"/>
                <a:ext cx="6158" cy="3019"/>
                <a:chOff x="10286" y="6840"/>
                <a:chExt cx="6158" cy="3019"/>
              </a:xfrm>
            </p:grpSpPr>
            <p:sp>
              <p:nvSpPr>
                <p:cNvPr id="13" name="Text Box 7"/>
                <p:cNvSpPr txBox="1"/>
                <p:nvPr/>
              </p:nvSpPr>
              <p:spPr>
                <a:xfrm>
                  <a:off x="13641" y="8729"/>
                  <a:ext cx="1449" cy="1131"/>
                </a:xfrm>
                <a:prstGeom prst="rect">
                  <a:avLst/>
                </a:prstGeom>
                <a:noFill/>
                <a:ln w="9525">
                  <a:noFill/>
                </a:ln>
              </p:spPr>
              <p:txBody>
                <a:bodyPr wrap="square">
                  <a:spAutoFit/>
                </a:bodyPr>
                <a:p>
                  <a:pPr>
                    <a:lnSpc>
                      <a:spcPct val="60000"/>
                    </a:lnSpc>
                    <a:spcBef>
                      <a:spcPct val="50000"/>
                    </a:spcBef>
                  </a:pPr>
                  <a:r>
                    <a:rPr lang="en-US" altLang="zh-CN" sz="2400" dirty="0">
                      <a:solidFill>
                        <a:schemeClr val="tx1"/>
                      </a:solidFill>
                      <a:latin typeface="+mj-ea"/>
                      <a:ea typeface="+mj-ea"/>
                    </a:rPr>
                    <a:t> 241</a:t>
                  </a:r>
                  <a:endParaRPr lang="en-US" altLang="zh-CN" sz="2400" dirty="0">
                    <a:solidFill>
                      <a:schemeClr val="tx1"/>
                    </a:solidFill>
                    <a:latin typeface="+mj-ea"/>
                    <a:ea typeface="+mj-ea"/>
                  </a:endParaRPr>
                </a:p>
                <a:p>
                  <a:pPr>
                    <a:lnSpc>
                      <a:spcPct val="60000"/>
                    </a:lnSpc>
                    <a:spcBef>
                      <a:spcPct val="50000"/>
                    </a:spcBef>
                  </a:pPr>
                  <a:r>
                    <a:rPr lang="en-US" altLang="zh-CN" sz="2400" dirty="0">
                      <a:solidFill>
                        <a:schemeClr val="tx1"/>
                      </a:solidFill>
                      <a:latin typeface="+mj-ea"/>
                      <a:ea typeface="+mj-ea"/>
                    </a:rPr>
                    <a:t> 100</a:t>
                  </a:r>
                  <a:endParaRPr lang="en-US" altLang="zh-CN" sz="2400" dirty="0">
                    <a:solidFill>
                      <a:schemeClr val="tx1"/>
                    </a:solidFill>
                    <a:latin typeface="+mj-ea"/>
                    <a:ea typeface="+mj-ea"/>
                  </a:endParaRPr>
                </a:p>
              </p:txBody>
            </p:sp>
            <p:sp>
              <p:nvSpPr>
                <p:cNvPr id="9" name="文本框 8"/>
                <p:cNvSpPr txBox="1"/>
                <p:nvPr/>
              </p:nvSpPr>
              <p:spPr>
                <a:xfrm>
                  <a:off x="10286" y="6840"/>
                  <a:ext cx="6159" cy="2761"/>
                </a:xfrm>
                <a:prstGeom prst="rect">
                  <a:avLst/>
                </a:prstGeom>
                <a:noFill/>
              </p:spPr>
              <p:txBody>
                <a:bodyPr wrap="none" rtlCol="0" anchor="t">
                  <a:spAutoFit/>
                </a:bodyPr>
                <a:p>
                  <a:pPr algn="l">
                    <a:lnSpc>
                      <a:spcPct val="150000"/>
                    </a:lnSpc>
                    <a:spcBef>
                      <a:spcPct val="0"/>
                    </a:spcBef>
                    <a:buNone/>
                  </a:pP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241%</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表示其中</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月份销量比</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去年同期销量增长的数量是</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a:lnSpc>
                      <a:spcPct val="150000"/>
                    </a:lnSpc>
                    <a:spcBef>
                      <a:spcPct val="0"/>
                    </a:spcBef>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去年同期销量的</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sp>
            <p:nvSpPr>
              <p:cNvPr id="14" name="Line 8"/>
              <p:cNvSpPr/>
              <p:nvPr/>
            </p:nvSpPr>
            <p:spPr>
              <a:xfrm>
                <a:off x="13837" y="9204"/>
                <a:ext cx="1135" cy="0"/>
              </a:xfrm>
              <a:prstGeom prst="line">
                <a:avLst/>
              </a:prstGeom>
              <a:ln w="25400" cap="flat" cmpd="sng">
                <a:solidFill>
                  <a:schemeClr val="tx1"/>
                </a:solidFill>
                <a:prstDash val="solid"/>
                <a:headEnd type="none" w="med" len="med"/>
                <a:tailEnd type="none" w="med" len="med"/>
              </a:ln>
            </p:spPr>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4" name="组合 3"/>
          <p:cNvGrpSpPr/>
          <p:nvPr/>
        </p:nvGrpSpPr>
        <p:grpSpPr>
          <a:xfrm>
            <a:off x="3397885" y="1276350"/>
            <a:ext cx="4757420" cy="788670"/>
            <a:chOff x="5351" y="2010"/>
            <a:chExt cx="7492" cy="1242"/>
          </a:xfrm>
        </p:grpSpPr>
        <p:sp>
          <p:nvSpPr>
            <p:cNvPr id="13" name="圆角矩形 12"/>
            <p:cNvSpPr/>
            <p:nvPr/>
          </p:nvSpPr>
          <p:spPr>
            <a:xfrm>
              <a:off x="5351" y="2010"/>
              <a:ext cx="7493" cy="1243"/>
            </a:xfrm>
            <a:prstGeom prst="roundRect">
              <a:avLst/>
            </a:prstGeom>
            <a:solidFill>
              <a:srgbClr val="93E5FF"/>
            </a:solidFill>
            <a:ln>
              <a:solidFill>
                <a:srgbClr val="FFC000"/>
              </a:solidFill>
            </a:ln>
            <a:effectLst>
              <a:outerShdw blurRad="76200" dir="13500000" sy="23000" kx="12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 name="文本框 2"/>
            <p:cNvSpPr txBox="1"/>
            <p:nvPr/>
          </p:nvSpPr>
          <p:spPr>
            <a:xfrm>
              <a:off x="5946" y="2269"/>
              <a:ext cx="6528" cy="725"/>
            </a:xfrm>
            <a:prstGeom prst="rect">
              <a:avLst/>
            </a:prstGeom>
            <a:noFill/>
          </p:spPr>
          <p:txBody>
            <a:bodyPr wrap="none" rtlCol="0" anchor="t">
              <a:spAutoFit/>
            </a:bodyPr>
            <a:p>
              <a:pPr eaLnBrk="1" hangingPunct="1">
                <a:lnSpc>
                  <a:spcPct val="100000"/>
                </a:lnSpc>
                <a:spcBef>
                  <a:spcPct val="0"/>
                </a:spcBef>
                <a:buFontTx/>
                <a:buNone/>
              </a:pPr>
              <a:r>
                <a:rPr lang="zh-CN" altLang="en-US" sz="2400" dirty="0">
                  <a:latin typeface="微软雅黑" panose="020B0503020204020204" pitchFamily="34" charset="-122"/>
                  <a:ea typeface="微软雅黑" panose="020B0503020204020204" pitchFamily="34" charset="-122"/>
                  <a:sym typeface="+mn-ea"/>
                </a:rPr>
                <a:t>百分数也叫</a:t>
              </a:r>
              <a:r>
                <a:rPr lang="zh-CN" altLang="en-US" sz="2400" dirty="0">
                  <a:solidFill>
                    <a:srgbClr val="C00000"/>
                  </a:solidFill>
                  <a:latin typeface="微软雅黑" panose="020B0503020204020204" pitchFamily="34" charset="-122"/>
                  <a:ea typeface="微软雅黑" panose="020B0503020204020204" pitchFamily="34" charset="-122"/>
                  <a:sym typeface="+mn-ea"/>
                </a:rPr>
                <a:t>百分率</a:t>
              </a:r>
              <a:r>
                <a:rPr lang="zh-CN" altLang="en-US" sz="2400" dirty="0">
                  <a:latin typeface="微软雅黑" panose="020B0503020204020204" pitchFamily="34" charset="-122"/>
                  <a:ea typeface="微软雅黑" panose="020B0503020204020204" pitchFamily="34" charset="-122"/>
                  <a:sym typeface="+mn-ea"/>
                </a:rPr>
                <a:t>或</a:t>
              </a:r>
              <a:r>
                <a:rPr lang="zh-CN" altLang="en-US" sz="2400" dirty="0">
                  <a:solidFill>
                    <a:srgbClr val="C00000"/>
                  </a:solidFill>
                  <a:latin typeface="微软雅黑" panose="020B0503020204020204" pitchFamily="34" charset="-122"/>
                  <a:ea typeface="微软雅黑" panose="020B0503020204020204" pitchFamily="34" charset="-122"/>
                  <a:sym typeface="+mn-ea"/>
                </a:rPr>
                <a:t>百分比</a:t>
              </a:r>
              <a:r>
                <a:rPr lang="zh-CN" altLang="en-US" sz="2400" dirty="0">
                  <a:latin typeface="微软雅黑" panose="020B0503020204020204" pitchFamily="34" charset="-122"/>
                  <a:ea typeface="微软雅黑" panose="020B0503020204020204" pitchFamily="34" charset="-122"/>
                  <a:sym typeface="+mn-ea"/>
                </a:rPr>
                <a:t>。</a:t>
              </a:r>
              <a:endParaRPr lang="zh-CN" altLang="en-US" sz="2400">
                <a:latin typeface="微软雅黑" panose="020B0503020204020204" pitchFamily="34" charset="-122"/>
                <a:ea typeface="微软雅黑" panose="020B0503020204020204" pitchFamily="34" charset="-122"/>
              </a:endParaRPr>
            </a:p>
          </p:txBody>
        </p:sp>
      </p:grpSp>
      <p:grpSp>
        <p:nvGrpSpPr>
          <p:cNvPr id="6" name="组合 5"/>
          <p:cNvGrpSpPr/>
          <p:nvPr/>
        </p:nvGrpSpPr>
        <p:grpSpPr>
          <a:xfrm>
            <a:off x="599440" y="2661920"/>
            <a:ext cx="5131435" cy="2254250"/>
            <a:chOff x="944" y="4192"/>
            <a:chExt cx="8081" cy="3550"/>
          </a:xfrm>
        </p:grpSpPr>
        <p:sp>
          <p:nvSpPr>
            <p:cNvPr id="16" name="圆角矩形标注 15"/>
            <p:cNvSpPr/>
            <p:nvPr/>
          </p:nvSpPr>
          <p:spPr>
            <a:xfrm>
              <a:off x="4371" y="4192"/>
              <a:ext cx="4655" cy="1932"/>
            </a:xfrm>
            <a:prstGeom prst="wedgeRoundRectCallout">
              <a:avLst>
                <a:gd name="adj1" fmla="val -63194"/>
                <a:gd name="adj2" fmla="val 31446"/>
                <a:gd name="adj3" fmla="val 16667"/>
              </a:avLst>
            </a:prstGeom>
          </p:spPr>
          <p:style>
            <a:lnRef idx="1">
              <a:schemeClr val="accent4"/>
            </a:lnRef>
            <a:fillRef idx="2">
              <a:schemeClr val="accent4"/>
            </a:fillRef>
            <a:effectRef idx="1">
              <a:schemeClr val="accent4"/>
            </a:effectRef>
            <a:fontRef idx="minor">
              <a:schemeClr val="dk1"/>
            </a:fontRef>
          </p:style>
          <p:txBody>
            <a:bodyPr rtlCol="0" anchor="ctr"/>
            <a:p>
              <a:pPr algn="ctr">
                <a:lnSpc>
                  <a:spcPct val="150000"/>
                </a:lnSpc>
              </a:pPr>
              <a:r>
                <a:rPr lang="zh-CN" altLang="en-US" sz="2400" dirty="0">
                  <a:solidFill>
                    <a:schemeClr val="tx1"/>
                  </a:solidFill>
                  <a:latin typeface="微软雅黑" panose="020B0503020204020204" pitchFamily="34" charset="-122"/>
                  <a:ea typeface="微软雅黑" panose="020B0503020204020204" pitchFamily="34" charset="-122"/>
                </a:rPr>
                <a:t>你还在什么地方见过上面这样的数？</a:t>
              </a:r>
              <a:endParaRPr lang="zh-CN" altLang="en-US" sz="2400" dirty="0">
                <a:solidFill>
                  <a:schemeClr val="tx1"/>
                </a:solidFill>
                <a:latin typeface="微软雅黑" panose="020B0503020204020204" pitchFamily="34" charset="-122"/>
                <a:ea typeface="微软雅黑" panose="020B0503020204020204" pitchFamily="34" charset="-122"/>
              </a:endParaRPr>
            </a:p>
          </p:txBody>
        </p:sp>
        <p:pic>
          <p:nvPicPr>
            <p:cNvPr id="5" name="图片 4" descr="图片94"/>
            <p:cNvPicPr>
              <a:picLocks noChangeAspect="1"/>
            </p:cNvPicPr>
            <p:nvPr/>
          </p:nvPicPr>
          <p:blipFill>
            <a:blip r:embed="rId2"/>
            <a:stretch>
              <a:fillRect/>
            </a:stretch>
          </p:blipFill>
          <p:spPr>
            <a:xfrm>
              <a:off x="944" y="4424"/>
              <a:ext cx="2719" cy="3318"/>
            </a:xfrm>
            <a:prstGeom prst="rect">
              <a:avLst/>
            </a:prstGeom>
          </p:spPr>
        </p:pic>
      </p:grpSp>
      <p:sp>
        <p:nvSpPr>
          <p:cNvPr id="19" name="圆角矩形标注 18"/>
          <p:cNvSpPr/>
          <p:nvPr/>
        </p:nvSpPr>
        <p:spPr>
          <a:xfrm>
            <a:off x="5334635" y="4968240"/>
            <a:ext cx="5888990" cy="700405"/>
          </a:xfrm>
          <a:prstGeom prst="wedgeRoundRectCallout">
            <a:avLst>
              <a:gd name="adj1" fmla="val 33794"/>
              <a:gd name="adj2" fmla="val 47628"/>
              <a:gd name="adj3" fmla="val 16667"/>
            </a:avLst>
          </a:prstGeom>
          <a:solidFill>
            <a:schemeClr val="accent5">
              <a:lumMod val="40000"/>
              <a:lumOff val="60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咱们学校有</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70%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的学生参加了兴趣小组。</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0" name="圆角矩形标注 19"/>
          <p:cNvSpPr/>
          <p:nvPr/>
        </p:nvSpPr>
        <p:spPr>
          <a:xfrm>
            <a:off x="7396480" y="2809240"/>
            <a:ext cx="3827145" cy="731520"/>
          </a:xfrm>
          <a:prstGeom prst="wedgeRoundRectCallout">
            <a:avLst>
              <a:gd name="adj1" fmla="val 33794"/>
              <a:gd name="adj2" fmla="val 47628"/>
              <a:gd name="adj3" fmla="val 16667"/>
            </a:avLst>
          </a:prstGeom>
          <a:solidFill>
            <a:srgbClr val="8BE739"/>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这批零件的合格率是</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98%</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圆角矩形标注 20"/>
          <p:cNvSpPr/>
          <p:nvPr/>
        </p:nvSpPr>
        <p:spPr>
          <a:xfrm>
            <a:off x="6459220" y="3888740"/>
            <a:ext cx="4764405" cy="731520"/>
          </a:xfrm>
          <a:prstGeom prst="wedgeRoundRectCallout">
            <a:avLst>
              <a:gd name="adj1" fmla="val 33794"/>
              <a:gd name="adj2" fmla="val 47628"/>
              <a:gd name="adj3" fmla="val 16667"/>
            </a:avLst>
          </a:prstGeom>
          <a:solidFill>
            <a:srgbClr val="FFFF00"/>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这次期中测试的成绩</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100%</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及格。</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6" presetClass="entr" presetSubtype="16" fill="hold" grpId="0" nodeType="click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circle(in)">
                                      <p:cBhvr>
                                        <p:cTn id="13" dur="2000"/>
                                        <p:tgtEl>
                                          <p:spTgt spid="20"/>
                                        </p:tgtEl>
                                      </p:cBhvr>
                                    </p:animEffect>
                                  </p:childTnLst>
                                </p:cTn>
                              </p:par>
                            </p:childTnLst>
                          </p:cTn>
                        </p:par>
                      </p:childTnLst>
                    </p:cTn>
                  </p:par>
                  <p:par>
                    <p:cTn id="14" fill="hold">
                      <p:stCondLst>
                        <p:cond delay="indefinite"/>
                      </p:stCondLst>
                      <p:childTnLst>
                        <p:par>
                          <p:cTn id="15" fill="hold">
                            <p:stCondLst>
                              <p:cond delay="0"/>
                            </p:stCondLst>
                            <p:childTnLst>
                              <p:par>
                                <p:cTn id="16" presetID="6" presetClass="entr" presetSubtype="16"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circle(in)">
                                      <p:cBhvr>
                                        <p:cTn id="18" dur="2000"/>
                                        <p:tgtEl>
                                          <p:spTgt spid="21"/>
                                        </p:tgtEl>
                                      </p:cBhvr>
                                    </p:animEffect>
                                  </p:childTnLst>
                                </p:cTn>
                              </p:par>
                            </p:childTnLst>
                          </p:cTn>
                        </p:par>
                      </p:childTnLst>
                    </p:cTn>
                  </p:par>
                  <p:par>
                    <p:cTn id="19" fill="hold">
                      <p:stCondLst>
                        <p:cond delay="indefinite"/>
                      </p:stCondLst>
                      <p:childTnLst>
                        <p:par>
                          <p:cTn id="20" fill="hold">
                            <p:stCondLst>
                              <p:cond delay="0"/>
                            </p:stCondLst>
                            <p:childTnLst>
                              <p:par>
                                <p:cTn id="21" presetID="6" presetClass="entr" presetSubtype="16"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circle(in)">
                                      <p:cBhvr>
                                        <p:cTn id="23"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bldLvl="0" animBg="1"/>
      <p:bldP spid="20" grpId="0" bldLvl="0" animBg="1"/>
      <p:bldP spid="21"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56" name="组合 55"/>
          <p:cNvGrpSpPr/>
          <p:nvPr/>
        </p:nvGrpSpPr>
        <p:grpSpPr>
          <a:xfrm>
            <a:off x="1186815" y="3147695"/>
            <a:ext cx="6483691" cy="2776936"/>
            <a:chOff x="872575" y="1000462"/>
            <a:chExt cx="15232040" cy="5052389"/>
          </a:xfrm>
        </p:grpSpPr>
        <p:grpSp>
          <p:nvGrpSpPr>
            <p:cNvPr id="57" name="组合 56"/>
            <p:cNvGrpSpPr/>
            <p:nvPr/>
          </p:nvGrpSpPr>
          <p:grpSpPr>
            <a:xfrm>
              <a:off x="1220964" y="2210236"/>
              <a:ext cx="14883651" cy="3842615"/>
              <a:chOff x="1828800" y="932839"/>
              <a:chExt cx="21146276" cy="5036870"/>
            </a:xfrm>
            <a:effectLst>
              <a:outerShdw blurRad="50800" dist="38100" dir="5400000" algn="t" rotWithShape="0">
                <a:prstClr val="black">
                  <a:alpha val="40000"/>
                </a:prstClr>
              </a:outerShdw>
            </a:effectLst>
          </p:grpSpPr>
          <p:sp>
            <p:nvSpPr>
              <p:cNvPr id="59" name="圆角矩形 20"/>
              <p:cNvSpPr/>
              <p:nvPr/>
            </p:nvSpPr>
            <p:spPr>
              <a:xfrm flipV="1">
                <a:off x="1828800" y="932839"/>
                <a:ext cx="21146276" cy="5036870"/>
              </a:xfrm>
              <a:prstGeom prst="roundRect">
                <a:avLst>
                  <a:gd name="adj" fmla="val 839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sp>
            <p:nvSpPr>
              <p:cNvPr id="60" name="圆角矩形 21"/>
              <p:cNvSpPr/>
              <p:nvPr/>
            </p:nvSpPr>
            <p:spPr>
              <a:xfrm flipV="1">
                <a:off x="2176398" y="1234204"/>
                <a:ext cx="20427331" cy="4464477"/>
              </a:xfrm>
              <a:prstGeom prst="roundRect">
                <a:avLst>
                  <a:gd name="adj" fmla="val 8395"/>
                </a:avLst>
              </a:prstGeom>
              <a:noFill/>
              <a:ln w="28575"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dirty="0">
                  <a:cs typeface="+mn-ea"/>
                  <a:sym typeface="+mn-lt"/>
                </a:endParaRPr>
              </a:p>
            </p:txBody>
          </p:sp>
        </p:grpSp>
        <p:pic>
          <p:nvPicPr>
            <p:cNvPr id="58" name="图片 5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2575" y="1000462"/>
              <a:ext cx="1954430" cy="1646052"/>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3" name="组合 2"/>
          <p:cNvGrpSpPr/>
          <p:nvPr/>
        </p:nvGrpSpPr>
        <p:grpSpPr>
          <a:xfrm>
            <a:off x="1335405" y="1595755"/>
            <a:ext cx="2447925" cy="791845"/>
            <a:chOff x="2079" y="1816"/>
            <a:chExt cx="3855" cy="1247"/>
          </a:xfrm>
        </p:grpSpPr>
        <p:sp>
          <p:nvSpPr>
            <p:cNvPr id="27" name="圆角矩形标注 26"/>
            <p:cNvSpPr/>
            <p:nvPr/>
          </p:nvSpPr>
          <p:spPr>
            <a:xfrm>
              <a:off x="2079" y="1816"/>
              <a:ext cx="3855" cy="1247"/>
            </a:xfrm>
            <a:prstGeom prst="wedgeRoundRectCallout">
              <a:avLst>
                <a:gd name="adj1" fmla="val 47475"/>
                <a:gd name="adj2" fmla="val -10873"/>
                <a:gd name="adj3" fmla="val 16667"/>
              </a:avLst>
            </a:prstGeom>
            <a:solidFill>
              <a:srgbClr val="A1D8F1"/>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 name="圆角矩形 17"/>
            <p:cNvSpPr/>
            <p:nvPr/>
          </p:nvSpPr>
          <p:spPr>
            <a:xfrm>
              <a:off x="2133" y="2112"/>
              <a:ext cx="3705" cy="765"/>
            </a:xfrm>
            <a:prstGeom prst="roundRect">
              <a:avLst/>
            </a:prstGeom>
            <a:noFill/>
            <a:ln>
              <a:noFill/>
            </a:ln>
          </p:spPr>
          <p:style>
            <a:lnRef idx="2">
              <a:schemeClr val="accent4"/>
            </a:lnRef>
            <a:fillRef idx="1">
              <a:schemeClr val="lt1"/>
            </a:fillRef>
            <a:effectRef idx="0">
              <a:schemeClr val="accent4"/>
            </a:effectRef>
            <a:fontRef idx="minor">
              <a:schemeClr val="dk1"/>
            </a:fontRef>
          </p:style>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百分数的写法</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
        <p:nvSpPr>
          <p:cNvPr id="8" name="圆角矩形 17"/>
          <p:cNvSpPr/>
          <p:nvPr/>
        </p:nvSpPr>
        <p:spPr>
          <a:xfrm>
            <a:off x="1369911" y="5076193"/>
            <a:ext cx="3246898" cy="432000"/>
          </a:xfrm>
          <a:prstGeom prst="roundRect">
            <a:avLst/>
          </a:prstGeom>
          <a:noFill/>
          <a:ln w="25400" cap="flat" cmpd="sng" algn="ctr">
            <a:noFill/>
            <a:prstDash val="solid"/>
          </a:ln>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百分之六十五点五</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4937867" y="4292899"/>
            <a:ext cx="1097280" cy="460375"/>
          </a:xfrm>
          <a:prstGeom prst="rect">
            <a:avLst/>
          </a:prstGeom>
        </p:spPr>
        <p:txBody>
          <a:bodyPr wrap="none">
            <a:spAutoFit/>
          </a:bodyPr>
          <a:p>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写作：</a:t>
            </a:r>
            <a:endPar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圆角矩形 17"/>
          <p:cNvSpPr/>
          <p:nvPr/>
        </p:nvSpPr>
        <p:spPr>
          <a:xfrm>
            <a:off x="4988560" y="5076190"/>
            <a:ext cx="996315" cy="431800"/>
          </a:xfrm>
          <a:prstGeom prst="roundRect">
            <a:avLst/>
          </a:prstGeom>
          <a:noFill/>
          <a:ln w="25400" cap="flat" cmpd="sng" algn="ctr">
            <a:noFill/>
            <a:prstDash val="solid"/>
          </a:ln>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cs typeface="微软雅黑" panose="020B0503020204020204" pitchFamily="34" charset="-122"/>
              </a:rPr>
              <a:t>写作：</a:t>
            </a:r>
            <a:r>
              <a:rPr kumimoji="0" lang="zh-CN" altLang="en-US" sz="2400" i="0" u="none" strike="noStrike" kern="0" cap="none" spc="0" normalizeH="0" baseline="0" noProof="0" dirty="0">
                <a:ln>
                  <a:noFill/>
                </a:ln>
                <a:solidFill>
                  <a:srgbClr val="DD2750"/>
                </a:solidFill>
                <a:effectLst/>
                <a:uLnTx/>
                <a:uFillTx/>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altLang="en-US" sz="2400" i="0" u="none" strike="noStrike" kern="0" cap="none" spc="0" normalizeH="0" baseline="0" noProof="0" dirty="0">
              <a:ln>
                <a:noFill/>
              </a:ln>
              <a:solidFill>
                <a:srgbClr val="DD2750"/>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9" name="文本框 8"/>
          <p:cNvSpPr txBox="1"/>
          <p:nvPr/>
        </p:nvSpPr>
        <p:spPr>
          <a:xfrm>
            <a:off x="6134735" y="4276725"/>
            <a:ext cx="991235" cy="460375"/>
          </a:xfrm>
          <a:prstGeom prst="rect">
            <a:avLst/>
          </a:prstGeom>
          <a:noFill/>
        </p:spPr>
        <p:txBody>
          <a:bodyPr wrap="none" rtlCol="0">
            <a:spAutoFit/>
          </a:bodyPr>
          <a:p>
            <a:pPr algn="l"/>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1" name="文本框 10"/>
          <p:cNvSpPr txBox="1"/>
          <p:nvPr/>
        </p:nvSpPr>
        <p:spPr>
          <a:xfrm>
            <a:off x="6101715" y="5047615"/>
            <a:ext cx="1153160" cy="460375"/>
          </a:xfrm>
          <a:prstGeom prst="rect">
            <a:avLst/>
          </a:prstGeom>
          <a:noFill/>
        </p:spPr>
        <p:txBody>
          <a:bodyPr wrap="none" rtlCol="0">
            <a:spAutoFit/>
          </a:bodyPr>
          <a:p>
            <a:pPr marL="0" marR="0" lvl="0" indent="0" algn="ctr" defTabSz="685800" eaLnBrk="1" fontAlgn="auto" latinLnBrk="0" hangingPunct="1">
              <a:lnSpc>
                <a:spcPct val="100000"/>
              </a:lnSpc>
              <a:spcBef>
                <a:spcPts val="0"/>
              </a:spcBef>
              <a:spcAft>
                <a:spcPts val="0"/>
              </a:spcAft>
              <a:buClrTx/>
              <a:buSzTx/>
              <a:buFontTx/>
              <a:buNone/>
              <a:defRPr/>
            </a:pPr>
            <a:r>
              <a:rPr lang="zh-CN" altLang="en-US"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2400" kern="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rPr>
              <a:t>65.5%</a:t>
            </a:r>
            <a:endParaRPr kumimoji="0" lang="en-US" altLang="zh-CN"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12" name="文本框 11"/>
          <p:cNvSpPr txBox="1"/>
          <p:nvPr/>
        </p:nvSpPr>
        <p:spPr>
          <a:xfrm>
            <a:off x="2259965" y="4308475"/>
            <a:ext cx="1706880" cy="460375"/>
          </a:xfrm>
          <a:prstGeom prst="rect">
            <a:avLst/>
          </a:prstGeom>
          <a:noFill/>
        </p:spPr>
        <p:txBody>
          <a:bodyPr wrap="none" rtlCol="0" anchor="t">
            <a:spAutoFit/>
          </a:bodyPr>
          <a:p>
            <a:r>
              <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rPr>
              <a:t>百分之十四</a:t>
            </a:r>
            <a:endParaRPr lang="zh-CN" altLang="en-US" sz="2400" dirty="0">
              <a:solidFill>
                <a:prstClr val="black"/>
              </a:solidFill>
              <a:latin typeface="微软雅黑" panose="020B0503020204020204" pitchFamily="34" charset="-122"/>
              <a:ea typeface="微软雅黑" panose="020B0503020204020204" pitchFamily="34" charset="-122"/>
              <a:cs typeface="Times New Roman" panose="02020603050405020304" pitchFamily="18" charset="0"/>
              <a:sym typeface="+mn-ea"/>
            </a:endParaRPr>
          </a:p>
        </p:txBody>
      </p:sp>
      <p:grpSp>
        <p:nvGrpSpPr>
          <p:cNvPr id="17" name="组合 16"/>
          <p:cNvGrpSpPr/>
          <p:nvPr/>
        </p:nvGrpSpPr>
        <p:grpSpPr>
          <a:xfrm>
            <a:off x="6142990" y="811530"/>
            <a:ext cx="5187950" cy="5219700"/>
            <a:chOff x="9674" y="1278"/>
            <a:chExt cx="8170" cy="8220"/>
          </a:xfrm>
        </p:grpSpPr>
        <p:grpSp>
          <p:nvGrpSpPr>
            <p:cNvPr id="14" name="组合 13"/>
            <p:cNvGrpSpPr/>
            <p:nvPr/>
          </p:nvGrpSpPr>
          <p:grpSpPr>
            <a:xfrm>
              <a:off x="9674" y="1278"/>
              <a:ext cx="8170" cy="4810"/>
              <a:chOff x="7766" y="1073"/>
              <a:chExt cx="8170" cy="4810"/>
            </a:xfrm>
          </p:grpSpPr>
          <p:pic>
            <p:nvPicPr>
              <p:cNvPr id="13" name="图片 12" descr="778689f2-5e4c-4f9f-b4ea-d5cd88084406"/>
              <p:cNvPicPr>
                <a:picLocks noChangeAspect="1"/>
              </p:cNvPicPr>
              <p:nvPr/>
            </p:nvPicPr>
            <p:blipFill>
              <a:blip r:embed="rId3"/>
              <a:stretch>
                <a:fillRect/>
              </a:stretch>
            </p:blipFill>
            <p:spPr>
              <a:xfrm>
                <a:off x="7766" y="1073"/>
                <a:ext cx="8171" cy="4811"/>
              </a:xfrm>
              <a:prstGeom prst="rect">
                <a:avLst/>
              </a:prstGeom>
            </p:spPr>
          </p:pic>
          <p:sp>
            <p:nvSpPr>
              <p:cNvPr id="5" name="文本框 4"/>
              <p:cNvSpPr txBox="1"/>
              <p:nvPr/>
            </p:nvSpPr>
            <p:spPr>
              <a:xfrm>
                <a:off x="9101" y="1811"/>
                <a:ext cx="5568" cy="2761"/>
              </a:xfrm>
              <a:prstGeom prst="rect">
                <a:avLst/>
              </a:prstGeom>
              <a:noFill/>
            </p:spPr>
            <p:txBody>
              <a:bodyPr wrap="none" rtlCol="0" anchor="t">
                <a:spAutoFit/>
              </a:bodyPr>
              <a:p>
                <a:pPr defTabSz="685800">
                  <a:lnSpc>
                    <a:spcPct val="150000"/>
                  </a:lnSpc>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百分数一般不写成分数</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685800">
                  <a:lnSpc>
                    <a:spcPct val="150000"/>
                  </a:lnSpc>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形式，而是在原来的分子</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defTabSz="685800">
                  <a:lnSpc>
                    <a:spcPct val="150000"/>
                  </a:lnSpc>
                  <a:spcBef>
                    <a:spcPct val="0"/>
                  </a:spcBef>
                  <a:buFont typeface="Arial" panose="020B0604020202020204" pitchFamily="34" charset="0"/>
                  <a:buNone/>
                </a:pP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后面加上“</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”来表示。</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16" name="图片 15" descr="图片163"/>
            <p:cNvPicPr>
              <a:picLocks noChangeAspect="1"/>
            </p:cNvPicPr>
            <p:nvPr/>
          </p:nvPicPr>
          <p:blipFill>
            <a:blip r:embed="rId4"/>
            <a:stretch>
              <a:fillRect/>
            </a:stretch>
          </p:blipFill>
          <p:spPr>
            <a:xfrm>
              <a:off x="14838" y="6004"/>
              <a:ext cx="2717" cy="3494"/>
            </a:xfrm>
            <a:prstGeom prst="rect">
              <a:avLst/>
            </a:prstGeom>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p:tgtEl>
                                          <p:spTgt spid="17"/>
                                        </p:tgtEl>
                                        <p:attrNameLst>
                                          <p:attrName>ppt_y</p:attrName>
                                        </p:attrNameLst>
                                      </p:cBhvr>
                                      <p:tavLst>
                                        <p:tav tm="0">
                                          <p:val>
                                            <p:strVal val="#ppt_y+#ppt_h*1.125000"/>
                                          </p:val>
                                        </p:tav>
                                        <p:tav tm="100000">
                                          <p:val>
                                            <p:strVal val="#ppt_y"/>
                                          </p:val>
                                        </p:tav>
                                      </p:tavLst>
                                    </p:anim>
                                    <p:animEffect transition="in" filter="wipe(up)">
                                      <p:cBhvr>
                                        <p:cTn id="8" dur="500"/>
                                        <p:tgtEl>
                                          <p:spTgt spid="17"/>
                                        </p:tgtEl>
                                      </p:cBhvr>
                                    </p:animEffect>
                                  </p:childTnLst>
                                </p:cTn>
                              </p:par>
                            </p:childTnLst>
                          </p:cTn>
                        </p:par>
                        <p:par>
                          <p:cTn id="9" fill="hold">
                            <p:stCondLst>
                              <p:cond delay="500"/>
                            </p:stCondLst>
                            <p:childTnLst>
                              <p:par>
                                <p:cTn id="10" presetID="47"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1000"/>
                                        <p:tgtEl>
                                          <p:spTgt spid="56"/>
                                        </p:tgtEl>
                                      </p:cBhvr>
                                    </p:animEffect>
                                    <p:anim calcmode="lin" valueType="num">
                                      <p:cBhvr>
                                        <p:cTn id="13" dur="1000" fill="hold"/>
                                        <p:tgtEl>
                                          <p:spTgt spid="56"/>
                                        </p:tgtEl>
                                        <p:attrNameLst>
                                          <p:attrName>ppt_x</p:attrName>
                                        </p:attrNameLst>
                                      </p:cBhvr>
                                      <p:tavLst>
                                        <p:tav tm="0">
                                          <p:val>
                                            <p:strVal val="#ppt_x"/>
                                          </p:val>
                                        </p:tav>
                                        <p:tav tm="100000">
                                          <p:val>
                                            <p:strVal val="#ppt_x"/>
                                          </p:val>
                                        </p:tav>
                                      </p:tavLst>
                                    </p:anim>
                                    <p:anim calcmode="lin" valueType="num">
                                      <p:cBhvr>
                                        <p:cTn id="14" dur="1000" fill="hold"/>
                                        <p:tgtEl>
                                          <p:spTgt spid="5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p:tgtEl>
                                          <p:spTgt spid="12"/>
                                        </p:tgtEl>
                                        <p:attrNameLst>
                                          <p:attrName>ppt_y</p:attrName>
                                        </p:attrNameLst>
                                      </p:cBhvr>
                                      <p:tavLst>
                                        <p:tav tm="0">
                                          <p:val>
                                            <p:strVal val="#ppt_y+#ppt_h*1.125000"/>
                                          </p:val>
                                        </p:tav>
                                        <p:tav tm="100000">
                                          <p:val>
                                            <p:strVal val="#ppt_y"/>
                                          </p:val>
                                        </p:tav>
                                      </p:tavLst>
                                    </p:anim>
                                    <p:animEffect transition="in" filter="wipe(up)">
                                      <p:cBhvr>
                                        <p:cTn id="20" dur="500"/>
                                        <p:tgtEl>
                                          <p:spTgt spid="12"/>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1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ppt_y</p:attrName>
                                        </p:attrNameLst>
                                      </p:cBhvr>
                                      <p:tavLst>
                                        <p:tav tm="0">
                                          <p:val>
                                            <p:strVal val="#ppt_y+#ppt_h*1.125000"/>
                                          </p:val>
                                        </p:tav>
                                        <p:tav tm="100000">
                                          <p:val>
                                            <p:strVal val="#ppt_y"/>
                                          </p:val>
                                        </p:tav>
                                      </p:tavLst>
                                    </p:anim>
                                    <p:animEffect transition="in" filter="wipe(up)">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up)">
                                      <p:cBhvr>
                                        <p:cTn id="36" dur="500"/>
                                        <p:tgtEl>
                                          <p:spTgt spid="8"/>
                                        </p:tgtEl>
                                      </p:cBhvr>
                                    </p:animEffect>
                                  </p:childTnLst>
                                </p:cTn>
                              </p:par>
                            </p:childTnLst>
                          </p:cTn>
                        </p:par>
                        <p:par>
                          <p:cTn id="37" fill="hold">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additive="base">
                                        <p:cTn id="45" dur="500"/>
                                        <p:tgtEl>
                                          <p:spTgt spid="11"/>
                                        </p:tgtEl>
                                        <p:attrNameLst>
                                          <p:attrName>ppt_y</p:attrName>
                                        </p:attrNameLst>
                                      </p:cBhvr>
                                      <p:tavLst>
                                        <p:tav tm="0">
                                          <p:val>
                                            <p:strVal val="#ppt_y+#ppt_h*1.125000"/>
                                          </p:val>
                                        </p:tav>
                                        <p:tav tm="100000">
                                          <p:val>
                                            <p:strVal val="#ppt_y"/>
                                          </p:val>
                                        </p:tav>
                                      </p:tavLst>
                                    </p:anim>
                                    <p:animEffect transition="in" filter="wipe(up)">
                                      <p:cBhvr>
                                        <p:cTn id="4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5" grpId="0" bldLvl="0" animBg="1"/>
      <p:bldP spid="9" grpId="0"/>
      <p:bldP spid="11" grpId="0"/>
      <p:bldP spid="12" grpId="0"/>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cstate="screen"/>
          <a:srcRect/>
          <a:stretch>
            <a:fillRect/>
          </a:stretch>
        </a:blipFill>
        <a:effectLst/>
      </p:bgPr>
    </p:bg>
    <p:spTree>
      <p:nvGrpSpPr>
        <p:cNvPr id="1" name=""/>
        <p:cNvGrpSpPr/>
        <p:nvPr/>
      </p:nvGrpSpPr>
      <p:grpSpPr>
        <a:xfrm>
          <a:off x="0" y="0"/>
          <a:ext cx="0" cy="0"/>
          <a:chOff x="0" y="0"/>
          <a:chExt cx="0" cy="0"/>
        </a:xfrm>
      </p:grpSpPr>
      <p:grpSp>
        <p:nvGrpSpPr>
          <p:cNvPr id="3" name="组合 2"/>
          <p:cNvGrpSpPr/>
          <p:nvPr/>
        </p:nvGrpSpPr>
        <p:grpSpPr>
          <a:xfrm>
            <a:off x="1083310" y="3277870"/>
            <a:ext cx="6640830" cy="3009900"/>
            <a:chOff x="1706" y="5162"/>
            <a:chExt cx="10458" cy="4740"/>
          </a:xfrm>
        </p:grpSpPr>
        <p:grpSp>
          <p:nvGrpSpPr>
            <p:cNvPr id="41" name="组合 40"/>
            <p:cNvGrpSpPr/>
            <p:nvPr/>
          </p:nvGrpSpPr>
          <p:grpSpPr>
            <a:xfrm rot="0">
              <a:off x="1994" y="5668"/>
              <a:ext cx="10171" cy="4235"/>
              <a:chOff x="2556" y="6766"/>
              <a:chExt cx="11370" cy="1397"/>
            </a:xfrm>
          </p:grpSpPr>
          <p:sp>
            <p:nvSpPr>
              <p:cNvPr id="42" name="圆角矩形 41"/>
              <p:cNvSpPr/>
              <p:nvPr/>
            </p:nvSpPr>
            <p:spPr>
              <a:xfrm>
                <a:off x="2556" y="6766"/>
                <a:ext cx="11370" cy="1397"/>
              </a:xfrm>
              <a:prstGeom prst="roundRect">
                <a:avLst/>
              </a:prstGeom>
              <a:solidFill>
                <a:schemeClr val="accent4">
                  <a:lumMod val="75000"/>
                </a:schemeClr>
              </a:solidFill>
              <a:ln>
                <a:noFill/>
              </a:ln>
              <a:effectLst>
                <a:softEdge rad="3175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圆角矩形 42"/>
              <p:cNvSpPr/>
              <p:nvPr/>
            </p:nvSpPr>
            <p:spPr>
              <a:xfrm>
                <a:off x="2851" y="6846"/>
                <a:ext cx="10761" cy="1218"/>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4" name="圆角矩形 43"/>
              <p:cNvSpPr/>
              <p:nvPr/>
            </p:nvSpPr>
            <p:spPr>
              <a:xfrm>
                <a:off x="2754" y="6815"/>
                <a:ext cx="10957" cy="1287"/>
              </a:xfrm>
              <a:prstGeom prst="roundRect">
                <a:avLst/>
              </a:prstGeom>
              <a:noFill/>
              <a:ln w="41275" cmpd="sng">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pic>
          <p:nvPicPr>
            <p:cNvPr id="45" name="图片 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06" y="5162"/>
              <a:ext cx="1497" cy="1225"/>
            </a:xfrm>
            <a:prstGeom prst="rect">
              <a:avLst/>
            </a:prstGeom>
          </p:spPr>
        </p:pic>
      </p:grpSp>
      <p:sp>
        <p:nvSpPr>
          <p:cNvPr id="2" name="文本框 1"/>
          <p:cNvSpPr txBox="1"/>
          <p:nvPr/>
        </p:nvSpPr>
        <p:spPr>
          <a:xfrm>
            <a:off x="858183" y="350873"/>
            <a:ext cx="1402080" cy="460375"/>
          </a:xfrm>
          <a:prstGeom prst="rect">
            <a:avLst/>
          </a:prstGeom>
          <a:noFill/>
        </p:spPr>
        <p:txBody>
          <a:bodyPr wrap="none" rtlCol="0">
            <a:spAutoFit/>
          </a:bodyPr>
          <a:lstStyle/>
          <a:p>
            <a:r>
              <a:rPr kumimoji="1" lang="zh-CN" altLang="en-US" sz="2400" b="1" dirty="0"/>
              <a:t>新课讲解</a:t>
            </a:r>
            <a:endParaRPr kumimoji="1" lang="zh-CN" altLang="en-US" sz="2400" b="1" dirty="0"/>
          </a:p>
        </p:txBody>
      </p:sp>
      <p:grpSp>
        <p:nvGrpSpPr>
          <p:cNvPr id="7" name="组合 6"/>
          <p:cNvGrpSpPr/>
          <p:nvPr/>
        </p:nvGrpSpPr>
        <p:grpSpPr>
          <a:xfrm>
            <a:off x="6142990" y="1029970"/>
            <a:ext cx="4975225" cy="5126355"/>
            <a:chOff x="9674" y="1622"/>
            <a:chExt cx="7835" cy="8073"/>
          </a:xfrm>
        </p:grpSpPr>
        <p:grpSp>
          <p:nvGrpSpPr>
            <p:cNvPr id="14" name="组合 13"/>
            <p:cNvGrpSpPr/>
            <p:nvPr/>
          </p:nvGrpSpPr>
          <p:grpSpPr>
            <a:xfrm rot="0">
              <a:off x="9674" y="1622"/>
              <a:ext cx="7556" cy="4467"/>
              <a:chOff x="7766" y="1417"/>
              <a:chExt cx="7556" cy="4467"/>
            </a:xfrm>
          </p:grpSpPr>
          <p:pic>
            <p:nvPicPr>
              <p:cNvPr id="13" name="图片 12" descr="778689f2-5e4c-4f9f-b4ea-d5cd88084406"/>
              <p:cNvPicPr>
                <a:picLocks noChangeAspect="1"/>
              </p:cNvPicPr>
              <p:nvPr/>
            </p:nvPicPr>
            <p:blipFill>
              <a:blip r:embed="rId3"/>
              <a:stretch>
                <a:fillRect/>
              </a:stretch>
            </p:blipFill>
            <p:spPr>
              <a:xfrm>
                <a:off x="7766" y="1417"/>
                <a:ext cx="7556" cy="4467"/>
              </a:xfrm>
              <a:prstGeom prst="rect">
                <a:avLst/>
              </a:prstGeom>
            </p:spPr>
          </p:pic>
          <p:sp>
            <p:nvSpPr>
              <p:cNvPr id="5" name="文本框 4"/>
              <p:cNvSpPr txBox="1"/>
              <p:nvPr/>
            </p:nvSpPr>
            <p:spPr>
              <a:xfrm>
                <a:off x="9101" y="1811"/>
                <a:ext cx="5568" cy="2761"/>
              </a:xfrm>
              <a:prstGeom prst="rect">
                <a:avLst/>
              </a:prstGeom>
              <a:noFill/>
            </p:spPr>
            <p:txBody>
              <a:bodyPr wrap="none" rtlCol="0" anchor="t">
                <a:spAutoFit/>
              </a:bodyPr>
              <a:p>
                <a:pPr algn="l"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先读分母，再读</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defTabSz="685800">
                  <a:lnSpc>
                    <a:spcPct val="150000"/>
                  </a:lnSpc>
                  <a:spcBef>
                    <a:spcPct val="0"/>
                  </a:spcBef>
                  <a:buFont typeface="Arial" panose="020B0604020202020204" pitchFamily="34" charset="0"/>
                  <a:buNone/>
                </a:pP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分子。读作“</a:t>
                </a: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百分之</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gn="l" defTabSz="685800">
                  <a:lnSpc>
                    <a:spcPct val="150000"/>
                  </a:lnSpc>
                  <a:spcBef>
                    <a:spcPct val="0"/>
                  </a:spcBef>
                  <a:buFont typeface="Arial" panose="020B0604020202020204" pitchFamily="34" charset="0"/>
                  <a:buNone/>
                </a:pPr>
                <a:r>
                  <a:rPr lang="zh-CN" altLang="en-US"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不能</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读作“</a:t>
                </a:r>
                <a:r>
                  <a:rPr lang="zh-CN" altLang="en-US" sz="2400" dirty="0">
                    <a:solidFill>
                      <a:srgbClr val="0070C0"/>
                    </a:solidFill>
                    <a:latin typeface="微软雅黑" panose="020B0503020204020204" pitchFamily="34" charset="-122"/>
                    <a:ea typeface="微软雅黑" panose="020B0503020204020204" pitchFamily="34" charset="-122"/>
                    <a:cs typeface="微软雅黑" panose="020B0503020204020204" pitchFamily="34" charset="-122"/>
                    <a:sym typeface="+mn-ea"/>
                  </a:rPr>
                  <a:t>一百分之</a:t>
                </a:r>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grpSp>
        <p:pic>
          <p:nvPicPr>
            <p:cNvPr id="6" name="图片 5" descr="图片107"/>
            <p:cNvPicPr>
              <a:picLocks noChangeAspect="1"/>
            </p:cNvPicPr>
            <p:nvPr/>
          </p:nvPicPr>
          <p:blipFill>
            <a:blip r:embed="rId4"/>
            <a:stretch>
              <a:fillRect/>
            </a:stretch>
          </p:blipFill>
          <p:spPr>
            <a:xfrm flipH="1">
              <a:off x="15265" y="6397"/>
              <a:ext cx="2245" cy="3299"/>
            </a:xfrm>
            <a:prstGeom prst="rect">
              <a:avLst/>
            </a:prstGeom>
          </p:spPr>
        </p:pic>
      </p:grpSp>
      <p:sp>
        <p:nvSpPr>
          <p:cNvPr id="8" name="圆角矩形 17"/>
          <p:cNvSpPr/>
          <p:nvPr/>
        </p:nvSpPr>
        <p:spPr>
          <a:xfrm>
            <a:off x="3919756" y="4798232"/>
            <a:ext cx="3246898" cy="432000"/>
          </a:xfrm>
          <a:prstGeom prst="roundRect">
            <a:avLst/>
          </a:prstGeom>
          <a:noFill/>
          <a:ln w="25400" cap="flat" cmpd="sng" algn="ctr">
            <a:noFill/>
            <a:prstDash val="solid"/>
          </a:ln>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百分之六十五点五</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0" name="矩形 9"/>
          <p:cNvSpPr/>
          <p:nvPr/>
        </p:nvSpPr>
        <p:spPr>
          <a:xfrm>
            <a:off x="4070350" y="4025265"/>
            <a:ext cx="2732405" cy="460375"/>
          </a:xfrm>
          <a:prstGeom prst="rect">
            <a:avLst/>
          </a:prstGeom>
        </p:spPr>
        <p:txBody>
          <a:bodyPr wrap="square">
            <a:spAutoFit/>
          </a:bodyPr>
          <a:p>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rPr>
              <a:t>      百分之十四</a:t>
            </a:r>
            <a:endParaRPr lang="en-US" altLang="zh-CN" sz="2400"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1" name="矩形 10"/>
          <p:cNvSpPr/>
          <p:nvPr/>
        </p:nvSpPr>
        <p:spPr>
          <a:xfrm>
            <a:off x="1793864" y="4025450"/>
            <a:ext cx="901065" cy="460375"/>
          </a:xfrm>
          <a:prstGeom prst="rect">
            <a:avLst/>
          </a:prstGeom>
        </p:spPr>
        <p:txBody>
          <a:bodyPr wrap="none">
            <a:spAutoFit/>
          </a:bodyPr>
          <a:p>
            <a:r>
              <a:rPr lang="zh-CN" altLang="en-US"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r>
              <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14%</a:t>
            </a:r>
            <a:endParaRPr lang="en-US" altLang="zh-CN" sz="24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5" name="圆角矩形 17"/>
          <p:cNvSpPr/>
          <p:nvPr/>
        </p:nvSpPr>
        <p:spPr>
          <a:xfrm>
            <a:off x="1793875" y="4770120"/>
            <a:ext cx="1310005" cy="431800"/>
          </a:xfrm>
          <a:prstGeom prst="roundRect">
            <a:avLst/>
          </a:prstGeom>
          <a:noFill/>
          <a:ln w="25400" cap="flat" cmpd="sng" algn="ctr">
            <a:noFill/>
            <a:prstDash val="solid"/>
          </a:ln>
          <a:effectLst/>
        </p:spPr>
        <p:txBody>
          <a:bodyPr rtlCol="0" anchor="ctr"/>
          <a:p>
            <a:pPr algn="l" defTabSz="685800">
              <a:defRPr/>
            </a:pPr>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65.5%</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   </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12" name="圆角矩形 17"/>
          <p:cNvSpPr/>
          <p:nvPr/>
        </p:nvSpPr>
        <p:spPr>
          <a:xfrm>
            <a:off x="3984622" y="5498940"/>
            <a:ext cx="3246898" cy="432000"/>
          </a:xfrm>
          <a:prstGeom prst="roundRect">
            <a:avLst/>
          </a:prstGeom>
          <a:noFill/>
          <a:ln w="25400" cap="flat" cmpd="sng" algn="ctr">
            <a:noFill/>
            <a:prstDash val="solid"/>
          </a:ln>
          <a:effectLst/>
        </p:spPr>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百分之一百二十</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sp>
        <p:nvSpPr>
          <p:cNvPr id="19" name="文本框 18"/>
          <p:cNvSpPr txBox="1"/>
          <p:nvPr/>
        </p:nvSpPr>
        <p:spPr>
          <a:xfrm>
            <a:off x="1793875" y="5470525"/>
            <a:ext cx="1079500" cy="460375"/>
          </a:xfrm>
          <a:prstGeom prst="rect">
            <a:avLst/>
          </a:prstGeom>
          <a:noFill/>
        </p:spPr>
        <p:txBody>
          <a:bodyPr wrap="none" rtlCol="0">
            <a:spAutoFit/>
          </a:bodyPr>
          <a:p>
            <a:pPr algn="l"/>
            <a:r>
              <a:rPr lang="en-US" altLang="zh-CN"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120%</a:t>
            </a:r>
            <a:r>
              <a:rPr lang="zh-CN" altLang="en-US" sz="2400" kern="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rPr>
              <a:t> </a:t>
            </a:r>
            <a:endParaRPr kumimoji="0" lang="zh-CN" altLang="en-US" sz="2400" i="0" u="none" strike="noStrike" kern="0" cap="none" spc="0" normalizeH="0" baseline="0" noProof="0" dirty="0">
              <a:ln>
                <a:noFill/>
              </a:ln>
              <a:solidFill>
                <a:schemeClr val="tx1"/>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20" name="文本框 19"/>
          <p:cNvSpPr txBox="1"/>
          <p:nvPr/>
        </p:nvSpPr>
        <p:spPr>
          <a:xfrm>
            <a:off x="3103880" y="4036060"/>
            <a:ext cx="1277620" cy="460375"/>
          </a:xfrm>
          <a:prstGeom prst="rect">
            <a:avLst/>
          </a:prstGeom>
          <a:noFill/>
        </p:spPr>
        <p:txBody>
          <a:bodyPr wrap="none" rtlCol="0">
            <a:spAutoFit/>
          </a:bodyPr>
          <a:p>
            <a:pPr algn="l"/>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读作： </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1" name="文本框 20"/>
          <p:cNvSpPr txBox="1"/>
          <p:nvPr/>
        </p:nvSpPr>
        <p:spPr>
          <a:xfrm>
            <a:off x="3103880" y="4768215"/>
            <a:ext cx="1277620" cy="460375"/>
          </a:xfrm>
          <a:prstGeom prst="rect">
            <a:avLst/>
          </a:prstGeom>
          <a:noFill/>
        </p:spPr>
        <p:txBody>
          <a:bodyPr wrap="none" rtlCol="0">
            <a:spAutoFit/>
          </a:bodyPr>
          <a:p>
            <a:pPr algn="l"/>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读作： </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2" name="文本框 21"/>
          <p:cNvSpPr txBox="1"/>
          <p:nvPr/>
        </p:nvSpPr>
        <p:spPr>
          <a:xfrm>
            <a:off x="3103880" y="5484495"/>
            <a:ext cx="1277620" cy="460375"/>
          </a:xfrm>
          <a:prstGeom prst="rect">
            <a:avLst/>
          </a:prstGeom>
          <a:noFill/>
        </p:spPr>
        <p:txBody>
          <a:bodyPr wrap="none" rtlCol="0">
            <a:spAutoFit/>
          </a:bodyPr>
          <a:p>
            <a:pPr algn="l"/>
            <a:r>
              <a:rPr lang="zh-CN" altLang="en-US"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sym typeface="+mn-ea"/>
              </a:rPr>
              <a:t> 读作： </a:t>
            </a:r>
            <a:endParaRPr lang="en-US" altLang="zh-CN" sz="2400" dirty="0">
              <a:solidFill>
                <a:prstClr val="black"/>
              </a:solidFill>
              <a:latin typeface="微软雅黑" panose="020B0503020204020204" pitchFamily="34" charset="-122"/>
              <a:ea typeface="微软雅黑" panose="020B0503020204020204" pitchFamily="34" charset="-122"/>
              <a:cs typeface="微软雅黑" panose="020B0503020204020204" pitchFamily="34" charset="-122"/>
            </a:endParaRPr>
          </a:p>
        </p:txBody>
      </p:sp>
      <p:grpSp>
        <p:nvGrpSpPr>
          <p:cNvPr id="9" name="组合 8"/>
          <p:cNvGrpSpPr/>
          <p:nvPr/>
        </p:nvGrpSpPr>
        <p:grpSpPr>
          <a:xfrm>
            <a:off x="1335405" y="1595755"/>
            <a:ext cx="2447925" cy="791845"/>
            <a:chOff x="2079" y="1816"/>
            <a:chExt cx="3855" cy="1247"/>
          </a:xfrm>
        </p:grpSpPr>
        <p:sp>
          <p:nvSpPr>
            <p:cNvPr id="16" name="圆角矩形标注 15"/>
            <p:cNvSpPr/>
            <p:nvPr/>
          </p:nvSpPr>
          <p:spPr>
            <a:xfrm>
              <a:off x="2079" y="1816"/>
              <a:ext cx="3855" cy="1247"/>
            </a:xfrm>
            <a:prstGeom prst="wedgeRoundRectCallout">
              <a:avLst>
                <a:gd name="adj1" fmla="val 47475"/>
                <a:gd name="adj2" fmla="val -10873"/>
                <a:gd name="adj3" fmla="val 16667"/>
              </a:avLst>
            </a:prstGeom>
            <a:solidFill>
              <a:srgbClr val="FFD85F"/>
            </a:solidFill>
            <a:ln>
              <a:noFill/>
            </a:ln>
            <a:effectLst>
              <a:outerShdw blurRad="139700" dist="139700" dir="18900000" algn="b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圆角矩形 17"/>
            <p:cNvSpPr/>
            <p:nvPr/>
          </p:nvSpPr>
          <p:spPr>
            <a:xfrm>
              <a:off x="2133" y="2112"/>
              <a:ext cx="3705" cy="765"/>
            </a:xfrm>
            <a:prstGeom prst="roundRect">
              <a:avLst/>
            </a:prstGeom>
            <a:noFill/>
            <a:ln>
              <a:noFill/>
            </a:ln>
          </p:spPr>
          <p:style>
            <a:lnRef idx="2">
              <a:schemeClr val="accent4"/>
            </a:lnRef>
            <a:fillRef idx="1">
              <a:schemeClr val="lt1"/>
            </a:fillRef>
            <a:effectRef idx="0">
              <a:schemeClr val="accent4"/>
            </a:effectRef>
            <a:fontRef idx="minor">
              <a:schemeClr val="dk1"/>
            </a:fontRef>
          </p:style>
          <p:txBody>
            <a:bodyPr rtlCol="0" anchor="ctr"/>
            <a:p>
              <a:pPr marL="0" marR="0" lvl="0" indent="0" algn="ctr" defTabSz="685800" eaLnBrk="1" fontAlgn="auto" latinLnBrk="0" hangingPunct="1">
                <a:lnSpc>
                  <a:spcPct val="100000"/>
                </a:lnSpc>
                <a:spcBef>
                  <a:spcPts val="0"/>
                </a:spcBef>
                <a:spcAft>
                  <a:spcPts val="0"/>
                </a:spcAft>
                <a:buClrTx/>
                <a:buSzTx/>
                <a:buFontTx/>
                <a:buNone/>
                <a:defRPr/>
              </a:pPr>
              <a:r>
                <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rPr>
                <a:t>百分数的读法</a:t>
              </a:r>
              <a:endParaRPr kumimoji="0" lang="zh-CN" altLang="en-US" sz="2400" i="0" u="none" strike="noStrike" kern="0" cap="none" spc="0" normalizeH="0" baseline="0" noProof="0" dirty="0">
                <a:ln>
                  <a:noFill/>
                </a:ln>
                <a:effectLst/>
                <a:uLnTx/>
                <a:uFillTx/>
                <a:latin typeface="微软雅黑" panose="020B0503020204020204" pitchFamily="34" charset="-122"/>
                <a:ea typeface="微软雅黑" panose="020B0503020204020204" pitchFamily="34"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p:tgtEl>
                                          <p:spTgt spid="7"/>
                                        </p:tgtEl>
                                        <p:attrNameLst>
                                          <p:attrName>ppt_y</p:attrName>
                                        </p:attrNameLst>
                                      </p:cBhvr>
                                      <p:tavLst>
                                        <p:tav tm="0">
                                          <p:val>
                                            <p:strVal val="#ppt_y+#ppt_h*1.125000"/>
                                          </p:val>
                                        </p:tav>
                                        <p:tav tm="100000">
                                          <p:val>
                                            <p:strVal val="#ppt_y"/>
                                          </p:val>
                                        </p:tav>
                                      </p:tavLst>
                                    </p:anim>
                                    <p:animEffect transition="in" filter="wipe(up)">
                                      <p:cBhvr>
                                        <p:cTn id="8" dur="500"/>
                                        <p:tgtEl>
                                          <p:spTgt spid="7"/>
                                        </p:tgtEl>
                                      </p:cBhvr>
                                    </p:animEffect>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childTnLst>
                          </p:cTn>
                        </p:par>
                        <p:par>
                          <p:cTn id="20" fill="hold">
                            <p:stCondLst>
                              <p:cond delay="500"/>
                            </p:stCondLst>
                            <p:childTnLst>
                              <p:par>
                                <p:cTn id="21" presetID="12" presetClass="entr" presetSubtype="4"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p:tgtEl>
                                          <p:spTgt spid="20"/>
                                        </p:tgtEl>
                                        <p:attrNameLst>
                                          <p:attrName>ppt_y</p:attrName>
                                        </p:attrNameLst>
                                      </p:cBhvr>
                                      <p:tavLst>
                                        <p:tav tm="0">
                                          <p:val>
                                            <p:strVal val="#ppt_y+#ppt_h*1.125000"/>
                                          </p:val>
                                        </p:tav>
                                        <p:tav tm="100000">
                                          <p:val>
                                            <p:strVal val="#ppt_y"/>
                                          </p:val>
                                        </p:tav>
                                      </p:tavLst>
                                    </p:anim>
                                    <p:animEffect transition="in" filter="wipe(up)">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500"/>
                                        <p:tgtEl>
                                          <p:spTgt spid="10"/>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500"/>
                            </p:stCondLst>
                            <p:childTnLst>
                              <p:par>
                                <p:cTn id="36" presetID="12" presetClass="entr" presetSubtype="4"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p:tgtEl>
                                          <p:spTgt spid="21"/>
                                        </p:tgtEl>
                                        <p:attrNameLst>
                                          <p:attrName>ppt_y</p:attrName>
                                        </p:attrNameLst>
                                      </p:cBhvr>
                                      <p:tavLst>
                                        <p:tav tm="0">
                                          <p:val>
                                            <p:strVal val="#ppt_y+#ppt_h*1.125000"/>
                                          </p:val>
                                        </p:tav>
                                        <p:tav tm="100000">
                                          <p:val>
                                            <p:strVal val="#ppt_y"/>
                                          </p:val>
                                        </p:tav>
                                      </p:tavLst>
                                    </p:anim>
                                    <p:animEffect transition="in" filter="wipe(up)">
                                      <p:cBhvr>
                                        <p:cTn id="39" dur="500"/>
                                        <p:tgtEl>
                                          <p:spTgt spid="21"/>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8"/>
                                        </p:tgtEl>
                                        <p:attrNameLst>
                                          <p:attrName>style.visibility</p:attrName>
                                        </p:attrNameLst>
                                      </p:cBhvr>
                                      <p:to>
                                        <p:strVal val="visible"/>
                                      </p:to>
                                    </p:set>
                                    <p:animEffect transition="in" filter="wipe(left)">
                                      <p:cBhvr>
                                        <p:cTn id="44" dur="500"/>
                                        <p:tgtEl>
                                          <p:spTgt spid="8"/>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grpId="0" nodeType="clickEffect">
                                  <p:stCondLst>
                                    <p:cond delay="0"/>
                                  </p:stCondLst>
                                  <p:childTnLst>
                                    <p:set>
                                      <p:cBhvr>
                                        <p:cTn id="48" dur="1" fill="hold">
                                          <p:stCondLst>
                                            <p:cond delay="0"/>
                                          </p:stCondLst>
                                        </p:cTn>
                                        <p:tgtEl>
                                          <p:spTgt spid="19"/>
                                        </p:tgtEl>
                                        <p:attrNameLst>
                                          <p:attrName>style.visibility</p:attrName>
                                        </p:attrNameLst>
                                      </p:cBhvr>
                                      <p:to>
                                        <p:strVal val="visible"/>
                                      </p:to>
                                    </p:set>
                                    <p:anim calcmode="lin" valueType="num">
                                      <p:cBhvr additive="base">
                                        <p:cTn id="49" dur="500"/>
                                        <p:tgtEl>
                                          <p:spTgt spid="19"/>
                                        </p:tgtEl>
                                        <p:attrNameLst>
                                          <p:attrName>ppt_y</p:attrName>
                                        </p:attrNameLst>
                                      </p:cBhvr>
                                      <p:tavLst>
                                        <p:tav tm="0">
                                          <p:val>
                                            <p:strVal val="#ppt_y+#ppt_h*1.125000"/>
                                          </p:val>
                                        </p:tav>
                                        <p:tav tm="100000">
                                          <p:val>
                                            <p:strVal val="#ppt_y"/>
                                          </p:val>
                                        </p:tav>
                                      </p:tavLst>
                                    </p:anim>
                                    <p:animEffect transition="in" filter="wipe(up)">
                                      <p:cBhvr>
                                        <p:cTn id="50" dur="500"/>
                                        <p:tgtEl>
                                          <p:spTgt spid="19"/>
                                        </p:tgtEl>
                                      </p:cBhvr>
                                    </p:animEffect>
                                  </p:childTnLst>
                                </p:cTn>
                              </p:par>
                            </p:childTnLst>
                          </p:cTn>
                        </p:par>
                        <p:par>
                          <p:cTn id="51" fill="hold">
                            <p:stCondLst>
                              <p:cond delay="500"/>
                            </p:stCondLst>
                            <p:childTnLst>
                              <p:par>
                                <p:cTn id="52" presetID="12" presetClass="entr" presetSubtype="4" fill="hold" grpId="0" nodeType="afterEffect">
                                  <p:stCondLst>
                                    <p:cond delay="0"/>
                                  </p:stCondLst>
                                  <p:childTnLst>
                                    <p:set>
                                      <p:cBhvr>
                                        <p:cTn id="53" dur="1" fill="hold">
                                          <p:stCondLst>
                                            <p:cond delay="0"/>
                                          </p:stCondLst>
                                        </p:cTn>
                                        <p:tgtEl>
                                          <p:spTgt spid="22"/>
                                        </p:tgtEl>
                                        <p:attrNameLst>
                                          <p:attrName>style.visibility</p:attrName>
                                        </p:attrNameLst>
                                      </p:cBhvr>
                                      <p:to>
                                        <p:strVal val="visible"/>
                                      </p:to>
                                    </p:set>
                                    <p:anim calcmode="lin" valueType="num">
                                      <p:cBhvr additive="base">
                                        <p:cTn id="54" dur="500"/>
                                        <p:tgtEl>
                                          <p:spTgt spid="22"/>
                                        </p:tgtEl>
                                        <p:attrNameLst>
                                          <p:attrName>ppt_y</p:attrName>
                                        </p:attrNameLst>
                                      </p:cBhvr>
                                      <p:tavLst>
                                        <p:tav tm="0">
                                          <p:val>
                                            <p:strVal val="#ppt_y+#ppt_h*1.125000"/>
                                          </p:val>
                                        </p:tav>
                                        <p:tav tm="100000">
                                          <p:val>
                                            <p:strVal val="#ppt_y"/>
                                          </p:val>
                                        </p:tav>
                                      </p:tavLst>
                                    </p:anim>
                                    <p:animEffect transition="in" filter="wipe(up)">
                                      <p:cBhvr>
                                        <p:cTn id="55" dur="500"/>
                                        <p:tgtEl>
                                          <p:spTgt spid="22"/>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8"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10" grpId="0"/>
      <p:bldP spid="11" grpId="0"/>
      <p:bldP spid="15" grpId="0" bldLvl="0" animBg="1"/>
      <p:bldP spid="12" grpId="0" bldLvl="0" animBg="1"/>
      <p:bldP spid="19" grpId="0"/>
      <p:bldP spid="20" grpId="0"/>
      <p:bldP spid="21" grpId="0"/>
      <p:bldP spid="22" grpId="0"/>
    </p:bldLst>
  </p:timing>
</p:sld>
</file>

<file path=ppt/tags/tag1.xml><?xml version="1.0" encoding="utf-8"?>
<p:tagLst xmlns:p="http://schemas.openxmlformats.org/presentationml/2006/main">
  <p:tag name="KSO_WM_UNIT_PLACING_PICTURE_USER_VIEWPORT" val="{&quot;height&quot;:4252,&quot;width&quot;:6005}"/>
</p:tagLst>
</file>

<file path=ppt/tags/tag2.xml><?xml version="1.0" encoding="utf-8"?>
<p:tagLst xmlns:p="http://schemas.openxmlformats.org/presentationml/2006/main">
  <p:tag name="KSO_WM_UNIT_PLACING_PICTURE_USER_VIEWPORT" val="{&quot;height&quot;:3212.499212598425,&quot;width&quot;:4537.499212598425}"/>
</p:tagLst>
</file>

<file path=ppt/tags/tag3.xml><?xml version="1.0" encoding="utf-8"?>
<p:tagLst xmlns:p="http://schemas.openxmlformats.org/presentationml/2006/main">
  <p:tag name="COMMONDATA" val="eyJoZGlkIjoiMDBiMTY0YTJiMzNjNDUyZGRlZDFkMDlkMTIzZjk5NTIifQ=="/>
  <p:tag name="commondata" val="eyJoZGlkIjoiM2FjN2UwN2E2YzY1YjRlYmUzNjBlODY5NmUzYmRkZWYifQ=="/>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mbria-Calibri">
      <a:majorFont>
        <a:latin typeface="Cambria"/>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2080</Words>
  <Application>WPS 演示</Application>
  <PresentationFormat>宽屏</PresentationFormat>
  <Paragraphs>295</Paragraphs>
  <Slides>19</Slides>
  <Notes>0</Notes>
  <HiddenSlides>0</HiddenSlides>
  <MMClips>0</MMClips>
  <ScaleCrop>false</ScaleCrop>
  <HeadingPairs>
    <vt:vector size="6" baseType="variant">
      <vt:variant>
        <vt:lpstr>已用的字体</vt:lpstr>
      </vt:variant>
      <vt:variant>
        <vt:i4>17</vt:i4>
      </vt:variant>
      <vt:variant>
        <vt:lpstr>主题</vt:lpstr>
      </vt:variant>
      <vt:variant>
        <vt:i4>2</vt:i4>
      </vt:variant>
      <vt:variant>
        <vt:lpstr>幻灯片标题</vt:lpstr>
      </vt:variant>
      <vt:variant>
        <vt:i4>19</vt:i4>
      </vt:variant>
    </vt:vector>
  </HeadingPairs>
  <TitlesOfParts>
    <vt:vector size="38" baseType="lpstr">
      <vt:lpstr>Arial</vt:lpstr>
      <vt:lpstr>宋体</vt:lpstr>
      <vt:lpstr>Wingdings</vt:lpstr>
      <vt:lpstr>微软雅黑</vt:lpstr>
      <vt:lpstr>Wingdings</vt:lpstr>
      <vt:lpstr>Times New Roman</vt:lpstr>
      <vt:lpstr>Calibri</vt:lpstr>
      <vt:lpstr>Cambria Math</vt:lpstr>
      <vt:lpstr>MS Mincho</vt:lpstr>
      <vt:lpstr>Arial Unicode MS</vt:lpstr>
      <vt:lpstr>等线</vt:lpstr>
      <vt:lpstr>楷体_GB2312</vt:lpstr>
      <vt:lpstr>新宋体</vt:lpstr>
      <vt:lpstr>Cambria</vt:lpstr>
      <vt:lpstr>黑体</vt:lpstr>
      <vt:lpstr>Arial</vt:lpstr>
      <vt:lpstr>等线</vt:lpstr>
      <vt:lpstr>Office 主题​​</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教习网-精品K12教学资源下载网</dc:title>
  <dc:creator>教习网</dc:creator>
  <dc:subject>www.51jiaoxi.com</dc:subject>
  <cp:lastModifiedBy>上帝掷骰子吗</cp:lastModifiedBy>
  <cp:revision>191</cp:revision>
  <dcterms:created xsi:type="dcterms:W3CDTF">2019-06-19T02:08:00Z</dcterms:created>
  <dcterms:modified xsi:type="dcterms:W3CDTF">2023-09-28T14:28:49Z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2052-12.1.0.15374</vt:lpwstr>
  </property>
  <property fmtid="{D5CDD505-2E9C-101B-9397-08002B2CF9AE}" pid="3" name="ICV">
    <vt:lpwstr>6D5BD1B721C5402F84513C3F777CC241</vt:lpwstr>
  </property>
</Properties>
</file>