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40"/>
  </p:handoutMasterIdLst>
  <p:sldIdLst>
    <p:sldId id="383" r:id="rId4"/>
    <p:sldId id="458" r:id="rId6"/>
    <p:sldId id="459" r:id="rId7"/>
    <p:sldId id="256" r:id="rId8"/>
    <p:sldId id="428" r:id="rId9"/>
    <p:sldId id="461" r:id="rId10"/>
    <p:sldId id="460" r:id="rId11"/>
    <p:sldId id="462" r:id="rId12"/>
    <p:sldId id="463" r:id="rId13"/>
    <p:sldId id="464" r:id="rId14"/>
    <p:sldId id="466" r:id="rId15"/>
    <p:sldId id="468" r:id="rId16"/>
    <p:sldId id="467" r:id="rId17"/>
    <p:sldId id="469" r:id="rId18"/>
    <p:sldId id="470" r:id="rId19"/>
    <p:sldId id="471" r:id="rId20"/>
    <p:sldId id="473" r:id="rId21"/>
    <p:sldId id="472" r:id="rId22"/>
    <p:sldId id="475" r:id="rId23"/>
    <p:sldId id="477" r:id="rId24"/>
    <p:sldId id="476" r:id="rId25"/>
    <p:sldId id="474" r:id="rId26"/>
    <p:sldId id="479" r:id="rId27"/>
    <p:sldId id="480" r:id="rId28"/>
    <p:sldId id="478" r:id="rId29"/>
    <p:sldId id="481" r:id="rId30"/>
    <p:sldId id="482" r:id="rId31"/>
    <p:sldId id="483" r:id="rId32"/>
    <p:sldId id="485" r:id="rId33"/>
    <p:sldId id="484" r:id="rId34"/>
    <p:sldId id="486" r:id="rId35"/>
    <p:sldId id="488" r:id="rId36"/>
    <p:sldId id="487" r:id="rId37"/>
    <p:sldId id="457" r:id="rId38"/>
    <p:sldId id="492" r:id="rId39"/>
  </p:sldIdLst>
  <p:sldSz cx="9144000" cy="51435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D3D3"/>
    <a:srgbClr val="0000FF"/>
    <a:srgbClr val="F7FFFF"/>
    <a:srgbClr val="66FFFF"/>
    <a:srgbClr val="FF00FF"/>
    <a:srgbClr val="FF9900"/>
    <a:srgbClr val="47D5A9"/>
    <a:srgbClr val="D236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26"/>
    <p:restoredTop sz="96256"/>
  </p:normalViewPr>
  <p:slideViewPr>
    <p:cSldViewPr showGuides="1">
      <p:cViewPr varScale="1">
        <p:scale>
          <a:sx n="145" d="100"/>
          <a:sy n="145" d="100"/>
        </p:scale>
        <p:origin x="486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9BAAFE-8657-4E4C-BB7C-2FCC2D834C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2C70BF-982E-4DCB-8B7B-FFF06D8EFD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A9B472-7943-475A-AD8C-E1AC8926FFC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F2414F9-EA95-440E-A4E5-944C6863A9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53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66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66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813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813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38188" r="35825" b="86399"/>
          <a:stretch>
            <a:fillRect/>
          </a:stretch>
        </p:blipFill>
        <p:spPr>
          <a:xfrm>
            <a:off x="3492500" y="0"/>
            <a:ext cx="2374900" cy="700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7"/>
          <p:cNvPicPr>
            <a:picLocks noChangeAspect="1"/>
          </p:cNvPicPr>
          <p:nvPr userDrawn="1"/>
        </p:nvPicPr>
        <p:blipFill>
          <a:blip r:embed="rId3"/>
          <a:srcRect t="48315"/>
          <a:stretch>
            <a:fillRect/>
          </a:stretch>
        </p:blipFill>
        <p:spPr>
          <a:xfrm>
            <a:off x="3348038" y="0"/>
            <a:ext cx="1335087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3622" r="4349" b="33600"/>
          <a:stretch>
            <a:fillRect/>
          </a:stretch>
        </p:blipFill>
        <p:spPr bwMode="auto">
          <a:xfrm>
            <a:off x="0" y="1728788"/>
            <a:ext cx="9145588" cy="3414713"/>
          </a:xfrm>
          <a:prstGeom prst="rect">
            <a:avLst/>
          </a:prstGeom>
          <a:noFill/>
          <a:ln>
            <a:noFill/>
          </a:ln>
          <a:effectLst>
            <a:outerShdw blurRad="50800" dist="38100" dir="13500000" algn="br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slide" Target="slide14.xml"/><Relationship Id="rId2" Type="http://schemas.openxmlformats.org/officeDocument/2006/relationships/image" Target="../media/image18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hyperlink" Target="&#24352;&#24605;&#24503;&#29306;&#29298;.mp4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hyperlink" Target="&#20064;&#36817;&#24179;&#20056;&#22352;&#32418;&#26071;&#31036;&#23486;&#36710;&#26816;&#38405;&#37096;&#38431;.wmv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hyperlink" Target="&#24352;&#24605;&#24503;%20&#29255;&#27573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1"/>
          <p:cNvGrpSpPr/>
          <p:nvPr/>
        </p:nvGrpSpPr>
        <p:grpSpPr>
          <a:xfrm>
            <a:off x="1909763" y="2355850"/>
            <a:ext cx="2662237" cy="1716088"/>
            <a:chOff x="1300879" y="1258297"/>
            <a:chExt cx="2662238" cy="1716088"/>
          </a:xfrm>
        </p:grpSpPr>
        <p:pic>
          <p:nvPicPr>
            <p:cNvPr id="8198" name="图片 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0879" y="1258297"/>
              <a:ext cx="2662238" cy="1716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矩形 9">
              <a:hlinkClick r:id="rId1" action="ppaction://hlinksldjump"/>
            </p:cNvPr>
            <p:cNvSpPr/>
            <p:nvPr/>
          </p:nvSpPr>
          <p:spPr>
            <a:xfrm>
              <a:off x="2067287" y="2158347"/>
              <a:ext cx="1627106" cy="5845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95" name="组合 9"/>
          <p:cNvGrpSpPr/>
          <p:nvPr/>
        </p:nvGrpSpPr>
        <p:grpSpPr>
          <a:xfrm>
            <a:off x="5222875" y="2452688"/>
            <a:ext cx="2662238" cy="1716087"/>
            <a:chOff x="1300879" y="1258297"/>
            <a:chExt cx="2662238" cy="1716088"/>
          </a:xfrm>
        </p:grpSpPr>
        <p:pic>
          <p:nvPicPr>
            <p:cNvPr id="8196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0879" y="1258297"/>
              <a:ext cx="2662238" cy="1716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矩形 9">
              <a:hlinkClick r:id="rId3" action="ppaction://hlinksldjump"/>
            </p:cNvPr>
            <p:cNvSpPr/>
            <p:nvPr/>
          </p:nvSpPr>
          <p:spPr>
            <a:xfrm>
              <a:off x="2067287" y="2158347"/>
              <a:ext cx="1627106" cy="5845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1"/>
          <p:cNvSpPr txBox="1"/>
          <p:nvPr/>
        </p:nvSpPr>
        <p:spPr>
          <a:xfrm>
            <a:off x="827088" y="842963"/>
            <a:ext cx="78486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抗日战争时期，有许多困难需要克服。毛主席针对这一情况，讲述为人民服务的道理，号召大家学习张思德同志完全、彻底地为人民服务的精神，团结起来，打败日本侵略者。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7175" y="3335338"/>
            <a:ext cx="3013075" cy="796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为人民服务</a:t>
            </a:r>
            <a:endParaRPr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1"/>
          <p:cNvSpPr txBox="1"/>
          <p:nvPr/>
        </p:nvSpPr>
        <p:spPr>
          <a:xfrm>
            <a:off x="755650" y="842963"/>
            <a:ext cx="5126038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将文本读薄。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2531" name="文本框 11"/>
          <p:cNvSpPr txBox="1"/>
          <p:nvPr/>
        </p:nvSpPr>
        <p:spPr>
          <a:xfrm>
            <a:off x="3779838" y="-17462"/>
            <a:ext cx="21637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默读课文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2" name="文本框 11"/>
          <p:cNvSpPr txBox="1"/>
          <p:nvPr/>
        </p:nvSpPr>
        <p:spPr>
          <a:xfrm>
            <a:off x="776288" y="1595438"/>
            <a:ext cx="777557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默读课文：想想课文围绕“为人民服务”写了哪几方面的意思。用“</a:t>
            </a:r>
            <a:r>
              <a:rPr lang="en-US" altLang="zh-CN" sz="3200" b="1" dirty="0">
                <a:latin typeface="宋体" panose="02010600030101010101" pitchFamily="2" charset="-122"/>
              </a:rPr>
              <a:t>____</a:t>
            </a:r>
            <a:r>
              <a:rPr lang="zh-CN" altLang="en-US" sz="3200" b="1" dirty="0">
                <a:latin typeface="宋体" panose="02010600030101010101" pitchFamily="2" charset="-122"/>
              </a:rPr>
              <a:t>”画出相关的语句，并提炼出关键词。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2013" y="3617913"/>
            <a:ext cx="18335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关键词：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9838" y="3617913"/>
            <a:ext cx="59563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死的意义  不怕批评  团结互助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1"/>
          <p:cNvSpPr txBox="1"/>
          <p:nvPr/>
        </p:nvSpPr>
        <p:spPr>
          <a:xfrm>
            <a:off x="539750" y="771525"/>
            <a:ext cx="51260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初步了解议论文。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1096963" y="1671638"/>
            <a:ext cx="777557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什么是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议论文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116013" y="2571750"/>
            <a:ext cx="7777162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像本文这种围绕一个中心来写几方面内容的文章叫作议论文。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11"/>
          <p:cNvSpPr txBox="1"/>
          <p:nvPr/>
        </p:nvSpPr>
        <p:spPr>
          <a:xfrm>
            <a:off x="900113" y="987425"/>
            <a:ext cx="77755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你对议论文了解多少？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971550" y="1851025"/>
            <a:ext cx="7777163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议论文没有精彩的故事情节，没有细致的描写，没有华丽的词藻，但它讲道理，分析问题，它有的是深刻的思想。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1"/>
          <p:cNvGrpSpPr/>
          <p:nvPr/>
        </p:nvGrpSpPr>
        <p:grpSpPr>
          <a:xfrm>
            <a:off x="3492500" y="2427288"/>
            <a:ext cx="2662238" cy="1716087"/>
            <a:chOff x="1300879" y="1258297"/>
            <a:chExt cx="2662238" cy="1716088"/>
          </a:xfrm>
        </p:grpSpPr>
        <p:pic>
          <p:nvPicPr>
            <p:cNvPr id="25603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00879" y="1258297"/>
              <a:ext cx="2662238" cy="1716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4" name="矩形 9">
              <a:hlinkClick r:id="" action="ppaction://noaction"/>
            </p:cNvPr>
            <p:cNvSpPr/>
            <p:nvPr/>
          </p:nvSpPr>
          <p:spPr>
            <a:xfrm>
              <a:off x="2067287" y="2158347"/>
              <a:ext cx="1627106" cy="5845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1"/>
          <p:cNvSpPr txBox="1"/>
          <p:nvPr/>
        </p:nvSpPr>
        <p:spPr>
          <a:xfrm>
            <a:off x="444500" y="1346200"/>
            <a:ext cx="51244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将文本读厚。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51" name="文本框 11"/>
          <p:cNvSpPr txBox="1"/>
          <p:nvPr/>
        </p:nvSpPr>
        <p:spPr>
          <a:xfrm>
            <a:off x="3776663" y="-20637"/>
            <a:ext cx="21637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走进课文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文本框 11"/>
          <p:cNvSpPr txBox="1"/>
          <p:nvPr/>
        </p:nvSpPr>
        <p:spPr>
          <a:xfrm>
            <a:off x="468313" y="2139950"/>
            <a:ext cx="8420100" cy="1455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了解毛主席围绕观点是怎样展开去说、具体地说、深入地说，这就是把书重新读厚。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1"/>
          <p:cNvSpPr txBox="1"/>
          <p:nvPr/>
        </p:nvSpPr>
        <p:spPr>
          <a:xfrm>
            <a:off x="542925" y="1130300"/>
            <a:ext cx="51244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自读课文。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5" name="文本框 11"/>
          <p:cNvSpPr txBox="1"/>
          <p:nvPr/>
        </p:nvSpPr>
        <p:spPr>
          <a:xfrm>
            <a:off x="3776663" y="-47625"/>
            <a:ext cx="21637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品词析句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文本框 11"/>
          <p:cNvSpPr txBox="1"/>
          <p:nvPr/>
        </p:nvSpPr>
        <p:spPr>
          <a:xfrm>
            <a:off x="539750" y="1995488"/>
            <a:ext cx="8307388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自由朗读第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自然段。</a:t>
            </a:r>
            <a:r>
              <a:rPr lang="zh-CN" altLang="en-US" sz="3200" b="1" dirty="0">
                <a:latin typeface="宋体" panose="02010600030101010101" pitchFamily="2" charset="-122"/>
              </a:rPr>
              <a:t>读书要求：毛主席用了哪些方法来证明自己的观点？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1"/>
          <p:cNvSpPr txBox="1"/>
          <p:nvPr/>
        </p:nvSpPr>
        <p:spPr>
          <a:xfrm>
            <a:off x="323850" y="842963"/>
            <a:ext cx="5124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自主交流。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9699" name="文本框 11"/>
          <p:cNvSpPr txBox="1"/>
          <p:nvPr/>
        </p:nvSpPr>
        <p:spPr>
          <a:xfrm>
            <a:off x="755650" y="1597025"/>
            <a:ext cx="81375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中国古时候有个文学家叫做司马迁的说过：人固有一死，或重于泰山，或轻于鸿毛。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6463" y="904875"/>
            <a:ext cx="1831975" cy="635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引经据典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8888" y="3003550"/>
            <a:ext cx="7634287" cy="1227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引用司马迁的话，说明了有的人死得其所，有些人死得毫无意义。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1"/>
          <p:cNvSpPr txBox="1"/>
          <p:nvPr/>
        </p:nvSpPr>
        <p:spPr>
          <a:xfrm>
            <a:off x="827088" y="522288"/>
            <a:ext cx="6013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你还记得哪些关于生死的名言？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525" y="1243013"/>
            <a:ext cx="7632700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生当作人杰，死亦为鬼雄。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人生自古谁无死，留取丹心照汗青。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粉骨碎身浑不怕，要留清白在人间。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4675" y="3517900"/>
            <a:ext cx="7994650" cy="11953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名言效果：表达了一种英雄气概、民族气节，读来可歌可泣、可敬可佩。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13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1"/>
          <p:cNvSpPr txBox="1"/>
          <p:nvPr/>
        </p:nvSpPr>
        <p:spPr>
          <a:xfrm>
            <a:off x="395288" y="785813"/>
            <a:ext cx="85693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为人民利益而死，就比泰山还重；替法西斯卖力，替剥削人民和压迫人民的人去死，就比鸿毛还轻。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81388" y="2041525"/>
            <a:ext cx="51847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这里用了什么样的方法？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81388" y="2860675"/>
            <a:ext cx="316865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“比泰山还重”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1225" y="3611563"/>
            <a:ext cx="3311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“比鸿毛还轻”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44763" y="3076575"/>
            <a:ext cx="728663" cy="9001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eaVert"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1"/>
          <p:cNvGrpSpPr/>
          <p:nvPr/>
        </p:nvGrpSpPr>
        <p:grpSpPr>
          <a:xfrm>
            <a:off x="3419475" y="2355850"/>
            <a:ext cx="2662238" cy="1716088"/>
            <a:chOff x="1300879" y="1258297"/>
            <a:chExt cx="2662238" cy="1716088"/>
          </a:xfrm>
        </p:grpSpPr>
        <p:pic>
          <p:nvPicPr>
            <p:cNvPr id="10243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00879" y="1258297"/>
              <a:ext cx="2662238" cy="1716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4" name="矩形 9">
              <a:hlinkClick r:id="" action="ppaction://noaction"/>
            </p:cNvPr>
            <p:cNvSpPr/>
            <p:nvPr/>
          </p:nvSpPr>
          <p:spPr>
            <a:xfrm>
              <a:off x="2067287" y="2158347"/>
              <a:ext cx="1627106" cy="5845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1"/>
          <p:cNvSpPr txBox="1"/>
          <p:nvPr/>
        </p:nvSpPr>
        <p:spPr>
          <a:xfrm>
            <a:off x="601663" y="700088"/>
            <a:ext cx="79406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哪些人的死“比泰山还重”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哪些人的死“比鸿毛还轻”？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663" y="1897063"/>
            <a:ext cx="80645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为人民的利益而死的人，例如雷锋、董存瑞、郝副营长等人的牺牲是重于泰山的；出卖人民的利益，比如那些汉奸，他们死了，就比鸿毛还轻。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1"/>
          <p:cNvSpPr txBox="1"/>
          <p:nvPr/>
        </p:nvSpPr>
        <p:spPr>
          <a:xfrm>
            <a:off x="755650" y="700088"/>
            <a:ext cx="79406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张思德同志是为人民利益而死的，他的死是比泰山还要重的。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62063" y="2374900"/>
            <a:ext cx="51831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这里用了什么样的方法？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3375" y="3422650"/>
            <a:ext cx="1420813" cy="635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举例子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1"/>
          <p:cNvSpPr txBox="1"/>
          <p:nvPr/>
        </p:nvSpPr>
        <p:spPr>
          <a:xfrm>
            <a:off x="601663" y="771525"/>
            <a:ext cx="79406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回忆上节课我们看过的片段，说说张思德都做了哪些事。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663" y="2290763"/>
            <a:ext cx="80645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送水、送信、送轮胎；为老乡追猪；干活、烧炭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059832" y="3831155"/>
            <a:ext cx="3600400" cy="60478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点击图片播放视频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1258888" y="1276350"/>
            <a:ext cx="698500" cy="2374900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张思德牺牲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5844" name="图片 9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696913"/>
            <a:ext cx="4968875" cy="3084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1"/>
          <p:cNvSpPr txBox="1"/>
          <p:nvPr/>
        </p:nvSpPr>
        <p:spPr>
          <a:xfrm>
            <a:off x="684213" y="1203325"/>
            <a:ext cx="7939087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张思德同志永远离去了，但他身上最可贵、最朴素、最永恒的精神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为人民服务却永远留在人们心间！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1"/>
          <p:cNvSpPr txBox="1"/>
          <p:nvPr/>
        </p:nvSpPr>
        <p:spPr>
          <a:xfrm>
            <a:off x="3776663" y="-20637"/>
            <a:ext cx="21637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合作学习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文本框 11"/>
          <p:cNvSpPr txBox="1"/>
          <p:nvPr/>
        </p:nvSpPr>
        <p:spPr>
          <a:xfrm>
            <a:off x="755650" y="1492250"/>
            <a:ext cx="7705725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小组合作，自主学习“不怕批评”和“团结互助”部分的内容，说说你最喜欢哪一句。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1"/>
          <p:cNvSpPr txBox="1"/>
          <p:nvPr/>
        </p:nvSpPr>
        <p:spPr>
          <a:xfrm>
            <a:off x="287338" y="700088"/>
            <a:ext cx="85693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我们的干部要关心每一个战士，一切革命队伍的人都要互相关心，互相爱护，互相帮助。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4213" y="2341563"/>
            <a:ext cx="8066087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联系自己阅读过的书目，说说革命队伍的人互相关心、互相爱护的事例。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1"/>
          <p:cNvSpPr txBox="1"/>
          <p:nvPr/>
        </p:nvSpPr>
        <p:spPr>
          <a:xfrm>
            <a:off x="395288" y="627063"/>
            <a:ext cx="85693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因为我们是为人民服务的，所以，我们如果有缺点，就不怕别人批评指出。不管是什么人，谁向我们指出都行。只要你说得对，我们就改正。你说的办法对人民有好处，我们就照你的办。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9939" name="矩形 1"/>
          <p:cNvSpPr/>
          <p:nvPr/>
        </p:nvSpPr>
        <p:spPr>
          <a:xfrm>
            <a:off x="827088" y="3651250"/>
            <a:ext cx="84248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这里有几对关联词？这些关联词有什么作用？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468313" y="842963"/>
            <a:ext cx="8424862" cy="293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“因为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、如果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、不管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、只要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，这些关联词的使用让文段读起来特别有逻辑性，而且层层深入。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1"/>
          <p:cNvSpPr txBox="1"/>
          <p:nvPr/>
        </p:nvSpPr>
        <p:spPr>
          <a:xfrm>
            <a:off x="755650" y="771525"/>
            <a:ext cx="78422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齐读课文，想想这篇课文的语言有什么特点。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755650" y="2354263"/>
            <a:ext cx="76327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议论文除了要讲清楚、写明白外，还要注重语言的逻辑性与严谨性。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 rotWithShape="1">
          <a:blip r:embed="rId2"/>
          <a:srcRect l="5900" t="20601" r="9838" b="1001"/>
          <a:stretch>
            <a:fillRect/>
          </a:stretch>
        </p:blipFill>
        <p:spPr>
          <a:xfrm>
            <a:off x="1998663" y="1058863"/>
            <a:ext cx="5184775" cy="2714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文本框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079676" y="3212139"/>
            <a:ext cx="3600400" cy="60478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点击图片播放视频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195513" y="339725"/>
            <a:ext cx="499268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2019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年主席检阅部队片段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293" name="矩形 3"/>
          <p:cNvSpPr/>
          <p:nvPr/>
        </p:nvSpPr>
        <p:spPr>
          <a:xfrm>
            <a:off x="1782763" y="3968750"/>
            <a:ext cx="435451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说一说你的观后感。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图片 13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rgbClr val="FF0000">
                <a:tint val="45000"/>
                <a:satMod val="400000"/>
              </a:srgbClr>
            </a:duotone>
          </a:blip>
          <a:srcRect b="37857"/>
          <a:stretch>
            <a:fillRect/>
          </a:stretch>
        </p:blipFill>
        <p:spPr bwMode="auto">
          <a:xfrm>
            <a:off x="6137609" y="3962526"/>
            <a:ext cx="1814513" cy="726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1"/>
          <p:cNvSpPr txBox="1"/>
          <p:nvPr/>
        </p:nvSpPr>
        <p:spPr>
          <a:xfrm>
            <a:off x="684213" y="771525"/>
            <a:ext cx="36718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拓展练笔：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3011" name="文本框 11"/>
          <p:cNvSpPr txBox="1"/>
          <p:nvPr/>
        </p:nvSpPr>
        <p:spPr>
          <a:xfrm>
            <a:off x="684213" y="1563688"/>
            <a:ext cx="80645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文中这些令你心动的话使你想到了什么呢？联系你的生活实际，也来写一写吧，可以试着用上今天我们学到的引用、对比、举例子的方法。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1"/>
          <p:cNvSpPr txBox="1"/>
          <p:nvPr/>
        </p:nvSpPr>
        <p:spPr>
          <a:xfrm>
            <a:off x="3776663" y="-33337"/>
            <a:ext cx="21637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574675" y="700088"/>
            <a:ext cx="7993063" cy="3638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浏览网站。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你知道张思德纪念馆吗？在网络上，人们为张思德建立了许许多多的纪念馆，成千上万的人被他为人民服务的精神所感动，写下了自己的感言。我们一起去张思德网上纪念馆看看吧！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827088" y="771525"/>
            <a:ext cx="7704138" cy="2932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写写感受。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学了课文，参观了张思德网上纪念馆后，请你也在纪念馆的留言簿上写下你最深切的感受吧。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719138" y="339725"/>
            <a:ext cx="7704138" cy="4229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3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推荐阅读。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大家还知道哪些有关革命先辈的事迹呢？课后读一读阅读链接中的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十里长街送总理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，想一想周总理生前是怎样为人民服务的。也可以读读雷锋、邱少云等英雄的事迹，再一次体会革命先辈为人民服务的精神。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1"/>
          <p:cNvSpPr txBox="1"/>
          <p:nvPr/>
        </p:nvSpPr>
        <p:spPr>
          <a:xfrm>
            <a:off x="3708400" y="-47625"/>
            <a:ext cx="216376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1850" y="842963"/>
            <a:ext cx="680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提出观点：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完全、彻底地为人民服务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"/>
          <p:cNvSpPr txBox="1"/>
          <p:nvPr/>
        </p:nvSpPr>
        <p:spPr>
          <a:xfrm>
            <a:off x="104775" y="1546225"/>
            <a:ext cx="677863" cy="23526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EF4B3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为人民服务</a:t>
            </a:r>
            <a:endParaRPr lang="zh-CN" altLang="en-US" sz="3200" b="1" dirty="0">
              <a:solidFill>
                <a:srgbClr val="EF4B3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AutoShape 3"/>
          <p:cNvSpPr/>
          <p:nvPr/>
        </p:nvSpPr>
        <p:spPr>
          <a:xfrm>
            <a:off x="654050" y="1108075"/>
            <a:ext cx="355600" cy="3341688"/>
          </a:xfrm>
          <a:prstGeom prst="leftBrace">
            <a:avLst>
              <a:gd name="adj1" fmla="val 32542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2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7962900" y="1458913"/>
            <a:ext cx="1169988" cy="26003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/>
            <a:r>
              <a:rPr lang="zh-CN" altLang="en-US" sz="3200" b="1" dirty="0">
                <a:solidFill>
                  <a:srgbClr val="EF4B3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一切为人民</a:t>
            </a:r>
            <a:endParaRPr lang="en-US" altLang="zh-CN" sz="3200" b="1" dirty="0">
              <a:solidFill>
                <a:srgbClr val="EF4B3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EF4B3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献身为革命</a:t>
            </a:r>
            <a:endParaRPr lang="zh-CN" altLang="en-US" sz="3200" b="1" dirty="0">
              <a:solidFill>
                <a:srgbClr val="EF4B3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1850" y="2149475"/>
            <a:ext cx="1936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具体论证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3"/>
          <p:cNvSpPr/>
          <p:nvPr/>
        </p:nvSpPr>
        <p:spPr>
          <a:xfrm>
            <a:off x="2619375" y="1768475"/>
            <a:ext cx="257175" cy="1436688"/>
          </a:xfrm>
          <a:prstGeom prst="leftBrace">
            <a:avLst>
              <a:gd name="adj1" fmla="val 32432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2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55913" y="1558925"/>
            <a:ext cx="5248275" cy="65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重于泰山、轻于鸿毛（生死观）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70200" y="2128838"/>
            <a:ext cx="5343525" cy="65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坚持好的、改正错的（批评观）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67025" y="2740025"/>
            <a:ext cx="5251450" cy="65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不怕牺牲、努力奋斗（团结观）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1850" y="3259138"/>
            <a:ext cx="61372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得出结论：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寄托哀思，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使整个人民团结起来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右大括号 23"/>
          <p:cNvSpPr/>
          <p:nvPr/>
        </p:nvSpPr>
        <p:spPr>
          <a:xfrm>
            <a:off x="7694613" y="1047750"/>
            <a:ext cx="371475" cy="3402013"/>
          </a:xfrm>
          <a:prstGeom prst="rightBrace">
            <a:avLst>
              <a:gd name="adj1" fmla="val 51938"/>
              <a:gd name="adj2" fmla="val 50319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6" grpId="0" animBg="1"/>
      <p:bldP spid="23" grpId="0"/>
      <p:bldP spid="2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 bwMode="auto">
          <a:xfrm>
            <a:off x="1547813" y="1754188"/>
            <a:ext cx="720725" cy="72072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39" name="标题 1"/>
          <p:cNvSpPr txBox="1"/>
          <p:nvPr/>
        </p:nvSpPr>
        <p:spPr>
          <a:xfrm>
            <a:off x="971550" y="1708150"/>
            <a:ext cx="482441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为人民服务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/>
        </p:nvPicPr>
        <p:blipFill>
          <a:blip r:embed="rId2"/>
          <a:srcRect l="35789" t="-75"/>
          <a:stretch>
            <a:fillRect/>
          </a:stretch>
        </p:blipFill>
        <p:spPr>
          <a:xfrm>
            <a:off x="250825" y="195263"/>
            <a:ext cx="2306638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1"/>
          <p:cNvSpPr txBox="1"/>
          <p:nvPr/>
        </p:nvSpPr>
        <p:spPr>
          <a:xfrm>
            <a:off x="539750" y="842963"/>
            <a:ext cx="51260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自读课文，理清脉络。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387" name="文本框 11"/>
          <p:cNvSpPr txBox="1"/>
          <p:nvPr/>
        </p:nvSpPr>
        <p:spPr>
          <a:xfrm>
            <a:off x="3779838" y="-49212"/>
            <a:ext cx="21637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8" name="文本框 11"/>
          <p:cNvSpPr txBox="1"/>
          <p:nvPr/>
        </p:nvSpPr>
        <p:spPr>
          <a:xfrm>
            <a:off x="1128713" y="1490663"/>
            <a:ext cx="777716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自由朗读课文，读准字音，读通句子，读顺课文。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思考：这篇课文是毛主席为谁写的？课文围绕“为人民服务”讲了哪几个方面的内容？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1"/>
          <p:cNvSpPr txBox="1"/>
          <p:nvPr/>
        </p:nvSpPr>
        <p:spPr>
          <a:xfrm>
            <a:off x="395288" y="693738"/>
            <a:ext cx="70691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检查字词的认读情况。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7411" name="文本框 11"/>
          <p:cNvSpPr txBox="1"/>
          <p:nvPr/>
        </p:nvSpPr>
        <p:spPr>
          <a:xfrm>
            <a:off x="4067175" y="1373188"/>
            <a:ext cx="1152525" cy="105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鼎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463" y="2533650"/>
            <a:ext cx="8580437" cy="131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8"/>
          <p:cNvSpPr/>
          <p:nvPr/>
        </p:nvSpPr>
        <p:spPr>
          <a:xfrm>
            <a:off x="827088" y="1257300"/>
            <a:ext cx="8066087" cy="290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70000"/>
              </a:lnSpc>
            </a:pPr>
            <a:r>
              <a:rPr lang="zh-CN" altLang="en-US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剥削   革命   解救   压迫</a:t>
            </a:r>
            <a:r>
              <a:rPr lang="en-US" altLang="zh-CN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牺牲</a:t>
            </a:r>
            <a:endParaRPr lang="en-US" altLang="zh-CN" sz="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重于泰山    轻于鸿毛    精兵简政</a:t>
            </a:r>
            <a:endParaRPr lang="en-US" altLang="zh-CN" sz="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死得其所    五湖四海</a:t>
            </a:r>
            <a:endParaRPr lang="zh-CN" altLang="en-US" sz="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8888" y="1058863"/>
            <a:ext cx="108108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xuē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72000" y="2090738"/>
            <a:ext cx="10795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hónɡ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矩形 12"/>
          <p:cNvSpPr/>
          <p:nvPr/>
        </p:nvSpPr>
        <p:spPr>
          <a:xfrm>
            <a:off x="827088" y="554038"/>
            <a:ext cx="347980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开火车读、齐读：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1"/>
          <p:cNvSpPr txBox="1"/>
          <p:nvPr/>
        </p:nvSpPr>
        <p:spPr>
          <a:xfrm>
            <a:off x="684213" y="842963"/>
            <a:ext cx="70691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 dirty="0">
                <a:latin typeface="宋体" panose="02010600030101010101" pitchFamily="2" charset="-122"/>
              </a:rPr>
              <a:t>了解张思德。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59" name="文本框 11"/>
          <p:cNvSpPr txBox="1"/>
          <p:nvPr/>
        </p:nvSpPr>
        <p:spPr>
          <a:xfrm>
            <a:off x="684213" y="1563688"/>
            <a:ext cx="82089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）梳理脉络：这篇文章是毛主席写给谁的？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）欣赏电影片段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张思德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，结合课前收集的资料，说说你对张思德的了解。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059832" y="3831155"/>
            <a:ext cx="3600400" cy="60478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点击图片播放视频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1246188" y="842963"/>
            <a:ext cx="696913" cy="3457575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张思德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片段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0484" name="图片 9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696913"/>
            <a:ext cx="4968875" cy="3084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BCBBF"/>
        </a:solidFill>
        <a:ln>
          <a:noFill/>
        </a:ln>
        <a:effectLst>
          <a:outerShdw blurRad="50800" dist="50800" dir="2700000" algn="tl" rotWithShape="0">
            <a:prstClr val="black">
              <a:alpha val="53000"/>
            </a:prstClr>
          </a:outerShdw>
        </a:effectLst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WPS 演示</Application>
  <PresentationFormat>全屏显示(16:9)</PresentationFormat>
  <Paragraphs>185</Paragraphs>
  <Slides>35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Times New Roman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2023-11-01T00:30:00Z</dcterms:created>
  <dcterms:modified xsi:type="dcterms:W3CDTF">2023-11-13T12:07:36Z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2B81D2DDE18C438AA169052C58991D4E_13</vt:lpwstr>
  </property>
  <property fmtid="{D5CDD505-2E9C-101B-9397-08002B2CF9AE}" pid="4" name="KSOProductBuildVer">
    <vt:lpwstr>2052-12.1.0.15374</vt:lpwstr>
  </property>
</Properties>
</file>