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61" r:id="rId7"/>
    <p:sldId id="277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60" r:id="rId23"/>
    <p:sldId id="29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4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商的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近似数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423795" y="984885"/>
            <a:ext cx="6490970" cy="52197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计算下面各题，得数保留两位小数。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矩形 28"/>
          <p:cNvSpPr/>
          <p:nvPr/>
        </p:nvSpPr>
        <p:spPr>
          <a:xfrm>
            <a:off x="2328863" y="2003425"/>
            <a:ext cx="1947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32.4÷7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590925" y="1993900"/>
            <a:ext cx="1990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4.63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321" name="组合 29"/>
          <p:cNvGrpSpPr/>
          <p:nvPr/>
        </p:nvGrpSpPr>
        <p:grpSpPr>
          <a:xfrm>
            <a:off x="2084388" y="2624138"/>
            <a:ext cx="2617787" cy="3546475"/>
            <a:chOff x="2223366" y="1954529"/>
            <a:chExt cx="2617101" cy="3546486"/>
          </a:xfrm>
        </p:grpSpPr>
        <p:sp>
          <p:nvSpPr>
            <p:cNvPr id="13364" name="文本框 38"/>
            <p:cNvSpPr txBox="1"/>
            <p:nvPr/>
          </p:nvSpPr>
          <p:spPr>
            <a:xfrm>
              <a:off x="2891018" y="2291329"/>
              <a:ext cx="12376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3 2 . 4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365" name="文本框 39"/>
            <p:cNvSpPr txBox="1"/>
            <p:nvPr/>
          </p:nvSpPr>
          <p:spPr>
            <a:xfrm>
              <a:off x="2223366" y="2328512"/>
              <a:ext cx="750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66" name="文本框 40"/>
            <p:cNvSpPr txBox="1"/>
            <p:nvPr/>
          </p:nvSpPr>
          <p:spPr>
            <a:xfrm>
              <a:off x="3154790" y="1954529"/>
              <a:ext cx="168567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4 . 6 2 8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67" name="文本框 41"/>
            <p:cNvSpPr txBox="1"/>
            <p:nvPr/>
          </p:nvSpPr>
          <p:spPr>
            <a:xfrm>
              <a:off x="2891018" y="2583033"/>
              <a:ext cx="7239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2 8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3368" name="直接连接符 42"/>
            <p:cNvCxnSpPr/>
            <p:nvPr/>
          </p:nvCxnSpPr>
          <p:spPr>
            <a:xfrm flipV="1">
              <a:off x="2726552" y="2958999"/>
              <a:ext cx="1566545" cy="393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369" name="文本框 43"/>
            <p:cNvSpPr txBox="1"/>
            <p:nvPr/>
          </p:nvSpPr>
          <p:spPr>
            <a:xfrm>
              <a:off x="3168289" y="2932105"/>
              <a:ext cx="1131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4   4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70" name="文本框 44"/>
            <p:cNvSpPr txBox="1"/>
            <p:nvPr/>
          </p:nvSpPr>
          <p:spPr>
            <a:xfrm>
              <a:off x="3168146" y="3202640"/>
              <a:ext cx="9740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4   2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3371" name="直接连接符 45"/>
            <p:cNvCxnSpPr/>
            <p:nvPr/>
          </p:nvCxnSpPr>
          <p:spPr>
            <a:xfrm flipV="1">
              <a:off x="2760022" y="3572881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372" name="文本框 46"/>
            <p:cNvSpPr txBox="1"/>
            <p:nvPr/>
          </p:nvSpPr>
          <p:spPr>
            <a:xfrm>
              <a:off x="3614918" y="3570953"/>
              <a:ext cx="8432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73" name="文本框 47"/>
            <p:cNvSpPr txBox="1"/>
            <p:nvPr/>
          </p:nvSpPr>
          <p:spPr>
            <a:xfrm>
              <a:off x="3598864" y="3874314"/>
              <a:ext cx="73723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3374" name="直接连接符 49"/>
            <p:cNvCxnSpPr/>
            <p:nvPr/>
          </p:nvCxnSpPr>
          <p:spPr>
            <a:xfrm flipV="1">
              <a:off x="2795588" y="4297932"/>
              <a:ext cx="1733550" cy="260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375" name="文本框 50"/>
            <p:cNvSpPr txBox="1"/>
            <p:nvPr/>
          </p:nvSpPr>
          <p:spPr>
            <a:xfrm>
              <a:off x="3896507" y="4268997"/>
              <a:ext cx="8826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76" name="文本框 51"/>
            <p:cNvSpPr txBox="1"/>
            <p:nvPr/>
          </p:nvSpPr>
          <p:spPr>
            <a:xfrm>
              <a:off x="3896507" y="4603758"/>
              <a:ext cx="7423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5 6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3377" name="直接连接符 56"/>
            <p:cNvCxnSpPr/>
            <p:nvPr/>
          </p:nvCxnSpPr>
          <p:spPr>
            <a:xfrm flipV="1">
              <a:off x="3047694" y="5013970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378" name="文本框 57"/>
            <p:cNvSpPr txBox="1"/>
            <p:nvPr/>
          </p:nvSpPr>
          <p:spPr>
            <a:xfrm>
              <a:off x="4169691" y="5040640"/>
              <a:ext cx="355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379" name="组合 58"/>
            <p:cNvGrpSpPr/>
            <p:nvPr/>
          </p:nvGrpSpPr>
          <p:grpSpPr>
            <a:xfrm>
              <a:off x="2491361" y="2168299"/>
              <a:ext cx="2015966" cy="706437"/>
              <a:chOff x="3578225" y="2646363"/>
              <a:chExt cx="2015966" cy="706437"/>
            </a:xfrm>
          </p:grpSpPr>
          <p:cxnSp>
            <p:nvCxnSpPr>
              <p:cNvPr id="13380" name="直接连接符 33"/>
              <p:cNvCxnSpPr/>
              <p:nvPr/>
            </p:nvCxnSpPr>
            <p:spPr>
              <a:xfrm flipV="1">
                <a:off x="3703479" y="2799322"/>
                <a:ext cx="1890712" cy="1450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3381" name="文本框 34"/>
              <p:cNvSpPr txBox="1"/>
              <p:nvPr/>
            </p:nvSpPr>
            <p:spPr>
              <a:xfrm>
                <a:off x="3578225" y="2646363"/>
                <a:ext cx="438150" cy="7064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40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)</a:t>
                </a:r>
                <a:endPara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4114800" y="2713038"/>
            <a:ext cx="323850" cy="3365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3" name="矩形 28"/>
          <p:cNvSpPr/>
          <p:nvPr/>
        </p:nvSpPr>
        <p:spPr>
          <a:xfrm>
            <a:off x="7304088" y="2003425"/>
            <a:ext cx="1947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1.46×1.7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43950" y="1995488"/>
            <a:ext cx="19907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2.48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7423150" y="2689225"/>
          <a:ext cx="219075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88"/>
                <a:gridCol w="547688"/>
                <a:gridCol w="547688"/>
                <a:gridCol w="547688"/>
              </a:tblGrid>
              <a:tr h="370840">
                <a:tc>
                  <a:txBody>
                    <a:bodyPr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9090025" y="4591050"/>
            <a:ext cx="323850" cy="3365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78850" y="3381375"/>
            <a:ext cx="33020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3130" eaLnBrk="1" hangingPunct="1"/>
            <a:r>
              <a:rPr lang="en-US" altLang="zh-CN" sz="16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1600" b="1" i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31163" y="3370263"/>
            <a:ext cx="311150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3130" eaLnBrk="1" hangingPunct="1"/>
            <a:r>
              <a:rPr lang="en-US" altLang="zh-CN" sz="1600" b="1" i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1600" b="1" i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2" grpId="0" bldLvl="0" animBg="1"/>
      <p:bldP spid="64" grpId="0"/>
      <p:bldP spid="32" grpId="0" bldLvl="0" animBg="1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4343" name="矩形 1"/>
          <p:cNvSpPr/>
          <p:nvPr/>
        </p:nvSpPr>
        <p:spPr>
          <a:xfrm>
            <a:off x="3048000" y="2851150"/>
            <a:ext cx="6096000" cy="3416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相同点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：都是按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四舍五入法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取近似值。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不同点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求商的近似值：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只要计算到比要保留的小数  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位数多一位就可以了。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求积的近似值：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要计算出整个积以后再取近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似数。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6605" y="1115378"/>
            <a:ext cx="6530975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求积的近似数和商的近似数有什么相同和不同？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7735"/>
            <a:ext cx="2046605" cy="593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3736975" y="352425"/>
            <a:ext cx="3406775" cy="1212850"/>
          </a:xfrm>
          <a:prstGeom prst="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6" name="矩形 4"/>
          <p:cNvSpPr/>
          <p:nvPr/>
        </p:nvSpPr>
        <p:spPr>
          <a:xfrm>
            <a:off x="1504950" y="1436688"/>
            <a:ext cx="8548688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4.57÷0.7≈                                      0.525÷0.38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      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（保留两位小数）                            （保留一位小数）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3775" y="1565275"/>
            <a:ext cx="8413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6.53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55088" y="1544638"/>
            <a:ext cx="809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1.4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4950" y="2743200"/>
            <a:ext cx="3370263" cy="3482975"/>
            <a:chOff x="1505697" y="2742505"/>
            <a:chExt cx="3369135" cy="3484454"/>
          </a:xfrm>
        </p:grpSpPr>
        <p:grpSp>
          <p:nvGrpSpPr>
            <p:cNvPr id="15390" name="组合 32"/>
            <p:cNvGrpSpPr/>
            <p:nvPr/>
          </p:nvGrpSpPr>
          <p:grpSpPr>
            <a:xfrm>
              <a:off x="1505697" y="2742505"/>
              <a:ext cx="3186672" cy="2786403"/>
              <a:chOff x="1826084" y="1942214"/>
              <a:chExt cx="3187230" cy="2787158"/>
            </a:xfrm>
          </p:grpSpPr>
          <p:sp>
            <p:nvSpPr>
              <p:cNvPr id="15398" name="文本框 33"/>
              <p:cNvSpPr txBox="1"/>
              <p:nvPr/>
            </p:nvSpPr>
            <p:spPr>
              <a:xfrm>
                <a:off x="2891018" y="2291329"/>
                <a:ext cx="1237615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4. 5  7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5399" name="文本框 34"/>
              <p:cNvSpPr txBox="1"/>
              <p:nvPr/>
            </p:nvSpPr>
            <p:spPr>
              <a:xfrm>
                <a:off x="1826084" y="2328512"/>
                <a:ext cx="922419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0 . 7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400" name="文本框 35"/>
              <p:cNvSpPr txBox="1"/>
              <p:nvPr/>
            </p:nvSpPr>
            <p:spPr>
              <a:xfrm>
                <a:off x="3230813" y="1942214"/>
                <a:ext cx="1685677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6. 5 2 8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401" name="文本框 36"/>
              <p:cNvSpPr txBox="1"/>
              <p:nvPr/>
            </p:nvSpPr>
            <p:spPr>
              <a:xfrm>
                <a:off x="2891018" y="2583033"/>
                <a:ext cx="84618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4  2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402" name="直接连接符 37"/>
              <p:cNvCxnSpPr/>
              <p:nvPr/>
            </p:nvCxnSpPr>
            <p:spPr>
              <a:xfrm flipV="1">
                <a:off x="2726552" y="2958999"/>
                <a:ext cx="1566545" cy="3937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403" name="文本框 38"/>
              <p:cNvSpPr txBox="1"/>
              <p:nvPr/>
            </p:nvSpPr>
            <p:spPr>
              <a:xfrm>
                <a:off x="3271859" y="2905472"/>
                <a:ext cx="113157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3  7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404" name="文本框 39"/>
              <p:cNvSpPr txBox="1"/>
              <p:nvPr/>
            </p:nvSpPr>
            <p:spPr>
              <a:xfrm>
                <a:off x="3270459" y="3202633"/>
                <a:ext cx="97409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3  5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405" name="直接连接符 40"/>
              <p:cNvCxnSpPr/>
              <p:nvPr/>
            </p:nvCxnSpPr>
            <p:spPr>
              <a:xfrm flipV="1">
                <a:off x="2881066" y="3572881"/>
                <a:ext cx="1605915" cy="2667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406" name="文本框 41"/>
              <p:cNvSpPr txBox="1"/>
              <p:nvPr/>
            </p:nvSpPr>
            <p:spPr>
              <a:xfrm>
                <a:off x="3618801" y="3570111"/>
                <a:ext cx="84328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2 0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407" name="文本框 42"/>
              <p:cNvSpPr txBox="1"/>
              <p:nvPr/>
            </p:nvSpPr>
            <p:spPr>
              <a:xfrm>
                <a:off x="3618801" y="3900426"/>
                <a:ext cx="737235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1 4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408" name="直接连接符 43"/>
              <p:cNvCxnSpPr/>
              <p:nvPr/>
            </p:nvCxnSpPr>
            <p:spPr>
              <a:xfrm flipV="1">
                <a:off x="3279764" y="4297932"/>
                <a:ext cx="1733550" cy="2603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409" name="文本框 44"/>
              <p:cNvSpPr txBox="1"/>
              <p:nvPr/>
            </p:nvSpPr>
            <p:spPr>
              <a:xfrm>
                <a:off x="3896507" y="4268997"/>
                <a:ext cx="88265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6  0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5410" name="组合 48"/>
              <p:cNvGrpSpPr/>
              <p:nvPr/>
            </p:nvGrpSpPr>
            <p:grpSpPr>
              <a:xfrm>
                <a:off x="2504810" y="2168299"/>
                <a:ext cx="2002517" cy="706437"/>
                <a:chOff x="3591674" y="2646363"/>
                <a:chExt cx="2002517" cy="706437"/>
              </a:xfrm>
            </p:grpSpPr>
            <p:cxnSp>
              <p:nvCxnSpPr>
                <p:cNvPr id="15411" name="直接连接符 33"/>
                <p:cNvCxnSpPr/>
                <p:nvPr/>
              </p:nvCxnSpPr>
              <p:spPr>
                <a:xfrm flipV="1">
                  <a:off x="3703479" y="2799322"/>
                  <a:ext cx="1890712" cy="14508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cxnSp>
            <p:sp>
              <p:nvSpPr>
                <p:cNvPr id="15412" name="文本框 34"/>
                <p:cNvSpPr txBox="1"/>
                <p:nvPr/>
              </p:nvSpPr>
              <p:spPr>
                <a:xfrm>
                  <a:off x="3591674" y="2646363"/>
                  <a:ext cx="438150" cy="7064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zh-CN" altLang="en-US" sz="4000" dirty="0">
                      <a:solidFill>
                        <a:srgbClr val="C00000"/>
                      </a:solidFill>
                      <a:latin typeface="宋体" panose="02010600030101010101" pitchFamily="2" charset="-122"/>
                    </a:rPr>
                    <a:t>)</a:t>
                  </a:r>
                  <a:endParaRPr lang="zh-CN" altLang="en-US" sz="4000" dirty="0">
                    <a:solidFill>
                      <a:srgbClr val="C00000"/>
                    </a:solidFill>
                    <a:latin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3" name="直接连接符 2"/>
            <p:cNvCxnSpPr/>
            <p:nvPr/>
          </p:nvCxnSpPr>
          <p:spPr>
            <a:xfrm>
              <a:off x="1805635" y="3365069"/>
              <a:ext cx="201545" cy="168346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554894" y="3261838"/>
              <a:ext cx="201545" cy="169934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2753054" y="3301542"/>
              <a:ext cx="201546" cy="168346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94" name="矩形 3"/>
            <p:cNvSpPr/>
            <p:nvPr/>
          </p:nvSpPr>
          <p:spPr>
            <a:xfrm>
              <a:off x="3063301" y="3080464"/>
              <a:ext cx="36420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.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95" name="文本框 42"/>
            <p:cNvSpPr txBox="1"/>
            <p:nvPr/>
          </p:nvSpPr>
          <p:spPr>
            <a:xfrm>
              <a:off x="3580945" y="5366311"/>
              <a:ext cx="85452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5  6</a:t>
              </a:r>
              <a:endPara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396" name="直接连接符 43"/>
            <p:cNvCxnSpPr/>
            <p:nvPr/>
          </p:nvCxnSpPr>
          <p:spPr>
            <a:xfrm flipV="1">
              <a:off x="3141585" y="5760338"/>
              <a:ext cx="1733247" cy="2602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5397" name="矩形 4"/>
            <p:cNvSpPr/>
            <p:nvPr/>
          </p:nvSpPr>
          <p:spPr>
            <a:xfrm>
              <a:off x="3954322" y="5765294"/>
              <a:ext cx="37382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4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15125" y="2630488"/>
            <a:ext cx="3395663" cy="2820987"/>
            <a:chOff x="1505697" y="2715325"/>
            <a:chExt cx="3395467" cy="2820751"/>
          </a:xfrm>
        </p:grpSpPr>
        <p:grpSp>
          <p:nvGrpSpPr>
            <p:cNvPr id="15371" name="组合 32"/>
            <p:cNvGrpSpPr/>
            <p:nvPr/>
          </p:nvGrpSpPr>
          <p:grpSpPr>
            <a:xfrm>
              <a:off x="1505697" y="2715325"/>
              <a:ext cx="3395467" cy="2820751"/>
              <a:chOff x="1826084" y="1915026"/>
              <a:chExt cx="3396061" cy="2821515"/>
            </a:xfrm>
          </p:grpSpPr>
          <p:sp>
            <p:nvSpPr>
              <p:cNvPr id="15375" name="文本框 33"/>
              <p:cNvSpPr txBox="1"/>
              <p:nvPr/>
            </p:nvSpPr>
            <p:spPr>
              <a:xfrm>
                <a:off x="2891017" y="2291329"/>
                <a:ext cx="1758005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0. 5 2. 5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5376" name="文本框 34"/>
              <p:cNvSpPr txBox="1"/>
              <p:nvPr/>
            </p:nvSpPr>
            <p:spPr>
              <a:xfrm>
                <a:off x="1826084" y="2328512"/>
                <a:ext cx="922419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0.38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77" name="文本框 35"/>
              <p:cNvSpPr txBox="1"/>
              <p:nvPr/>
            </p:nvSpPr>
            <p:spPr>
              <a:xfrm>
                <a:off x="3494993" y="1915026"/>
                <a:ext cx="1685677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1. 3 8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78" name="文本框 36"/>
              <p:cNvSpPr txBox="1"/>
              <p:nvPr/>
            </p:nvSpPr>
            <p:spPr>
              <a:xfrm>
                <a:off x="3242129" y="2582147"/>
                <a:ext cx="84618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3 8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379" name="直接连接符 37"/>
              <p:cNvCxnSpPr/>
              <p:nvPr/>
            </p:nvCxnSpPr>
            <p:spPr>
              <a:xfrm flipV="1">
                <a:off x="2726552" y="2969820"/>
                <a:ext cx="1797475" cy="28552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380" name="文本框 38"/>
              <p:cNvSpPr txBox="1"/>
              <p:nvPr/>
            </p:nvSpPr>
            <p:spPr>
              <a:xfrm>
                <a:off x="3255578" y="2918538"/>
                <a:ext cx="113157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1 4  5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81" name="文本框 39"/>
              <p:cNvSpPr txBox="1"/>
              <p:nvPr/>
            </p:nvSpPr>
            <p:spPr>
              <a:xfrm>
                <a:off x="3287808" y="3215552"/>
                <a:ext cx="1236868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1 1  4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382" name="直接连接符 40"/>
              <p:cNvCxnSpPr/>
              <p:nvPr/>
            </p:nvCxnSpPr>
            <p:spPr>
              <a:xfrm flipV="1">
                <a:off x="2881066" y="3576796"/>
                <a:ext cx="1898092" cy="22756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383" name="文本框 41"/>
              <p:cNvSpPr txBox="1"/>
              <p:nvPr/>
            </p:nvSpPr>
            <p:spPr>
              <a:xfrm>
                <a:off x="3564343" y="3570190"/>
                <a:ext cx="1247043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3  1  0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84" name="文本框 42"/>
              <p:cNvSpPr txBox="1"/>
              <p:nvPr/>
            </p:nvSpPr>
            <p:spPr>
              <a:xfrm>
                <a:off x="3579431" y="3901641"/>
                <a:ext cx="1192586" cy="461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3  0  4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5385" name="直接连接符 43"/>
              <p:cNvCxnSpPr/>
              <p:nvPr/>
            </p:nvCxnSpPr>
            <p:spPr>
              <a:xfrm flipV="1">
                <a:off x="3279764" y="4297932"/>
                <a:ext cx="1733550" cy="26035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5386" name="文本框 44"/>
              <p:cNvSpPr txBox="1"/>
              <p:nvPr/>
            </p:nvSpPr>
            <p:spPr>
              <a:xfrm>
                <a:off x="4339495" y="4276166"/>
                <a:ext cx="882650" cy="4603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2400" b="1" dirty="0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6 </a:t>
                </a:r>
                <a:endPara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5387" name="组合 48"/>
              <p:cNvGrpSpPr/>
              <p:nvPr/>
            </p:nvGrpSpPr>
            <p:grpSpPr>
              <a:xfrm>
                <a:off x="2504810" y="2168299"/>
                <a:ext cx="2002517" cy="706437"/>
                <a:chOff x="3591674" y="2646363"/>
                <a:chExt cx="2002517" cy="706437"/>
              </a:xfrm>
            </p:grpSpPr>
            <p:cxnSp>
              <p:nvCxnSpPr>
                <p:cNvPr id="15388" name="直接连接符 33"/>
                <p:cNvCxnSpPr/>
                <p:nvPr/>
              </p:nvCxnSpPr>
              <p:spPr>
                <a:xfrm flipV="1">
                  <a:off x="3703479" y="2799322"/>
                  <a:ext cx="1890712" cy="14508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cxnSp>
            <p:sp>
              <p:nvSpPr>
                <p:cNvPr id="15389" name="文本框 34"/>
                <p:cNvSpPr txBox="1"/>
                <p:nvPr/>
              </p:nvSpPr>
              <p:spPr>
                <a:xfrm>
                  <a:off x="3591674" y="2646363"/>
                  <a:ext cx="438150" cy="7064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eaLnBrk="1" hangingPunct="1"/>
                  <a:r>
                    <a:rPr lang="zh-CN" altLang="en-US" sz="4000" dirty="0">
                      <a:solidFill>
                        <a:srgbClr val="C00000"/>
                      </a:solidFill>
                      <a:latin typeface="宋体" panose="02010600030101010101" pitchFamily="2" charset="-122"/>
                    </a:rPr>
                    <a:t>)</a:t>
                  </a:r>
                  <a:endParaRPr lang="zh-CN" altLang="en-US" sz="4000" dirty="0">
                    <a:solidFill>
                      <a:srgbClr val="C00000"/>
                    </a:solidFill>
                    <a:latin typeface="宋体" panose="02010600030101010101" pitchFamily="2" charset="-122"/>
                  </a:endParaRPr>
                </a:p>
              </p:txBody>
            </p:sp>
          </p:grpSp>
        </p:grpSp>
        <p:cxnSp>
          <p:nvCxnSpPr>
            <p:cNvPr id="83" name="直接连接符 82"/>
            <p:cNvCxnSpPr/>
            <p:nvPr/>
          </p:nvCxnSpPr>
          <p:spPr>
            <a:xfrm>
              <a:off x="1732697" y="3339160"/>
              <a:ext cx="201600" cy="169849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1554907" y="3262966"/>
              <a:ext cx="201600" cy="168261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813721" y="3313762"/>
              <a:ext cx="185727" cy="153975"/>
            </a:xfrm>
            <a:prstGeom prst="line">
              <a:avLst/>
            </a:prstGeom>
            <a:ln w="28575">
              <a:solidFill>
                <a:srgbClr val="3617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5" name="矩形 4"/>
          <p:cNvSpPr/>
          <p:nvPr/>
        </p:nvSpPr>
        <p:spPr>
          <a:xfrm>
            <a:off x="4186555" y="332105"/>
            <a:ext cx="26987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根据要求计算。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3057525" y="546735"/>
            <a:ext cx="6673215" cy="1266825"/>
          </a:xfrm>
          <a:prstGeom prst="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6389" name="矩形 1"/>
          <p:cNvSpPr/>
          <p:nvPr/>
        </p:nvSpPr>
        <p:spPr>
          <a:xfrm>
            <a:off x="3360738" y="890270"/>
            <a:ext cx="591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38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用“四舍五入”的方法求出商的近似数。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66570" y="2388870"/>
          <a:ext cx="8410576" cy="2543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644"/>
                <a:gridCol w="2102644"/>
                <a:gridCol w="2102644"/>
                <a:gridCol w="2102644"/>
              </a:tblGrid>
              <a:tr h="635635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保留整数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保留一位小数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保留两位小数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2.7÷1.1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16÷23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2.7÷0.46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6" marR="91436" marT="45709" marB="457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4705033" y="3198495"/>
            <a:ext cx="8096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32258" y="3171508"/>
            <a:ext cx="809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16645" y="3171508"/>
            <a:ext cx="9239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2.45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05033" y="3792220"/>
            <a:ext cx="8096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32258" y="3765233"/>
            <a:ext cx="809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716645" y="3739833"/>
            <a:ext cx="9239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0.70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05033" y="4416108"/>
            <a:ext cx="809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32258" y="4389120"/>
            <a:ext cx="8096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5.9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16645" y="4363720"/>
            <a:ext cx="9239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5.87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7414" name="矩形 3"/>
          <p:cNvSpPr/>
          <p:nvPr/>
        </p:nvSpPr>
        <p:spPr>
          <a:xfrm>
            <a:off x="1920240" y="2545080"/>
            <a:ext cx="7707313" cy="30464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5.095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精确到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0.01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5.10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。            （  ）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）求商的近似值的时候，要计算出商的所有数字。                                           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（  ）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）求商的近似值一般用“四舍五入法”。  （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75003" y="2794318"/>
            <a:ext cx="436562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003" y="4257993"/>
            <a:ext cx="458787" cy="5222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57565" y="5000943"/>
            <a:ext cx="436563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波形 3"/>
          <p:cNvSpPr/>
          <p:nvPr/>
        </p:nvSpPr>
        <p:spPr>
          <a:xfrm>
            <a:off x="3370580" y="600710"/>
            <a:ext cx="4313555" cy="1266825"/>
          </a:xfrm>
          <a:prstGeom prst="wav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413" name="矩形 4"/>
          <p:cNvSpPr/>
          <p:nvPr/>
        </p:nvSpPr>
        <p:spPr>
          <a:xfrm>
            <a:off x="4537710" y="600393"/>
            <a:ext cx="1979613" cy="954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判断正误。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8437" name="矩形 1"/>
          <p:cNvSpPr/>
          <p:nvPr/>
        </p:nvSpPr>
        <p:spPr>
          <a:xfrm>
            <a:off x="2406650" y="1504950"/>
            <a:ext cx="7756525" cy="168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木工师傅做一个方桌面，需木板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0.65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平方米。现在又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6.34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平方米的木板，可以做多少个这样的放桌面？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（得数保留整数）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62475" y="4681538"/>
            <a:ext cx="44640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答：可以做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个这样的放桌面。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6213" y="3889375"/>
            <a:ext cx="32654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6.34÷0.65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9461" name="矩形 4"/>
          <p:cNvSpPr/>
          <p:nvPr/>
        </p:nvSpPr>
        <p:spPr>
          <a:xfrm>
            <a:off x="2841625" y="1069023"/>
            <a:ext cx="7756525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一架飞机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小时飞行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166.5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千米，一只燕子每小时飞行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94.5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千米。飞机每小时飞行的路程是燕子的多少倍？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（得数保留一位小数）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12820" y="3157855"/>
            <a:ext cx="6191250" cy="2308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166.5÷0.5=333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（千米）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333÷94.5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答：飞机每小时飞行的路程是燕子的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倍。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4074160" y="535940"/>
            <a:ext cx="3028950" cy="1798320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51100" y="2787650"/>
            <a:ext cx="7132638" cy="2197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求商的近似数的方法：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、求商的近似数时，计算到比保留的小数多一位；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、再将最后一位四舍五入。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413" name="矩形 4"/>
          <p:cNvSpPr/>
          <p:nvPr/>
        </p:nvSpPr>
        <p:spPr>
          <a:xfrm>
            <a:off x="4699635" y="837248"/>
            <a:ext cx="196088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我学会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了：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052763" y="1153160"/>
            <a:ext cx="52276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商的近似数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510" name="矩形 28"/>
          <p:cNvSpPr/>
          <p:nvPr/>
        </p:nvSpPr>
        <p:spPr>
          <a:xfrm>
            <a:off x="5756910" y="2165350"/>
            <a:ext cx="1947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19.4÷12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文本框 18"/>
          <p:cNvSpPr txBox="1"/>
          <p:nvPr/>
        </p:nvSpPr>
        <p:spPr>
          <a:xfrm>
            <a:off x="7061835" y="2128838"/>
            <a:ext cx="19923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1.62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512" name="组合 19"/>
          <p:cNvGrpSpPr/>
          <p:nvPr/>
        </p:nvGrpSpPr>
        <p:grpSpPr>
          <a:xfrm>
            <a:off x="5448935" y="2855913"/>
            <a:ext cx="2832100" cy="3546475"/>
            <a:chOff x="2009452" y="1954529"/>
            <a:chExt cx="2831015" cy="3546486"/>
          </a:xfrm>
        </p:grpSpPr>
        <p:sp>
          <p:nvSpPr>
            <p:cNvPr id="21515" name="文本框 21"/>
            <p:cNvSpPr txBox="1"/>
            <p:nvPr/>
          </p:nvSpPr>
          <p:spPr>
            <a:xfrm>
              <a:off x="2891018" y="2291329"/>
              <a:ext cx="12376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1 9 . 4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1516" name="文本框 22"/>
            <p:cNvSpPr txBox="1"/>
            <p:nvPr/>
          </p:nvSpPr>
          <p:spPr>
            <a:xfrm>
              <a:off x="2009452" y="2301655"/>
              <a:ext cx="750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17" name="文本框 23"/>
            <p:cNvSpPr txBox="1"/>
            <p:nvPr/>
          </p:nvSpPr>
          <p:spPr>
            <a:xfrm>
              <a:off x="3154790" y="1954529"/>
              <a:ext cx="168567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1 . 6 1 6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18" name="文本框 25"/>
            <p:cNvSpPr txBox="1"/>
            <p:nvPr/>
          </p:nvSpPr>
          <p:spPr>
            <a:xfrm>
              <a:off x="2891018" y="2583033"/>
              <a:ext cx="7239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1519" name="直接连接符 26"/>
            <p:cNvCxnSpPr/>
            <p:nvPr/>
          </p:nvCxnSpPr>
          <p:spPr>
            <a:xfrm flipV="1">
              <a:off x="2726552" y="2958999"/>
              <a:ext cx="1566545" cy="393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520" name="文本框 27"/>
            <p:cNvSpPr txBox="1"/>
            <p:nvPr/>
          </p:nvSpPr>
          <p:spPr>
            <a:xfrm>
              <a:off x="3168289" y="2932105"/>
              <a:ext cx="1131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21" name="文本框 28"/>
            <p:cNvSpPr txBox="1"/>
            <p:nvPr/>
          </p:nvSpPr>
          <p:spPr>
            <a:xfrm>
              <a:off x="3168146" y="3202640"/>
              <a:ext cx="9740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1522" name="直接连接符 29"/>
            <p:cNvCxnSpPr/>
            <p:nvPr/>
          </p:nvCxnSpPr>
          <p:spPr>
            <a:xfrm flipV="1">
              <a:off x="2760022" y="3572881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523" name="文本框 30"/>
            <p:cNvSpPr txBox="1"/>
            <p:nvPr/>
          </p:nvSpPr>
          <p:spPr>
            <a:xfrm>
              <a:off x="3614918" y="3570953"/>
              <a:ext cx="8432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24" name="文本框 31"/>
            <p:cNvSpPr txBox="1"/>
            <p:nvPr/>
          </p:nvSpPr>
          <p:spPr>
            <a:xfrm>
              <a:off x="3625758" y="3860867"/>
              <a:ext cx="73723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1525" name="直接连接符 32"/>
            <p:cNvCxnSpPr/>
            <p:nvPr/>
          </p:nvCxnSpPr>
          <p:spPr>
            <a:xfrm flipV="1">
              <a:off x="2795588" y="4297932"/>
              <a:ext cx="1733550" cy="260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526" name="文本框 33"/>
            <p:cNvSpPr txBox="1"/>
            <p:nvPr/>
          </p:nvSpPr>
          <p:spPr>
            <a:xfrm>
              <a:off x="3896507" y="4268997"/>
              <a:ext cx="8826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27" name="文本框 34"/>
            <p:cNvSpPr txBox="1"/>
            <p:nvPr/>
          </p:nvSpPr>
          <p:spPr>
            <a:xfrm>
              <a:off x="3896507" y="4603758"/>
              <a:ext cx="7423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1528" name="直接连接符 35"/>
            <p:cNvCxnSpPr/>
            <p:nvPr/>
          </p:nvCxnSpPr>
          <p:spPr>
            <a:xfrm flipV="1">
              <a:off x="3047694" y="5013970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529" name="文本框 36"/>
            <p:cNvSpPr txBox="1"/>
            <p:nvPr/>
          </p:nvSpPr>
          <p:spPr>
            <a:xfrm>
              <a:off x="4169691" y="5040640"/>
              <a:ext cx="355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1530" name="组合 37"/>
            <p:cNvGrpSpPr/>
            <p:nvPr/>
          </p:nvGrpSpPr>
          <p:grpSpPr>
            <a:xfrm>
              <a:off x="2491361" y="2168299"/>
              <a:ext cx="2015966" cy="706437"/>
              <a:chOff x="3578225" y="2646363"/>
              <a:chExt cx="2015966" cy="706437"/>
            </a:xfrm>
          </p:grpSpPr>
          <p:cxnSp>
            <p:nvCxnSpPr>
              <p:cNvPr id="21531" name="直接连接符 33"/>
              <p:cNvCxnSpPr/>
              <p:nvPr/>
            </p:nvCxnSpPr>
            <p:spPr>
              <a:xfrm flipV="1">
                <a:off x="3703479" y="2799322"/>
                <a:ext cx="1890712" cy="1450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21532" name="文本框 34"/>
              <p:cNvSpPr txBox="1"/>
              <p:nvPr/>
            </p:nvSpPr>
            <p:spPr>
              <a:xfrm>
                <a:off x="3578225" y="2646363"/>
                <a:ext cx="438150" cy="7064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40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)</a:t>
                </a:r>
                <a:endPara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7641273" y="2889250"/>
            <a:ext cx="323850" cy="33813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9448" y="2726055"/>
            <a:ext cx="4394200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求商的近似数时，计算到比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保留的小数多一位；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再将最后一位四舍五入。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>
            <a:off x="2855595" y="1167765"/>
            <a:ext cx="6101715" cy="953135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745615" y="2849880"/>
            <a:ext cx="8980805" cy="20612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66675">
              <a:lnSpc>
                <a:spcPct val="200000"/>
              </a:lnSpc>
            </a:pPr>
            <a:r>
              <a:rPr lang="en-US" sz="3200" b="0">
                <a:latin typeface="Times New Roman" panose="02020603050405020304" charset="0"/>
              </a:rPr>
              <a:t>        3.756              9.223             26.52              3.25</a:t>
            </a:r>
            <a:r>
              <a:rPr lang="en-US" sz="3200" b="0">
                <a:latin typeface="宋体" panose="02010600030101010101" pitchFamily="2" charset="-122"/>
              </a:rPr>
              <a:t>  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宋体" panose="02010600030101010101" pitchFamily="2" charset="-122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宋体" panose="02010600030101010101" pitchFamily="2" charset="-122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宋体" panose="02010600030101010101" pitchFamily="2" charset="-122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宋体" panose="02010600030101010101" pitchFamily="2" charset="-122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宋体" panose="02010600030101010101" pitchFamily="2" charset="-122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宋体" panose="02010600030101010101" pitchFamily="2" charset="-122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宋体" panose="02010600030101010101" pitchFamily="2" charset="-122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4590" y="1167765"/>
            <a:ext cx="44043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ea typeface="宋体" panose="02010600030101010101" pitchFamily="2" charset="-122"/>
                <a:sym typeface="+mn-ea"/>
              </a:rPr>
              <a:t>用“四舍五入”法将下面的数改写成一位小数。</a:t>
            </a:r>
            <a:endParaRPr lang="en-US" altLang="en-US" sz="2800">
              <a:latin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4305" y="4210050"/>
            <a:ext cx="786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3.8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2185" y="4210050"/>
            <a:ext cx="1012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26.5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1745" y="4210050"/>
            <a:ext cx="786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9.2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54210" y="4210050"/>
            <a:ext cx="786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3.3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4" name="梯形 3"/>
          <p:cNvSpPr/>
          <p:nvPr/>
        </p:nvSpPr>
        <p:spPr>
          <a:xfrm>
            <a:off x="2801620" y="801370"/>
            <a:ext cx="6101715" cy="953135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计算下面各题，得数保留两位小数。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7525" y="2245995"/>
            <a:ext cx="8129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1">
                <a:latin typeface="Times New Roman" panose="02020603050405020304" charset="0"/>
              </a:rPr>
              <a:t>    3.45</a:t>
            </a:r>
            <a:r>
              <a:rPr lang="en-US" sz="2800" b="1">
                <a:latin typeface="宋体" panose="02010600030101010101" pitchFamily="2" charset="-122"/>
              </a:rPr>
              <a:t>×1.2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≈</a:t>
            </a:r>
            <a:r>
              <a:rPr lang="en-US" sz="2800" b="1">
                <a:latin typeface="宋体" panose="02010600030101010101" pitchFamily="2" charset="-122"/>
              </a:rPr>
              <a:t>               2.12×0.4</a:t>
            </a: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≈</a:t>
            </a:r>
            <a:endParaRPr lang="en-US" alt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11033" y="3049905"/>
          <a:ext cx="219075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88"/>
                <a:gridCol w="547688"/>
                <a:gridCol w="547688"/>
                <a:gridCol w="547688"/>
              </a:tblGrid>
              <a:tr h="457200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98235" y="3172143"/>
          <a:ext cx="219075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88"/>
                <a:gridCol w="547688"/>
                <a:gridCol w="547688"/>
                <a:gridCol w="547688"/>
              </a:tblGrid>
              <a:tr h="457200"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B w="38100" cmpd="sng">
                      <a:noFill/>
                    </a:lnB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×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26" marR="9142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cxnSp>
        <p:nvCxnSpPr>
          <p:cNvPr id="14" name="直接箭头连接符 13"/>
          <p:cNvCxnSpPr/>
          <p:nvPr/>
        </p:nvCxnSpPr>
        <p:spPr>
          <a:xfrm flipV="1">
            <a:off x="3753803" y="5361305"/>
            <a:ext cx="0" cy="373063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896553" y="5824855"/>
            <a:ext cx="1912938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舍去。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8056245" y="4466590"/>
            <a:ext cx="0" cy="373063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286308" y="4926965"/>
            <a:ext cx="2220913" cy="83185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大于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舍，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向前一位进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81755" y="2267268"/>
            <a:ext cx="83375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3130"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4.14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23263" y="2232343"/>
            <a:ext cx="83375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3130"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0.85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  <p:bldP spid="1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66165" y="915035"/>
            <a:ext cx="10437495" cy="56311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一、教材第</a:t>
            </a:r>
            <a:r>
              <a:rPr lang="en-US" sz="2000" b="0">
                <a:latin typeface="宋体" panose="02010600030101010101" pitchFamily="2" charset="-122"/>
              </a:rPr>
              <a:t>37</a:t>
            </a:r>
            <a:r>
              <a:rPr lang="zh-CN" sz="2000" b="0">
                <a:ea typeface="宋体" panose="02010600030101010101" pitchFamily="2" charset="-122"/>
              </a:rPr>
              <a:t>页问题一：怎样求商的近似数？</a:t>
            </a:r>
            <a:r>
              <a:rPr lang="en-US" sz="2000" b="0">
                <a:latin typeface="宋体" panose="02010600030101010101" pitchFamily="2" charset="-122"/>
              </a:rPr>
              <a:t> </a:t>
            </a:r>
            <a:r>
              <a:rPr lang="en-US" sz="2000" b="0">
                <a:latin typeface="Calibri" panose="020F0502020204030204" pitchFamily="34" charset="0"/>
                <a:ea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计算例题</a:t>
            </a:r>
            <a:r>
              <a:rPr lang="en-US" sz="20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sz="2000" b="0">
                <a:latin typeface="Calibri" panose="020F0502020204030204" pitchFamily="34" charset="0"/>
                <a:ea typeface="宋体" panose="02010600030101010101" pitchFamily="2" charset="-122"/>
              </a:rPr>
              <a:t>，说</a:t>
            </a:r>
            <a:r>
              <a:rPr lang="zh-CN" sz="2000" b="0">
                <a:ea typeface="宋体" panose="02010600030101010101" pitchFamily="2" charset="-122"/>
              </a:rPr>
              <a:t>一说，怎样</a:t>
            </a:r>
            <a:r>
              <a:rPr lang="zh-CN" sz="2000" b="0">
                <a:latin typeface="Calibri" panose="020F0502020204030204" pitchFamily="34" charset="0"/>
                <a:ea typeface="宋体" panose="02010600030101010101" pitchFamily="2" charset="-122"/>
              </a:rPr>
              <a:t>处理</a:t>
            </a:r>
            <a:r>
              <a:rPr lang="zh-CN" sz="2000" b="0">
                <a:ea typeface="宋体" panose="02010600030101010101" pitchFamily="2" charset="-122"/>
              </a:rPr>
              <a:t>商。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填一填：计算价钱，一般要保留（</a:t>
            </a:r>
            <a:r>
              <a:rPr lang="en-US" sz="2000" b="0">
                <a:latin typeface="宋体" panose="02010600030101010101" pitchFamily="2" charset="-122"/>
              </a:rPr>
              <a:t>   </a:t>
            </a:r>
            <a:r>
              <a:rPr lang="zh-CN" sz="2000" b="0">
                <a:ea typeface="宋体" panose="02010600030101010101" pitchFamily="2" charset="-122"/>
              </a:rPr>
              <a:t>）位小数，表示计算到（</a:t>
            </a:r>
            <a:r>
              <a:rPr lang="en-US" sz="2000" b="0">
                <a:latin typeface="宋体" panose="02010600030101010101" pitchFamily="2" charset="-122"/>
              </a:rPr>
              <a:t>      </a:t>
            </a:r>
            <a:r>
              <a:rPr lang="zh-CN" sz="2000" b="0">
                <a:ea typeface="宋体" panose="02010600030101010101" pitchFamily="2" charset="-122"/>
              </a:rPr>
              <a:t>），用（</a:t>
            </a:r>
            <a:r>
              <a:rPr lang="en-US" sz="2000" b="0">
                <a:latin typeface="宋体" panose="02010600030101010101" pitchFamily="2" charset="-122"/>
              </a:rPr>
              <a:t>       </a:t>
            </a:r>
            <a:r>
              <a:rPr lang="zh-CN" sz="2000" b="0">
                <a:ea typeface="宋体" panose="02010600030101010101" pitchFamily="2" charset="-122"/>
              </a:rPr>
              <a:t>）法，保留两位小数除到第（</a:t>
            </a:r>
            <a:r>
              <a:rPr lang="en-US" sz="2000" b="0">
                <a:latin typeface="宋体" panose="02010600030101010101" pitchFamily="2" charset="-122"/>
              </a:rPr>
              <a:t>      </a:t>
            </a:r>
            <a:r>
              <a:rPr lang="zh-CN" sz="2000" b="0">
                <a:ea typeface="宋体" panose="02010600030101010101" pitchFamily="2" charset="-122"/>
              </a:rPr>
              <a:t>）位就可以了。二、商的近似数和积的近似数有什么不同。</a:t>
            </a:r>
            <a:r>
              <a:rPr lang="en-US" sz="2000" b="0">
                <a:latin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计算下面各题的近似数。</a:t>
            </a:r>
            <a:r>
              <a:rPr lang="en-US" sz="2000" b="0">
                <a:latin typeface="宋体" panose="02010600030101010101" pitchFamily="2" charset="-122"/>
              </a:rPr>
              <a:t>32.4÷7                  1.46×1.72.</a:t>
            </a:r>
            <a:r>
              <a:rPr lang="zh-CN" sz="2000" b="0">
                <a:ea typeface="宋体" panose="02010600030101010101" pitchFamily="2" charset="-122"/>
              </a:rPr>
              <a:t>填一填：求积的近似数和商的近似数的相同点：都是按“（       ）”取近似值。不同点：求商的近似值：只要计算到比要保留的小数位数多（</a:t>
            </a:r>
            <a:r>
              <a:rPr lang="en-US" sz="2000" b="0">
                <a:latin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）位就可以了。求积的近似值：要计算出（</a:t>
            </a:r>
            <a:r>
              <a:rPr lang="en-US" sz="2000" b="0">
                <a:latin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）积以后再取近似数。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00450" y="5915025"/>
            <a:ext cx="33416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19.4÷12=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）元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92350" y="5287963"/>
            <a:ext cx="6718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把一个数平均分成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份，求每份是多少用除法：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5" name="文本框 11"/>
          <p:cNvSpPr txBox="1"/>
          <p:nvPr/>
        </p:nvSpPr>
        <p:spPr>
          <a:xfrm>
            <a:off x="2985770" y="550545"/>
            <a:ext cx="3956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爸爸给王鹏买了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筒羽毛球。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4525" y="3729990"/>
            <a:ext cx="2298700" cy="189865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8783955" y="951230"/>
            <a:ext cx="2822575" cy="2440305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你能列出算式吗？说说你的想法</a:t>
            </a:r>
            <a:endParaRPr lang="zh-CN" altLang="en-US" sz="24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1877695"/>
            <a:ext cx="3941445" cy="2634615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5940143" y="1988101"/>
            <a:ext cx="1436333" cy="503835"/>
          </a:xfrm>
          <a:prstGeom prst="wedgeRoundRectCallout">
            <a:avLst>
              <a:gd name="adj1" fmla="val 24619"/>
              <a:gd name="adj2" fmla="val 54238"/>
              <a:gd name="adj3" fmla="val 16667"/>
            </a:avLst>
          </a:prstGeom>
          <a:solidFill>
            <a:sysClr val="window" lastClr="FFFFFF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筒是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12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个。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2179955" y="1383665"/>
            <a:ext cx="2200275" cy="711200"/>
          </a:xfrm>
          <a:prstGeom prst="wedgeRoundRectCallout">
            <a:avLst>
              <a:gd name="adj1" fmla="val -29602"/>
              <a:gd name="adj2" fmla="val 52386"/>
              <a:gd name="adj3" fmla="val 16667"/>
            </a:avLst>
          </a:prstGeom>
          <a:solidFill>
            <a:schemeClr val="bg1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50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这筒羽毛球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19.4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元，每个大约是多少钱？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034983" y="3903663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标注 32"/>
          <p:cNvSpPr/>
          <p:nvPr/>
        </p:nvSpPr>
        <p:spPr>
          <a:xfrm>
            <a:off x="742633" y="3293745"/>
            <a:ext cx="2817813" cy="1035050"/>
          </a:xfrm>
          <a:prstGeom prst="wedgeRoundRectCallout">
            <a:avLst>
              <a:gd name="adj1" fmla="val 10030"/>
              <a:gd name="adj2" fmla="val 6432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保留两位小数除到第三位就可以了！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0248" name="矩形 28"/>
          <p:cNvSpPr/>
          <p:nvPr/>
        </p:nvSpPr>
        <p:spPr>
          <a:xfrm>
            <a:off x="5664835" y="2130108"/>
            <a:ext cx="1947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19.4÷12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71348" y="2093595"/>
            <a:ext cx="1990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1.62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250" name="组合 2"/>
          <p:cNvGrpSpPr/>
          <p:nvPr/>
        </p:nvGrpSpPr>
        <p:grpSpPr>
          <a:xfrm>
            <a:off x="5358448" y="2820670"/>
            <a:ext cx="2830512" cy="3546475"/>
            <a:chOff x="2009452" y="1954529"/>
            <a:chExt cx="2831015" cy="3546486"/>
          </a:xfrm>
        </p:grpSpPr>
        <p:sp>
          <p:nvSpPr>
            <p:cNvPr id="10254" name="文本框 22"/>
            <p:cNvSpPr txBox="1"/>
            <p:nvPr/>
          </p:nvSpPr>
          <p:spPr>
            <a:xfrm>
              <a:off x="2891018" y="2291329"/>
              <a:ext cx="12376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1 9 . 4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255" name="文本框 23"/>
            <p:cNvSpPr txBox="1"/>
            <p:nvPr/>
          </p:nvSpPr>
          <p:spPr>
            <a:xfrm>
              <a:off x="2009452" y="2301655"/>
              <a:ext cx="750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56" name="文本框 24"/>
            <p:cNvSpPr txBox="1"/>
            <p:nvPr/>
          </p:nvSpPr>
          <p:spPr>
            <a:xfrm>
              <a:off x="3154790" y="1954529"/>
              <a:ext cx="168567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1 . 6 1 6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57" name="文本框 25"/>
            <p:cNvSpPr txBox="1"/>
            <p:nvPr/>
          </p:nvSpPr>
          <p:spPr>
            <a:xfrm>
              <a:off x="2891018" y="2583033"/>
              <a:ext cx="7239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258" name="直接连接符 26"/>
            <p:cNvCxnSpPr/>
            <p:nvPr/>
          </p:nvCxnSpPr>
          <p:spPr>
            <a:xfrm flipV="1">
              <a:off x="2726552" y="2958999"/>
              <a:ext cx="1566545" cy="393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59" name="文本框 27"/>
            <p:cNvSpPr txBox="1"/>
            <p:nvPr/>
          </p:nvSpPr>
          <p:spPr>
            <a:xfrm>
              <a:off x="3168289" y="2932105"/>
              <a:ext cx="1131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60" name="文本框 30"/>
            <p:cNvSpPr txBox="1"/>
            <p:nvPr/>
          </p:nvSpPr>
          <p:spPr>
            <a:xfrm>
              <a:off x="3168146" y="3202640"/>
              <a:ext cx="9740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261" name="直接连接符 31"/>
            <p:cNvCxnSpPr/>
            <p:nvPr/>
          </p:nvCxnSpPr>
          <p:spPr>
            <a:xfrm flipV="1">
              <a:off x="2760022" y="3572881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62" name="文本框 33"/>
            <p:cNvSpPr txBox="1"/>
            <p:nvPr/>
          </p:nvSpPr>
          <p:spPr>
            <a:xfrm>
              <a:off x="3614918" y="3570953"/>
              <a:ext cx="8432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63" name="文本框 35"/>
            <p:cNvSpPr txBox="1"/>
            <p:nvPr/>
          </p:nvSpPr>
          <p:spPr>
            <a:xfrm>
              <a:off x="3625758" y="3860867"/>
              <a:ext cx="73723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264" name="直接连接符 36"/>
            <p:cNvCxnSpPr/>
            <p:nvPr/>
          </p:nvCxnSpPr>
          <p:spPr>
            <a:xfrm flipV="1">
              <a:off x="2795588" y="4297932"/>
              <a:ext cx="1733550" cy="260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65" name="文本框 37"/>
            <p:cNvSpPr txBox="1"/>
            <p:nvPr/>
          </p:nvSpPr>
          <p:spPr>
            <a:xfrm>
              <a:off x="3896507" y="4268997"/>
              <a:ext cx="8826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66" name="文本框 40"/>
            <p:cNvSpPr txBox="1"/>
            <p:nvPr/>
          </p:nvSpPr>
          <p:spPr>
            <a:xfrm>
              <a:off x="3896507" y="4603758"/>
              <a:ext cx="7423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267" name="直接连接符 41"/>
            <p:cNvCxnSpPr/>
            <p:nvPr/>
          </p:nvCxnSpPr>
          <p:spPr>
            <a:xfrm flipV="1">
              <a:off x="3047694" y="5013970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68" name="文本框 50"/>
            <p:cNvSpPr txBox="1"/>
            <p:nvPr/>
          </p:nvSpPr>
          <p:spPr>
            <a:xfrm>
              <a:off x="4169691" y="5040640"/>
              <a:ext cx="355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269" name="组合 52"/>
            <p:cNvGrpSpPr/>
            <p:nvPr/>
          </p:nvGrpSpPr>
          <p:grpSpPr>
            <a:xfrm>
              <a:off x="2491361" y="2168299"/>
              <a:ext cx="2015966" cy="706437"/>
              <a:chOff x="3578225" y="2646363"/>
              <a:chExt cx="2015966" cy="706437"/>
            </a:xfrm>
          </p:grpSpPr>
          <p:cxnSp>
            <p:nvCxnSpPr>
              <p:cNvPr id="10270" name="直接连接符 33"/>
              <p:cNvCxnSpPr/>
              <p:nvPr/>
            </p:nvCxnSpPr>
            <p:spPr>
              <a:xfrm flipV="1">
                <a:off x="3703479" y="2799322"/>
                <a:ext cx="1890712" cy="1450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0271" name="文本框 34"/>
              <p:cNvSpPr txBox="1"/>
              <p:nvPr/>
            </p:nvSpPr>
            <p:spPr>
              <a:xfrm>
                <a:off x="3578225" y="2646363"/>
                <a:ext cx="438150" cy="7064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40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)</a:t>
                </a:r>
                <a:endPara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655320" y="1760220"/>
            <a:ext cx="2905125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计算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价钱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，保留两位小数，表示计算到分。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9198" y="2854008"/>
            <a:ext cx="325438" cy="33813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3745" y="1062355"/>
            <a:ext cx="3630295" cy="521970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保留两位小数</a:t>
            </a:r>
            <a:endParaRPr kumimoji="0" lang="en-US" altLang="zh-CN" sz="2800" b="1" i="0" u="none" strike="noStrike" kern="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4465955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9" grpId="0"/>
      <p:bldP spid="56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标注 32"/>
          <p:cNvSpPr/>
          <p:nvPr/>
        </p:nvSpPr>
        <p:spPr>
          <a:xfrm>
            <a:off x="8130223" y="3258503"/>
            <a:ext cx="2817813" cy="1035050"/>
          </a:xfrm>
          <a:prstGeom prst="wedgeRoundRectCallout">
            <a:avLst>
              <a:gd name="adj1" fmla="val 10030"/>
              <a:gd name="adj2" fmla="val 6432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保留一位小数除到第两位就可以了！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1271" name="矩形 28"/>
          <p:cNvSpPr/>
          <p:nvPr/>
        </p:nvSpPr>
        <p:spPr>
          <a:xfrm>
            <a:off x="2915285" y="2354263"/>
            <a:ext cx="1947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19.4÷12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20210" y="2319338"/>
            <a:ext cx="19923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273" name="组合 2"/>
          <p:cNvGrpSpPr/>
          <p:nvPr/>
        </p:nvGrpSpPr>
        <p:grpSpPr>
          <a:xfrm>
            <a:off x="2608898" y="3046413"/>
            <a:ext cx="2830512" cy="2787650"/>
            <a:chOff x="2009452" y="1954529"/>
            <a:chExt cx="2831015" cy="2789173"/>
          </a:xfrm>
        </p:grpSpPr>
        <p:sp>
          <p:nvSpPr>
            <p:cNvPr id="11278" name="文本框 22"/>
            <p:cNvSpPr txBox="1"/>
            <p:nvPr/>
          </p:nvSpPr>
          <p:spPr>
            <a:xfrm>
              <a:off x="2891018" y="2291329"/>
              <a:ext cx="123761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1 9 . 4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1279" name="文本框 23"/>
            <p:cNvSpPr txBox="1"/>
            <p:nvPr/>
          </p:nvSpPr>
          <p:spPr>
            <a:xfrm>
              <a:off x="2009452" y="2301655"/>
              <a:ext cx="750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80" name="文本框 24"/>
            <p:cNvSpPr txBox="1"/>
            <p:nvPr/>
          </p:nvSpPr>
          <p:spPr>
            <a:xfrm>
              <a:off x="3154790" y="1954529"/>
              <a:ext cx="168567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1 . 6 1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81" name="文本框 25"/>
            <p:cNvSpPr txBox="1"/>
            <p:nvPr/>
          </p:nvSpPr>
          <p:spPr>
            <a:xfrm>
              <a:off x="2891018" y="2583033"/>
              <a:ext cx="7239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1282" name="直接连接符 26"/>
            <p:cNvCxnSpPr/>
            <p:nvPr/>
          </p:nvCxnSpPr>
          <p:spPr>
            <a:xfrm flipV="1">
              <a:off x="2726552" y="2958999"/>
              <a:ext cx="1566545" cy="393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283" name="文本框 27"/>
            <p:cNvSpPr txBox="1"/>
            <p:nvPr/>
          </p:nvSpPr>
          <p:spPr>
            <a:xfrm>
              <a:off x="3168289" y="2932105"/>
              <a:ext cx="11315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7   4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84" name="文本框 30"/>
            <p:cNvSpPr txBox="1"/>
            <p:nvPr/>
          </p:nvSpPr>
          <p:spPr>
            <a:xfrm>
              <a:off x="3168146" y="3202640"/>
              <a:ext cx="97409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7   2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1285" name="直接连接符 31"/>
            <p:cNvCxnSpPr/>
            <p:nvPr/>
          </p:nvCxnSpPr>
          <p:spPr>
            <a:xfrm flipV="1">
              <a:off x="2760022" y="3572881"/>
              <a:ext cx="1605915" cy="2667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286" name="文本框 33"/>
            <p:cNvSpPr txBox="1"/>
            <p:nvPr/>
          </p:nvSpPr>
          <p:spPr>
            <a:xfrm>
              <a:off x="3614918" y="3570953"/>
              <a:ext cx="84328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2 0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87" name="文本框 35"/>
            <p:cNvSpPr txBox="1"/>
            <p:nvPr/>
          </p:nvSpPr>
          <p:spPr>
            <a:xfrm>
              <a:off x="3625758" y="3860867"/>
              <a:ext cx="73723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1 2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1288" name="直接连接符 36"/>
            <p:cNvCxnSpPr/>
            <p:nvPr/>
          </p:nvCxnSpPr>
          <p:spPr>
            <a:xfrm flipV="1">
              <a:off x="2795588" y="4297932"/>
              <a:ext cx="1733550" cy="26035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289" name="文本框 37"/>
            <p:cNvSpPr txBox="1"/>
            <p:nvPr/>
          </p:nvSpPr>
          <p:spPr>
            <a:xfrm>
              <a:off x="3921668" y="4283327"/>
              <a:ext cx="8826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290" name="组合 52"/>
            <p:cNvGrpSpPr/>
            <p:nvPr/>
          </p:nvGrpSpPr>
          <p:grpSpPr>
            <a:xfrm>
              <a:off x="2491361" y="2168299"/>
              <a:ext cx="2015966" cy="706437"/>
              <a:chOff x="3578225" y="2646363"/>
              <a:chExt cx="2015966" cy="706437"/>
            </a:xfrm>
          </p:grpSpPr>
          <p:cxnSp>
            <p:nvCxnSpPr>
              <p:cNvPr id="11291" name="直接连接符 33"/>
              <p:cNvCxnSpPr/>
              <p:nvPr/>
            </p:nvCxnSpPr>
            <p:spPr>
              <a:xfrm flipV="1">
                <a:off x="3703479" y="2799322"/>
                <a:ext cx="1890712" cy="1450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11292" name="文本框 34"/>
              <p:cNvSpPr txBox="1"/>
              <p:nvPr/>
            </p:nvSpPr>
            <p:spPr>
              <a:xfrm>
                <a:off x="3578225" y="2646363"/>
                <a:ext cx="438150" cy="7064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zh-CN" altLang="en-US" sz="40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)</a:t>
                </a:r>
                <a:endPara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6982460" y="1710373"/>
            <a:ext cx="2905125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计算价钱，保留一位小数，表示精确到角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535" y="3059113"/>
            <a:ext cx="323850" cy="3365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7" name="矩形 1"/>
          <p:cNvSpPr/>
          <p:nvPr/>
        </p:nvSpPr>
        <p:spPr>
          <a:xfrm>
            <a:off x="3754120" y="718185"/>
            <a:ext cx="387223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3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保留一位小数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：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8424" t="3506" r="4163"/>
          <a:stretch>
            <a:fillRect/>
          </a:stretch>
        </p:blipFill>
        <p:spPr>
          <a:xfrm>
            <a:off x="9581515" y="4662170"/>
            <a:ext cx="1120140" cy="207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9" grpId="0"/>
      <p:bldP spid="56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57400" y="1976438"/>
            <a:ext cx="5114925" cy="645160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怎样求商的近似数？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7013" y="3550285"/>
            <a:ext cx="8010525" cy="1383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1.</a:t>
            </a: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求商的近似数时，计算到比保留的小数（            ）；</a:t>
            </a:r>
            <a:endParaRPr kumimoji="0" lang="zh-CN" altLang="en-US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2.</a:t>
            </a: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再将最后一位（                  ）。</a:t>
            </a:r>
            <a:endParaRPr kumimoji="0" lang="zh-CN" altLang="en-US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29555" y="4471670"/>
            <a:ext cx="1533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四舍五入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01393" y="3736975"/>
            <a:ext cx="1182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多一位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28725"/>
            <a:ext cx="2057400" cy="500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KSO_WM_UNIT_TABLE_BEAUTIFY" val="smartTable{ab40fff7-79ec-4534-8a68-7bceca491943}"/>
</p:tagLst>
</file>

<file path=ppt/tags/tag2.xml><?xml version="1.0" encoding="utf-8"?>
<p:tagLst xmlns:p="http://schemas.openxmlformats.org/presentationml/2006/main">
  <p:tag name="KSO_WM_UNIT_TABLE_BEAUTIFY" val="smartTable{08bb2bf6-6f48-4be1-8635-dc3d28b0105d}"/>
</p:tagLst>
</file>

<file path=ppt/tags/tag3.xml><?xml version="1.0" encoding="utf-8"?>
<p:tagLst xmlns:p="http://schemas.openxmlformats.org/presentationml/2006/main">
  <p:tag name="KSO_WM_UNIT_TABLE_BEAUTIFY" val="smartTable{39c5f648-61d2-4ace-9b78-467a687fa564}"/>
</p:tagLst>
</file>

<file path=ppt/tags/tag4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2302</Words>
  <Application>WPS 演示</Application>
  <PresentationFormat>宽屏</PresentationFormat>
  <Paragraphs>483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思源宋体 CN Heavy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合作共学</vt:lpstr>
      <vt:lpstr>合作共学</vt:lpstr>
      <vt:lpstr>合作共学</vt:lpstr>
      <vt:lpstr>合作共学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129</cp:revision>
  <dcterms:created xsi:type="dcterms:W3CDTF">2021-06-08T08:52:00Z</dcterms:created>
  <dcterms:modified xsi:type="dcterms:W3CDTF">2023-09-28T14:20:12Z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