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9" r:id="rId4"/>
    <p:sldId id="263" r:id="rId5"/>
    <p:sldId id="262" r:id="rId6"/>
    <p:sldId id="256" r:id="rId7"/>
    <p:sldId id="257" r:id="rId8"/>
    <p:sldId id="260" r:id="rId9"/>
    <p:sldId id="261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58" r:id="rId19"/>
    <p:sldId id="278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/>
          <p:nvPr/>
        </p:nvSpPr>
        <p:spPr>
          <a:xfrm>
            <a:off x="900113" y="2636838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4800"/>
              <a:t>Unit 2 </a:t>
            </a:r>
            <a:br>
              <a:rPr lang="en-US" altLang="zh-CN" sz="4800"/>
            </a:br>
            <a:r>
              <a:rPr lang="en-US" altLang="zh-CN" sz="4800"/>
              <a:t>School in Canada</a:t>
            </a:r>
            <a:br>
              <a:rPr lang="en-US" altLang="zh-CN" sz="4800"/>
            </a:br>
            <a:r>
              <a:rPr lang="en-US" altLang="zh-CN" sz="4800"/>
              <a:t>Lesson 11 </a:t>
            </a:r>
            <a:br>
              <a:rPr lang="en-US" altLang="zh-CN" sz="4800"/>
            </a:br>
            <a:r>
              <a:rPr lang="en-US" altLang="zh-CN" sz="4800"/>
              <a:t>Always Do Your Homework!</a:t>
            </a:r>
            <a:endParaRPr lang="en-US" altLang="zh-CN"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椭圆 12289"/>
          <p:cNvSpPr/>
          <p:nvPr/>
        </p:nvSpPr>
        <p:spPr>
          <a:xfrm>
            <a:off x="0" y="260350"/>
            <a:ext cx="9144000" cy="2492375"/>
          </a:xfrm>
          <a:prstGeom prst="ellipse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2291" name="文本框 12290"/>
          <p:cNvSpPr txBox="1"/>
          <p:nvPr/>
        </p:nvSpPr>
        <p:spPr>
          <a:xfrm>
            <a:off x="179388" y="5445125"/>
            <a:ext cx="896461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    </a:t>
            </a:r>
            <a:endParaRPr lang="en-US" altLang="zh-CN" sz="4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430213" y="1412875"/>
            <a:ext cx="87137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Arial" panose="020B0604020202020204" pitchFamily="34" charset="0"/>
              </a:rPr>
              <a:t>Let’s put an </a:t>
            </a:r>
            <a:r>
              <a:rPr lang="en-US" altLang="zh-CN" sz="4000" b="1">
                <a:latin typeface="Arial" panose="020B0604020202020204" pitchFamily="34" charset="0"/>
              </a:rPr>
              <a:t>S</a:t>
            </a:r>
            <a:r>
              <a:rPr lang="en-US" altLang="zh-CN" sz="4000" b="1">
                <a:solidFill>
                  <a:srgbClr val="FF3300"/>
                </a:solidFill>
                <a:latin typeface="Arial" panose="020B0604020202020204" pitchFamily="34" charset="0"/>
              </a:rPr>
              <a:t> for</a:t>
            </a:r>
            <a:r>
              <a:rPr lang="en-US" altLang="zh-CN" sz="4400" b="1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000" b="1">
                <a:solidFill>
                  <a:srgbClr val="FF33CC"/>
                </a:solidFill>
                <a:latin typeface="Arial" panose="020B0604020202020204" pitchFamily="34" charset="0"/>
              </a:rPr>
              <a:t>sometimes</a:t>
            </a:r>
            <a:r>
              <a:rPr lang="en-US" altLang="zh-CN" sz="4400" b="1">
                <a:solidFill>
                  <a:srgbClr val="FF3300"/>
                </a:solidFill>
                <a:latin typeface="Arial" panose="020B0604020202020204" pitchFamily="34" charset="0"/>
              </a:rPr>
              <a:t>.</a:t>
            </a:r>
            <a:endParaRPr lang="en-US" altLang="zh-CN" sz="44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2293" name="内容占位符 12292"/>
          <p:cNvGraphicFramePr/>
          <p:nvPr>
            <p:ph idx="1"/>
          </p:nvPr>
        </p:nvGraphicFramePr>
        <p:xfrm>
          <a:off x="250825" y="2708275"/>
          <a:ext cx="8424863" cy="1873250"/>
        </p:xfrm>
        <a:graphic>
          <a:graphicData uri="http://schemas.openxmlformats.org/drawingml/2006/table">
            <a:tbl>
              <a:tblPr/>
              <a:tblGrid>
                <a:gridCol w="1296988"/>
                <a:gridCol w="1871662"/>
                <a:gridCol w="2232025"/>
                <a:gridCol w="1584325"/>
                <a:gridCol w="1439863"/>
              </a:tblGrid>
              <a:tr h="10302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name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do homework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help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your mother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walk to 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school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wear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dresses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29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Steven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13" name="文本框 12312"/>
          <p:cNvSpPr txBox="1"/>
          <p:nvPr/>
        </p:nvSpPr>
        <p:spPr>
          <a:xfrm>
            <a:off x="6227763" y="3789363"/>
            <a:ext cx="52228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>
                <a:solidFill>
                  <a:srgbClr val="FF3300"/>
                </a:solidFill>
                <a:latin typeface="Arial" panose="020B0604020202020204" pitchFamily="34" charset="0"/>
              </a:rPr>
              <a:t>S</a:t>
            </a:r>
            <a:endParaRPr lang="en-US" altLang="zh-CN" sz="40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2314" name="文本框 12313"/>
          <p:cNvSpPr txBox="1"/>
          <p:nvPr/>
        </p:nvSpPr>
        <p:spPr>
          <a:xfrm>
            <a:off x="539750" y="5013325"/>
            <a:ext cx="7854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>
                <a:latin typeface="Arial" panose="020B0604020202020204" pitchFamily="34" charset="0"/>
              </a:rPr>
              <a:t>Steven 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</a:rPr>
              <a:t>sometimes</a:t>
            </a:r>
            <a:r>
              <a:rPr lang="en-US" altLang="zh-CN" sz="3600" b="1">
                <a:latin typeface="Arial" panose="020B0604020202020204" pitchFamily="34" charset="0"/>
              </a:rPr>
              <a:t> walks to school.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313" grpId="0"/>
      <p:bldP spid="123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椭圆 13314"/>
          <p:cNvSpPr/>
          <p:nvPr/>
        </p:nvSpPr>
        <p:spPr>
          <a:xfrm>
            <a:off x="0" y="0"/>
            <a:ext cx="9144000" cy="2852738"/>
          </a:xfrm>
          <a:prstGeom prst="ellipse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316" name="文本框 13315"/>
          <p:cNvSpPr txBox="1"/>
          <p:nvPr/>
        </p:nvSpPr>
        <p:spPr>
          <a:xfrm>
            <a:off x="539750" y="1484313"/>
            <a:ext cx="8280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3300"/>
                </a:solidFill>
                <a:latin typeface="Arial" panose="020B0604020202020204" pitchFamily="34" charset="0"/>
              </a:rPr>
              <a:t>Let’s put an </a:t>
            </a:r>
            <a:r>
              <a:rPr lang="en-US" altLang="zh-CN" sz="4000">
                <a:latin typeface="Arial" panose="020B0604020202020204" pitchFamily="34" charset="0"/>
              </a:rPr>
              <a:t>N </a:t>
            </a:r>
            <a:r>
              <a:rPr lang="en-US" altLang="zh-CN" sz="4000">
                <a:solidFill>
                  <a:srgbClr val="FF3300"/>
                </a:solidFill>
                <a:latin typeface="Arial" panose="020B0604020202020204" pitchFamily="34" charset="0"/>
              </a:rPr>
              <a:t>for </a:t>
            </a:r>
            <a:r>
              <a:rPr lang="en-US" altLang="zh-CN" sz="4000">
                <a:solidFill>
                  <a:srgbClr val="FF33CC"/>
                </a:solidFill>
                <a:latin typeface="Arial" panose="020B0604020202020204" pitchFamily="34" charset="0"/>
              </a:rPr>
              <a:t>never.</a:t>
            </a:r>
            <a:endParaRPr lang="en-US" altLang="zh-CN" sz="400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3317" name="表格 13316"/>
          <p:cNvGraphicFramePr/>
          <p:nvPr/>
        </p:nvGraphicFramePr>
        <p:xfrm>
          <a:off x="250825" y="2708275"/>
          <a:ext cx="8497888" cy="1976438"/>
        </p:xfrm>
        <a:graphic>
          <a:graphicData uri="http://schemas.openxmlformats.org/drawingml/2006/table">
            <a:tbl>
              <a:tblPr/>
              <a:tblGrid>
                <a:gridCol w="1225550"/>
                <a:gridCol w="1871663"/>
                <a:gridCol w="2160587"/>
                <a:gridCol w="1539875"/>
                <a:gridCol w="1700213"/>
              </a:tblGrid>
              <a:tr h="10620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name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do homework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help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your mother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walk to 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school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wear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dresses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Danny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37" name="文本框 13336"/>
          <p:cNvSpPr txBox="1"/>
          <p:nvPr/>
        </p:nvSpPr>
        <p:spPr>
          <a:xfrm>
            <a:off x="1258888" y="5013325"/>
            <a:ext cx="6330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>
                <a:latin typeface="Arial" panose="020B0604020202020204" pitchFamily="34" charset="0"/>
              </a:rPr>
              <a:t>Danny 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</a:rPr>
              <a:t>never</a:t>
            </a:r>
            <a:r>
              <a:rPr lang="en-US" altLang="zh-CN" sz="3600" b="1">
                <a:latin typeface="Arial" panose="020B0604020202020204" pitchFamily="34" charset="0"/>
              </a:rPr>
              <a:t> wears dresses.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  <p:sp>
        <p:nvSpPr>
          <p:cNvPr id="13338" name="文本框 13337"/>
          <p:cNvSpPr txBox="1"/>
          <p:nvPr/>
        </p:nvSpPr>
        <p:spPr>
          <a:xfrm>
            <a:off x="7935913" y="55943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13339" name="文本框 13338"/>
          <p:cNvSpPr txBox="1"/>
          <p:nvPr/>
        </p:nvSpPr>
        <p:spPr>
          <a:xfrm>
            <a:off x="7451725" y="43656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13340" name="文本框 13339"/>
          <p:cNvSpPr txBox="1"/>
          <p:nvPr/>
        </p:nvSpPr>
        <p:spPr>
          <a:xfrm>
            <a:off x="7596188" y="3860800"/>
            <a:ext cx="5508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>
                <a:solidFill>
                  <a:srgbClr val="FF3300"/>
                </a:solidFill>
                <a:latin typeface="Arial" panose="020B0604020202020204" pitchFamily="34" charset="0"/>
              </a:rPr>
              <a:t>N</a:t>
            </a:r>
            <a:endParaRPr lang="en-US" altLang="zh-CN" sz="40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37" grpId="0"/>
      <p:bldP spid="133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476" name="内容占位符 14475"/>
          <p:cNvGraphicFramePr/>
          <p:nvPr>
            <p:ph idx="4294967295"/>
          </p:nvPr>
        </p:nvGraphicFramePr>
        <p:xfrm>
          <a:off x="323850" y="981075"/>
          <a:ext cx="8572500" cy="3311525"/>
        </p:xfrm>
        <a:graphic>
          <a:graphicData uri="http://schemas.openxmlformats.org/drawingml/2006/table">
            <a:tbl>
              <a:tblPr/>
              <a:tblGrid>
                <a:gridCol w="1795463"/>
                <a:gridCol w="1828800"/>
                <a:gridCol w="2125662"/>
                <a:gridCol w="1390650"/>
                <a:gridCol w="1431925"/>
              </a:tblGrid>
              <a:tr h="11080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name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do your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homework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help your mother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walk to 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school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wear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dresses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35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dirty="0"/>
                        <a:t>    </a:t>
                      </a:r>
                      <a:endParaRPr lang="zh-CN" altLang="en-US" sz="4400" b="1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dirty="0"/>
                        <a:t>     </a:t>
                      </a:r>
                      <a:endParaRPr lang="zh-CN" altLang="en-US" sz="4400" b="1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32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dirty="0"/>
                        <a:t>   </a:t>
                      </a:r>
                      <a:endParaRPr lang="zh-CN" altLang="en-US" sz="4400" b="1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76" name="文本框 14375"/>
          <p:cNvSpPr txBox="1"/>
          <p:nvPr/>
        </p:nvSpPr>
        <p:spPr>
          <a:xfrm>
            <a:off x="2176463" y="8429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14377" name="文本框 14376"/>
          <p:cNvSpPr txBox="1"/>
          <p:nvPr/>
        </p:nvSpPr>
        <p:spPr>
          <a:xfrm>
            <a:off x="323850" y="4437063"/>
            <a:ext cx="7905750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>
                <a:latin typeface="Arial" panose="020B0604020202020204" pitchFamily="34" charset="0"/>
              </a:rPr>
              <a:t>A : Do you … help your mother, …?</a:t>
            </a:r>
            <a:endParaRPr lang="en-US" altLang="zh-CN" sz="3600" b="1">
              <a:latin typeface="Arial" panose="020B0604020202020204" pitchFamily="34" charset="0"/>
            </a:endParaRPr>
          </a:p>
          <a:p>
            <a:r>
              <a:rPr lang="en-US" altLang="zh-CN" sz="3600" b="1">
                <a:latin typeface="Arial" panose="020B0604020202020204" pitchFamily="34" charset="0"/>
              </a:rPr>
              <a:t>B : Yes.</a:t>
            </a:r>
            <a:endParaRPr lang="en-US" altLang="zh-CN" sz="3600" b="1">
              <a:latin typeface="Arial" panose="020B0604020202020204" pitchFamily="34" charset="0"/>
            </a:endParaRPr>
          </a:p>
          <a:p>
            <a:r>
              <a:rPr lang="en-US" altLang="zh-CN" sz="3600" b="1">
                <a:latin typeface="Arial" panose="020B0604020202020204" pitchFamily="34" charset="0"/>
              </a:rPr>
              <a:t>A : Let’s put a/an … for …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410" name="内容占位符 15409"/>
          <p:cNvGraphicFramePr/>
          <p:nvPr>
            <p:ph idx="1"/>
          </p:nvPr>
        </p:nvGraphicFramePr>
        <p:xfrm>
          <a:off x="395288" y="476250"/>
          <a:ext cx="8496300" cy="6232525"/>
        </p:xfrm>
        <a:graphic>
          <a:graphicData uri="http://schemas.openxmlformats.org/drawingml/2006/table">
            <a:tbl>
              <a:tblPr/>
              <a:tblGrid>
                <a:gridCol w="1368425"/>
                <a:gridCol w="1871663"/>
                <a:gridCol w="2087562"/>
                <a:gridCol w="1584325"/>
                <a:gridCol w="1584325"/>
              </a:tblGrid>
              <a:tr h="10302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name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do homework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help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your mother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walk to 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school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wear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dresses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68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Li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Ming 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dirty="0"/>
                        <a:t>     </a:t>
                      </a:r>
                      <a:r>
                        <a:rPr lang="en-US" altLang="zh-CN" sz="4800" b="1">
                          <a:solidFill>
                            <a:srgbClr val="FF3300"/>
                          </a:solidFill>
                        </a:rPr>
                        <a:t>A</a:t>
                      </a:r>
                      <a:endParaRPr lang="zh-CN" altLang="en-US" sz="4800" b="1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dirty="0"/>
                        <a:t> </a:t>
                      </a:r>
                      <a:r>
                        <a:rPr lang="en-US" altLang="zh-CN" sz="4800" b="1">
                          <a:solidFill>
                            <a:srgbClr val="FF3300"/>
                          </a:solidFill>
                        </a:rPr>
                        <a:t>A</a:t>
                      </a:r>
                      <a:endParaRPr lang="zh-CN" altLang="en-US" sz="4800" b="1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dirty="0"/>
                        <a:t>    </a:t>
                      </a:r>
                      <a:r>
                        <a:rPr lang="en-US" altLang="zh-CN" sz="4400" b="1">
                          <a:solidFill>
                            <a:srgbClr val="FF3300"/>
                          </a:solidFill>
                        </a:rPr>
                        <a:t>S</a:t>
                      </a:r>
                      <a:endParaRPr lang="zh-CN" altLang="en-US" sz="4400" b="1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dirty="0"/>
                        <a:t>   </a:t>
                      </a:r>
                      <a:r>
                        <a:rPr lang="en-US" altLang="zh-CN" sz="4800" b="1">
                          <a:solidFill>
                            <a:srgbClr val="FF3300"/>
                          </a:solidFill>
                        </a:rPr>
                        <a:t>N</a:t>
                      </a:r>
                      <a:endParaRPr lang="zh-CN" altLang="en-US" sz="4800" b="1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50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Jenny 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4800" b="1" dirty="0">
                          <a:solidFill>
                            <a:srgbClr val="FF3300"/>
                          </a:solidFill>
                        </a:rPr>
                        <a:t>   </a:t>
                      </a:r>
                      <a:r>
                        <a:rPr lang="en-US" altLang="zh-CN" sz="4800" b="1">
                          <a:solidFill>
                            <a:srgbClr val="FF3300"/>
                          </a:solidFill>
                        </a:rPr>
                        <a:t>A</a:t>
                      </a:r>
                      <a:endParaRPr lang="zh-CN" altLang="en-US" sz="4800" b="1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dirty="0"/>
                        <a:t>   </a:t>
                      </a:r>
                      <a:r>
                        <a:rPr lang="en-US" altLang="zh-CN" sz="4400" b="1">
                          <a:solidFill>
                            <a:srgbClr val="FF3300"/>
                          </a:solidFill>
                        </a:rPr>
                        <a:t>O</a:t>
                      </a:r>
                      <a:endParaRPr lang="zh-CN" altLang="en-US" sz="4400" b="1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400" b="1" dirty="0">
                          <a:solidFill>
                            <a:srgbClr val="FF3300"/>
                          </a:solidFill>
                        </a:rPr>
                        <a:t>   </a:t>
                      </a:r>
                      <a:r>
                        <a:rPr lang="en-US" altLang="zh-CN" sz="4400" b="1">
                          <a:solidFill>
                            <a:srgbClr val="FF3300"/>
                          </a:solidFill>
                        </a:rPr>
                        <a:t>N</a:t>
                      </a:r>
                      <a:endParaRPr lang="zh-CN" altLang="en-US" sz="4400" b="1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800" b="1" dirty="0">
                          <a:solidFill>
                            <a:srgbClr val="FF3300"/>
                          </a:solidFill>
                        </a:rPr>
                        <a:t>  </a:t>
                      </a:r>
                      <a:r>
                        <a:rPr lang="en-US" altLang="zh-CN" sz="4800" b="1">
                          <a:solidFill>
                            <a:srgbClr val="FF3300"/>
                          </a:solidFill>
                        </a:rPr>
                        <a:t>S</a:t>
                      </a:r>
                      <a:endParaRPr lang="en-US" altLang="zh-CN" sz="4800" b="1">
                        <a:solidFill>
                          <a:srgbClr val="FF3300"/>
                        </a:solidFill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52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Steven 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4400" b="1" dirty="0">
                          <a:solidFill>
                            <a:srgbClr val="FF3300"/>
                          </a:solidFill>
                        </a:rPr>
                        <a:t>   </a:t>
                      </a:r>
                      <a:r>
                        <a:rPr lang="en-US" altLang="zh-CN" sz="4400" b="1">
                          <a:solidFill>
                            <a:srgbClr val="FF3300"/>
                          </a:solidFill>
                        </a:rPr>
                        <a:t>O</a:t>
                      </a:r>
                      <a:endParaRPr lang="zh-CN" altLang="en-US" sz="4400" b="1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400" b="1" dirty="0">
                          <a:solidFill>
                            <a:srgbClr val="FF3300"/>
                          </a:solidFill>
                        </a:rPr>
                        <a:t> </a:t>
                      </a:r>
                      <a:r>
                        <a:rPr lang="en-US" altLang="zh-CN" sz="4400" b="1">
                          <a:solidFill>
                            <a:srgbClr val="FF3300"/>
                          </a:solidFill>
                        </a:rPr>
                        <a:t>S</a:t>
                      </a:r>
                      <a:endParaRPr lang="zh-CN" altLang="en-US" sz="4400" b="1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dirty="0"/>
                        <a:t>     </a:t>
                      </a:r>
                      <a:r>
                        <a:rPr lang="en-US" altLang="zh-CN" sz="4800" b="1">
                          <a:solidFill>
                            <a:srgbClr val="FF3300"/>
                          </a:solidFill>
                        </a:rPr>
                        <a:t>S</a:t>
                      </a:r>
                      <a:endParaRPr lang="zh-CN" altLang="en-US" sz="4800" b="1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400" b="1" dirty="0">
                          <a:solidFill>
                            <a:srgbClr val="FF3300"/>
                          </a:solidFill>
                        </a:rPr>
                        <a:t>  </a:t>
                      </a:r>
                      <a:r>
                        <a:rPr lang="en-US" altLang="zh-CN" sz="4400" b="1">
                          <a:solidFill>
                            <a:srgbClr val="FF3300"/>
                          </a:solidFill>
                        </a:rPr>
                        <a:t>N</a:t>
                      </a:r>
                      <a:endParaRPr lang="zh-CN" altLang="en-US" sz="4400" b="1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50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Danny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4400" b="1" dirty="0">
                          <a:solidFill>
                            <a:srgbClr val="FF3300"/>
                          </a:solidFill>
                        </a:rPr>
                        <a:t>   </a:t>
                      </a:r>
                      <a:r>
                        <a:rPr lang="en-US" altLang="zh-CN" sz="4400" b="1">
                          <a:solidFill>
                            <a:srgbClr val="FF3300"/>
                          </a:solidFill>
                        </a:rPr>
                        <a:t>S</a:t>
                      </a:r>
                      <a:endParaRPr lang="zh-CN" altLang="en-US" sz="4400" b="1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400" b="1" dirty="0">
                          <a:solidFill>
                            <a:srgbClr val="FF3300"/>
                          </a:solidFill>
                        </a:rPr>
                        <a:t> </a:t>
                      </a:r>
                      <a:r>
                        <a:rPr lang="en-US" altLang="zh-CN" sz="4400" b="1">
                          <a:solidFill>
                            <a:srgbClr val="FF3300"/>
                          </a:solidFill>
                        </a:rPr>
                        <a:t>O</a:t>
                      </a:r>
                      <a:endParaRPr lang="zh-CN" altLang="en-US" sz="4400" b="1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800" b="1" dirty="0">
                          <a:solidFill>
                            <a:srgbClr val="FF3300"/>
                          </a:solidFill>
                        </a:rPr>
                        <a:t>   </a:t>
                      </a:r>
                      <a:r>
                        <a:rPr lang="en-US" altLang="zh-CN" sz="4800" b="1">
                          <a:solidFill>
                            <a:srgbClr val="FF3300"/>
                          </a:solidFill>
                        </a:rPr>
                        <a:t>A</a:t>
                      </a:r>
                      <a:endParaRPr lang="en-US" altLang="zh-CN" sz="4800" b="1">
                        <a:solidFill>
                          <a:srgbClr val="FF3300"/>
                        </a:solidFill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dirty="0"/>
                        <a:t>   </a:t>
                      </a:r>
                      <a:r>
                        <a:rPr lang="en-US" altLang="zh-CN" sz="4400" b="1">
                          <a:solidFill>
                            <a:srgbClr val="FF3300"/>
                          </a:solidFill>
                        </a:rPr>
                        <a:t>N</a:t>
                      </a:r>
                      <a:endParaRPr lang="zh-CN" altLang="en-US" sz="4400" b="1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468313" y="765175"/>
            <a:ext cx="8229600" cy="1143000"/>
          </a:xfrm>
        </p:spPr>
        <p:txBody>
          <a:bodyPr anchor="ctr" anchorCtr="0"/>
          <a:p>
            <a:pPr algn="l"/>
            <a:r>
              <a:rPr lang="zh-CN" altLang="en-US" b="1" dirty="0"/>
              <a:t>根据图标内容填空</a:t>
            </a:r>
            <a:endParaRPr lang="zh-CN" altLang="en-US" b="1" dirty="0"/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323850" y="1916113"/>
            <a:ext cx="8229600" cy="4525962"/>
          </a:xfrm>
        </p:spPr>
        <p:txBody>
          <a:bodyPr/>
          <a:p>
            <a:r>
              <a:rPr lang="en-US" altLang="zh-CN" sz="3600" b="1"/>
              <a:t>1 Steven         helps his mother.</a:t>
            </a:r>
            <a:endParaRPr lang="en-US" altLang="zh-CN" sz="3600" b="1"/>
          </a:p>
          <a:p>
            <a:r>
              <a:rPr lang="en-US" altLang="zh-CN" sz="3600" b="1"/>
              <a:t>2 Danny         wears dresses.</a:t>
            </a:r>
            <a:endParaRPr lang="en-US" altLang="zh-CN" sz="3600" b="1"/>
          </a:p>
          <a:p>
            <a:r>
              <a:rPr lang="en-US" altLang="zh-CN" sz="3600" b="1"/>
              <a:t>3 Jenny        does her homework.</a:t>
            </a:r>
            <a:endParaRPr lang="en-US" altLang="zh-CN" sz="3600" b="1"/>
          </a:p>
          <a:p>
            <a:r>
              <a:rPr lang="en-US" altLang="zh-CN" sz="3600" b="1"/>
              <a:t>4 Li Ming        helps his mother.</a:t>
            </a:r>
            <a:endParaRPr lang="en-US" altLang="zh-CN" sz="3600" b="1"/>
          </a:p>
          <a:p>
            <a:r>
              <a:rPr lang="en-US" altLang="zh-CN" sz="3600" b="1"/>
              <a:t>5 Danny        helps his mother.</a:t>
            </a:r>
            <a:endParaRPr lang="en-US" altLang="zh-CN" sz="3600" b="1"/>
          </a:p>
        </p:txBody>
      </p:sp>
      <p:sp>
        <p:nvSpPr>
          <p:cNvPr id="16388" name="直接连接符 16387"/>
          <p:cNvSpPr/>
          <p:nvPr/>
        </p:nvSpPr>
        <p:spPr>
          <a:xfrm>
            <a:off x="2700338" y="2420938"/>
            <a:ext cx="10064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89" name="直接连接符 16388"/>
          <p:cNvSpPr/>
          <p:nvPr/>
        </p:nvSpPr>
        <p:spPr>
          <a:xfrm>
            <a:off x="2555875" y="3068638"/>
            <a:ext cx="10795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0" name="直接连接符 16389"/>
          <p:cNvSpPr/>
          <p:nvPr/>
        </p:nvSpPr>
        <p:spPr>
          <a:xfrm>
            <a:off x="2555875" y="3716338"/>
            <a:ext cx="863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1" name="直接连接符 16390"/>
          <p:cNvSpPr/>
          <p:nvPr/>
        </p:nvSpPr>
        <p:spPr>
          <a:xfrm>
            <a:off x="2771775" y="4437063"/>
            <a:ext cx="9366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2" name="直接连接符 16391"/>
          <p:cNvSpPr/>
          <p:nvPr/>
        </p:nvSpPr>
        <p:spPr>
          <a:xfrm>
            <a:off x="2627313" y="5013325"/>
            <a:ext cx="863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xfrm>
            <a:off x="468313" y="908050"/>
            <a:ext cx="8229600" cy="1143000"/>
          </a:xfrm>
        </p:spPr>
        <p:txBody>
          <a:bodyPr anchor="ctr" anchorCtr="0"/>
          <a:p>
            <a:r>
              <a:rPr lang="en-US" altLang="zh-CN" sz="5400" b="1"/>
              <a:t>Homework </a:t>
            </a:r>
            <a:endParaRPr lang="en-US" altLang="zh-CN" sz="5400" b="1"/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xfrm>
            <a:off x="395288" y="2276475"/>
            <a:ext cx="8229600" cy="2836863"/>
          </a:xfrm>
        </p:spPr>
        <p:txBody>
          <a:bodyPr/>
          <a:p>
            <a:r>
              <a:rPr lang="zh-CN" altLang="en-US" sz="4000" b="1" dirty="0"/>
              <a:t>自制表格练习：</a:t>
            </a:r>
            <a:endParaRPr lang="zh-CN" altLang="en-US" sz="4000" b="1" dirty="0"/>
          </a:p>
          <a:p>
            <a:r>
              <a:rPr lang="en-US" altLang="zh-CN" sz="4000" b="1"/>
              <a:t>Let’s put a/an </a:t>
            </a:r>
            <a:r>
              <a:rPr lang="en-US" altLang="zh-CN" sz="4000" b="1">
                <a:latin typeface="Arial" panose="020B0604020202020204" pitchFamily="34" charset="0"/>
              </a:rPr>
              <a:t>…</a:t>
            </a:r>
            <a:r>
              <a:rPr lang="en-US" altLang="zh-CN" sz="4000" b="1"/>
              <a:t> for </a:t>
            </a:r>
            <a:r>
              <a:rPr lang="en-US" altLang="zh-CN" sz="4000" b="1">
                <a:latin typeface="Arial" panose="020B0604020202020204" pitchFamily="34" charset="0"/>
              </a:rPr>
              <a:t>…</a:t>
            </a:r>
            <a:endParaRPr lang="en-US" altLang="zh-CN" sz="4000" b="1"/>
          </a:p>
          <a:p>
            <a:r>
              <a:rPr lang="zh-CN" altLang="en-US" sz="4000" b="1" dirty="0"/>
              <a:t>预习下一课小故事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/>
          <p:nvPr/>
        </p:nvSpPr>
        <p:spPr>
          <a:xfrm>
            <a:off x="827088" y="2349500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zh-CN" sz="9600" dirty="0">
                <a:solidFill>
                  <a:srgbClr val="FF0000"/>
                </a:solidFill>
                <a:latin typeface="Jokerman" panose="04090605060D06020702" pitchFamily="82" charset="0"/>
              </a:rPr>
              <a:t>See you!</a:t>
            </a:r>
            <a:endParaRPr lang="zh-CN" altLang="zh-CN" sz="6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xfrm>
            <a:off x="250825" y="908050"/>
            <a:ext cx="8229600" cy="1143000"/>
          </a:xfrm>
        </p:spPr>
        <p:txBody>
          <a:bodyPr anchor="ctr" anchorCtr="0"/>
          <a:p>
            <a:r>
              <a:rPr lang="zh-CN" altLang="en-US" b="1" dirty="0"/>
              <a:t>预习检测</a:t>
            </a:r>
            <a:endParaRPr lang="zh-CN" altLang="en-US" b="1" dirty="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1692275" y="2636838"/>
            <a:ext cx="5545138" cy="2692400"/>
          </a:xfrm>
        </p:spPr>
        <p:txBody>
          <a:bodyPr/>
          <a:p>
            <a:r>
              <a:rPr lang="zh-CN" altLang="en-US" b="1" dirty="0"/>
              <a:t>找出你知道的</a:t>
            </a:r>
            <a:r>
              <a:rPr lang="zh-CN" altLang="en-US" b="1" dirty="0">
                <a:solidFill>
                  <a:srgbClr val="FF3300"/>
                </a:solidFill>
              </a:rPr>
              <a:t>频率副词</a:t>
            </a:r>
            <a:r>
              <a:rPr lang="zh-CN" altLang="en-US" b="1" dirty="0"/>
              <a:t>。</a:t>
            </a:r>
            <a:endParaRPr lang="zh-CN" altLang="en-US" b="1" dirty="0"/>
          </a:p>
          <a:p>
            <a:endParaRPr lang="zh-CN" altLang="en-US" b="1">
              <a:solidFill>
                <a:srgbClr val="FF3300"/>
              </a:solidFill>
            </a:endParaRPr>
          </a:p>
          <a:p>
            <a:r>
              <a:rPr lang="zh-CN" altLang="en-US" b="1" dirty="0"/>
              <a:t>用频率副词说一句话。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7" name="文本框 8196"/>
          <p:cNvSpPr txBox="1"/>
          <p:nvPr/>
        </p:nvSpPr>
        <p:spPr>
          <a:xfrm>
            <a:off x="1187450" y="908050"/>
            <a:ext cx="7056438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800" b="1" i="1">
                <a:latin typeface="Arial" panose="020B0604020202020204" pitchFamily="34" charset="0"/>
              </a:rPr>
              <a:t>Study Aims</a:t>
            </a:r>
            <a:endParaRPr lang="en-US" altLang="zh-CN" sz="8800" b="1" i="1">
              <a:latin typeface="Arial" panose="020B0604020202020204" pitchFamily="34" charset="0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1042988" y="2565400"/>
            <a:ext cx="7343775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i="1">
                <a:latin typeface="Arial" panose="020B0604020202020204" pitchFamily="34" charset="0"/>
              </a:rPr>
              <a:t>1. Master new words</a:t>
            </a:r>
            <a:r>
              <a:rPr lang="en-US" altLang="zh-CN" sz="3200">
                <a:latin typeface="Arial" panose="020B0604020202020204" pitchFamily="34" charset="0"/>
              </a:rPr>
              <a:t>:</a:t>
            </a:r>
            <a:endParaRPr lang="en-US" altLang="zh-CN" sz="3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  </a:t>
            </a:r>
            <a:r>
              <a:rPr lang="en-US" altLang="zh-CN" sz="3200" b="1">
                <a:latin typeface="Arial" panose="020B0604020202020204" pitchFamily="34" charset="0"/>
              </a:rPr>
              <a:t>always, often,  sometimes, never</a:t>
            </a:r>
            <a:endParaRPr lang="en-US" altLang="zh-CN" sz="32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i="1">
                <a:latin typeface="Arial" panose="020B0604020202020204" pitchFamily="34" charset="0"/>
              </a:rPr>
              <a:t>2. Master sentence</a:t>
            </a:r>
            <a:r>
              <a:rPr lang="en-US" altLang="zh-CN" sz="3200">
                <a:latin typeface="Arial" panose="020B0604020202020204" pitchFamily="34" charset="0"/>
              </a:rPr>
              <a:t>: </a:t>
            </a:r>
            <a:endParaRPr lang="en-US" altLang="zh-CN" sz="3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  Let’s put a/an …for….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3" name="图片 2052" descr="235042-13092ZJ119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765175"/>
            <a:ext cx="6119813" cy="4094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标题 1"/>
          <p:cNvSpPr/>
          <p:nvPr/>
        </p:nvSpPr>
        <p:spPr>
          <a:xfrm>
            <a:off x="1692275" y="5013325"/>
            <a:ext cx="5543550" cy="96678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5400"/>
              <a:t>do my homework</a:t>
            </a:r>
            <a:endParaRPr lang="en-US" altLang="zh-CN" sz="5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3" name="图片 5122" descr="jiaw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847725"/>
            <a:ext cx="6480175" cy="4017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标题 1"/>
          <p:cNvSpPr/>
          <p:nvPr/>
        </p:nvSpPr>
        <p:spPr>
          <a:xfrm>
            <a:off x="1692275" y="5013325"/>
            <a:ext cx="5543550" cy="96678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5400"/>
              <a:t>help my mother</a:t>
            </a:r>
            <a:endParaRPr lang="en-US" altLang="zh-CN" sz="5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9" name="图片 6148" descr="U9672P1274DT201407101511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836613"/>
            <a:ext cx="5473700" cy="4252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标题 1"/>
          <p:cNvSpPr/>
          <p:nvPr/>
        </p:nvSpPr>
        <p:spPr>
          <a:xfrm>
            <a:off x="1692275" y="5157788"/>
            <a:ext cx="5543550" cy="9667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5400"/>
              <a:t>walk to school</a:t>
            </a:r>
            <a:endParaRPr lang="en-US" altLang="zh-CN" sz="5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3" name="图片 7172" descr="t015b53bbc17104cdb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620713"/>
            <a:ext cx="4608512" cy="4608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标题 1"/>
          <p:cNvSpPr/>
          <p:nvPr/>
        </p:nvSpPr>
        <p:spPr>
          <a:xfrm>
            <a:off x="1692275" y="5157788"/>
            <a:ext cx="5543550" cy="9667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5400"/>
              <a:t>wear dresses</a:t>
            </a:r>
            <a:endParaRPr lang="en-US" altLang="zh-CN" sz="5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椭圆 10241"/>
          <p:cNvSpPr/>
          <p:nvPr/>
        </p:nvSpPr>
        <p:spPr>
          <a:xfrm>
            <a:off x="0" y="0"/>
            <a:ext cx="9144000" cy="2376488"/>
          </a:xfrm>
          <a:prstGeom prst="ellipse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43" name="文本框 10242"/>
          <p:cNvSpPr txBox="1"/>
          <p:nvPr/>
        </p:nvSpPr>
        <p:spPr>
          <a:xfrm>
            <a:off x="395288" y="1557338"/>
            <a:ext cx="73818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Arial" panose="020B0604020202020204" pitchFamily="34" charset="0"/>
              </a:rPr>
              <a:t>Let’s put an</a:t>
            </a:r>
            <a:r>
              <a:rPr lang="en-US" altLang="zh-CN" sz="4000" b="1">
                <a:solidFill>
                  <a:srgbClr val="FF3300"/>
                </a:solidFill>
                <a:latin typeface="Arial" panose="020B0604020202020204" pitchFamily="34" charset="0"/>
              </a:rPr>
              <a:t> A  </a:t>
            </a:r>
            <a:r>
              <a:rPr lang="en-US" altLang="zh-CN" sz="4000" b="1">
                <a:latin typeface="Arial" panose="020B0604020202020204" pitchFamily="34" charset="0"/>
              </a:rPr>
              <a:t>for</a:t>
            </a:r>
            <a:r>
              <a:rPr lang="en-US" altLang="zh-CN" sz="4400" b="1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000" b="1">
                <a:solidFill>
                  <a:srgbClr val="FF33CC"/>
                </a:solidFill>
                <a:latin typeface="Arial" panose="020B0604020202020204" pitchFamily="34" charset="0"/>
              </a:rPr>
              <a:t>always.</a:t>
            </a:r>
            <a:endParaRPr lang="en-US" altLang="zh-CN" sz="4000" b="1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0244" name="表格 10243"/>
          <p:cNvGraphicFramePr/>
          <p:nvPr/>
        </p:nvGraphicFramePr>
        <p:xfrm>
          <a:off x="179388" y="2781300"/>
          <a:ext cx="8809038" cy="2016125"/>
        </p:xfrm>
        <a:graphic>
          <a:graphicData uri="http://schemas.openxmlformats.org/drawingml/2006/table">
            <a:tbl>
              <a:tblPr/>
              <a:tblGrid>
                <a:gridCol w="1728788"/>
                <a:gridCol w="2324100"/>
                <a:gridCol w="1852612"/>
                <a:gridCol w="1390650"/>
                <a:gridCol w="1512888"/>
              </a:tblGrid>
              <a:tr h="10795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name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do your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homework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help your mother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walk to 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school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wear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dresses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Li Ming 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4800" b="1" dirty="0">
                          <a:solidFill>
                            <a:srgbClr val="FF3300"/>
                          </a:solidFill>
                        </a:rPr>
                        <a:t>  </a:t>
                      </a:r>
                      <a:endParaRPr lang="zh-CN" altLang="en-US" sz="4800" b="1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64" name="文本框 10263"/>
          <p:cNvSpPr txBox="1"/>
          <p:nvPr/>
        </p:nvSpPr>
        <p:spPr>
          <a:xfrm>
            <a:off x="971550" y="5084763"/>
            <a:ext cx="7143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>
                <a:latin typeface="Arial" panose="020B0604020202020204" pitchFamily="34" charset="0"/>
              </a:rPr>
              <a:t>Li Ming 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</a:rPr>
              <a:t>always</a:t>
            </a:r>
            <a:r>
              <a:rPr lang="en-US" altLang="zh-CN" sz="3600" b="1">
                <a:latin typeface="Arial" panose="020B0604020202020204" pitchFamily="34" charset="0"/>
              </a:rPr>
              <a:t> does homework.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  <p:sp>
        <p:nvSpPr>
          <p:cNvPr id="10265" name="文本框 10264"/>
          <p:cNvSpPr txBox="1"/>
          <p:nvPr/>
        </p:nvSpPr>
        <p:spPr>
          <a:xfrm>
            <a:off x="4657725" y="5254625"/>
            <a:ext cx="458788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10266" name="文本框 10265"/>
          <p:cNvSpPr txBox="1"/>
          <p:nvPr/>
        </p:nvSpPr>
        <p:spPr>
          <a:xfrm>
            <a:off x="1455738" y="4797425"/>
            <a:ext cx="88423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10267" name="文本框 10266"/>
          <p:cNvSpPr txBox="1"/>
          <p:nvPr/>
        </p:nvSpPr>
        <p:spPr>
          <a:xfrm>
            <a:off x="2484438" y="40767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</a:rPr>
              <a:t>A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allAtOnce"/>
      <p:bldP spid="10264" grpId="0"/>
      <p:bldP spid="102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椭圆 11266"/>
          <p:cNvSpPr/>
          <p:nvPr/>
        </p:nvSpPr>
        <p:spPr>
          <a:xfrm>
            <a:off x="0" y="0"/>
            <a:ext cx="9144000" cy="2852738"/>
          </a:xfrm>
          <a:prstGeom prst="ellipse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68" name="文本框 11267"/>
          <p:cNvSpPr txBox="1"/>
          <p:nvPr/>
        </p:nvSpPr>
        <p:spPr>
          <a:xfrm>
            <a:off x="539750" y="1628775"/>
            <a:ext cx="8280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3300"/>
                </a:solidFill>
                <a:latin typeface="Arial" panose="020B0604020202020204" pitchFamily="34" charset="0"/>
              </a:rPr>
              <a:t>Let’s put an </a:t>
            </a:r>
            <a:r>
              <a:rPr lang="en-US" altLang="zh-CN" sz="4000">
                <a:latin typeface="Arial" panose="020B0604020202020204" pitchFamily="34" charset="0"/>
              </a:rPr>
              <a:t>O </a:t>
            </a:r>
            <a:r>
              <a:rPr lang="en-US" altLang="zh-CN" sz="4000">
                <a:solidFill>
                  <a:srgbClr val="FF3300"/>
                </a:solidFill>
                <a:latin typeface="Arial" panose="020B0604020202020204" pitchFamily="34" charset="0"/>
              </a:rPr>
              <a:t>for </a:t>
            </a:r>
            <a:r>
              <a:rPr lang="en-US" altLang="zh-CN" sz="4000">
                <a:solidFill>
                  <a:srgbClr val="FF33CC"/>
                </a:solidFill>
                <a:latin typeface="Arial" panose="020B0604020202020204" pitchFamily="34" charset="0"/>
              </a:rPr>
              <a:t>often.</a:t>
            </a:r>
            <a:endParaRPr lang="en-US" altLang="zh-CN" sz="400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1269" name="表格 11268"/>
          <p:cNvGraphicFramePr/>
          <p:nvPr/>
        </p:nvGraphicFramePr>
        <p:xfrm>
          <a:off x="179388" y="2636838"/>
          <a:ext cx="8570913" cy="1873250"/>
        </p:xfrm>
        <a:graphic>
          <a:graphicData uri="http://schemas.openxmlformats.org/drawingml/2006/table">
            <a:tbl>
              <a:tblPr/>
              <a:tblGrid>
                <a:gridCol w="1296988"/>
                <a:gridCol w="2016125"/>
                <a:gridCol w="2303462"/>
                <a:gridCol w="1441450"/>
                <a:gridCol w="1512888"/>
              </a:tblGrid>
              <a:tr h="10810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name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do homework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help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your mother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walk to 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school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wear</a:t>
                      </a:r>
                      <a:endParaRPr lang="en-US" altLang="zh-CN"/>
                    </a:p>
                    <a:p>
                      <a:pPr marL="0" lvl="0" indent="0">
                        <a:buNone/>
                      </a:pPr>
                      <a:r>
                        <a:rPr lang="en-US" altLang="zh-CN"/>
                        <a:t>dresses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Jenny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89" name="文本框 11288"/>
          <p:cNvSpPr txBox="1"/>
          <p:nvPr/>
        </p:nvSpPr>
        <p:spPr>
          <a:xfrm>
            <a:off x="4356100" y="3789363"/>
            <a:ext cx="5762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>
                <a:solidFill>
                  <a:srgbClr val="FF3300"/>
                </a:solidFill>
                <a:latin typeface="Arial" panose="020B0604020202020204" pitchFamily="34" charset="0"/>
              </a:rPr>
              <a:t>O</a:t>
            </a:r>
            <a:endParaRPr lang="en-US" altLang="zh-CN" sz="40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1290" name="文本框 11289"/>
          <p:cNvSpPr txBox="1"/>
          <p:nvPr/>
        </p:nvSpPr>
        <p:spPr>
          <a:xfrm>
            <a:off x="1023938" y="55943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11291" name="文本框 11290"/>
          <p:cNvSpPr txBox="1"/>
          <p:nvPr/>
        </p:nvSpPr>
        <p:spPr>
          <a:xfrm>
            <a:off x="755650" y="4941888"/>
            <a:ext cx="74374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>
                <a:latin typeface="Arial" panose="020B0604020202020204" pitchFamily="34" charset="0"/>
              </a:rPr>
              <a:t>Jenny </a:t>
            </a:r>
            <a:r>
              <a:rPr lang="en-US" altLang="zh-CN" sz="4000" b="1">
                <a:solidFill>
                  <a:srgbClr val="FF3300"/>
                </a:solidFill>
                <a:latin typeface="Arial" panose="020B0604020202020204" pitchFamily="34" charset="0"/>
              </a:rPr>
              <a:t>often</a:t>
            </a:r>
            <a:r>
              <a:rPr lang="en-US" altLang="zh-CN" sz="4000" b="1">
                <a:latin typeface="Arial" panose="020B0604020202020204" pitchFamily="34" charset="0"/>
              </a:rPr>
              <a:t> helps her mother.</a:t>
            </a:r>
            <a:endParaRPr lang="en-US" altLang="zh-CN" sz="40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89" grpId="0"/>
      <p:bldP spid="11291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1275</Words>
  <Application>WPS 演示</Application>
  <PresentationFormat>在屏幕上显示</PresentationFormat>
  <Paragraphs>210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Jokerman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预习检测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根据图标内容填空</vt:lpstr>
      <vt:lpstr>Homework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joker</dc:creator>
  <cp:lastModifiedBy>上帝掷骰子吗</cp:lastModifiedBy>
  <cp:revision>4</cp:revision>
  <dcterms:created xsi:type="dcterms:W3CDTF">2016-10-18T11:30:00Z</dcterms:created>
  <dcterms:modified xsi:type="dcterms:W3CDTF">2023-09-30T11:58:07Z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88BDFCD3767B4781AB8263B8741AF032_13</vt:lpwstr>
  </property>
  <property fmtid="{D5CDD505-2E9C-101B-9397-08002B2CF9AE}" pid="3" name="KSOProductBuildVer">
    <vt:lpwstr>2052-12.1.0.15374</vt:lpwstr>
  </property>
</Properties>
</file>