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66" r:id="rId5"/>
    <p:sldId id="275" r:id="rId6"/>
    <p:sldId id="276" r:id="rId7"/>
    <p:sldId id="277" r:id="rId8"/>
    <p:sldId id="279" r:id="rId9"/>
    <p:sldId id="281" r:id="rId10"/>
    <p:sldId id="295" r:id="rId11"/>
    <p:sldId id="267" r:id="rId12"/>
    <p:sldId id="307" r:id="rId13"/>
    <p:sldId id="283" r:id="rId14"/>
    <p:sldId id="284" r:id="rId15"/>
    <p:sldId id="285" r:id="rId16"/>
    <p:sldId id="286" r:id="rId17"/>
    <p:sldId id="310" r:id="rId18"/>
    <p:sldId id="263" r:id="rId19"/>
    <p:sldId id="316"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38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901"/>
    <a:srgbClr val="94E527"/>
    <a:srgbClr val="7AB7D3"/>
    <a:srgbClr val="7AB6D3"/>
    <a:srgbClr val="25D032"/>
    <a:srgbClr val="FAFB5D"/>
    <a:srgbClr val="00B4FF"/>
    <a:srgbClr val="ECECEC"/>
    <a:srgbClr val="FFFFFF"/>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40"/>
        <p:guide pos="386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8.png"/><Relationship Id="rId4" Type="http://schemas.openxmlformats.org/officeDocument/2006/relationships/tags" Target="../tags/tag3.xml"/><Relationship Id="rId3" Type="http://schemas.openxmlformats.org/officeDocument/2006/relationships/image" Target="../media/image30.png"/><Relationship Id="rId2" Type="http://schemas.openxmlformats.org/officeDocument/2006/relationships/tags" Target="../tags/tag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2.wav"/><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tags" Target="../tags/tag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亿以内数的写法</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51miz-E1147180-B3CCF2AC"/>
          <p:cNvPicPr>
            <a:picLocks noChangeAspect="1"/>
          </p:cNvPicPr>
          <p:nvPr>
            <p:custDataLst>
              <p:tags r:id="rId2"/>
            </p:custDataLst>
          </p:nvPr>
        </p:nvPicPr>
        <p:blipFill>
          <a:blip r:embed="rId3"/>
          <a:stretch>
            <a:fillRect/>
          </a:stretch>
        </p:blipFill>
        <p:spPr>
          <a:xfrm>
            <a:off x="6427470" y="1235075"/>
            <a:ext cx="2934970" cy="2934970"/>
          </a:xfrm>
          <a:prstGeom prst="rect">
            <a:avLst/>
          </a:prstGeom>
        </p:spPr>
      </p:pic>
      <p:sp>
        <p:nvSpPr>
          <p:cNvPr id="8" name="圆角矩形 7"/>
          <p:cNvSpPr/>
          <p:nvPr/>
        </p:nvSpPr>
        <p:spPr>
          <a:xfrm>
            <a:off x="4599940" y="3963670"/>
            <a:ext cx="360000" cy="432000"/>
          </a:xfrm>
          <a:prstGeom prst="round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3321" name="文本框 62"/>
          <p:cNvSpPr txBox="1">
            <a:spLocks noChangeArrowheads="1"/>
          </p:cNvSpPr>
          <p:nvPr/>
        </p:nvSpPr>
        <p:spPr bwMode="auto">
          <a:xfrm>
            <a:off x="1663065" y="3863340"/>
            <a:ext cx="935926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有一头蓝鲸重</a:t>
            </a:r>
            <a:r>
              <a:rPr lang="zh-CN" altLang="en-US" sz="2800" u="sng"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十二万五千</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千克，相当于</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头大象的体重。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bwMode="auto">
          <a:xfrm>
            <a:off x="4339286" y="4836289"/>
            <a:ext cx="3973195" cy="607695"/>
            <a:chOff x="3136900" y="6135688"/>
            <a:chExt cx="5297593" cy="809671"/>
          </a:xfrm>
        </p:grpSpPr>
        <p:sp>
          <p:nvSpPr>
            <p:cNvPr id="19" name="文本框 18"/>
            <p:cNvSpPr txBox="1"/>
            <p:nvPr/>
          </p:nvSpPr>
          <p:spPr>
            <a:xfrm>
              <a:off x="3136900" y="6135688"/>
              <a:ext cx="5297593" cy="809671"/>
            </a:xfrm>
            <a:prstGeom prst="rect">
              <a:avLst/>
            </a:prstGeom>
            <a:noFill/>
          </p:spPr>
          <p:txBody>
            <a:bodyPr wrap="square">
              <a:spAutoFit/>
            </a:bodyPr>
            <a:lstStyle/>
            <a:p>
              <a:pPr algn="dist"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125000</a:t>
              </a:r>
              <a:endParaRPr lang="zh-CN" altLang="en-US"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2" name="直接连接符 21"/>
            <p:cNvCxnSpPr/>
            <p:nvPr/>
          </p:nvCxnSpPr>
          <p:spPr>
            <a:xfrm>
              <a:off x="6392333" y="6246098"/>
              <a:ext cx="0" cy="575581"/>
            </a:xfrm>
            <a:prstGeom prst="line">
              <a:avLst/>
            </a:prstGeom>
            <a:ln w="254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pic>
        <p:nvPicPr>
          <p:cNvPr id="9" name="图片 8" descr="530c0a7a-76ed-4f8b-a499-094b223f8a66"/>
          <p:cNvPicPr>
            <a:picLocks noChangeAspect="1"/>
          </p:cNvPicPr>
          <p:nvPr>
            <p:custDataLst>
              <p:tags r:id="rId4"/>
            </p:custDataLst>
          </p:nvPr>
        </p:nvPicPr>
        <p:blipFill>
          <a:blip r:embed="rId5"/>
          <a:srcRect t="34674" b="26386"/>
          <a:stretch>
            <a:fillRect/>
          </a:stretch>
        </p:blipFill>
        <p:spPr>
          <a:xfrm>
            <a:off x="1954530" y="549275"/>
            <a:ext cx="6195695" cy="1364615"/>
          </a:xfrm>
          <a:prstGeom prst="rect">
            <a:avLst/>
          </a:prstGeom>
        </p:spPr>
      </p:pic>
      <p:sp>
        <p:nvSpPr>
          <p:cNvPr id="7" name="Rectangle 21"/>
          <p:cNvSpPr txBox="1">
            <a:spLocks noChangeArrowheads="1"/>
          </p:cNvSpPr>
          <p:nvPr/>
        </p:nvSpPr>
        <p:spPr bwMode="auto">
          <a:xfrm>
            <a:off x="3554095" y="903605"/>
            <a:ext cx="3611245" cy="615315"/>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eaLnBrk="1" hangingPunct="1">
              <a:lnSpc>
                <a:spcPct val="150000"/>
              </a:lnSpc>
              <a:spcBef>
                <a:spcPct val="0"/>
              </a:spcBef>
              <a:buFontTx/>
              <a:buNone/>
              <a:defRPr/>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写出下面横线上的数。</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3442970" y="2219325"/>
            <a:ext cx="2470150" cy="1338580"/>
            <a:chOff x="10185" y="4021"/>
            <a:chExt cx="3890" cy="2108"/>
          </a:xfrm>
        </p:grpSpPr>
        <p:grpSp>
          <p:nvGrpSpPr>
            <p:cNvPr id="64" name="组合 63"/>
            <p:cNvGrpSpPr/>
            <p:nvPr/>
          </p:nvGrpSpPr>
          <p:grpSpPr>
            <a:xfrm rot="0">
              <a:off x="10185" y="4021"/>
              <a:ext cx="3891" cy="2108"/>
              <a:chOff x="10439" y="4084"/>
              <a:chExt cx="6280" cy="3054"/>
            </a:xfrm>
          </p:grpSpPr>
          <p:sp>
            <p:nvSpPr>
              <p:cNvPr id="61" name="圆角矩形标注 60"/>
              <p:cNvSpPr/>
              <p:nvPr/>
            </p:nvSpPr>
            <p:spPr>
              <a:xfrm>
                <a:off x="10439" y="4084"/>
                <a:ext cx="6281" cy="3054"/>
              </a:xfrm>
              <a:prstGeom prst="wedgeRoundRectCallout">
                <a:avLst>
                  <a:gd name="adj1" fmla="val -68038"/>
                  <a:gd name="adj2" fmla="val -22770"/>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0700" y="4021"/>
              <a:ext cx="3168" cy="1888"/>
            </a:xfrm>
            <a:prstGeom prst="rect">
              <a:avLst/>
            </a:prstGeom>
            <a:noFill/>
          </p:spPr>
          <p:txBody>
            <a:bodyPr wrap="none" rtlCol="0">
              <a:spAutoFit/>
            </a:bodyPr>
            <a:p>
              <a:pPr>
                <a:lnSpc>
                  <a:spcPct val="150000"/>
                </a:lnSpc>
              </a:pPr>
              <a:r>
                <a:rPr lang="zh-CN" altLang="en-US" sz="2400"/>
                <a:t>蓝鲸是世界上</a:t>
              </a:r>
              <a:endParaRPr lang="zh-CN" altLang="en-US" sz="2400"/>
            </a:p>
            <a:p>
              <a:pPr>
                <a:lnSpc>
                  <a:spcPct val="150000"/>
                </a:lnSpc>
              </a:pPr>
              <a:r>
                <a:rPr lang="zh-CN" altLang="en-US" sz="2400"/>
                <a:t>最大的动物。</a:t>
              </a:r>
              <a:endParaRPr lang="zh-CN" altLang="en-US" sz="2400"/>
            </a:p>
          </p:txBody>
        </p:sp>
      </p:grpSp>
      <p:pic>
        <p:nvPicPr>
          <p:cNvPr id="10" name="图片 9" descr="图片1"/>
          <p:cNvPicPr>
            <a:picLocks noChangeAspect="1"/>
          </p:cNvPicPr>
          <p:nvPr/>
        </p:nvPicPr>
        <p:blipFill>
          <a:blip r:embed="rId6"/>
          <a:stretch>
            <a:fillRect/>
          </a:stretch>
        </p:blipFill>
        <p:spPr>
          <a:xfrm flipH="1">
            <a:off x="1299210" y="1838325"/>
            <a:ext cx="1262380" cy="1960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2712745" y="3187566"/>
            <a:ext cx="2232248" cy="521970"/>
          </a:xfrm>
          <a:prstGeom prst="rect">
            <a:avLst/>
          </a:prstGeom>
          <a:noFill/>
          <a:ln w="9525">
            <a:noFill/>
            <a:miter lim="800000"/>
          </a:ln>
          <a:effectLst/>
        </p:spPr>
        <p:txBody>
          <a:bodyPr wrap="square">
            <a:spAutoFit/>
          </a:bodyPr>
          <a:lstStyle/>
          <a:p>
            <a:r>
              <a:rPr lang="en-US" altLang="en-US" sz="2800" dirty="0" smtClean="0">
                <a:solidFill>
                  <a:schemeClr val="tx1"/>
                </a:solidFill>
                <a:latin typeface="微软雅黑" panose="020B0503020204020204" pitchFamily="34" charset="-122"/>
                <a:ea typeface="微软雅黑" panose="020B0503020204020204" pitchFamily="34" charset="-122"/>
              </a:rPr>
              <a:t>30500600</a:t>
            </a:r>
            <a:endParaRPr lang="en-US" altLang="en-US" sz="2800" dirty="0" smtClean="0">
              <a:solidFill>
                <a:schemeClr val="tx1"/>
              </a:solidFill>
              <a:latin typeface="微软雅黑" panose="020B0503020204020204" pitchFamily="34" charset="-122"/>
              <a:ea typeface="微软雅黑" panose="020B0503020204020204" pitchFamily="34" charset="-122"/>
            </a:endParaRPr>
          </a:p>
        </p:txBody>
      </p:sp>
      <p:sp>
        <p:nvSpPr>
          <p:cNvPr id="11" name="Text Box 2"/>
          <p:cNvSpPr txBox="1">
            <a:spLocks noChangeArrowheads="1"/>
          </p:cNvSpPr>
          <p:nvPr/>
        </p:nvSpPr>
        <p:spPr bwMode="auto">
          <a:xfrm>
            <a:off x="2857138" y="5342483"/>
            <a:ext cx="1944216" cy="521970"/>
          </a:xfrm>
          <a:prstGeom prst="rect">
            <a:avLst/>
          </a:prstGeom>
          <a:noFill/>
          <a:ln w="9525">
            <a:noFill/>
            <a:miter lim="800000"/>
          </a:ln>
          <a:effectLst/>
        </p:spPr>
        <p:txBody>
          <a:bodyPr wrap="square">
            <a:spAutoFit/>
          </a:bodyPr>
          <a:lstStyle/>
          <a:p>
            <a:r>
              <a:rPr lang="en-US" altLang="en-US" sz="2800" dirty="0" smtClean="0">
                <a:solidFill>
                  <a:schemeClr val="tx1"/>
                </a:solidFill>
                <a:latin typeface="微软雅黑" panose="020B0503020204020204" pitchFamily="34" charset="-122"/>
                <a:ea typeface="微软雅黑" panose="020B0503020204020204" pitchFamily="34" charset="-122"/>
              </a:rPr>
              <a:t>4853000</a:t>
            </a:r>
            <a:endParaRPr lang="en-US" altLang="en-US" sz="2800" dirty="0" smtClean="0">
              <a:solidFill>
                <a:schemeClr val="tx1"/>
              </a:solidFill>
              <a:latin typeface="微软雅黑" panose="020B0503020204020204" pitchFamily="34" charset="-122"/>
              <a:ea typeface="微软雅黑" panose="020B0503020204020204" pitchFamily="34" charset="-122"/>
            </a:endParaRPr>
          </a:p>
        </p:txBody>
      </p:sp>
      <p:pic>
        <p:nvPicPr>
          <p:cNvPr id="18459" name="Picture 27" descr="人物14"/>
          <p:cNvPicPr>
            <a:picLocks noChangeAspect="1"/>
          </p:cNvPicPr>
          <p:nvPr/>
        </p:nvPicPr>
        <p:blipFill>
          <a:blip r:embed="rId2"/>
          <a:stretch>
            <a:fillRect/>
          </a:stretch>
        </p:blipFill>
        <p:spPr>
          <a:xfrm flipH="1">
            <a:off x="9642475" y="2598420"/>
            <a:ext cx="1332230" cy="2025650"/>
          </a:xfrm>
          <a:prstGeom prst="rect">
            <a:avLst/>
          </a:prstGeom>
          <a:noFill/>
          <a:ln w="9525">
            <a:noFill/>
          </a:ln>
        </p:spPr>
      </p:pic>
      <p:grpSp>
        <p:nvGrpSpPr>
          <p:cNvPr id="4" name="组合 3"/>
          <p:cNvGrpSpPr/>
          <p:nvPr/>
        </p:nvGrpSpPr>
        <p:grpSpPr>
          <a:xfrm>
            <a:off x="6545580" y="567055"/>
            <a:ext cx="3365500" cy="3295015"/>
            <a:chOff x="8631" y="775"/>
            <a:chExt cx="5300" cy="5189"/>
          </a:xfrm>
        </p:grpSpPr>
        <p:pic>
          <p:nvPicPr>
            <p:cNvPr id="3" name="图片 2" descr="57485469-d41c-4367-bcc7-8fe93cd7bfcb"/>
            <p:cNvPicPr>
              <a:picLocks noChangeAspect="1"/>
            </p:cNvPicPr>
            <p:nvPr/>
          </p:nvPicPr>
          <p:blipFill>
            <a:blip r:embed="rId3"/>
            <a:stretch>
              <a:fillRect/>
            </a:stretch>
          </p:blipFill>
          <p:spPr>
            <a:xfrm>
              <a:off x="8631" y="775"/>
              <a:ext cx="5300" cy="5189"/>
            </a:xfrm>
            <a:prstGeom prst="rect">
              <a:avLst/>
            </a:prstGeom>
          </p:spPr>
        </p:pic>
        <p:sp>
          <p:nvSpPr>
            <p:cNvPr id="14" name="Rectangle 21"/>
            <p:cNvSpPr txBox="1">
              <a:spLocks noChangeArrowheads="1"/>
            </p:cNvSpPr>
            <p:nvPr/>
          </p:nvSpPr>
          <p:spPr bwMode="auto">
            <a:xfrm>
              <a:off x="9454" y="1397"/>
              <a:ext cx="3864" cy="2270"/>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eaLnBrk="1" hangingPunct="1">
                <a:lnSpc>
                  <a:spcPct val="150000"/>
                </a:lnSpc>
                <a:spcBef>
                  <a:spcPct val="0"/>
                </a:spcBef>
                <a:buFontTx/>
                <a:buNone/>
                <a:defRPr/>
              </a:pPr>
              <a:r>
                <a:rPr lang="zh-CN" altLang="zh-CN" dirty="0" smtClean="0">
                  <a:latin typeface="微软雅黑" panose="020B0503020204020204" pitchFamily="34" charset="-122"/>
                  <a:ea typeface="微软雅黑" panose="020B0503020204020204" pitchFamily="34" charset="-122"/>
                </a:rPr>
                <a:t>写出</a:t>
              </a:r>
              <a:r>
                <a:rPr lang="zh-CN" altLang="zh-CN" dirty="0">
                  <a:latin typeface="微软雅黑" panose="020B0503020204020204" pitchFamily="34" charset="-122"/>
                  <a:ea typeface="微软雅黑" panose="020B0503020204020204" pitchFamily="34" charset="-122"/>
                </a:rPr>
                <a:t>由下面各</a:t>
              </a:r>
              <a:endParaRPr lang="zh-CN" altLang="zh-CN" dirty="0">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defRPr/>
              </a:pPr>
              <a:r>
                <a:rPr lang="zh-CN" altLang="zh-CN" dirty="0">
                  <a:latin typeface="微软雅黑" panose="020B0503020204020204" pitchFamily="34" charset="-122"/>
                  <a:ea typeface="微软雅黑" panose="020B0503020204020204" pitchFamily="34" charset="-122"/>
                </a:rPr>
                <a:t>数组成的数。</a:t>
              </a:r>
              <a:endParaRPr lang="en-US" altLang="zh-CN" kern="0" dirty="0" smtClean="0">
                <a:solidFill>
                  <a:schemeClr val="tx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080135" y="1937385"/>
            <a:ext cx="5217795" cy="1115695"/>
            <a:chOff x="1715" y="6957"/>
            <a:chExt cx="10125" cy="2228"/>
          </a:xfrm>
        </p:grpSpPr>
        <p:grpSp>
          <p:nvGrpSpPr>
            <p:cNvPr id="78" name="组合 77"/>
            <p:cNvGrpSpPr/>
            <p:nvPr/>
          </p:nvGrpSpPr>
          <p:grpSpPr>
            <a:xfrm rot="0">
              <a:off x="1715" y="6957"/>
              <a:ext cx="10125" cy="2228"/>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1" y="6982"/>
                <a:ext cx="10444"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903"/>
                <a:ext cx="10738"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4" name="文本框 73"/>
            <p:cNvSpPr txBox="1"/>
            <p:nvPr/>
          </p:nvSpPr>
          <p:spPr>
            <a:xfrm>
              <a:off x="2318" y="7211"/>
              <a:ext cx="9130" cy="1472"/>
            </a:xfrm>
            <a:prstGeom prst="rect">
              <a:avLst/>
            </a:prstGeom>
            <a:noFill/>
          </p:spPr>
          <p:txBody>
            <a:bodyPr wrap="square" rtlCol="0" anchor="t">
              <a:spAutoFit/>
            </a:bodyPr>
            <a:p>
              <a:pPr eaLnBrk="1" hangingPunct="1">
                <a:lnSpc>
                  <a:spcPct val="150000"/>
                </a:lnSpc>
                <a:spcBef>
                  <a:spcPct val="0"/>
                </a:spcBef>
                <a:buFontTx/>
                <a:buNone/>
                <a:defRPr/>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个千万、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个十万、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个百</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1076325" y="3968115"/>
            <a:ext cx="5217795" cy="1115695"/>
            <a:chOff x="1715" y="6957"/>
            <a:chExt cx="10125" cy="2228"/>
          </a:xfrm>
        </p:grpSpPr>
        <p:grpSp>
          <p:nvGrpSpPr>
            <p:cNvPr id="15" name="组合 14"/>
            <p:cNvGrpSpPr/>
            <p:nvPr/>
          </p:nvGrpSpPr>
          <p:grpSpPr>
            <a:xfrm rot="0">
              <a:off x="1715" y="6957"/>
              <a:ext cx="10125" cy="2228"/>
              <a:chOff x="2556" y="6766"/>
              <a:chExt cx="11370" cy="1397"/>
            </a:xfrm>
          </p:grpSpPr>
          <p:sp>
            <p:nvSpPr>
              <p:cNvPr id="16" name="圆角矩形 15"/>
              <p:cNvSpPr/>
              <p:nvPr/>
            </p:nvSpPr>
            <p:spPr>
              <a:xfrm>
                <a:off x="2556" y="6766"/>
                <a:ext cx="11370" cy="1397"/>
              </a:xfrm>
              <a:prstGeom prst="roundRect">
                <a:avLst/>
              </a:prstGeom>
              <a:solidFill>
                <a:srgbClr val="00B05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3021" y="6982"/>
                <a:ext cx="10444"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2882" y="6903"/>
                <a:ext cx="10738"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2088" y="7211"/>
              <a:ext cx="9521" cy="1472"/>
            </a:xfrm>
            <a:prstGeom prst="rect">
              <a:avLst/>
            </a:prstGeom>
            <a:noFill/>
          </p:spPr>
          <p:txBody>
            <a:bodyPr wrap="square" rtlCol="0" anchor="t">
              <a:spAutoFit/>
            </a:bodyPr>
            <a:p>
              <a:pPr eaLnBrk="1" hangingPunct="1">
                <a:lnSpc>
                  <a:spcPct val="150000"/>
                </a:lnSpc>
                <a:spcBef>
                  <a:spcPct val="0"/>
                </a:spcBef>
                <a:buFontTx/>
                <a:buNone/>
                <a:defRPr/>
              </a:pPr>
              <a:r>
                <a:rPr lang="zh-CN"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四百万、八十万、五万和三千</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0" name="文本框 1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p:tgtEl>
                                          <p:spTgt spid="91"/>
                                        </p:tgtEl>
                                        <p:attrNameLst>
                                          <p:attrName>ppt_y</p:attrName>
                                        </p:attrNameLst>
                                      </p:cBhvr>
                                      <p:tavLst>
                                        <p:tav tm="0">
                                          <p:val>
                                            <p:strVal val="#ppt_y+#ppt_h*1.125000"/>
                                          </p:val>
                                        </p:tav>
                                        <p:tav tm="100000">
                                          <p:val>
                                            <p:strVal val="#ppt_y"/>
                                          </p:val>
                                        </p:tav>
                                      </p:tavLst>
                                    </p:anim>
                                    <p:animEffect transition="in" filter="wipe(up)">
                                      <p:cBhvr>
                                        <p:cTn id="8" dur="500"/>
                                        <p:tgtEl>
                                          <p:spTgt spid="91"/>
                                        </p:tgtEl>
                                      </p:cBhvr>
                                    </p:animEffec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0"/>
                                        </p:tgtEl>
                                        <p:attrNameLst>
                                          <p:attrName>style.visibility</p:attrName>
                                        </p:attrNameLst>
                                      </p:cBhvr>
                                      <p:to>
                                        <p:strVal val="visible"/>
                                      </p:to>
                                    </p:set>
                                    <p:anim calcmode="discrete" valueType="clr">
                                      <p:cBhvr override="childStyle">
                                        <p:cTn id="13"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gtEl>
                                        <p:attrNameLst>
                                          <p:attrName>fillcolor</p:attrName>
                                        </p:attrNameLst>
                                      </p:cBhvr>
                                      <p:tavLst>
                                        <p:tav tm="0">
                                          <p:val>
                                            <p:clrVal>
                                              <a:schemeClr val="accent2"/>
                                            </p:clrVal>
                                          </p:val>
                                        </p:tav>
                                        <p:tav tm="50000">
                                          <p:val>
                                            <p:clrVal>
                                              <a:schemeClr val="hlink"/>
                                            </p:clrVal>
                                          </p:val>
                                        </p:tav>
                                      </p:tavLst>
                                    </p:anim>
                                    <p:set>
                                      <p:cBhvr>
                                        <p:cTn id="15" dur="80"/>
                                        <p:tgtEl>
                                          <p:spTgt spid="10"/>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1"/>
                                        </p:tgtEl>
                                        <p:attrNameLst>
                                          <p:attrName>style.visibility</p:attrName>
                                        </p:attrNameLst>
                                      </p:cBhvr>
                                      <p:to>
                                        <p:strVal val="visible"/>
                                      </p:to>
                                    </p:set>
                                    <p:anim calcmode="discrete" valueType="clr">
                                      <p:cBhvr override="childStyle">
                                        <p:cTn id="26"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1"/>
                                        </p:tgtEl>
                                        <p:attrNameLst>
                                          <p:attrName>fillcolor</p:attrName>
                                        </p:attrNameLst>
                                      </p:cBhvr>
                                      <p:tavLst>
                                        <p:tav tm="0">
                                          <p:val>
                                            <p:clrVal>
                                              <a:schemeClr val="accent2"/>
                                            </p:clrVal>
                                          </p:val>
                                        </p:tav>
                                        <p:tav tm="50000">
                                          <p:val>
                                            <p:clrVal>
                                              <a:schemeClr val="hlink"/>
                                            </p:clrVal>
                                          </p:val>
                                        </p:tav>
                                      </p:tavLst>
                                    </p:anim>
                                    <p:set>
                                      <p:cBhvr>
                                        <p:cTn id="28"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8" name="矩形 17"/>
          <p:cNvSpPr/>
          <p:nvPr/>
        </p:nvSpPr>
        <p:spPr>
          <a:xfrm>
            <a:off x="1739265" y="1188720"/>
            <a:ext cx="7851140" cy="521970"/>
          </a:xfrm>
          <a:prstGeom prst="rect">
            <a:avLst/>
          </a:prstGeom>
        </p:spPr>
        <p:txBody>
          <a:bodyPr wrap="square">
            <a:spAutoFit/>
          </a:bodyPr>
          <a:p>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  写出下面计数器上表示的数</a:t>
            </a:r>
            <a:r>
              <a:rPr lang="en-US" sz="28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并读出来。</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3"/>
          <p:cNvSpPr txBox="1">
            <a:spLocks noChangeArrowheads="1"/>
          </p:cNvSpPr>
          <p:nvPr/>
        </p:nvSpPr>
        <p:spPr bwMode="auto">
          <a:xfrm>
            <a:off x="2865755" y="4579620"/>
            <a:ext cx="1403985" cy="1383665"/>
          </a:xfrm>
          <a:prstGeom prst="rect">
            <a:avLst/>
          </a:prstGeom>
          <a:noFill/>
          <a:ln w="9525">
            <a:noFill/>
            <a:miter lim="800000"/>
          </a:ln>
          <a:effectLst/>
        </p:spPr>
        <p:txBody>
          <a:bodyPr wrap="square">
            <a:spAutoFit/>
          </a:bodyPr>
          <a:p>
            <a:pPr>
              <a:lnSpc>
                <a:spcPct val="150000"/>
              </a:lnSpc>
            </a:pPr>
            <a:r>
              <a:rPr lang="zh-CN" altLang="en-US" sz="2800" dirty="0" smtClean="0">
                <a:solidFill>
                  <a:schemeClr val="tx1"/>
                </a:solidFill>
                <a:latin typeface="微软雅黑" panose="020B0503020204020204" pitchFamily="34" charset="-122"/>
                <a:ea typeface="微软雅黑" panose="020B0503020204020204" pitchFamily="34" charset="-122"/>
              </a:rPr>
              <a:t>写作：</a:t>
            </a:r>
            <a:endParaRPr lang="zh-CN" altLang="en-US" sz="28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solidFill>
                <a:latin typeface="微软雅黑" panose="020B0503020204020204" pitchFamily="34" charset="-122"/>
                <a:ea typeface="微软雅黑" panose="020B0503020204020204" pitchFamily="34" charset="-122"/>
              </a:rPr>
              <a:t>读作：</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pic>
        <p:nvPicPr>
          <p:cNvPr id="14" name="L005.eps" descr="id:2147498829;FounderCES"/>
          <p:cNvPicPr/>
          <p:nvPr/>
        </p:nvPicPr>
        <p:blipFill>
          <a:blip r:embed="rId2"/>
          <a:stretch>
            <a:fillRect/>
          </a:stretch>
        </p:blipFill>
        <p:spPr>
          <a:xfrm>
            <a:off x="3440584" y="2164596"/>
            <a:ext cx="4176464" cy="2310312"/>
          </a:xfrm>
          <a:prstGeom prst="rect">
            <a:avLst/>
          </a:prstGeom>
        </p:spPr>
      </p:pic>
      <p:sp>
        <p:nvSpPr>
          <p:cNvPr id="15" name="Text Box 3"/>
          <p:cNvSpPr txBox="1">
            <a:spLocks noChangeArrowheads="1"/>
          </p:cNvSpPr>
          <p:nvPr/>
        </p:nvSpPr>
        <p:spPr bwMode="auto">
          <a:xfrm>
            <a:off x="4506357" y="4791685"/>
            <a:ext cx="2520280" cy="521970"/>
          </a:xfrm>
          <a:prstGeom prst="rect">
            <a:avLst/>
          </a:prstGeom>
          <a:noFill/>
          <a:ln w="9525">
            <a:noFill/>
            <a:miter lim="800000"/>
          </a:ln>
          <a:effectLst/>
        </p:spPr>
        <p:txBody>
          <a:bodyPr wrap="square">
            <a:spAutoFit/>
          </a:bodyPr>
          <a:p>
            <a:r>
              <a:rPr lang="en-US" altLang="zh-CN" sz="2800" dirty="0" smtClean="0">
                <a:solidFill>
                  <a:schemeClr val="tx1"/>
                </a:solidFill>
                <a:latin typeface="微软雅黑" panose="020B0503020204020204" pitchFamily="34" charset="-122"/>
                <a:ea typeface="微软雅黑" panose="020B0503020204020204" pitchFamily="34" charset="-122"/>
              </a:rPr>
              <a:t>42005030</a:t>
            </a:r>
            <a:endParaRPr lang="en-US" altLang="zh-CN" sz="2800" dirty="0" smtClean="0">
              <a:solidFill>
                <a:schemeClr val="tx1"/>
              </a:solidFill>
              <a:latin typeface="微软雅黑" panose="020B0503020204020204" pitchFamily="34" charset="-122"/>
              <a:ea typeface="微软雅黑" panose="020B0503020204020204" pitchFamily="34" charset="-122"/>
            </a:endParaRPr>
          </a:p>
        </p:txBody>
      </p:sp>
      <p:sp>
        <p:nvSpPr>
          <p:cNvPr id="20" name="Text Box 3"/>
          <p:cNvSpPr txBox="1">
            <a:spLocks noChangeArrowheads="1"/>
          </p:cNvSpPr>
          <p:nvPr/>
        </p:nvSpPr>
        <p:spPr bwMode="auto">
          <a:xfrm>
            <a:off x="4506744" y="5441409"/>
            <a:ext cx="3960440" cy="521970"/>
          </a:xfrm>
          <a:prstGeom prst="rect">
            <a:avLst/>
          </a:prstGeom>
          <a:noFill/>
          <a:ln w="9525">
            <a:noFill/>
            <a:miter lim="800000"/>
          </a:ln>
          <a:effectLst/>
        </p:spPr>
        <p:txBody>
          <a:bodyPr wrap="square">
            <a:spAutoFit/>
          </a:bodyPr>
          <a:p>
            <a:r>
              <a:rPr lang="zh-CN" altLang="en-US" sz="2800" dirty="0" smtClean="0">
                <a:solidFill>
                  <a:schemeClr val="tx1"/>
                </a:solidFill>
                <a:latin typeface="微软雅黑" panose="020B0503020204020204" pitchFamily="34" charset="-122"/>
                <a:ea typeface="微软雅黑" panose="020B0503020204020204" pitchFamily="34" charset="-122"/>
              </a:rPr>
              <a:t>四千二百万五千零三十</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pic>
        <p:nvPicPr>
          <p:cNvPr id="3" name="图片 2" descr="821f54af-b64a-4a12-bb73-9f68bad97b7e"/>
          <p:cNvPicPr>
            <a:picLocks noChangeAspect="1"/>
          </p:cNvPicPr>
          <p:nvPr/>
        </p:nvPicPr>
        <p:blipFill>
          <a:blip r:embed="rId3"/>
          <a:stretch>
            <a:fillRect/>
          </a:stretch>
        </p:blipFill>
        <p:spPr>
          <a:xfrm rot="1320000">
            <a:off x="8498205" y="353060"/>
            <a:ext cx="3738245" cy="1756410"/>
          </a:xfrm>
          <a:prstGeom prst="rect">
            <a:avLst/>
          </a:prstGeom>
        </p:spPr>
      </p:pic>
      <p:grpSp>
        <p:nvGrpSpPr>
          <p:cNvPr id="40" name="组合 39"/>
          <p:cNvGrpSpPr/>
          <p:nvPr/>
        </p:nvGrpSpPr>
        <p:grpSpPr>
          <a:xfrm rot="0">
            <a:off x="2515870" y="4545330"/>
            <a:ext cx="5975350" cy="1624965"/>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15"/>
                                        </p:tgtEl>
                                        <p:attrNameLst>
                                          <p:attrName>style.visibility</p:attrName>
                                        </p:attrNameLst>
                                      </p:cBhvr>
                                      <p:to>
                                        <p:strVal val="visible"/>
                                      </p:to>
                                    </p:set>
                                    <p:anim calcmode="discrete" valueType="clr">
                                      <p:cBhvr override="childStyle">
                                        <p:cTn id="11"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5"/>
                                        </p:tgtEl>
                                        <p:attrNameLst>
                                          <p:attrName>fillcolor</p:attrName>
                                        </p:attrNameLst>
                                      </p:cBhvr>
                                      <p:tavLst>
                                        <p:tav tm="0">
                                          <p:val>
                                            <p:clrVal>
                                              <a:schemeClr val="accent2"/>
                                            </p:clrVal>
                                          </p:val>
                                        </p:tav>
                                        <p:tav tm="50000">
                                          <p:val>
                                            <p:clrVal>
                                              <a:schemeClr val="hlink"/>
                                            </p:clrVal>
                                          </p:val>
                                        </p:tav>
                                      </p:tavLst>
                                    </p:anim>
                                    <p:set>
                                      <p:cBhvr>
                                        <p:cTn id="13" dur="80"/>
                                        <p:tgtEl>
                                          <p:spTgt spid="15"/>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20"/>
                                        </p:tgtEl>
                                        <p:attrNameLst>
                                          <p:attrName>style.visibility</p:attrName>
                                        </p:attrNameLst>
                                      </p:cBhvr>
                                      <p:to>
                                        <p:strVal val="visible"/>
                                      </p:to>
                                    </p:set>
                                    <p:anim calcmode="discrete" valueType="clr">
                                      <p:cBhvr override="childStyle">
                                        <p:cTn id="18"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0"/>
                                        </p:tgtEl>
                                        <p:attrNameLst>
                                          <p:attrName>fillcolor</p:attrName>
                                        </p:attrNameLst>
                                      </p:cBhvr>
                                      <p:tavLst>
                                        <p:tav tm="0">
                                          <p:val>
                                            <p:clrVal>
                                              <a:schemeClr val="accent2"/>
                                            </p:clrVal>
                                          </p:val>
                                        </p:tav>
                                        <p:tav tm="50000">
                                          <p:val>
                                            <p:clrVal>
                                              <a:schemeClr val="hlink"/>
                                            </p:clrVal>
                                          </p:val>
                                        </p:tav>
                                      </p:tavLst>
                                    </p:anim>
                                    <p:set>
                                      <p:cBhvr>
                                        <p:cTn id="20" dur="80"/>
                                        <p:tgtEl>
                                          <p:spTgt spid="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368425" y="1489710"/>
            <a:ext cx="3465195" cy="64516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1亿是（    ）个一千万。</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296035" y="5141595"/>
            <a:ext cx="6854190" cy="64516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一个数的最高位是十万位，这个数是（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）位数。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296035" y="4137660"/>
            <a:ext cx="10347960" cy="64516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60402800是由6个（      ）、4个（      ）、2个（   ）、8个（   ）组成的。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1296035" y="3226435"/>
            <a:ext cx="7996555" cy="64516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在30206860这个数中，（    ）位和（    ）位上的0不读。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1368425" y="2362200"/>
            <a:ext cx="7432675" cy="64516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5个千万、5个万和5个百组成的数是（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603" name="Text Box 3"/>
          <p:cNvSpPr txBox="1"/>
          <p:nvPr/>
        </p:nvSpPr>
        <p:spPr>
          <a:xfrm>
            <a:off x="2465070" y="1682433"/>
            <a:ext cx="52197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10</a:t>
            </a:r>
            <a:endParaRPr lang="zh-CN" altLang="en-US" sz="2400" dirty="0">
              <a:solidFill>
                <a:srgbClr val="FF0066"/>
              </a:solidFill>
              <a:latin typeface="Arial" panose="020B0604020202020204" pitchFamily="34" charset="0"/>
            </a:endParaRPr>
          </a:p>
        </p:txBody>
      </p:sp>
      <p:sp>
        <p:nvSpPr>
          <p:cNvPr id="25604" name="Text Box 4"/>
          <p:cNvSpPr txBox="1"/>
          <p:nvPr/>
        </p:nvSpPr>
        <p:spPr>
          <a:xfrm>
            <a:off x="6512878" y="5329873"/>
            <a:ext cx="352425"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6</a:t>
            </a:r>
            <a:endParaRPr lang="zh-CN" altLang="en-US" sz="2400" dirty="0">
              <a:solidFill>
                <a:srgbClr val="FF0066"/>
              </a:solidFill>
              <a:latin typeface="Arial" panose="020B0604020202020204" pitchFamily="34" charset="0"/>
            </a:endParaRPr>
          </a:p>
        </p:txBody>
      </p:sp>
      <p:sp>
        <p:nvSpPr>
          <p:cNvPr id="25605" name="Text Box 5"/>
          <p:cNvSpPr txBox="1"/>
          <p:nvPr/>
        </p:nvSpPr>
        <p:spPr>
          <a:xfrm>
            <a:off x="4140200" y="4322128"/>
            <a:ext cx="7924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千万</a:t>
            </a:r>
            <a:endParaRPr lang="zh-CN" altLang="en-US" sz="2400" dirty="0">
              <a:solidFill>
                <a:srgbClr val="FF0066"/>
              </a:solidFill>
              <a:latin typeface="Arial" panose="020B0604020202020204" pitchFamily="34" charset="0"/>
            </a:endParaRPr>
          </a:p>
        </p:txBody>
      </p:sp>
      <p:sp>
        <p:nvSpPr>
          <p:cNvPr id="25606" name="Text Box 6"/>
          <p:cNvSpPr txBox="1"/>
          <p:nvPr/>
        </p:nvSpPr>
        <p:spPr>
          <a:xfrm>
            <a:off x="6072823" y="4322128"/>
            <a:ext cx="7924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十万</a:t>
            </a:r>
            <a:endParaRPr lang="zh-CN" altLang="en-US" sz="2400" dirty="0">
              <a:solidFill>
                <a:srgbClr val="FF0066"/>
              </a:solidFill>
              <a:latin typeface="Arial" panose="020B0604020202020204" pitchFamily="34" charset="0"/>
            </a:endParaRPr>
          </a:p>
        </p:txBody>
      </p:sp>
      <p:sp>
        <p:nvSpPr>
          <p:cNvPr id="25607" name="Text Box 7"/>
          <p:cNvSpPr txBox="1"/>
          <p:nvPr/>
        </p:nvSpPr>
        <p:spPr>
          <a:xfrm>
            <a:off x="7982585" y="4322128"/>
            <a:ext cx="4876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千</a:t>
            </a:r>
            <a:endParaRPr lang="zh-CN" altLang="en-US" sz="2400" dirty="0">
              <a:solidFill>
                <a:srgbClr val="FF0066"/>
              </a:solidFill>
              <a:latin typeface="Arial" panose="020B0604020202020204" pitchFamily="34" charset="0"/>
            </a:endParaRPr>
          </a:p>
        </p:txBody>
      </p:sp>
      <p:sp>
        <p:nvSpPr>
          <p:cNvPr id="25608" name="Text Box 8"/>
          <p:cNvSpPr txBox="1"/>
          <p:nvPr/>
        </p:nvSpPr>
        <p:spPr>
          <a:xfrm>
            <a:off x="9664700" y="4322128"/>
            <a:ext cx="4876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百</a:t>
            </a:r>
            <a:endParaRPr lang="zh-CN" altLang="en-US" sz="2400" dirty="0">
              <a:solidFill>
                <a:srgbClr val="FF0066"/>
              </a:solidFill>
              <a:latin typeface="Arial" panose="020B0604020202020204" pitchFamily="34" charset="0"/>
            </a:endParaRPr>
          </a:p>
        </p:txBody>
      </p:sp>
      <p:sp>
        <p:nvSpPr>
          <p:cNvPr id="25609" name="Text Box 9"/>
          <p:cNvSpPr txBox="1"/>
          <p:nvPr/>
        </p:nvSpPr>
        <p:spPr>
          <a:xfrm>
            <a:off x="4872355" y="3378835"/>
            <a:ext cx="4876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万</a:t>
            </a:r>
            <a:endParaRPr lang="zh-CN" altLang="en-US" sz="2400" dirty="0">
              <a:solidFill>
                <a:srgbClr val="FF0066"/>
              </a:solidFill>
              <a:latin typeface="Arial" panose="020B0604020202020204" pitchFamily="34" charset="0"/>
            </a:endParaRPr>
          </a:p>
        </p:txBody>
      </p:sp>
      <p:sp>
        <p:nvSpPr>
          <p:cNvPr id="25610" name="Text Box 10"/>
          <p:cNvSpPr txBox="1"/>
          <p:nvPr/>
        </p:nvSpPr>
        <p:spPr>
          <a:xfrm>
            <a:off x="6467158" y="3374708"/>
            <a:ext cx="48768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个</a:t>
            </a:r>
            <a:endParaRPr lang="zh-CN" altLang="en-US" sz="2400" dirty="0">
              <a:solidFill>
                <a:srgbClr val="FF0066"/>
              </a:solidFill>
              <a:latin typeface="Arial" panose="020B0604020202020204" pitchFamily="34" charset="0"/>
            </a:endParaRPr>
          </a:p>
        </p:txBody>
      </p:sp>
      <p:sp>
        <p:nvSpPr>
          <p:cNvPr id="25611" name="Text Box 11"/>
          <p:cNvSpPr txBox="1"/>
          <p:nvPr/>
        </p:nvSpPr>
        <p:spPr>
          <a:xfrm>
            <a:off x="6544310" y="2516188"/>
            <a:ext cx="1539240" cy="460375"/>
          </a:xfrm>
          <a:prstGeom prst="rect">
            <a:avLst/>
          </a:prstGeom>
          <a:noFill/>
          <a:ln w="9525">
            <a:noFill/>
          </a:ln>
        </p:spPr>
        <p:txBody>
          <a:bodyPr wrap="none">
            <a:spAutoFit/>
          </a:bodyPr>
          <a:p>
            <a:r>
              <a:rPr lang="zh-CN" altLang="en-US" sz="2400" dirty="0">
                <a:solidFill>
                  <a:srgbClr val="FF0066"/>
                </a:solidFill>
                <a:latin typeface="Arial" panose="020B0604020202020204" pitchFamily="34" charset="0"/>
              </a:rPr>
              <a:t>50050500</a:t>
            </a:r>
            <a:endParaRPr lang="zh-CN" altLang="en-US" sz="2400" dirty="0">
              <a:solidFill>
                <a:srgbClr val="FF0066"/>
              </a:solidFill>
              <a:latin typeface="Arial" panose="020B0604020202020204" pitchFamily="34" charset="0"/>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85" y="1624330"/>
            <a:ext cx="637540" cy="510540"/>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495" y="2429510"/>
            <a:ext cx="637540" cy="510540"/>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495" y="3349625"/>
            <a:ext cx="637540" cy="51054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495" y="4269740"/>
            <a:ext cx="637540" cy="51054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495" y="5233670"/>
            <a:ext cx="637540" cy="510540"/>
          </a:xfrm>
          <a:prstGeom prst="rect">
            <a:avLst/>
          </a:prstGeom>
        </p:spPr>
      </p:pic>
      <p:grpSp>
        <p:nvGrpSpPr>
          <p:cNvPr id="15" name="组合 14"/>
          <p:cNvGrpSpPr/>
          <p:nvPr/>
        </p:nvGrpSpPr>
        <p:grpSpPr>
          <a:xfrm>
            <a:off x="4140200" y="435610"/>
            <a:ext cx="2725420" cy="1188720"/>
            <a:chOff x="6520" y="686"/>
            <a:chExt cx="4292" cy="1872"/>
          </a:xfrm>
        </p:grpSpPr>
        <p:pic>
          <p:nvPicPr>
            <p:cNvPr id="16" name="图片 15"/>
            <p:cNvPicPr>
              <a:picLocks noChangeAspect="1"/>
            </p:cNvPicPr>
            <p:nvPr/>
          </p:nvPicPr>
          <p:blipFill>
            <a:blip r:embed="rId3"/>
            <a:stretch>
              <a:fillRect/>
            </a:stretch>
          </p:blipFill>
          <p:spPr>
            <a:xfrm>
              <a:off x="6520" y="686"/>
              <a:ext cx="4293" cy="1872"/>
            </a:xfrm>
            <a:prstGeom prst="rect">
              <a:avLst/>
            </a:prstGeom>
          </p:spPr>
        </p:pic>
        <p:sp>
          <p:nvSpPr>
            <p:cNvPr id="4" name="文本框 3"/>
            <p:cNvSpPr txBox="1"/>
            <p:nvPr/>
          </p:nvSpPr>
          <p:spPr>
            <a:xfrm>
              <a:off x="7445" y="1038"/>
              <a:ext cx="2012" cy="1016"/>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填</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填</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voltag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11"/>
                                        </p:tgtEl>
                                        <p:attrNameLst>
                                          <p:attrName>style.visibility</p:attrName>
                                        </p:attrNameLst>
                                      </p:cBhvr>
                                      <p:to>
                                        <p:strVal val="visible"/>
                                      </p:to>
                                    </p:set>
                                    <p:anim calcmode="lin" valueType="num">
                                      <p:cBhvr additive="base">
                                        <p:cTn id="13" dur="500" fill="hold"/>
                                        <p:tgtEl>
                                          <p:spTgt spid="25611"/>
                                        </p:tgtEl>
                                        <p:attrNameLst>
                                          <p:attrName>ppt_x</p:attrName>
                                        </p:attrNameLst>
                                      </p:cBhvr>
                                      <p:tavLst>
                                        <p:tav tm="0">
                                          <p:val>
                                            <p:strVal val="#ppt_x"/>
                                          </p:val>
                                        </p:tav>
                                        <p:tav tm="100000">
                                          <p:val>
                                            <p:strVal val="#ppt_x"/>
                                          </p:val>
                                        </p:tav>
                                      </p:tavLst>
                                    </p:anim>
                                    <p:anim calcmode="lin" valueType="num">
                                      <p:cBhvr additive="base">
                                        <p:cTn id="14" dur="500" fill="hold"/>
                                        <p:tgtEl>
                                          <p:spTgt spid="256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voltag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9"/>
                                        </p:tgtEl>
                                        <p:attrNameLst>
                                          <p:attrName>style.visibility</p:attrName>
                                        </p:attrNameLst>
                                      </p:cBhvr>
                                      <p:to>
                                        <p:strVal val="visible"/>
                                      </p:to>
                                    </p:set>
                                    <p:anim calcmode="lin" valueType="num">
                                      <p:cBhvr additive="base">
                                        <p:cTn id="19" dur="500" fill="hold"/>
                                        <p:tgtEl>
                                          <p:spTgt spid="25609"/>
                                        </p:tgtEl>
                                        <p:attrNameLst>
                                          <p:attrName>ppt_x</p:attrName>
                                        </p:attrNameLst>
                                      </p:cBhvr>
                                      <p:tavLst>
                                        <p:tav tm="0">
                                          <p:val>
                                            <p:strVal val="#ppt_x"/>
                                          </p:val>
                                        </p:tav>
                                        <p:tav tm="100000">
                                          <p:val>
                                            <p:strVal val="#ppt_x"/>
                                          </p:val>
                                        </p:tav>
                                      </p:tavLst>
                                    </p:anim>
                                    <p:anim calcmode="lin" valueType="num">
                                      <p:cBhvr additive="base">
                                        <p:cTn id="20" dur="500" fill="hold"/>
                                        <p:tgtEl>
                                          <p:spTgt spid="2560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voltage.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10"/>
                                        </p:tgtEl>
                                        <p:attrNameLst>
                                          <p:attrName>style.visibility</p:attrName>
                                        </p:attrNameLst>
                                      </p:cBhvr>
                                      <p:to>
                                        <p:strVal val="visible"/>
                                      </p:to>
                                    </p:set>
                                    <p:anim calcmode="lin" valueType="num">
                                      <p:cBhvr additive="base">
                                        <p:cTn id="25" dur="500" fill="hold"/>
                                        <p:tgtEl>
                                          <p:spTgt spid="25610"/>
                                        </p:tgtEl>
                                        <p:attrNameLst>
                                          <p:attrName>ppt_x</p:attrName>
                                        </p:attrNameLst>
                                      </p:cBhvr>
                                      <p:tavLst>
                                        <p:tav tm="0">
                                          <p:val>
                                            <p:strVal val="#ppt_x"/>
                                          </p:val>
                                        </p:tav>
                                        <p:tav tm="100000">
                                          <p:val>
                                            <p:strVal val="#ppt_x"/>
                                          </p:val>
                                        </p:tav>
                                      </p:tavLst>
                                    </p:anim>
                                    <p:anim calcmode="lin" valueType="num">
                                      <p:cBhvr additive="base">
                                        <p:cTn id="26" dur="500" fill="hold"/>
                                        <p:tgtEl>
                                          <p:spTgt spid="256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voltage.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5"/>
                                        </p:tgtEl>
                                        <p:attrNameLst>
                                          <p:attrName>style.visibility</p:attrName>
                                        </p:attrNameLst>
                                      </p:cBhvr>
                                      <p:to>
                                        <p:strVal val="visible"/>
                                      </p:to>
                                    </p:set>
                                    <p:anim calcmode="lin" valueType="num">
                                      <p:cBhvr additive="base">
                                        <p:cTn id="31" dur="500" fill="hold"/>
                                        <p:tgtEl>
                                          <p:spTgt spid="25605"/>
                                        </p:tgtEl>
                                        <p:attrNameLst>
                                          <p:attrName>ppt_x</p:attrName>
                                        </p:attrNameLst>
                                      </p:cBhvr>
                                      <p:tavLst>
                                        <p:tav tm="0">
                                          <p:val>
                                            <p:strVal val="#ppt_x"/>
                                          </p:val>
                                        </p:tav>
                                        <p:tav tm="100000">
                                          <p:val>
                                            <p:strVal val="#ppt_x"/>
                                          </p:val>
                                        </p:tav>
                                      </p:tavLst>
                                    </p:anim>
                                    <p:anim calcmode="lin" valueType="num">
                                      <p:cBhvr additive="base">
                                        <p:cTn id="32" dur="500" fill="hold"/>
                                        <p:tgtEl>
                                          <p:spTgt spid="2560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voltag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6"/>
                                        </p:tgtEl>
                                        <p:attrNameLst>
                                          <p:attrName>style.visibility</p:attrName>
                                        </p:attrNameLst>
                                      </p:cBhvr>
                                      <p:to>
                                        <p:strVal val="visible"/>
                                      </p:to>
                                    </p:set>
                                    <p:anim calcmode="lin" valueType="num">
                                      <p:cBhvr additive="base">
                                        <p:cTn id="37" dur="500" fill="hold"/>
                                        <p:tgtEl>
                                          <p:spTgt spid="25606"/>
                                        </p:tgtEl>
                                        <p:attrNameLst>
                                          <p:attrName>ppt_x</p:attrName>
                                        </p:attrNameLst>
                                      </p:cBhvr>
                                      <p:tavLst>
                                        <p:tav tm="0">
                                          <p:val>
                                            <p:strVal val="#ppt_x"/>
                                          </p:val>
                                        </p:tav>
                                        <p:tav tm="100000">
                                          <p:val>
                                            <p:strVal val="#ppt_x"/>
                                          </p:val>
                                        </p:tav>
                                      </p:tavLst>
                                    </p:anim>
                                    <p:anim calcmode="lin" valueType="num">
                                      <p:cBhvr additive="base">
                                        <p:cTn id="38" dur="500" fill="hold"/>
                                        <p:tgtEl>
                                          <p:spTgt spid="2560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4" name="voltage.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07"/>
                                        </p:tgtEl>
                                        <p:attrNameLst>
                                          <p:attrName>style.visibility</p:attrName>
                                        </p:attrNameLst>
                                      </p:cBhvr>
                                      <p:to>
                                        <p:strVal val="visible"/>
                                      </p:to>
                                    </p:set>
                                    <p:anim calcmode="lin" valueType="num">
                                      <p:cBhvr additive="base">
                                        <p:cTn id="43" dur="500" fill="hold"/>
                                        <p:tgtEl>
                                          <p:spTgt spid="25607"/>
                                        </p:tgtEl>
                                        <p:attrNameLst>
                                          <p:attrName>ppt_x</p:attrName>
                                        </p:attrNameLst>
                                      </p:cBhvr>
                                      <p:tavLst>
                                        <p:tav tm="0">
                                          <p:val>
                                            <p:strVal val="#ppt_x"/>
                                          </p:val>
                                        </p:tav>
                                        <p:tav tm="100000">
                                          <p:val>
                                            <p:strVal val="#ppt_x"/>
                                          </p:val>
                                        </p:tav>
                                      </p:tavLst>
                                    </p:anim>
                                    <p:anim calcmode="lin" valueType="num">
                                      <p:cBhvr additive="base">
                                        <p:cTn id="44" dur="500" fill="hold"/>
                                        <p:tgtEl>
                                          <p:spTgt spid="2560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voltage.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608"/>
                                        </p:tgtEl>
                                        <p:attrNameLst>
                                          <p:attrName>style.visibility</p:attrName>
                                        </p:attrNameLst>
                                      </p:cBhvr>
                                      <p:to>
                                        <p:strVal val="visible"/>
                                      </p:to>
                                    </p:set>
                                    <p:anim calcmode="lin" valueType="num">
                                      <p:cBhvr additive="base">
                                        <p:cTn id="49" dur="500" fill="hold"/>
                                        <p:tgtEl>
                                          <p:spTgt spid="25608"/>
                                        </p:tgtEl>
                                        <p:attrNameLst>
                                          <p:attrName>ppt_x</p:attrName>
                                        </p:attrNameLst>
                                      </p:cBhvr>
                                      <p:tavLst>
                                        <p:tav tm="0">
                                          <p:val>
                                            <p:strVal val="#ppt_x"/>
                                          </p:val>
                                        </p:tav>
                                        <p:tav tm="100000">
                                          <p:val>
                                            <p:strVal val="#ppt_x"/>
                                          </p:val>
                                        </p:tav>
                                      </p:tavLst>
                                    </p:anim>
                                    <p:anim calcmode="lin" valueType="num">
                                      <p:cBhvr additive="base">
                                        <p:cTn id="50" dur="500" fill="hold"/>
                                        <p:tgtEl>
                                          <p:spTgt spid="2560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4" name="voltage.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604"/>
                                        </p:tgtEl>
                                        <p:attrNameLst>
                                          <p:attrName>style.visibility</p:attrName>
                                        </p:attrNameLst>
                                      </p:cBhvr>
                                      <p:to>
                                        <p:strVal val="visible"/>
                                      </p:to>
                                    </p:set>
                                    <p:anim calcmode="lin" valueType="num">
                                      <p:cBhvr additive="base">
                                        <p:cTn id="55" dur="500" fill="hold"/>
                                        <p:tgtEl>
                                          <p:spTgt spid="25604"/>
                                        </p:tgtEl>
                                        <p:attrNameLst>
                                          <p:attrName>ppt_x</p:attrName>
                                        </p:attrNameLst>
                                      </p:cBhvr>
                                      <p:tavLst>
                                        <p:tav tm="0">
                                          <p:val>
                                            <p:strVal val="#ppt_x"/>
                                          </p:val>
                                        </p:tav>
                                        <p:tav tm="100000">
                                          <p:val>
                                            <p:strVal val="#ppt_x"/>
                                          </p:val>
                                        </p:tav>
                                      </p:tavLst>
                                    </p:anim>
                                    <p:anim calcmode="lin" valueType="num">
                                      <p:cBhvr additive="base">
                                        <p:cTn id="56" dur="500" fill="hold"/>
                                        <p:tgtEl>
                                          <p:spTgt spid="2560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4"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P spid="25608" grpId="0"/>
      <p:bldP spid="25609" grpId="0"/>
      <p:bldP spid="25610" grpId="0"/>
      <p:bldP spid="256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2161540" y="1623060"/>
            <a:ext cx="7942580" cy="3830955"/>
            <a:chOff x="3404" y="2556"/>
            <a:chExt cx="12508" cy="6033"/>
          </a:xfrm>
        </p:grpSpPr>
        <p:sp>
          <p:nvSpPr>
            <p:cNvPr id="13" name="圆角矩形 12"/>
            <p:cNvSpPr/>
            <p:nvPr/>
          </p:nvSpPr>
          <p:spPr>
            <a:xfrm>
              <a:off x="3404" y="2556"/>
              <a:ext cx="7338" cy="1259"/>
            </a:xfrm>
            <a:prstGeom prst="roundRect">
              <a:avLst/>
            </a:prstGeom>
            <a:solidFill>
              <a:srgbClr val="FFFF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3422" y="3779"/>
              <a:ext cx="7338" cy="1259"/>
            </a:xfrm>
            <a:prstGeom prst="roundRect">
              <a:avLst/>
            </a:prstGeom>
            <a:solidFill>
              <a:srgbClr val="92D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3422" y="4962"/>
              <a:ext cx="7338" cy="1259"/>
            </a:xfrm>
            <a:prstGeom prst="roundRect">
              <a:avLst/>
            </a:prstGeom>
            <a:solidFill>
              <a:schemeClr val="accent2">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3422" y="6119"/>
              <a:ext cx="10721" cy="1259"/>
            </a:xfrm>
            <a:prstGeom prst="roundRect">
              <a:avLst/>
            </a:prstGeom>
            <a:solidFill>
              <a:schemeClr val="accent6">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3422" y="7330"/>
              <a:ext cx="12490" cy="1259"/>
            </a:xfrm>
            <a:prstGeom prst="roundRect">
              <a:avLst/>
            </a:prstGeom>
            <a:solidFill>
              <a:srgbClr val="00B05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579" name="Text Box 3"/>
          <p:cNvSpPr txBox="1"/>
          <p:nvPr/>
        </p:nvSpPr>
        <p:spPr>
          <a:xfrm>
            <a:off x="5598160" y="1800860"/>
            <a:ext cx="719138" cy="521970"/>
          </a:xfrm>
          <a:prstGeom prst="rect">
            <a:avLst/>
          </a:prstGeom>
          <a:noFill/>
          <a:ln w="9525">
            <a:noFill/>
          </a:ln>
        </p:spPr>
        <p:txBody>
          <a:bodyPr>
            <a:spAutoFit/>
          </a:bodyPr>
          <a:p>
            <a:r>
              <a:rPr lang="zh-CN" altLang="en-US" sz="2800" b="1" dirty="0">
                <a:solidFill>
                  <a:srgbClr val="FF0066"/>
                </a:solidFill>
                <a:latin typeface="Arial" panose="020B0604020202020204" pitchFamily="34" charset="0"/>
                <a:ea typeface="黑体" panose="02010609060101010101" charset="-122"/>
              </a:rPr>
              <a:t>√</a:t>
            </a:r>
            <a:endParaRPr lang="zh-CN" altLang="en-US" sz="2800" b="1" dirty="0">
              <a:solidFill>
                <a:srgbClr val="FF0066"/>
              </a:solidFill>
              <a:latin typeface="Arial" panose="020B0604020202020204" pitchFamily="34" charset="0"/>
              <a:ea typeface="黑体" panose="02010609060101010101" charset="-122"/>
            </a:endParaRPr>
          </a:p>
        </p:txBody>
      </p:sp>
      <p:sp>
        <p:nvSpPr>
          <p:cNvPr id="24580" name="Text Box 4"/>
          <p:cNvSpPr txBox="1"/>
          <p:nvPr/>
        </p:nvSpPr>
        <p:spPr>
          <a:xfrm>
            <a:off x="5876608" y="2538413"/>
            <a:ext cx="540385" cy="521970"/>
          </a:xfrm>
          <a:prstGeom prst="rect">
            <a:avLst/>
          </a:prstGeom>
          <a:noFill/>
          <a:ln w="9525">
            <a:noFill/>
          </a:ln>
        </p:spPr>
        <p:txBody>
          <a:bodyPr wrap="none">
            <a:spAutoFit/>
          </a:bodyPr>
          <a:p>
            <a:r>
              <a:rPr lang="zh-CN" altLang="en-US" sz="2800" b="1" dirty="0">
                <a:solidFill>
                  <a:srgbClr val="FF0066"/>
                </a:solidFill>
                <a:latin typeface="Arial" panose="020B0604020202020204" pitchFamily="34" charset="0"/>
                <a:ea typeface="黑体" panose="02010609060101010101" charset="-122"/>
              </a:rPr>
              <a:t>×</a:t>
            </a:r>
            <a:endParaRPr lang="zh-CN" altLang="en-US" sz="2800" b="1" dirty="0">
              <a:solidFill>
                <a:srgbClr val="FF0066"/>
              </a:solidFill>
              <a:latin typeface="Arial" panose="020B0604020202020204" pitchFamily="34" charset="0"/>
              <a:ea typeface="黑体" panose="02010609060101010101" charset="-122"/>
            </a:endParaRPr>
          </a:p>
        </p:txBody>
      </p:sp>
      <p:sp>
        <p:nvSpPr>
          <p:cNvPr id="24582" name="Text Box 6"/>
          <p:cNvSpPr txBox="1"/>
          <p:nvPr/>
        </p:nvSpPr>
        <p:spPr>
          <a:xfrm>
            <a:off x="5840730" y="3294063"/>
            <a:ext cx="377825" cy="521970"/>
          </a:xfrm>
          <a:prstGeom prst="rect">
            <a:avLst/>
          </a:prstGeom>
          <a:noFill/>
          <a:ln w="9525">
            <a:noFill/>
          </a:ln>
        </p:spPr>
        <p:txBody>
          <a:bodyPr wrap="none">
            <a:spAutoFit/>
          </a:bodyPr>
          <a:p>
            <a:r>
              <a:rPr lang="zh-CN" altLang="en-US" sz="2800" b="1" dirty="0">
                <a:solidFill>
                  <a:srgbClr val="FF0066"/>
                </a:solidFill>
                <a:latin typeface="Arial" panose="020B0604020202020204" pitchFamily="34" charset="0"/>
                <a:ea typeface="黑体" panose="02010609060101010101" charset="-122"/>
              </a:rPr>
              <a:t>√</a:t>
            </a:r>
            <a:endParaRPr lang="zh-CN" altLang="en-US" sz="2800" b="1" dirty="0">
              <a:solidFill>
                <a:srgbClr val="FF0066"/>
              </a:solidFill>
              <a:latin typeface="Arial" panose="020B0604020202020204" pitchFamily="34" charset="0"/>
              <a:ea typeface="黑体" panose="02010609060101010101" charset="-122"/>
            </a:endParaRPr>
          </a:p>
        </p:txBody>
      </p:sp>
      <p:sp>
        <p:nvSpPr>
          <p:cNvPr id="24583" name="Text Box 7"/>
          <p:cNvSpPr txBox="1"/>
          <p:nvPr/>
        </p:nvSpPr>
        <p:spPr>
          <a:xfrm>
            <a:off x="7922895" y="4011613"/>
            <a:ext cx="540385" cy="521970"/>
          </a:xfrm>
          <a:prstGeom prst="rect">
            <a:avLst/>
          </a:prstGeom>
          <a:noFill/>
          <a:ln w="9525">
            <a:noFill/>
          </a:ln>
        </p:spPr>
        <p:txBody>
          <a:bodyPr wrap="none">
            <a:spAutoFit/>
          </a:bodyPr>
          <a:p>
            <a:r>
              <a:rPr lang="zh-CN" altLang="en-US" sz="2800" b="1" dirty="0">
                <a:solidFill>
                  <a:srgbClr val="FF0066"/>
                </a:solidFill>
                <a:latin typeface="Arial" panose="020B0604020202020204" pitchFamily="34" charset="0"/>
                <a:ea typeface="黑体" panose="02010609060101010101" charset="-122"/>
              </a:rPr>
              <a:t>×</a:t>
            </a:r>
            <a:endParaRPr lang="zh-CN" altLang="en-US" sz="2800" b="1" dirty="0">
              <a:solidFill>
                <a:srgbClr val="FF0066"/>
              </a:solidFill>
              <a:latin typeface="Arial" panose="020B0604020202020204" pitchFamily="34" charset="0"/>
              <a:ea typeface="黑体" panose="02010609060101010101" charset="-122"/>
            </a:endParaRPr>
          </a:p>
        </p:txBody>
      </p:sp>
      <p:sp>
        <p:nvSpPr>
          <p:cNvPr id="24584" name="Text Box 8"/>
          <p:cNvSpPr txBox="1"/>
          <p:nvPr/>
        </p:nvSpPr>
        <p:spPr>
          <a:xfrm>
            <a:off x="9291638" y="4768850"/>
            <a:ext cx="377825" cy="521970"/>
          </a:xfrm>
          <a:prstGeom prst="rect">
            <a:avLst/>
          </a:prstGeom>
          <a:noFill/>
          <a:ln w="9525">
            <a:noFill/>
          </a:ln>
        </p:spPr>
        <p:txBody>
          <a:bodyPr wrap="none">
            <a:spAutoFit/>
          </a:bodyPr>
          <a:p>
            <a:r>
              <a:rPr lang="zh-CN" altLang="en-US" sz="2800" b="1" dirty="0">
                <a:solidFill>
                  <a:srgbClr val="FF0066"/>
                </a:solidFill>
                <a:latin typeface="Arial" panose="020B0604020202020204" pitchFamily="34" charset="0"/>
                <a:ea typeface="黑体" panose="02010609060101010101" charset="-122"/>
              </a:rPr>
              <a:t>√</a:t>
            </a:r>
            <a:endParaRPr lang="zh-CN" altLang="en-US" sz="2800" b="1" dirty="0">
              <a:solidFill>
                <a:srgbClr val="FF0066"/>
              </a:solidFill>
              <a:latin typeface="Arial" panose="020B0604020202020204" pitchFamily="34" charset="0"/>
              <a:ea typeface="黑体" panose="02010609060101010101" charset="-122"/>
            </a:endParaRPr>
          </a:p>
        </p:txBody>
      </p:sp>
      <p:grpSp>
        <p:nvGrpSpPr>
          <p:cNvPr id="24" name="组合 23"/>
          <p:cNvGrpSpPr/>
          <p:nvPr/>
        </p:nvGrpSpPr>
        <p:grpSpPr>
          <a:xfrm>
            <a:off x="1557020" y="1506220"/>
            <a:ext cx="9025890" cy="3784600"/>
            <a:chOff x="2452" y="2372"/>
            <a:chExt cx="14214" cy="5960"/>
          </a:xfrm>
        </p:grpSpPr>
        <p:sp>
          <p:nvSpPr>
            <p:cNvPr id="3" name="文本框 2"/>
            <p:cNvSpPr txBox="1"/>
            <p:nvPr/>
          </p:nvSpPr>
          <p:spPr>
            <a:xfrm>
              <a:off x="3422" y="2372"/>
              <a:ext cx="13245" cy="5960"/>
            </a:xfrm>
            <a:prstGeom prst="rect">
              <a:avLst/>
            </a:prstGeom>
            <a:noFill/>
          </p:spPr>
          <p:txBody>
            <a:bodyPr wrap="square" rtlCol="0"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40008读作四万零八。（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54000里有54个10000。（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七位数一定比六位数大。（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最大的五位数比最小的五位数多99999。（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一个数字所占的数位不同，它表示的大小也不同。（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2452" y="2836"/>
              <a:ext cx="725" cy="619"/>
            </a:xfrm>
            <a:prstGeom prst="rect">
              <a:avLst/>
            </a:prstGeom>
          </p:spPr>
        </p:pic>
        <p:pic>
          <p:nvPicPr>
            <p:cNvPr id="8" name="图片 7"/>
            <p:cNvPicPr>
              <a:picLocks noChangeAspect="1"/>
            </p:cNvPicPr>
            <p:nvPr/>
          </p:nvPicPr>
          <p:blipFill>
            <a:blip r:embed="rId2"/>
            <a:stretch>
              <a:fillRect/>
            </a:stretch>
          </p:blipFill>
          <p:spPr>
            <a:xfrm>
              <a:off x="2452" y="3998"/>
              <a:ext cx="725" cy="619"/>
            </a:xfrm>
            <a:prstGeom prst="rect">
              <a:avLst/>
            </a:prstGeom>
          </p:spPr>
        </p:pic>
        <p:pic>
          <p:nvPicPr>
            <p:cNvPr id="9" name="图片 8"/>
            <p:cNvPicPr>
              <a:picLocks noChangeAspect="1"/>
            </p:cNvPicPr>
            <p:nvPr/>
          </p:nvPicPr>
          <p:blipFill>
            <a:blip r:embed="rId2"/>
            <a:stretch>
              <a:fillRect/>
            </a:stretch>
          </p:blipFill>
          <p:spPr>
            <a:xfrm>
              <a:off x="2452" y="5217"/>
              <a:ext cx="725" cy="619"/>
            </a:xfrm>
            <a:prstGeom prst="rect">
              <a:avLst/>
            </a:prstGeom>
          </p:spPr>
        </p:pic>
        <p:pic>
          <p:nvPicPr>
            <p:cNvPr id="10" name="图片 9"/>
            <p:cNvPicPr>
              <a:picLocks noChangeAspect="1"/>
            </p:cNvPicPr>
            <p:nvPr/>
          </p:nvPicPr>
          <p:blipFill>
            <a:blip r:embed="rId2"/>
            <a:stretch>
              <a:fillRect/>
            </a:stretch>
          </p:blipFill>
          <p:spPr>
            <a:xfrm>
              <a:off x="2452" y="6321"/>
              <a:ext cx="725" cy="619"/>
            </a:xfrm>
            <a:prstGeom prst="rect">
              <a:avLst/>
            </a:prstGeom>
          </p:spPr>
        </p:pic>
        <p:pic>
          <p:nvPicPr>
            <p:cNvPr id="11" name="图片 10"/>
            <p:cNvPicPr>
              <a:picLocks noChangeAspect="1"/>
            </p:cNvPicPr>
            <p:nvPr/>
          </p:nvPicPr>
          <p:blipFill>
            <a:blip r:embed="rId2"/>
            <a:stretch>
              <a:fillRect/>
            </a:stretch>
          </p:blipFill>
          <p:spPr>
            <a:xfrm>
              <a:off x="2452" y="7482"/>
              <a:ext cx="725" cy="619"/>
            </a:xfrm>
            <a:prstGeom prst="rect">
              <a:avLst/>
            </a:prstGeom>
          </p:spPr>
        </p:pic>
      </p:grpSp>
      <p:pic>
        <p:nvPicPr>
          <p:cNvPr id="23563" name="图片 23562" descr="cw6"/>
          <p:cNvPicPr>
            <a:picLocks noChangeAspect="1"/>
          </p:cNvPicPr>
          <p:nvPr/>
        </p:nvPicPr>
        <p:blipFill>
          <a:blip r:embed="rId3"/>
          <a:stretch>
            <a:fillRect/>
          </a:stretch>
        </p:blipFill>
        <p:spPr>
          <a:xfrm>
            <a:off x="9898063" y="993140"/>
            <a:ext cx="1730375" cy="1938338"/>
          </a:xfrm>
          <a:prstGeom prst="rect">
            <a:avLst/>
          </a:prstGeom>
          <a:noFill/>
          <a:ln w="9525">
            <a:noFill/>
          </a:ln>
        </p:spPr>
      </p:pic>
      <p:grpSp>
        <p:nvGrpSpPr>
          <p:cNvPr id="42" name="组合 41"/>
          <p:cNvGrpSpPr/>
          <p:nvPr/>
        </p:nvGrpSpPr>
        <p:grpSpPr>
          <a:xfrm>
            <a:off x="7364270" y="1017826"/>
            <a:ext cx="2118387" cy="1212546"/>
            <a:chOff x="5156" y="4635"/>
            <a:chExt cx="3632" cy="2844"/>
          </a:xfrm>
        </p:grpSpPr>
        <p:sp>
          <p:nvSpPr>
            <p:cNvPr id="43" name="圆角矩形标注 42"/>
            <p:cNvSpPr/>
            <p:nvPr/>
          </p:nvSpPr>
          <p:spPr>
            <a:xfrm>
              <a:off x="5397" y="4850"/>
              <a:ext cx="3059" cy="2629"/>
            </a:xfrm>
            <a:prstGeom prst="wedgeRoundRectCallout">
              <a:avLst>
                <a:gd name="adj1" fmla="val 65397"/>
                <a:gd name="adj2" fmla="val -4238"/>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5156" y="4635"/>
              <a:ext cx="3632" cy="2758"/>
            </a:xfrm>
            <a:prstGeom prst="rect">
              <a:avLst/>
            </a:prstGeom>
            <a:noFill/>
          </p:spPr>
          <p:txBody>
            <a:bodyPr wrap="square" lIns="68580" tIns="34290" rIns="68580" bIns="34290" anchor="ctr">
              <a:spAutoFit/>
            </a:bodyPr>
            <a:p>
              <a:pPr algn="ctr">
                <a:lnSpc>
                  <a:spcPct val="150000"/>
                </a:lnSpc>
                <a:defRPr/>
              </a:pPr>
              <a:r>
                <a:rPr lang="zh-CN" altLang="en-US" sz="2400" dirty="0" smtClean="0">
                  <a:solidFill>
                    <a:schemeClr val="tx1"/>
                  </a:solidFill>
                  <a:latin typeface="微软雅黑" panose="020B0503020204020204" pitchFamily="34" charset="-122"/>
                  <a:ea typeface="微软雅黑" panose="020B0503020204020204" pitchFamily="34" charset="-122"/>
                </a:rPr>
                <a:t>判断下面说</a:t>
              </a:r>
              <a:endParaRPr lang="zh-CN" altLang="en-US" sz="2400" dirty="0" smtClean="0">
                <a:solidFill>
                  <a:schemeClr val="tx1"/>
                </a:solidFill>
                <a:latin typeface="微软雅黑" panose="020B0503020204020204" pitchFamily="34" charset="-122"/>
                <a:ea typeface="微软雅黑" panose="020B0503020204020204" pitchFamily="34" charset="-122"/>
              </a:endParaRPr>
            </a:p>
            <a:p>
              <a:pPr algn="ctr">
                <a:lnSpc>
                  <a:spcPct val="150000"/>
                </a:lnSpc>
                <a:defRPr/>
              </a:pPr>
              <a:r>
                <a:rPr lang="zh-CN" altLang="en-US" sz="2400" dirty="0" smtClean="0">
                  <a:solidFill>
                    <a:schemeClr val="tx1"/>
                  </a:solidFill>
                  <a:latin typeface="微软雅黑" panose="020B0503020204020204" pitchFamily="34" charset="-122"/>
                  <a:ea typeface="微软雅黑" panose="020B0503020204020204" pitchFamily="34" charset="-122"/>
                </a:rPr>
                <a:t>法是否正确</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580"/>
                                        </p:tgtEl>
                                        <p:attrNameLst>
                                          <p:attrName>style.visibility</p:attrName>
                                        </p:attrNameLst>
                                      </p:cBhvr>
                                      <p:to>
                                        <p:strVal val="visible"/>
                                      </p:to>
                                    </p:set>
                                    <p:animEffect transition="in" filter="slide(fromBottom)">
                                      <p:cBhvr>
                                        <p:cTn id="13" dur="500"/>
                                        <p:tgtEl>
                                          <p:spTgt spid="24580"/>
                                        </p:tgtEl>
                                      </p:cBhvr>
                                    </p:animEffect>
                                  </p:childTnLst>
                                  <p:subTnLst>
                                    <p:audio>
                                      <p:cMediaNode>
                                        <p:cTn display="0" masterRel="sameClick">
                                          <p:stCondLst>
                                            <p:cond evt="begin" delay="0">
                                              <p:tn val="11"/>
                                            </p:cond>
                                          </p:stCondLst>
                                          <p:endCondLst>
                                            <p:cond evt="onStopAudio" delay="0">
                                              <p:tgtEl>
                                                <p:sldTgt/>
                                              </p:tgtEl>
                                            </p:cond>
                                          </p:endCondLst>
                                        </p:cTn>
                                        <p:tgtEl>
                                          <p:sndTgt r:embed="rId4" name="type.wav"/>
                                        </p:tgtEl>
                                      </p:cMediaNode>
                                    </p:audio>
                                  </p:sub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4582"/>
                                        </p:tgtEl>
                                        <p:attrNameLst>
                                          <p:attrName>style.visibility</p:attrName>
                                        </p:attrNameLst>
                                      </p:cBhvr>
                                      <p:to>
                                        <p:strVal val="visible"/>
                                      </p:to>
                                    </p:set>
                                    <p:animEffect transition="in" filter="wedge">
                                      <p:cBhvr>
                                        <p:cTn id="18" dur="2000"/>
                                        <p:tgtEl>
                                          <p:spTgt spid="24582"/>
                                        </p:tgtEl>
                                      </p:cBhvr>
                                    </p:animEffect>
                                  </p:childTnLst>
                                  <p:subTnLst>
                                    <p:audio>
                                      <p:cMediaNode>
                                        <p:cTn display="0" masterRel="sameClick">
                                          <p:stCondLst>
                                            <p:cond evt="begin" delay="0">
                                              <p:tn val="16"/>
                                            </p:cond>
                                          </p:stCondLst>
                                          <p:endCondLst>
                                            <p:cond evt="onStopAudio" delay="0">
                                              <p:tgtEl>
                                                <p:sldTgt/>
                                              </p:tgtEl>
                                            </p:cond>
                                          </p:endCondLst>
                                        </p:cTn>
                                        <p:tgtEl>
                                          <p:sndTgt r:embed="rId4"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4583"/>
                                        </p:tgtEl>
                                        <p:attrNameLst>
                                          <p:attrName>style.visibility</p:attrName>
                                        </p:attrNameLst>
                                      </p:cBhvr>
                                      <p:to>
                                        <p:strVal val="visible"/>
                                      </p:to>
                                    </p:set>
                                    <p:anim calcmode="lin" valueType="num">
                                      <p:cBhvr additive="base">
                                        <p:cTn id="23" dur="500" fill="hold"/>
                                        <p:tgtEl>
                                          <p:spTgt spid="24583"/>
                                        </p:tgtEl>
                                        <p:attrNameLst>
                                          <p:attrName>ppt_x</p:attrName>
                                        </p:attrNameLst>
                                      </p:cBhvr>
                                      <p:tavLst>
                                        <p:tav tm="0">
                                          <p:val>
                                            <p:strVal val="#ppt_x"/>
                                          </p:val>
                                        </p:tav>
                                        <p:tav tm="100000">
                                          <p:val>
                                            <p:strVal val="#ppt_x"/>
                                          </p:val>
                                        </p:tav>
                                      </p:tavLst>
                                    </p:anim>
                                    <p:anim calcmode="lin" valueType="num">
                                      <p:cBhvr additive="base">
                                        <p:cTn id="24" dur="500" fill="hold"/>
                                        <p:tgtEl>
                                          <p:spTgt spid="245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4" name="type.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4584"/>
                                        </p:tgtEl>
                                        <p:attrNameLst>
                                          <p:attrName>style.visibility</p:attrName>
                                        </p:attrNameLst>
                                      </p:cBhvr>
                                      <p:to>
                                        <p:strVal val="visible"/>
                                      </p:to>
                                    </p:set>
                                    <p:anim calcmode="lin" valueType="num">
                                      <p:cBhvr additive="base">
                                        <p:cTn id="29" dur="500" fill="hold"/>
                                        <p:tgtEl>
                                          <p:spTgt spid="24584"/>
                                        </p:tgtEl>
                                        <p:attrNameLst>
                                          <p:attrName>ppt_x</p:attrName>
                                        </p:attrNameLst>
                                      </p:cBhvr>
                                      <p:tavLst>
                                        <p:tav tm="0">
                                          <p:val>
                                            <p:strVal val="#ppt_x"/>
                                          </p:val>
                                        </p:tav>
                                        <p:tav tm="100000">
                                          <p:val>
                                            <p:strVal val="#ppt_x"/>
                                          </p:val>
                                        </p:tav>
                                      </p:tavLst>
                                    </p:anim>
                                    <p:anim calcmode="lin" valueType="num">
                                      <p:cBhvr additive="base">
                                        <p:cTn id="30" dur="500" fill="hold"/>
                                        <p:tgtEl>
                                          <p:spTgt spid="2458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2" grpId="0"/>
      <p:bldP spid="24583" grpId="0"/>
      <p:bldP spid="2458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4944110" y="909320"/>
            <a:ext cx="3383280" cy="521970"/>
          </a:xfrm>
          <a:prstGeom prst="rect">
            <a:avLst/>
          </a:prstGeom>
          <a:noFill/>
        </p:spPr>
        <p:txBody>
          <a:bodyPr wrap="none" rtlCol="0" anchor="t">
            <a:spAutoFit/>
          </a:bodyPr>
          <a:p>
            <a:r>
              <a:rPr lang="zh-CN" altLang="en-US" sz="2800" kern="0" dirty="0" smtClean="0">
                <a:latin typeface="+mn-ea"/>
                <a:sym typeface="+mn-ea"/>
              </a:rPr>
              <a:t>含有两级的数的写法</a:t>
            </a:r>
            <a:endParaRPr lang="zh-CN" altLang="en-US" sz="2800" kern="0" dirty="0" smtClean="0">
              <a:latin typeface="+mn-ea"/>
              <a:sym typeface="+mn-ea"/>
            </a:endParaRPr>
          </a:p>
        </p:txBody>
      </p:sp>
      <p:pic>
        <p:nvPicPr>
          <p:cNvPr id="5" name="图片 4" descr="图片包含 玩具, 玩偶&#10;&#10;自动生成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195" y="1947545"/>
            <a:ext cx="2776220" cy="3930015"/>
          </a:xfrm>
          <a:prstGeom prst="rect">
            <a:avLst/>
          </a:prstGeom>
        </p:spPr>
      </p:pic>
      <p:pic>
        <p:nvPicPr>
          <p:cNvPr id="4" name="图片 3" descr="图片1"/>
          <p:cNvPicPr>
            <a:picLocks noChangeAspect="1"/>
          </p:cNvPicPr>
          <p:nvPr/>
        </p:nvPicPr>
        <p:blipFill>
          <a:blip r:embed="rId3"/>
          <a:srcRect t="50847"/>
          <a:stretch>
            <a:fillRect/>
          </a:stretch>
        </p:blipFill>
        <p:spPr>
          <a:xfrm>
            <a:off x="3294380" y="3865245"/>
            <a:ext cx="6882130" cy="2100580"/>
          </a:xfrm>
          <a:prstGeom prst="rect">
            <a:avLst/>
          </a:prstGeom>
        </p:spPr>
      </p:pic>
      <p:pic>
        <p:nvPicPr>
          <p:cNvPr id="6" name="图片 5" descr="图片1"/>
          <p:cNvPicPr>
            <a:picLocks noChangeAspect="1"/>
          </p:cNvPicPr>
          <p:nvPr/>
        </p:nvPicPr>
        <p:blipFill>
          <a:blip r:embed="rId3"/>
          <a:srcRect b="49985"/>
          <a:stretch>
            <a:fillRect/>
          </a:stretch>
        </p:blipFill>
        <p:spPr>
          <a:xfrm>
            <a:off x="3294380" y="1727835"/>
            <a:ext cx="6882130" cy="2137410"/>
          </a:xfrm>
          <a:prstGeom prst="rect">
            <a:avLst/>
          </a:prstGeom>
        </p:spPr>
      </p:pic>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3" name="组合 2"/>
          <p:cNvGrpSpPr/>
          <p:nvPr/>
        </p:nvGrpSpPr>
        <p:grpSpPr>
          <a:xfrm>
            <a:off x="3030220" y="574675"/>
            <a:ext cx="3966210" cy="1182370"/>
            <a:chOff x="2340" y="705"/>
            <a:chExt cx="6246" cy="1862"/>
          </a:xfrm>
        </p:grpSpPr>
        <p:grpSp>
          <p:nvGrpSpPr>
            <p:cNvPr id="7" name="组合 6"/>
            <p:cNvGrpSpPr/>
            <p:nvPr/>
          </p:nvGrpSpPr>
          <p:grpSpPr>
            <a:xfrm>
              <a:off x="2340" y="705"/>
              <a:ext cx="6246" cy="1863"/>
              <a:chOff x="1330049" y="1073603"/>
              <a:chExt cx="8098809" cy="2012087"/>
            </a:xfrm>
          </p:grpSpPr>
          <p:pic>
            <p:nvPicPr>
              <p:cNvPr id="48" name="图片 47" descr="5b9b5d072a21f"/>
              <p:cNvPicPr>
                <a:picLocks noChangeAspect="1"/>
              </p:cNvPicPr>
              <p:nvPr/>
            </p:nvPicPr>
            <p:blipFill>
              <a:blip r:embed="rId2"/>
              <a:srcRect t="21793" b="21210"/>
              <a:stretch>
                <a:fillRect/>
              </a:stretch>
            </p:blipFill>
            <p:spPr>
              <a:xfrm>
                <a:off x="1330049" y="1220851"/>
                <a:ext cx="3843850" cy="1545486"/>
              </a:xfrm>
              <a:prstGeom prst="rect">
                <a:avLst/>
              </a:prstGeom>
            </p:spPr>
          </p:pic>
          <p:pic>
            <p:nvPicPr>
              <p:cNvPr id="8" name="图片 7" descr="0a801581940172ff93e74147d5a9eac1"/>
              <p:cNvPicPr>
                <a:picLocks noChangeAspect="1"/>
              </p:cNvPicPr>
              <p:nvPr/>
            </p:nvPicPr>
            <p:blipFill>
              <a:blip r:embed="rId3"/>
              <a:stretch>
                <a:fillRect/>
              </a:stretch>
            </p:blipFill>
            <p:spPr>
              <a:xfrm rot="5400000">
                <a:off x="5550369" y="-792798"/>
                <a:ext cx="2012087" cy="5744890"/>
              </a:xfrm>
              <a:prstGeom prst="rect">
                <a:avLst/>
              </a:prstGeom>
            </p:spPr>
          </p:pic>
        </p:grpSp>
        <p:sp>
          <p:nvSpPr>
            <p:cNvPr id="5" name="文本框 4"/>
            <p:cNvSpPr txBox="1"/>
            <p:nvPr/>
          </p:nvSpPr>
          <p:spPr>
            <a:xfrm>
              <a:off x="4799" y="1128"/>
              <a:ext cx="3168" cy="1016"/>
            </a:xfrm>
            <a:prstGeom prst="rect">
              <a:avLst/>
            </a:prstGeom>
            <a:noFill/>
          </p:spPr>
          <p:txBody>
            <a:bodyPr wrap="none" rtlCol="0">
              <a:spAutoFit/>
            </a:bodyPr>
            <a:p>
              <a:pPr marL="342900" marR="0" lvl="0" indent="-342900" algn="l" defTabSz="914400" rtl="0" eaLnBrk="1" fontAlgn="base" latinLnBrk="0" hangingPunct="1">
                <a:lnSpc>
                  <a:spcPct val="150000"/>
                </a:lnSpc>
                <a:spcBef>
                  <a:spcPct val="0"/>
                </a:spcBef>
                <a:spcAft>
                  <a:spcPct val="0"/>
                </a:spcAft>
                <a:buClrTx/>
                <a:buSzTx/>
                <a:buFontTx/>
                <a:buNone/>
                <a:defRPr/>
              </a:pPr>
              <a:r>
                <a:rPr lang="zh-CN" altLang="en-US" sz="2400" kern="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写出下面各数</a:t>
              </a: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9" name="组合 28"/>
          <p:cNvGrpSpPr/>
          <p:nvPr/>
        </p:nvGrpSpPr>
        <p:grpSpPr>
          <a:xfrm>
            <a:off x="1710690" y="1866900"/>
            <a:ext cx="3467735" cy="970280"/>
            <a:chOff x="2694" y="2940"/>
            <a:chExt cx="5461" cy="1528"/>
          </a:xfrm>
        </p:grpSpPr>
        <p:grpSp>
          <p:nvGrpSpPr>
            <p:cNvPr id="13" name="组合 12"/>
            <p:cNvGrpSpPr/>
            <p:nvPr/>
          </p:nvGrpSpPr>
          <p:grpSpPr>
            <a:xfrm rot="0">
              <a:off x="2694" y="2940"/>
              <a:ext cx="5192" cy="1529"/>
              <a:chOff x="1651" y="5701"/>
              <a:chExt cx="5192" cy="1529"/>
            </a:xfrm>
          </p:grpSpPr>
          <p:sp>
            <p:nvSpPr>
              <p:cNvPr id="9" name="右箭头 8"/>
              <p:cNvSpPr/>
              <p:nvPr/>
            </p:nvSpPr>
            <p:spPr>
              <a:xfrm>
                <a:off x="1974" y="6093"/>
                <a:ext cx="4869" cy="1137"/>
              </a:xfrm>
              <a:prstGeom prst="rightArrow">
                <a:avLst>
                  <a:gd name="adj1" fmla="val 73011"/>
                  <a:gd name="adj2" fmla="val 50000"/>
                </a:avLst>
              </a:prstGeom>
              <a:noFill/>
              <a:ln w="254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4" name="文本框 5"/>
            <p:cNvSpPr txBox="1">
              <a:spLocks noChangeArrowheads="1"/>
            </p:cNvSpPr>
            <p:nvPr/>
          </p:nvSpPr>
          <p:spPr bwMode="auto">
            <a:xfrm>
              <a:off x="3593" y="3420"/>
              <a:ext cx="4563"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六千三百九十七</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29"/>
          <p:cNvGrpSpPr/>
          <p:nvPr/>
        </p:nvGrpSpPr>
        <p:grpSpPr>
          <a:xfrm>
            <a:off x="1976120" y="2848610"/>
            <a:ext cx="3107055" cy="970915"/>
            <a:chOff x="3112" y="4486"/>
            <a:chExt cx="4893" cy="1529"/>
          </a:xfrm>
        </p:grpSpPr>
        <p:grpSp>
          <p:nvGrpSpPr>
            <p:cNvPr id="19" name="组合 18"/>
            <p:cNvGrpSpPr/>
            <p:nvPr/>
          </p:nvGrpSpPr>
          <p:grpSpPr>
            <a:xfrm rot="0">
              <a:off x="3112" y="4486"/>
              <a:ext cx="4774" cy="1529"/>
              <a:chOff x="1651" y="5701"/>
              <a:chExt cx="4774" cy="1529"/>
            </a:xfrm>
          </p:grpSpPr>
          <p:sp>
            <p:nvSpPr>
              <p:cNvPr id="20" name="右箭头 19"/>
              <p:cNvSpPr/>
              <p:nvPr/>
            </p:nvSpPr>
            <p:spPr>
              <a:xfrm>
                <a:off x="1974" y="6093"/>
                <a:ext cx="4451" cy="1137"/>
              </a:xfrm>
              <a:prstGeom prst="rightArrow">
                <a:avLst>
                  <a:gd name="adj1" fmla="val 73011"/>
                  <a:gd name="adj2" fmla="val 50000"/>
                </a:avLst>
              </a:prstGeom>
              <a:noFill/>
              <a:ln w="254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5125" name="文本框 5"/>
            <p:cNvSpPr txBox="1"/>
            <p:nvPr/>
          </p:nvSpPr>
          <p:spPr>
            <a:xfrm>
              <a:off x="4122" y="4960"/>
              <a:ext cx="3883" cy="841"/>
            </a:xfrm>
            <a:prstGeom prst="rect">
              <a:avLst/>
            </a:prstGeom>
            <a:noFill/>
            <a:ln w="9525">
              <a:noFill/>
            </a:ln>
          </p:spPr>
          <p:txBody>
            <a:bodyPr>
              <a:spAutoFit/>
            </a:bodyPr>
            <a:p>
              <a:pPr eaLnBrk="1" hangingPunct="1">
                <a:lnSpc>
                  <a:spcPct val="120000"/>
                </a:lnSpc>
              </a:pPr>
              <a:r>
                <a:rPr lang="zh-CN" altLang="en-US" sz="2400" dirty="0">
                  <a:latin typeface="微软雅黑" panose="020B0503020204020204" pitchFamily="34" charset="-122"/>
                  <a:ea typeface="微软雅黑" panose="020B0503020204020204" pitchFamily="34" charset="-122"/>
                </a:rPr>
                <a:t>七千零三十二</a:t>
              </a:r>
              <a:endParaRPr lang="zh-CN" altLang="en-US" sz="2400" dirty="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330450" y="3827780"/>
            <a:ext cx="3062605" cy="970280"/>
            <a:chOff x="3670" y="6028"/>
            <a:chExt cx="4823" cy="1528"/>
          </a:xfrm>
        </p:grpSpPr>
        <p:grpSp>
          <p:nvGrpSpPr>
            <p:cNvPr id="24" name="组合 23"/>
            <p:cNvGrpSpPr/>
            <p:nvPr/>
          </p:nvGrpSpPr>
          <p:grpSpPr>
            <a:xfrm rot="0">
              <a:off x="3670" y="6028"/>
              <a:ext cx="4217" cy="1529"/>
              <a:chOff x="1651" y="5701"/>
              <a:chExt cx="4217" cy="1529"/>
            </a:xfrm>
          </p:grpSpPr>
          <p:sp>
            <p:nvSpPr>
              <p:cNvPr id="25" name="右箭头 24"/>
              <p:cNvSpPr/>
              <p:nvPr/>
            </p:nvSpPr>
            <p:spPr>
              <a:xfrm>
                <a:off x="1974" y="6093"/>
                <a:ext cx="3894" cy="1137"/>
              </a:xfrm>
              <a:prstGeom prst="rightArrow">
                <a:avLst>
                  <a:gd name="adj1" fmla="val 73011"/>
                  <a:gd name="adj2" fmla="val 50000"/>
                </a:avLst>
              </a:prstGeom>
              <a:noFill/>
              <a:ln w="254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4" name="文本框 5"/>
            <p:cNvSpPr txBox="1">
              <a:spLocks noChangeArrowheads="1"/>
            </p:cNvSpPr>
            <p:nvPr/>
          </p:nvSpPr>
          <p:spPr bwMode="auto">
            <a:xfrm>
              <a:off x="4639" y="6506"/>
              <a:ext cx="3855"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四千零一十</a:t>
              </a:r>
              <a:endParaRPr kumimoji="0" lang="zh-CN" altLang="zh-CN"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p:cNvGrpSpPr/>
          <p:nvPr/>
        </p:nvGrpSpPr>
        <p:grpSpPr>
          <a:xfrm>
            <a:off x="2692400" y="4776470"/>
            <a:ext cx="2315845" cy="970915"/>
            <a:chOff x="4240" y="7522"/>
            <a:chExt cx="3647" cy="1529"/>
          </a:xfrm>
        </p:grpSpPr>
        <p:grpSp>
          <p:nvGrpSpPr>
            <p:cNvPr id="33" name="组合 32"/>
            <p:cNvGrpSpPr/>
            <p:nvPr/>
          </p:nvGrpSpPr>
          <p:grpSpPr>
            <a:xfrm rot="0">
              <a:off x="4240" y="7522"/>
              <a:ext cx="3647" cy="1529"/>
              <a:chOff x="1651" y="5701"/>
              <a:chExt cx="3647" cy="1529"/>
            </a:xfrm>
          </p:grpSpPr>
          <p:sp>
            <p:nvSpPr>
              <p:cNvPr id="34" name="右箭头 33"/>
              <p:cNvSpPr/>
              <p:nvPr/>
            </p:nvSpPr>
            <p:spPr>
              <a:xfrm>
                <a:off x="1974" y="6093"/>
                <a:ext cx="3324" cy="1137"/>
              </a:xfrm>
              <a:prstGeom prst="rightArrow">
                <a:avLst>
                  <a:gd name="adj1" fmla="val 73011"/>
                  <a:gd name="adj2" fmla="val 50000"/>
                </a:avLst>
              </a:prstGeom>
              <a:noFill/>
              <a:ln w="25400">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6" name="文本框 5"/>
            <p:cNvSpPr txBox="1">
              <a:spLocks noChangeArrowheads="1"/>
            </p:cNvSpPr>
            <p:nvPr/>
          </p:nvSpPr>
          <p:spPr bwMode="auto">
            <a:xfrm>
              <a:off x="5151" y="8052"/>
              <a:ext cx="2735" cy="841"/>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七千零五</a:t>
              </a:r>
              <a:endParaRPr kumimoji="0" lang="zh-CN" altLang="en-US"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5540375" y="2133600"/>
            <a:ext cx="3346768" cy="721995"/>
            <a:chOff x="8725" y="3360"/>
            <a:chExt cx="5271" cy="1137"/>
          </a:xfrm>
        </p:grpSpPr>
        <p:sp>
          <p:nvSpPr>
            <p:cNvPr id="11" name="文本框 5"/>
            <p:cNvSpPr txBox="1">
              <a:spLocks noChangeArrowheads="1"/>
            </p:cNvSpPr>
            <p:nvPr/>
          </p:nvSpPr>
          <p:spPr bwMode="auto">
            <a:xfrm>
              <a:off x="9431" y="3470"/>
              <a:ext cx="4565"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6397</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右箭头 37"/>
            <p:cNvSpPr/>
            <p:nvPr/>
          </p:nvSpPr>
          <p:spPr>
            <a:xfrm>
              <a:off x="8725" y="3360"/>
              <a:ext cx="4371" cy="1137"/>
            </a:xfrm>
            <a:prstGeom prst="rightArrow">
              <a:avLst>
                <a:gd name="adj1" fmla="val 73011"/>
                <a:gd name="adj2" fmla="val 50000"/>
              </a:avLst>
            </a:prstGeom>
            <a:noFill/>
            <a:ln w="254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a:off x="5540375" y="3065145"/>
            <a:ext cx="3334385" cy="721995"/>
            <a:chOff x="8725" y="4827"/>
            <a:chExt cx="5251" cy="1137"/>
          </a:xfrm>
        </p:grpSpPr>
        <p:sp>
          <p:nvSpPr>
            <p:cNvPr id="10" name="文本框 5"/>
            <p:cNvSpPr txBox="1">
              <a:spLocks noChangeArrowheads="1"/>
            </p:cNvSpPr>
            <p:nvPr/>
          </p:nvSpPr>
          <p:spPr bwMode="auto">
            <a:xfrm>
              <a:off x="9411" y="4909"/>
              <a:ext cx="4565"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7032</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右箭头 14"/>
            <p:cNvSpPr/>
            <p:nvPr/>
          </p:nvSpPr>
          <p:spPr>
            <a:xfrm>
              <a:off x="8725" y="4827"/>
              <a:ext cx="4868" cy="1137"/>
            </a:xfrm>
            <a:prstGeom prst="rightArrow">
              <a:avLst>
                <a:gd name="adj1" fmla="val 73011"/>
                <a:gd name="adj2" fmla="val 50000"/>
              </a:avLst>
            </a:prstGeom>
            <a:noFill/>
            <a:ln w="254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5540375" y="4076700"/>
            <a:ext cx="3334703" cy="721995"/>
            <a:chOff x="8725" y="6420"/>
            <a:chExt cx="5252" cy="1137"/>
          </a:xfrm>
        </p:grpSpPr>
        <p:sp>
          <p:nvSpPr>
            <p:cNvPr id="17" name="文本框 5"/>
            <p:cNvSpPr txBox="1">
              <a:spLocks noChangeArrowheads="1"/>
            </p:cNvSpPr>
            <p:nvPr/>
          </p:nvSpPr>
          <p:spPr bwMode="auto">
            <a:xfrm>
              <a:off x="9412" y="6568"/>
              <a:ext cx="4565"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4010</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右箭头 15"/>
            <p:cNvSpPr/>
            <p:nvPr/>
          </p:nvSpPr>
          <p:spPr>
            <a:xfrm>
              <a:off x="8725" y="6420"/>
              <a:ext cx="5251" cy="1137"/>
            </a:xfrm>
            <a:prstGeom prst="rightArrow">
              <a:avLst>
                <a:gd name="adj1" fmla="val 73011"/>
                <a:gd name="adj2" fmla="val 50000"/>
              </a:avLst>
            </a:prstGeom>
            <a:noFill/>
            <a:ln w="254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2" name="组合 31"/>
          <p:cNvGrpSpPr/>
          <p:nvPr/>
        </p:nvGrpSpPr>
        <p:grpSpPr>
          <a:xfrm>
            <a:off x="5540375" y="5060315"/>
            <a:ext cx="3673475" cy="721995"/>
            <a:chOff x="8725" y="7969"/>
            <a:chExt cx="5785" cy="1137"/>
          </a:xfrm>
        </p:grpSpPr>
        <p:sp>
          <p:nvSpPr>
            <p:cNvPr id="28" name="文本框 5"/>
            <p:cNvSpPr txBox="1">
              <a:spLocks noChangeArrowheads="1"/>
            </p:cNvSpPr>
            <p:nvPr/>
          </p:nvSpPr>
          <p:spPr bwMode="auto">
            <a:xfrm>
              <a:off x="9468" y="8072"/>
              <a:ext cx="4565" cy="841"/>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7005</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右箭头 17"/>
            <p:cNvSpPr/>
            <p:nvPr/>
          </p:nvSpPr>
          <p:spPr>
            <a:xfrm>
              <a:off x="8725" y="7969"/>
              <a:ext cx="5785" cy="1137"/>
            </a:xfrm>
            <a:prstGeom prst="rightArrow">
              <a:avLst>
                <a:gd name="adj1" fmla="val 73011"/>
                <a:gd name="adj2" fmla="val 50000"/>
              </a:avLst>
            </a:prstGeom>
            <a:noFill/>
            <a:ln w="25400">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from="(-#ppt_w/2)" to="(#ppt_x)" calcmode="lin" valueType="num">
                                      <p:cBhvr>
                                        <p:cTn id="12" dur="600" fill="hold">
                                          <p:stCondLst>
                                            <p:cond delay="0"/>
                                          </p:stCondLst>
                                        </p:cTn>
                                        <p:tgtEl>
                                          <p:spTgt spid="29"/>
                                        </p:tgtEl>
                                        <p:attrNameLst>
                                          <p:attrName>ppt_x</p:attrName>
                                        </p:attrNameLst>
                                      </p:cBhvr>
                                    </p:anim>
                                    <p:anim from="0" to="-1.0" calcmode="lin" valueType="num">
                                      <p:cBhvr>
                                        <p:cTn id="13" dur="200" decel="50000" autoRev="1" fill="hold">
                                          <p:stCondLst>
                                            <p:cond delay="600"/>
                                          </p:stCondLst>
                                        </p:cTn>
                                        <p:tgtEl>
                                          <p:spTgt spid="29"/>
                                        </p:tgtEl>
                                        <p:attrNameLst>
                                          <p:attrName>xshear</p:attrName>
                                        </p:attrNameLst>
                                      </p:cBhvr>
                                    </p:anim>
                                    <p:animScale>
                                      <p:cBhvr>
                                        <p:cTn id="14" dur="200" decel="100000" autoRev="1" fill="hold">
                                          <p:stCondLst>
                                            <p:cond delay="600"/>
                                          </p:stCondLst>
                                        </p:cTn>
                                        <p:tgtEl>
                                          <p:spTgt spid="29"/>
                                        </p:tgtEl>
                                      </p:cBhvr>
                                      <p:from x="100000" y="100000"/>
                                      <p:to x="80000" y="100000"/>
                                    </p:animScale>
                                    <p:anim by="(#ppt_h/3+#ppt_w*0.1)" calcmode="lin" valueType="num">
                                      <p:cBhvr additive="sum">
                                        <p:cTn id="15" dur="200" decel="100000" autoRev="1" fill="hold">
                                          <p:stCondLst>
                                            <p:cond delay="600"/>
                                          </p:stCondLst>
                                        </p:cTn>
                                        <p:tgtEl>
                                          <p:spTgt spid="29"/>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ppt_x</p:attrName>
                                        </p:attrNameLst>
                                      </p:cBhvr>
                                      <p:tavLst>
                                        <p:tav tm="0">
                                          <p:val>
                                            <p:strVal val="#ppt_x-#ppt_w*1.125000"/>
                                          </p:val>
                                        </p:tav>
                                        <p:tav tm="100000">
                                          <p:val>
                                            <p:strVal val="#ppt_x"/>
                                          </p:val>
                                        </p:tav>
                                      </p:tavLst>
                                    </p:anim>
                                    <p:animEffect transition="in" filter="wipe(right)">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34" presetClass="entr" presetSubtype="0"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 from="(-#ppt_w/2)" to="(#ppt_x)" calcmode="lin" valueType="num">
                                      <p:cBhvr>
                                        <p:cTn id="26" dur="600" fill="hold">
                                          <p:stCondLst>
                                            <p:cond delay="0"/>
                                          </p:stCondLst>
                                        </p:cTn>
                                        <p:tgtEl>
                                          <p:spTgt spid="30"/>
                                        </p:tgtEl>
                                        <p:attrNameLst>
                                          <p:attrName>ppt_x</p:attrName>
                                        </p:attrNameLst>
                                      </p:cBhvr>
                                    </p:anim>
                                    <p:anim from="0" to="-1.0" calcmode="lin" valueType="num">
                                      <p:cBhvr>
                                        <p:cTn id="27" dur="200" decel="50000" autoRev="1" fill="hold">
                                          <p:stCondLst>
                                            <p:cond delay="600"/>
                                          </p:stCondLst>
                                        </p:cTn>
                                        <p:tgtEl>
                                          <p:spTgt spid="30"/>
                                        </p:tgtEl>
                                        <p:attrNameLst>
                                          <p:attrName>xshear</p:attrName>
                                        </p:attrNameLst>
                                      </p:cBhvr>
                                    </p:anim>
                                    <p:animScale>
                                      <p:cBhvr>
                                        <p:cTn id="28" dur="200" decel="100000" autoRev="1" fill="hold">
                                          <p:stCondLst>
                                            <p:cond delay="600"/>
                                          </p:stCondLst>
                                        </p:cTn>
                                        <p:tgtEl>
                                          <p:spTgt spid="30"/>
                                        </p:tgtEl>
                                      </p:cBhvr>
                                      <p:from x="100000" y="100000"/>
                                      <p:to x="80000" y="100000"/>
                                    </p:animScale>
                                    <p:anim by="(#ppt_h/3+#ppt_w*0.1)" calcmode="lin" valueType="num">
                                      <p:cBhvr additive="sum">
                                        <p:cTn id="29" dur="200" decel="100000" autoRev="1" fill="hold">
                                          <p:stCondLst>
                                            <p:cond delay="600"/>
                                          </p:stCondLst>
                                        </p:cTn>
                                        <p:tgtEl>
                                          <p:spTgt spid="30"/>
                                        </p:tgtEl>
                                        <p:attrNameLst>
                                          <p:attrName>ppt_x</p:attrName>
                                        </p:attrNameLst>
                                      </p:cBhvr>
                                    </p:anim>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34"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from="(-#ppt_w/2)" to="(#ppt_x)" calcmode="lin" valueType="num">
                                      <p:cBhvr>
                                        <p:cTn id="40" dur="600" fill="hold">
                                          <p:stCondLst>
                                            <p:cond delay="0"/>
                                          </p:stCondLst>
                                        </p:cTn>
                                        <p:tgtEl>
                                          <p:spTgt spid="31"/>
                                        </p:tgtEl>
                                        <p:attrNameLst>
                                          <p:attrName>ppt_x</p:attrName>
                                        </p:attrNameLst>
                                      </p:cBhvr>
                                    </p:anim>
                                    <p:anim from="0" to="-1.0" calcmode="lin" valueType="num">
                                      <p:cBhvr>
                                        <p:cTn id="41" dur="200" decel="50000" autoRev="1" fill="hold">
                                          <p:stCondLst>
                                            <p:cond delay="600"/>
                                          </p:stCondLst>
                                        </p:cTn>
                                        <p:tgtEl>
                                          <p:spTgt spid="31"/>
                                        </p:tgtEl>
                                        <p:attrNameLst>
                                          <p:attrName>xshear</p:attrName>
                                        </p:attrNameLst>
                                      </p:cBhvr>
                                    </p:anim>
                                    <p:animScale>
                                      <p:cBhvr>
                                        <p:cTn id="42" dur="200" decel="100000" autoRev="1" fill="hold">
                                          <p:stCondLst>
                                            <p:cond delay="600"/>
                                          </p:stCondLst>
                                        </p:cTn>
                                        <p:tgtEl>
                                          <p:spTgt spid="31"/>
                                        </p:tgtEl>
                                      </p:cBhvr>
                                      <p:from x="100000" y="100000"/>
                                      <p:to x="80000" y="100000"/>
                                    </p:animScale>
                                    <p:anim by="(#ppt_h/3+#ppt_w*0.1)" calcmode="lin" valueType="num">
                                      <p:cBhvr additive="sum">
                                        <p:cTn id="43" dur="200" decel="100000" autoRev="1" fill="hold">
                                          <p:stCondLst>
                                            <p:cond delay="600"/>
                                          </p:stCondLst>
                                        </p:cTn>
                                        <p:tgtEl>
                                          <p:spTgt spid="31"/>
                                        </p:tgtEl>
                                        <p:attrNameLst>
                                          <p:attrName>ppt_x</p:attrName>
                                        </p:attrNameLst>
                                      </p:cBhvr>
                                    </p:anim>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p:tgtEl>
                                          <p:spTgt spid="27"/>
                                        </p:tgtEl>
                                        <p:attrNameLst>
                                          <p:attrName>ppt_x</p:attrName>
                                        </p:attrNameLst>
                                      </p:cBhvr>
                                      <p:tavLst>
                                        <p:tav tm="0">
                                          <p:val>
                                            <p:strVal val="#ppt_x-#ppt_w*1.125000"/>
                                          </p:val>
                                        </p:tav>
                                        <p:tav tm="100000">
                                          <p:val>
                                            <p:strVal val="#ppt_x"/>
                                          </p:val>
                                        </p:tav>
                                      </p:tavLst>
                                    </p:anim>
                                    <p:animEffect transition="in" filter="wipe(right)">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nodeType="clickEffect">
                                  <p:stCondLst>
                                    <p:cond delay="0"/>
                                  </p:stCondLst>
                                  <p:childTnLst>
                                    <p:set>
                                      <p:cBhvr>
                                        <p:cTn id="53" dur="1" fill="hold">
                                          <p:stCondLst>
                                            <p:cond delay="0"/>
                                          </p:stCondLst>
                                        </p:cTn>
                                        <p:tgtEl>
                                          <p:spTgt spid="37"/>
                                        </p:tgtEl>
                                        <p:attrNameLst>
                                          <p:attrName>style.visibility</p:attrName>
                                        </p:attrNameLst>
                                      </p:cBhvr>
                                      <p:to>
                                        <p:strVal val="visible"/>
                                      </p:to>
                                    </p:set>
                                    <p:anim from="(-#ppt_w/2)" to="(#ppt_x)" calcmode="lin" valueType="num">
                                      <p:cBhvr>
                                        <p:cTn id="54" dur="600" fill="hold">
                                          <p:stCondLst>
                                            <p:cond delay="0"/>
                                          </p:stCondLst>
                                        </p:cTn>
                                        <p:tgtEl>
                                          <p:spTgt spid="37"/>
                                        </p:tgtEl>
                                        <p:attrNameLst>
                                          <p:attrName>ppt_x</p:attrName>
                                        </p:attrNameLst>
                                      </p:cBhvr>
                                    </p:anim>
                                    <p:anim from="0" to="-1.0" calcmode="lin" valueType="num">
                                      <p:cBhvr>
                                        <p:cTn id="55" dur="200" decel="50000" autoRev="1" fill="hold">
                                          <p:stCondLst>
                                            <p:cond delay="600"/>
                                          </p:stCondLst>
                                        </p:cTn>
                                        <p:tgtEl>
                                          <p:spTgt spid="37"/>
                                        </p:tgtEl>
                                        <p:attrNameLst>
                                          <p:attrName>xshear</p:attrName>
                                        </p:attrNameLst>
                                      </p:cBhvr>
                                    </p:anim>
                                    <p:animScale>
                                      <p:cBhvr>
                                        <p:cTn id="56" dur="200" decel="100000" autoRev="1" fill="hold">
                                          <p:stCondLst>
                                            <p:cond delay="600"/>
                                          </p:stCondLst>
                                        </p:cTn>
                                        <p:tgtEl>
                                          <p:spTgt spid="37"/>
                                        </p:tgtEl>
                                      </p:cBhvr>
                                      <p:from x="100000" y="100000"/>
                                      <p:to x="80000" y="100000"/>
                                    </p:animScale>
                                    <p:anim by="(#ppt_h/3+#ppt_w*0.1)" calcmode="lin" valueType="num">
                                      <p:cBhvr additive="sum">
                                        <p:cTn id="57" dur="200" decel="100000" autoRev="1" fill="hold">
                                          <p:stCondLst>
                                            <p:cond delay="600"/>
                                          </p:stCondLst>
                                        </p:cTn>
                                        <p:tgtEl>
                                          <p:spTgt spid="37"/>
                                        </p:tgtEl>
                                        <p:attrNameLst>
                                          <p:attrName>ppt_x</p:attrName>
                                        </p:attrNameLst>
                                      </p:cBhvr>
                                    </p:anim>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ppt_x</p:attrName>
                                        </p:attrNameLst>
                                      </p:cBhvr>
                                      <p:tavLst>
                                        <p:tav tm="0">
                                          <p:val>
                                            <p:strVal val="#ppt_x-#ppt_w*1.125000"/>
                                          </p:val>
                                        </p:tav>
                                        <p:tav tm="100000">
                                          <p:val>
                                            <p:strVal val="#ppt_x"/>
                                          </p:val>
                                        </p:tav>
                                      </p:tavLst>
                                    </p:anim>
                                    <p:animEffect transition="in" filter="wipe(right)">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733425" y="853440"/>
            <a:ext cx="3587750" cy="896620"/>
            <a:chOff x="2694" y="2940"/>
            <a:chExt cx="5650" cy="1412"/>
          </a:xfrm>
        </p:grpSpPr>
        <p:grpSp>
          <p:nvGrpSpPr>
            <p:cNvPr id="13" name="组合 12"/>
            <p:cNvGrpSpPr/>
            <p:nvPr/>
          </p:nvGrpSpPr>
          <p:grpSpPr>
            <a:xfrm rot="0">
              <a:off x="2694" y="2940"/>
              <a:ext cx="4632" cy="1412"/>
              <a:chOff x="1651" y="5701"/>
              <a:chExt cx="4632" cy="1412"/>
            </a:xfrm>
          </p:grpSpPr>
          <p:sp>
            <p:nvSpPr>
              <p:cNvPr id="9" name="右箭头 8"/>
              <p:cNvSpPr/>
              <p:nvPr/>
            </p:nvSpPr>
            <p:spPr>
              <a:xfrm>
                <a:off x="1974" y="6093"/>
                <a:ext cx="4309" cy="1020"/>
              </a:xfrm>
              <a:prstGeom prst="rightArrow">
                <a:avLst>
                  <a:gd name="adj1" fmla="val 73011"/>
                  <a:gd name="adj2" fmla="val 50000"/>
                </a:avLst>
              </a:prstGeom>
              <a:noFill/>
              <a:ln w="254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4" name="文本框 5"/>
            <p:cNvSpPr txBox="1">
              <a:spLocks noChangeArrowheads="1"/>
            </p:cNvSpPr>
            <p:nvPr/>
          </p:nvSpPr>
          <p:spPr bwMode="auto">
            <a:xfrm>
              <a:off x="3781" y="3462"/>
              <a:ext cx="4563" cy="725"/>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六千三百九十七</a:t>
              </a: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29"/>
          <p:cNvGrpSpPr/>
          <p:nvPr/>
        </p:nvGrpSpPr>
        <p:grpSpPr>
          <a:xfrm>
            <a:off x="998855" y="1666240"/>
            <a:ext cx="3107055" cy="896620"/>
            <a:chOff x="3112" y="4486"/>
            <a:chExt cx="4893" cy="1412"/>
          </a:xfrm>
        </p:grpSpPr>
        <p:grpSp>
          <p:nvGrpSpPr>
            <p:cNvPr id="19" name="组合 18"/>
            <p:cNvGrpSpPr/>
            <p:nvPr/>
          </p:nvGrpSpPr>
          <p:grpSpPr>
            <a:xfrm rot="0">
              <a:off x="3112" y="4486"/>
              <a:ext cx="4235" cy="1412"/>
              <a:chOff x="1651" y="5701"/>
              <a:chExt cx="4235" cy="1412"/>
            </a:xfrm>
          </p:grpSpPr>
          <p:sp>
            <p:nvSpPr>
              <p:cNvPr id="20" name="右箭头 19"/>
              <p:cNvSpPr/>
              <p:nvPr/>
            </p:nvSpPr>
            <p:spPr>
              <a:xfrm>
                <a:off x="1974" y="6093"/>
                <a:ext cx="3912" cy="1020"/>
              </a:xfrm>
              <a:prstGeom prst="rightArrow">
                <a:avLst>
                  <a:gd name="adj1" fmla="val 73011"/>
                  <a:gd name="adj2" fmla="val 50000"/>
                </a:avLst>
              </a:prstGeom>
              <a:noFill/>
              <a:ln w="254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5125" name="文本框 5"/>
            <p:cNvSpPr txBox="1"/>
            <p:nvPr/>
          </p:nvSpPr>
          <p:spPr>
            <a:xfrm>
              <a:off x="4122" y="4960"/>
              <a:ext cx="3883" cy="725"/>
            </a:xfrm>
            <a:prstGeom prst="rect">
              <a:avLst/>
            </a:prstGeom>
            <a:noFill/>
            <a:ln w="9525">
              <a:noFill/>
            </a:ln>
          </p:spPr>
          <p:txBody>
            <a:bodyPr>
              <a:spAutoFit/>
            </a:bodyPr>
            <a:p>
              <a:pPr eaLnBrk="1" hangingPunct="1">
                <a:lnSpc>
                  <a:spcPct val="120000"/>
                </a:lnSpc>
              </a:pPr>
              <a:r>
                <a:rPr lang="zh-CN" altLang="en-US" sz="2000" dirty="0">
                  <a:latin typeface="微软雅黑" panose="020B0503020204020204" pitchFamily="34" charset="-122"/>
                  <a:ea typeface="微软雅黑" panose="020B0503020204020204" pitchFamily="34" charset="-122"/>
                </a:rPr>
                <a:t>七千零三十二</a:t>
              </a:r>
              <a:endParaRPr lang="zh-CN" altLang="en-US" sz="2000" dirty="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353185" y="2488565"/>
            <a:ext cx="3063240" cy="896620"/>
            <a:chOff x="3670" y="6028"/>
            <a:chExt cx="4824" cy="1412"/>
          </a:xfrm>
        </p:grpSpPr>
        <p:grpSp>
          <p:nvGrpSpPr>
            <p:cNvPr id="24" name="组合 23"/>
            <p:cNvGrpSpPr/>
            <p:nvPr/>
          </p:nvGrpSpPr>
          <p:grpSpPr>
            <a:xfrm rot="0">
              <a:off x="3670" y="6028"/>
              <a:ext cx="3668" cy="1412"/>
              <a:chOff x="1651" y="5701"/>
              <a:chExt cx="3668" cy="1412"/>
            </a:xfrm>
          </p:grpSpPr>
          <p:sp>
            <p:nvSpPr>
              <p:cNvPr id="25" name="右箭头 24"/>
              <p:cNvSpPr/>
              <p:nvPr/>
            </p:nvSpPr>
            <p:spPr>
              <a:xfrm>
                <a:off x="1974" y="6093"/>
                <a:ext cx="3345" cy="1020"/>
              </a:xfrm>
              <a:prstGeom prst="rightArrow">
                <a:avLst>
                  <a:gd name="adj1" fmla="val 73011"/>
                  <a:gd name="adj2" fmla="val 50000"/>
                </a:avLst>
              </a:prstGeom>
              <a:noFill/>
              <a:ln w="254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6" name="文本框 5"/>
            <p:cNvSpPr txBox="1">
              <a:spLocks noChangeArrowheads="1"/>
            </p:cNvSpPr>
            <p:nvPr/>
          </p:nvSpPr>
          <p:spPr bwMode="auto">
            <a:xfrm>
              <a:off x="4639" y="6506"/>
              <a:ext cx="3855" cy="725"/>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0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四千零一十</a:t>
              </a:r>
              <a:endParaRPr kumimoji="0" lang="zh-CN" altLang="zh-CN" sz="20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p:cNvGrpSpPr/>
          <p:nvPr/>
        </p:nvGrpSpPr>
        <p:grpSpPr>
          <a:xfrm>
            <a:off x="1715135" y="3304540"/>
            <a:ext cx="2315210" cy="896620"/>
            <a:chOff x="4240" y="7522"/>
            <a:chExt cx="3646" cy="1412"/>
          </a:xfrm>
        </p:grpSpPr>
        <p:grpSp>
          <p:nvGrpSpPr>
            <p:cNvPr id="33" name="组合 32"/>
            <p:cNvGrpSpPr/>
            <p:nvPr/>
          </p:nvGrpSpPr>
          <p:grpSpPr>
            <a:xfrm rot="0">
              <a:off x="4240" y="7522"/>
              <a:ext cx="3044" cy="1412"/>
              <a:chOff x="1651" y="5701"/>
              <a:chExt cx="3044" cy="1412"/>
            </a:xfrm>
          </p:grpSpPr>
          <p:sp>
            <p:nvSpPr>
              <p:cNvPr id="34" name="右箭头 33"/>
              <p:cNvSpPr/>
              <p:nvPr/>
            </p:nvSpPr>
            <p:spPr>
              <a:xfrm>
                <a:off x="1974" y="6093"/>
                <a:ext cx="2721" cy="1020"/>
              </a:xfrm>
              <a:prstGeom prst="rightArrow">
                <a:avLst>
                  <a:gd name="adj1" fmla="val 73011"/>
                  <a:gd name="adj2" fmla="val 50000"/>
                </a:avLst>
              </a:prstGeom>
              <a:noFill/>
              <a:ln w="25400">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 name="文本框 9"/>
            <p:cNvSpPr txBox="1">
              <a:spLocks noChangeArrowheads="1"/>
            </p:cNvSpPr>
            <p:nvPr/>
          </p:nvSpPr>
          <p:spPr bwMode="auto">
            <a:xfrm>
              <a:off x="5151" y="8052"/>
              <a:ext cx="2735" cy="72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rPr>
                <a:t>七千零五</a:t>
              </a:r>
              <a:endParaRPr kumimoji="0" lang="zh-CN" altLang="en-US" sz="20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3996055" y="1120140"/>
            <a:ext cx="3346768" cy="647700"/>
            <a:chOff x="8725" y="3360"/>
            <a:chExt cx="5271" cy="1020"/>
          </a:xfrm>
        </p:grpSpPr>
        <p:sp>
          <p:nvSpPr>
            <p:cNvPr id="11" name="文本框 5"/>
            <p:cNvSpPr txBox="1">
              <a:spLocks noChangeArrowheads="1"/>
            </p:cNvSpPr>
            <p:nvPr/>
          </p:nvSpPr>
          <p:spPr bwMode="auto">
            <a:xfrm>
              <a:off x="9431" y="3470"/>
              <a:ext cx="4565" cy="725"/>
            </a:xfrm>
            <a:prstGeom prst="rect">
              <a:avLst/>
            </a:prstGeom>
            <a:noFill/>
            <a:ln w="66675">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6397</a:t>
              </a: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右箭头 37"/>
            <p:cNvSpPr/>
            <p:nvPr/>
          </p:nvSpPr>
          <p:spPr>
            <a:xfrm>
              <a:off x="8725" y="3360"/>
              <a:ext cx="3855" cy="1020"/>
            </a:xfrm>
            <a:prstGeom prst="rightArrow">
              <a:avLst>
                <a:gd name="adj1" fmla="val 73011"/>
                <a:gd name="adj2" fmla="val 50000"/>
              </a:avLst>
            </a:prstGeom>
            <a:noFill/>
            <a:ln w="254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nvGrpSpPr>
          <p:cNvPr id="23" name="组合 22"/>
          <p:cNvGrpSpPr/>
          <p:nvPr/>
        </p:nvGrpSpPr>
        <p:grpSpPr>
          <a:xfrm>
            <a:off x="3996055" y="1894840"/>
            <a:ext cx="3334385" cy="647700"/>
            <a:chOff x="8725" y="4827"/>
            <a:chExt cx="5251" cy="1020"/>
          </a:xfrm>
        </p:grpSpPr>
        <p:sp>
          <p:nvSpPr>
            <p:cNvPr id="15" name="文本框 5"/>
            <p:cNvSpPr txBox="1">
              <a:spLocks noChangeArrowheads="1"/>
            </p:cNvSpPr>
            <p:nvPr/>
          </p:nvSpPr>
          <p:spPr bwMode="auto">
            <a:xfrm>
              <a:off x="9411" y="4909"/>
              <a:ext cx="4565" cy="725"/>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7032</a:t>
              </a: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右箭头 15"/>
            <p:cNvSpPr/>
            <p:nvPr/>
          </p:nvSpPr>
          <p:spPr>
            <a:xfrm>
              <a:off x="8725" y="4827"/>
              <a:ext cx="4252" cy="1020"/>
            </a:xfrm>
            <a:prstGeom prst="rightArrow">
              <a:avLst>
                <a:gd name="adj1" fmla="val 73011"/>
                <a:gd name="adj2" fmla="val 50000"/>
              </a:avLst>
            </a:prstGeom>
            <a:noFill/>
            <a:ln w="4445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nvGrpSpPr>
          <p:cNvPr id="27" name="组合 26"/>
          <p:cNvGrpSpPr/>
          <p:nvPr/>
        </p:nvGrpSpPr>
        <p:grpSpPr>
          <a:xfrm>
            <a:off x="3996055" y="2713355"/>
            <a:ext cx="3334703" cy="647700"/>
            <a:chOff x="8725" y="6420"/>
            <a:chExt cx="5252" cy="1020"/>
          </a:xfrm>
        </p:grpSpPr>
        <p:sp>
          <p:nvSpPr>
            <p:cNvPr id="17" name="文本框 5"/>
            <p:cNvSpPr txBox="1">
              <a:spLocks noChangeArrowheads="1"/>
            </p:cNvSpPr>
            <p:nvPr/>
          </p:nvSpPr>
          <p:spPr bwMode="auto">
            <a:xfrm>
              <a:off x="9412" y="6568"/>
              <a:ext cx="4565" cy="725"/>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4010</a:t>
              </a: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右箭头 17"/>
            <p:cNvSpPr/>
            <p:nvPr/>
          </p:nvSpPr>
          <p:spPr>
            <a:xfrm>
              <a:off x="8725" y="6420"/>
              <a:ext cx="4706" cy="1020"/>
            </a:xfrm>
            <a:prstGeom prst="rightArrow">
              <a:avLst>
                <a:gd name="adj1" fmla="val 73011"/>
                <a:gd name="adj2" fmla="val 50000"/>
              </a:avLst>
            </a:prstGeom>
            <a:noFill/>
            <a:ln w="254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nvGrpSpPr>
          <p:cNvPr id="32" name="组合 31"/>
          <p:cNvGrpSpPr/>
          <p:nvPr/>
        </p:nvGrpSpPr>
        <p:grpSpPr>
          <a:xfrm>
            <a:off x="3996055" y="3564255"/>
            <a:ext cx="3370580" cy="647700"/>
            <a:chOff x="8725" y="7969"/>
            <a:chExt cx="5308" cy="1020"/>
          </a:xfrm>
        </p:grpSpPr>
        <p:sp>
          <p:nvSpPr>
            <p:cNvPr id="28" name="文本框 5"/>
            <p:cNvSpPr txBox="1">
              <a:spLocks noChangeArrowheads="1"/>
            </p:cNvSpPr>
            <p:nvPr/>
          </p:nvSpPr>
          <p:spPr bwMode="auto">
            <a:xfrm>
              <a:off x="9468" y="8072"/>
              <a:ext cx="4565" cy="725"/>
            </a:xfrm>
            <a:prstGeom prst="rect">
              <a:avLst/>
            </a:prstGeom>
            <a:noFill/>
            <a:ln>
              <a:noFill/>
            </a:ln>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en-US" altLang="zh-CN"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7005</a:t>
              </a:r>
              <a:endPar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右箭头 35"/>
            <p:cNvSpPr/>
            <p:nvPr/>
          </p:nvSpPr>
          <p:spPr>
            <a:xfrm>
              <a:off x="8725" y="7969"/>
              <a:ext cx="5102" cy="1020"/>
            </a:xfrm>
            <a:prstGeom prst="rightArrow">
              <a:avLst>
                <a:gd name="adj1" fmla="val 73011"/>
                <a:gd name="adj2" fmla="val 50000"/>
              </a:avLst>
            </a:prstGeom>
            <a:noFill/>
            <a:ln w="25400">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nvGrpSpPr>
          <p:cNvPr id="66" name="组合 65"/>
          <p:cNvGrpSpPr/>
          <p:nvPr/>
        </p:nvGrpSpPr>
        <p:grpSpPr>
          <a:xfrm>
            <a:off x="7544435" y="1543685"/>
            <a:ext cx="4004310" cy="1861820"/>
            <a:chOff x="11881" y="2431"/>
            <a:chExt cx="6306" cy="2932"/>
          </a:xfrm>
        </p:grpSpPr>
        <p:pic>
          <p:nvPicPr>
            <p:cNvPr id="39" name="Picture 6"/>
            <p:cNvPicPr>
              <a:picLocks noChangeAspect="1"/>
            </p:cNvPicPr>
            <p:nvPr/>
          </p:nvPicPr>
          <p:blipFill>
            <a:blip r:embed="rId3"/>
            <a:stretch>
              <a:fillRect/>
            </a:stretch>
          </p:blipFill>
          <p:spPr>
            <a:xfrm flipH="1">
              <a:off x="15307" y="2431"/>
              <a:ext cx="2880" cy="2933"/>
            </a:xfrm>
            <a:prstGeom prst="rect">
              <a:avLst/>
            </a:prstGeom>
            <a:noFill/>
            <a:ln w="9525">
              <a:noFill/>
            </a:ln>
          </p:spPr>
        </p:pic>
        <p:grpSp>
          <p:nvGrpSpPr>
            <p:cNvPr id="65" name="组合 64"/>
            <p:cNvGrpSpPr/>
            <p:nvPr/>
          </p:nvGrpSpPr>
          <p:grpSpPr>
            <a:xfrm>
              <a:off x="11881" y="2431"/>
              <a:ext cx="3067" cy="2473"/>
              <a:chOff x="10185" y="4084"/>
              <a:chExt cx="6810"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77473"/>
                    <a:gd name="adj2" fmla="val -1174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775" y="4282"/>
                  <a:ext cx="5572"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339"/>
                <a:ext cx="6281" cy="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Arial" panose="020B0604020202020204" pitchFamily="34" charset="0"/>
                    <a:sym typeface="+mn-ea"/>
                  </a:rPr>
                  <a:t>怎样写万以内的数？</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40" name="文本框 39"/>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grpSp>
        <p:nvGrpSpPr>
          <p:cNvPr id="60" name="组合 59"/>
          <p:cNvGrpSpPr/>
          <p:nvPr/>
        </p:nvGrpSpPr>
        <p:grpSpPr>
          <a:xfrm>
            <a:off x="2504440" y="4789170"/>
            <a:ext cx="6988175" cy="1475740"/>
            <a:chOff x="1351" y="6900"/>
            <a:chExt cx="11005" cy="2324"/>
          </a:xfrm>
        </p:grpSpPr>
        <p:grpSp>
          <p:nvGrpSpPr>
            <p:cNvPr id="56" name="组合 55"/>
            <p:cNvGrpSpPr/>
            <p:nvPr/>
          </p:nvGrpSpPr>
          <p:grpSpPr>
            <a:xfrm rot="0">
              <a:off x="1351" y="6900"/>
              <a:ext cx="11005" cy="2324"/>
              <a:chOff x="1895" y="4083"/>
              <a:chExt cx="7143" cy="2324"/>
            </a:xfrm>
          </p:grpSpPr>
          <p:sp>
            <p:nvSpPr>
              <p:cNvPr id="57" name="圆角矩形 56"/>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文本框 31"/>
            <p:cNvSpPr txBox="1"/>
            <p:nvPr/>
          </p:nvSpPr>
          <p:spPr>
            <a:xfrm>
              <a:off x="1896" y="7100"/>
              <a:ext cx="10165" cy="1888"/>
            </a:xfrm>
            <a:prstGeom prst="rect">
              <a:avLst/>
            </a:prstGeom>
            <a:noFill/>
            <a:ln w="9525">
              <a:noFill/>
            </a:ln>
          </p:spPr>
          <p:txBody>
            <a:bodyPr wrap="square">
              <a:spAutoFit/>
            </a:bodyPr>
            <a:p>
              <a:pPr>
                <a:lnSpc>
                  <a:spcPct val="150000"/>
                </a:lnSpc>
              </a:pPr>
              <a:r>
                <a:rPr lang="zh-CN" altLang="zh-CN" sz="2400" dirty="0">
                  <a:latin typeface="Arial" panose="020B0604020202020204" pitchFamily="34" charset="0"/>
                </a:rPr>
                <a:t>从高位写起，哪一位是几就在</a:t>
              </a:r>
              <a:r>
                <a:rPr lang="zh-CN" altLang="en-US" sz="2400" dirty="0">
                  <a:latin typeface="Arial" panose="020B0604020202020204" pitchFamily="34" charset="0"/>
                </a:rPr>
                <a:t>那</a:t>
              </a:r>
              <a:r>
                <a:rPr lang="zh-CN" altLang="zh-CN" sz="2400" dirty="0">
                  <a:latin typeface="Arial" panose="020B0604020202020204" pitchFamily="34" charset="0"/>
                </a:rPr>
                <a:t>一位上写几，哪一位上一个单位也没有就在那一位上写</a:t>
              </a:r>
              <a:r>
                <a:rPr lang="en-US" altLang="zh-CN" sz="2400" dirty="0">
                  <a:latin typeface="Arial" panose="020B0604020202020204" pitchFamily="34" charset="0"/>
                </a:rPr>
                <a:t>0</a:t>
              </a:r>
              <a:r>
                <a:rPr lang="zh-CN" altLang="zh-CN" sz="2400" dirty="0">
                  <a:latin typeface="Arial" panose="020B0604020202020204" pitchFamily="34" charset="0"/>
                </a:rPr>
                <a:t>。</a:t>
              </a:r>
              <a:endParaRPr lang="zh-CN" altLang="en-US" sz="2400" dirty="0">
                <a:latin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down)">
                                      <p:cBhvr>
                                        <p:cTn id="13" dur="580">
                                          <p:stCondLst>
                                            <p:cond delay="0"/>
                                          </p:stCondLst>
                                        </p:cTn>
                                        <p:tgtEl>
                                          <p:spTgt spid="60"/>
                                        </p:tgtEl>
                                      </p:cBhvr>
                                    </p:animEffect>
                                    <p:anim calcmode="lin" valueType="num">
                                      <p:cBhvr>
                                        <p:cTn id="14"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19" dur="26">
                                          <p:stCondLst>
                                            <p:cond delay="650"/>
                                          </p:stCondLst>
                                        </p:cTn>
                                        <p:tgtEl>
                                          <p:spTgt spid="60"/>
                                        </p:tgtEl>
                                      </p:cBhvr>
                                      <p:to x="100000" y="60000"/>
                                    </p:animScale>
                                    <p:animScale>
                                      <p:cBhvr>
                                        <p:cTn id="20" dur="166" decel="50000">
                                          <p:stCondLst>
                                            <p:cond delay="676"/>
                                          </p:stCondLst>
                                        </p:cTn>
                                        <p:tgtEl>
                                          <p:spTgt spid="60"/>
                                        </p:tgtEl>
                                      </p:cBhvr>
                                      <p:to x="100000" y="100000"/>
                                    </p:animScale>
                                    <p:animScale>
                                      <p:cBhvr>
                                        <p:cTn id="21" dur="26">
                                          <p:stCondLst>
                                            <p:cond delay="1312"/>
                                          </p:stCondLst>
                                        </p:cTn>
                                        <p:tgtEl>
                                          <p:spTgt spid="60"/>
                                        </p:tgtEl>
                                      </p:cBhvr>
                                      <p:to x="100000" y="80000"/>
                                    </p:animScale>
                                    <p:animScale>
                                      <p:cBhvr>
                                        <p:cTn id="22" dur="166" decel="50000">
                                          <p:stCondLst>
                                            <p:cond delay="1338"/>
                                          </p:stCondLst>
                                        </p:cTn>
                                        <p:tgtEl>
                                          <p:spTgt spid="60"/>
                                        </p:tgtEl>
                                      </p:cBhvr>
                                      <p:to x="100000" y="100000"/>
                                    </p:animScale>
                                    <p:animScale>
                                      <p:cBhvr>
                                        <p:cTn id="23" dur="26">
                                          <p:stCondLst>
                                            <p:cond delay="1642"/>
                                          </p:stCondLst>
                                        </p:cTn>
                                        <p:tgtEl>
                                          <p:spTgt spid="60"/>
                                        </p:tgtEl>
                                      </p:cBhvr>
                                      <p:to x="100000" y="90000"/>
                                    </p:animScale>
                                    <p:animScale>
                                      <p:cBhvr>
                                        <p:cTn id="24" dur="166" decel="50000">
                                          <p:stCondLst>
                                            <p:cond delay="1668"/>
                                          </p:stCondLst>
                                        </p:cTn>
                                        <p:tgtEl>
                                          <p:spTgt spid="60"/>
                                        </p:tgtEl>
                                      </p:cBhvr>
                                      <p:to x="100000" y="100000"/>
                                    </p:animScale>
                                    <p:animScale>
                                      <p:cBhvr>
                                        <p:cTn id="25" dur="26">
                                          <p:stCondLst>
                                            <p:cond delay="1808"/>
                                          </p:stCondLst>
                                        </p:cTn>
                                        <p:tgtEl>
                                          <p:spTgt spid="60"/>
                                        </p:tgtEl>
                                      </p:cBhvr>
                                      <p:to x="100000" y="95000"/>
                                    </p:animScale>
                                    <p:animScale>
                                      <p:cBhvr>
                                        <p:cTn id="26" dur="166" decel="50000">
                                          <p:stCondLst>
                                            <p:cond delay="1834"/>
                                          </p:stCondLst>
                                        </p:cTn>
                                        <p:tgtEl>
                                          <p:spTgt spid="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圆角矩形 8"/>
          <p:cNvSpPr/>
          <p:nvPr/>
        </p:nvSpPr>
        <p:spPr>
          <a:xfrm>
            <a:off x="8756015" y="1082675"/>
            <a:ext cx="2008505" cy="2743835"/>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Rectangle 21"/>
          <p:cNvSpPr txBox="1">
            <a:spLocks noChangeArrowheads="1"/>
          </p:cNvSpPr>
          <p:nvPr/>
        </p:nvSpPr>
        <p:spPr bwMode="auto">
          <a:xfrm>
            <a:off x="1996771" y="1710728"/>
            <a:ext cx="5688631" cy="1333561"/>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eaLnBrk="1" hangingPunct="1">
              <a:lnSpc>
                <a:spcPct val="150000"/>
              </a:lnSpc>
              <a:spcBef>
                <a:spcPct val="0"/>
              </a:spcBef>
              <a:buNone/>
              <a:defRPr/>
            </a:pPr>
            <a:r>
              <a:rPr lang="zh-CN" altLang="en-US" kern="0" dirty="0">
                <a:solidFill>
                  <a:schemeClr val="tx1"/>
                </a:solidFill>
                <a:latin typeface="微软雅黑" panose="020B0503020204020204" pitchFamily="34" charset="-122"/>
                <a:ea typeface="微软雅黑" panose="020B0503020204020204" pitchFamily="34" charset="-122"/>
              </a:rPr>
              <a:t>北京大钟寺的永乐大钟的内外共铸了</a:t>
            </a:r>
            <a:r>
              <a:rPr lang="zh-CN" altLang="en-US" u="sng" kern="0" dirty="0">
                <a:solidFill>
                  <a:srgbClr val="FF0000"/>
                </a:solidFill>
                <a:latin typeface="微软雅黑" panose="020B0503020204020204" pitchFamily="34" charset="-122"/>
                <a:ea typeface="微软雅黑" panose="020B0503020204020204" pitchFamily="34" charset="-122"/>
              </a:rPr>
              <a:t>二十三万零一百八十四</a:t>
            </a:r>
            <a:r>
              <a:rPr lang="zh-CN" altLang="en-US" kern="0" dirty="0">
                <a:solidFill>
                  <a:schemeClr val="tx1"/>
                </a:solidFill>
                <a:latin typeface="微软雅黑" panose="020B0503020204020204" pitchFamily="34" charset="-122"/>
                <a:ea typeface="微软雅黑" panose="020B0503020204020204" pitchFamily="34" charset="-122"/>
              </a:rPr>
              <a:t>个字。</a:t>
            </a:r>
            <a:endParaRPr lang="en-US" altLang="zh-CN" kern="0" dirty="0">
              <a:solidFill>
                <a:schemeClr val="tx1"/>
              </a:solidFill>
              <a:latin typeface="微软雅黑" panose="020B0503020204020204" pitchFamily="34" charset="-122"/>
              <a:ea typeface="微软雅黑" panose="020B0503020204020204" pitchFamily="34" charset="-122"/>
            </a:endParaRPr>
          </a:p>
        </p:txBody>
      </p:sp>
      <p:pic>
        <p:nvPicPr>
          <p:cNvPr id="4" name="Picture 19" descr="04"/>
          <p:cNvPicPr>
            <a:picLocks noChangeAspect="1" noChangeArrowheads="1"/>
          </p:cNvPicPr>
          <p:nvPr>
            <p:custDataLst>
              <p:tags r:id="rId2"/>
            </p:custDataLst>
          </p:nvPr>
        </p:nvPicPr>
        <p:blipFill>
          <a:blip r:embed="rId3" cstate="print">
            <a:clrChange>
              <a:clrFrom>
                <a:srgbClr val="000000">
                  <a:alpha val="0"/>
                </a:srgbClr>
              </a:clrFrom>
              <a:clrTo>
                <a:srgbClr val="000000">
                  <a:alpha val="0"/>
                  <a:alpha val="0"/>
                </a:srgbClr>
              </a:clrTo>
            </a:clrChange>
            <a:extLst>
              <a:ext uri="{28A0092B-C50C-407E-A947-70E740481C1C}">
                <a14:useLocalDpi xmlns:a14="http://schemas.microsoft.com/office/drawing/2010/main" val="0"/>
              </a:ext>
            </a:extLst>
          </a:blip>
          <a:srcRect/>
          <a:stretch>
            <a:fillRect/>
          </a:stretch>
        </p:blipFill>
        <p:spPr bwMode="auto">
          <a:xfrm>
            <a:off x="8823029" y="1214002"/>
            <a:ext cx="1906196" cy="2519363"/>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4102735" y="3747135"/>
            <a:ext cx="3583305" cy="1591310"/>
            <a:chOff x="4429" y="5388"/>
            <a:chExt cx="4801" cy="2211"/>
          </a:xfrm>
        </p:grpSpPr>
        <p:grpSp>
          <p:nvGrpSpPr>
            <p:cNvPr id="14" name="组合 13"/>
            <p:cNvGrpSpPr/>
            <p:nvPr/>
          </p:nvGrpSpPr>
          <p:grpSpPr>
            <a:xfrm>
              <a:off x="4429" y="5388"/>
              <a:ext cx="4801" cy="2211"/>
              <a:chOff x="582" y="5407"/>
              <a:chExt cx="4801" cy="2211"/>
            </a:xfrm>
          </p:grpSpPr>
          <p:pic>
            <p:nvPicPr>
              <p:cNvPr id="12" name="图片 11" descr="图片1"/>
              <p:cNvPicPr>
                <a:picLocks noChangeAspect="1"/>
              </p:cNvPicPr>
              <p:nvPr/>
            </p:nvPicPr>
            <p:blipFill>
              <a:blip r:embed="rId4"/>
              <a:stretch>
                <a:fillRect/>
              </a:stretch>
            </p:blipFill>
            <p:spPr>
              <a:xfrm>
                <a:off x="1351" y="5458"/>
                <a:ext cx="4032" cy="2160"/>
              </a:xfrm>
              <a:prstGeom prst="rect">
                <a:avLst/>
              </a:prstGeom>
            </p:spPr>
          </p:pic>
          <p:pic>
            <p:nvPicPr>
              <p:cNvPr id="13" name="图片 12" descr="图片1"/>
              <p:cNvPicPr>
                <a:picLocks noChangeAspect="1"/>
              </p:cNvPicPr>
              <p:nvPr/>
            </p:nvPicPr>
            <p:blipFill>
              <a:blip r:embed="rId5"/>
              <a:srcRect t="75976" r="69421"/>
              <a:stretch>
                <a:fillRect/>
              </a:stretch>
            </p:blipFill>
            <p:spPr>
              <a:xfrm rot="5400000">
                <a:off x="351" y="5638"/>
                <a:ext cx="1423" cy="960"/>
              </a:xfrm>
              <a:prstGeom prst="rect">
                <a:avLst/>
              </a:prstGeom>
            </p:spPr>
          </p:pic>
        </p:grpSp>
        <p:sp>
          <p:nvSpPr>
            <p:cNvPr id="10" name="文本框 9"/>
            <p:cNvSpPr txBox="1"/>
            <p:nvPr/>
          </p:nvSpPr>
          <p:spPr>
            <a:xfrm>
              <a:off x="5927" y="5901"/>
              <a:ext cx="3168" cy="1410"/>
            </a:xfrm>
            <a:prstGeom prst="rect">
              <a:avLst/>
            </a:prstGeom>
            <a:noFill/>
          </p:spPr>
          <p:txBody>
            <a:bodyPr wrap="square" rtlCol="0" anchor="t">
              <a:spAutoFit/>
            </a:bodyPr>
            <a:p>
              <a:pPr latinLnBrk="1">
                <a:spcBef>
                  <a:spcPct val="50000"/>
                </a:spcBef>
                <a:defRPr/>
              </a:pPr>
              <a:r>
                <a:rPr lang="zh-CN" altLang="en-US" sz="2400" dirty="0">
                  <a:latin typeface="微软雅黑" panose="020B0503020204020204" pitchFamily="34" charset="-122"/>
                  <a:ea typeface="微软雅黑" panose="020B0503020204020204" pitchFamily="34" charset="-122"/>
                  <a:sym typeface="+mn-ea"/>
                </a:rPr>
                <a:t>你能写出横线</a:t>
              </a:r>
              <a:endParaRPr lang="zh-CN" altLang="en-US" sz="2400" dirty="0">
                <a:latin typeface="微软雅黑" panose="020B0503020204020204" pitchFamily="34" charset="-122"/>
                <a:ea typeface="微软雅黑" panose="020B0503020204020204" pitchFamily="34" charset="-122"/>
                <a:sym typeface="+mn-ea"/>
              </a:endParaRPr>
            </a:p>
            <a:p>
              <a:pPr latinLnBrk="1">
                <a:spcBef>
                  <a:spcPct val="50000"/>
                </a:spcBef>
                <a:defRPr/>
              </a:pPr>
              <a:r>
                <a:rPr lang="zh-CN" altLang="en-US" sz="2400" dirty="0">
                  <a:latin typeface="微软雅黑" panose="020B0503020204020204" pitchFamily="34" charset="-122"/>
                  <a:ea typeface="微软雅黑" panose="020B0503020204020204" pitchFamily="34" charset="-122"/>
                  <a:sym typeface="+mn-ea"/>
                </a:rPr>
                <a:t>上的数吗？</a:t>
              </a:r>
              <a:endParaRPr lang="zh-CN" altLang="en-US" sz="2400"/>
            </a:p>
          </p:txBody>
        </p:sp>
      </p:grpSp>
      <p:pic>
        <p:nvPicPr>
          <p:cNvPr id="30742" name="图片 30741" descr="cw9"/>
          <p:cNvPicPr>
            <a:picLocks noChangeAspect="1"/>
          </p:cNvPicPr>
          <p:nvPr/>
        </p:nvPicPr>
        <p:blipFill>
          <a:blip r:embed="rId6"/>
          <a:stretch>
            <a:fillRect/>
          </a:stretch>
        </p:blipFill>
        <p:spPr>
          <a:xfrm flipH="1">
            <a:off x="1849120" y="3533775"/>
            <a:ext cx="1706245" cy="217741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2"/>
                                        </p:tgtEl>
                                        <p:attrNameLst>
                                          <p:attrName>style.visibility</p:attrName>
                                        </p:attrNameLst>
                                      </p:cBhvr>
                                      <p:to>
                                        <p:strVal val="visible"/>
                                      </p:to>
                                    </p:set>
                                    <p:anim calcmode="lin" valueType="num">
                                      <p:cBhvr>
                                        <p:cTn id="7" dur="500" fill="hold"/>
                                        <p:tgtEl>
                                          <p:spTgt spid="30742"/>
                                        </p:tgtEl>
                                        <p:attrNameLst>
                                          <p:attrName>ppt_w</p:attrName>
                                        </p:attrNameLst>
                                      </p:cBhvr>
                                      <p:tavLst>
                                        <p:tav tm="0">
                                          <p:val>
                                            <p:fltVal val="0"/>
                                          </p:val>
                                        </p:tav>
                                        <p:tav tm="100000">
                                          <p:val>
                                            <p:strVal val="#ppt_w"/>
                                          </p:val>
                                        </p:tav>
                                      </p:tavLst>
                                    </p:anim>
                                    <p:anim calcmode="lin" valueType="num">
                                      <p:cBhvr>
                                        <p:cTn id="8" dur="500" fill="hold"/>
                                        <p:tgtEl>
                                          <p:spTgt spid="3074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圆角矩形 8"/>
          <p:cNvSpPr/>
          <p:nvPr/>
        </p:nvSpPr>
        <p:spPr>
          <a:xfrm>
            <a:off x="2402840" y="1302385"/>
            <a:ext cx="375285" cy="487680"/>
          </a:xfrm>
          <a:prstGeom prst="roundRect">
            <a:avLst/>
          </a:prstGeom>
          <a:solidFill>
            <a:srgbClr val="00B050">
              <a:alpha val="77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157605" y="1302385"/>
            <a:ext cx="4042410" cy="460375"/>
          </a:xfrm>
          <a:prstGeom prst="rect">
            <a:avLst/>
          </a:prstGeom>
          <a:noFill/>
        </p:spPr>
        <p:txBody>
          <a:bodyPr wrap="none" rtlCol="0" anchor="t">
            <a:spAutoFit/>
          </a:bodyPr>
          <a:p>
            <a:r>
              <a:rPr lang="zh-CN" altLang="en-US" sz="2400" kern="0" dirty="0">
                <a:solidFill>
                  <a:schemeClr val="tx1"/>
                </a:solidFill>
                <a:latin typeface="微软雅黑" panose="020B0503020204020204" pitchFamily="34" charset="-122"/>
                <a:ea typeface="微软雅黑" panose="020B0503020204020204" pitchFamily="34" charset="-122"/>
                <a:sym typeface="+mn-ea"/>
              </a:rPr>
              <a:t>二</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十</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三</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万</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零</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一</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百</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八</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十</a:t>
            </a:r>
            <a:r>
              <a:rPr lang="en-US" altLang="zh-CN" sz="2400" kern="0" dirty="0">
                <a:solidFill>
                  <a:schemeClr val="tx1"/>
                </a:solidFill>
                <a:latin typeface="微软雅黑" panose="020B0503020204020204" pitchFamily="34" charset="-122"/>
                <a:ea typeface="微软雅黑" panose="020B0503020204020204" pitchFamily="34" charset="-122"/>
                <a:sym typeface="+mn-ea"/>
              </a:rPr>
              <a:t> </a:t>
            </a:r>
            <a:r>
              <a:rPr lang="zh-CN" altLang="en-US" sz="2400" kern="0" dirty="0">
                <a:solidFill>
                  <a:schemeClr val="tx1"/>
                </a:solidFill>
                <a:latin typeface="微软雅黑" panose="020B0503020204020204" pitchFamily="34" charset="-122"/>
                <a:ea typeface="微软雅黑" panose="020B0503020204020204" pitchFamily="34" charset="-122"/>
                <a:sym typeface="+mn-ea"/>
              </a:rPr>
              <a:t>四</a:t>
            </a:r>
            <a:endParaRPr lang="zh-CN" altLang="en-US" sz="2400" kern="0" dirty="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latin typeface="微软雅黑" panose="020B0503020204020204" pitchFamily="34" charset="-122"/>
                <a:ea typeface="微软雅黑" panose="020B0503020204020204" pitchFamily="34" charset="-122"/>
              </a:rPr>
              <a:t>新课讲解</a:t>
            </a:r>
            <a:endParaRPr kumimoji="1" lang="zh-CN" altLang="en-US" sz="2400" b="1" dirty="0">
              <a:latin typeface="微软雅黑" panose="020B0503020204020204" pitchFamily="34" charset="-122"/>
              <a:ea typeface="微软雅黑" panose="020B0503020204020204" pitchFamily="34" charset="-122"/>
            </a:endParaRPr>
          </a:p>
        </p:txBody>
      </p:sp>
      <p:grpSp>
        <p:nvGrpSpPr>
          <p:cNvPr id="8197" name="组合 12"/>
          <p:cNvGrpSpPr/>
          <p:nvPr/>
        </p:nvGrpSpPr>
        <p:grpSpPr>
          <a:xfrm>
            <a:off x="6109574" y="1196975"/>
            <a:ext cx="4379039" cy="2443163"/>
            <a:chOff x="4585574" y="1196752"/>
            <a:chExt cx="4379039" cy="2443162"/>
          </a:xfrm>
        </p:grpSpPr>
        <p:grpSp>
          <p:nvGrpSpPr>
            <p:cNvPr id="8206" name="组合 73"/>
            <p:cNvGrpSpPr/>
            <p:nvPr/>
          </p:nvGrpSpPr>
          <p:grpSpPr>
            <a:xfrm>
              <a:off x="4585574" y="1196752"/>
              <a:ext cx="4379039" cy="2443162"/>
              <a:chOff x="2374503" y="1844824"/>
              <a:chExt cx="4378407" cy="2442687"/>
            </a:xfrm>
          </p:grpSpPr>
          <p:sp>
            <p:nvSpPr>
              <p:cNvPr id="8208" name="文本框 74"/>
              <p:cNvSpPr txBox="1"/>
              <p:nvPr/>
            </p:nvSpPr>
            <p:spPr>
              <a:xfrm>
                <a:off x="3450241"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8209" name="文本框 75"/>
              <p:cNvSpPr txBox="1"/>
              <p:nvPr/>
            </p:nvSpPr>
            <p:spPr>
              <a:xfrm>
                <a:off x="2912372"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8210" name="文本框 76"/>
              <p:cNvSpPr txBox="1"/>
              <p:nvPr/>
            </p:nvSpPr>
            <p:spPr>
              <a:xfrm>
                <a:off x="2374503"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sp>
            <p:nvSpPr>
              <p:cNvPr id="8211" name="文本框 77"/>
              <p:cNvSpPr txBox="1"/>
              <p:nvPr/>
            </p:nvSpPr>
            <p:spPr>
              <a:xfrm>
                <a:off x="3988110"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万位</a:t>
                </a:r>
                <a:endParaRPr lang="zh-CN" altLang="en-US" sz="2800" dirty="0">
                  <a:latin typeface="微软雅黑" panose="020B0503020204020204" pitchFamily="34" charset="-122"/>
                  <a:ea typeface="微软雅黑" panose="020B0503020204020204" pitchFamily="34" charset="-122"/>
                </a:endParaRPr>
              </a:p>
            </p:txBody>
          </p:sp>
          <p:sp>
            <p:nvSpPr>
              <p:cNvPr id="8212" name="文本框 78"/>
              <p:cNvSpPr txBox="1"/>
              <p:nvPr/>
            </p:nvSpPr>
            <p:spPr>
              <a:xfrm>
                <a:off x="4525979"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千位</a:t>
                </a:r>
                <a:endParaRPr lang="zh-CN" altLang="en-US" sz="2800" dirty="0">
                  <a:latin typeface="微软雅黑" panose="020B0503020204020204" pitchFamily="34" charset="-122"/>
                  <a:ea typeface="微软雅黑" panose="020B0503020204020204" pitchFamily="34" charset="-122"/>
                </a:endParaRPr>
              </a:p>
            </p:txBody>
          </p:sp>
          <p:sp>
            <p:nvSpPr>
              <p:cNvPr id="8213" name="文本框 79"/>
              <p:cNvSpPr txBox="1"/>
              <p:nvPr/>
            </p:nvSpPr>
            <p:spPr>
              <a:xfrm>
                <a:off x="5063848"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百位</a:t>
                </a:r>
                <a:endParaRPr lang="zh-CN" altLang="en-US" sz="2800" dirty="0">
                  <a:latin typeface="微软雅黑" panose="020B0503020204020204" pitchFamily="34" charset="-122"/>
                  <a:ea typeface="微软雅黑" panose="020B0503020204020204" pitchFamily="34" charset="-122"/>
                </a:endParaRPr>
              </a:p>
            </p:txBody>
          </p:sp>
          <p:sp>
            <p:nvSpPr>
              <p:cNvPr id="8214" name="文本框 80"/>
              <p:cNvSpPr txBox="1"/>
              <p:nvPr/>
            </p:nvSpPr>
            <p:spPr>
              <a:xfrm>
                <a:off x="5601717"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十位</a:t>
                </a:r>
                <a:endParaRPr lang="zh-CN" altLang="en-US" sz="2800" dirty="0">
                  <a:latin typeface="微软雅黑" panose="020B0503020204020204" pitchFamily="34" charset="-122"/>
                  <a:ea typeface="微软雅黑" panose="020B0503020204020204" pitchFamily="34" charset="-122"/>
                </a:endParaRPr>
              </a:p>
            </p:txBody>
          </p:sp>
          <p:sp>
            <p:nvSpPr>
              <p:cNvPr id="8215" name="文本框 81"/>
              <p:cNvSpPr txBox="1"/>
              <p:nvPr/>
            </p:nvSpPr>
            <p:spPr>
              <a:xfrm>
                <a:off x="6139589" y="1916829"/>
                <a:ext cx="613321" cy="1366217"/>
              </a:xfrm>
              <a:prstGeom prst="rect">
                <a:avLst/>
              </a:prstGeom>
              <a:noFill/>
              <a:ln w="9525">
                <a:noFill/>
              </a:ln>
            </p:spPr>
            <p:txBody>
              <a:bodyPr vert="eaVert">
                <a:spAutoFit/>
              </a:bodyPr>
              <a:p>
                <a:pPr algn="dist"/>
                <a:r>
                  <a:rPr lang="zh-CN" altLang="en-US" sz="2800" dirty="0">
                    <a:latin typeface="微软雅黑" panose="020B0503020204020204" pitchFamily="34" charset="-122"/>
                    <a:ea typeface="微软雅黑" panose="020B0503020204020204" pitchFamily="34" charset="-122"/>
                  </a:rPr>
                  <a:t>个位</a:t>
                </a:r>
                <a:endParaRPr lang="zh-CN" altLang="en-US" sz="2800" dirty="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544382" y="1844824"/>
                <a:ext cx="0" cy="2442687"/>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438708" y="3378050"/>
                <a:ext cx="431420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a:off x="4700588" y="3284314"/>
              <a:ext cx="426402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2820670" y="1200785"/>
            <a:ext cx="0" cy="720000"/>
          </a:xfrm>
          <a:prstGeom prst="line">
            <a:avLst/>
          </a:prstGeom>
          <a:ln w="34925"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4794885" y="3903345"/>
            <a:ext cx="3860800" cy="1224280"/>
            <a:chOff x="3547" y="5131"/>
            <a:chExt cx="6080" cy="1928"/>
          </a:xfrm>
        </p:grpSpPr>
        <p:sp>
          <p:nvSpPr>
            <p:cNvPr id="48" name="圆角矩形标注 47"/>
            <p:cNvSpPr/>
            <p:nvPr/>
          </p:nvSpPr>
          <p:spPr>
            <a:xfrm>
              <a:off x="3839" y="5252"/>
              <a:ext cx="5466" cy="1807"/>
            </a:xfrm>
            <a:prstGeom prst="wedgeRoundRectCallout">
              <a:avLst>
                <a:gd name="adj1" fmla="val -69868"/>
                <a:gd name="adj2" fmla="val 3901"/>
                <a:gd name="adj3" fmla="val 16667"/>
              </a:avLst>
            </a:prstGeom>
            <a:solidFill>
              <a:schemeClr val="accent4">
                <a:lumMod val="60000"/>
                <a:lumOff val="40000"/>
              </a:schemeClr>
            </a:solidFill>
            <a:ln w="2222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547" y="5131"/>
              <a:ext cx="6080" cy="1852"/>
            </a:xfrm>
            <a:prstGeom prst="rect">
              <a:avLst/>
            </a:prstGeom>
            <a:noFill/>
          </p:spPr>
          <p:txBody>
            <a:bodyPr wrap="square" lIns="68580" tIns="34290" rIns="68580" bIns="34290" anchor="ctr">
              <a:spAutoFit/>
            </a:bodyPr>
            <a:p>
              <a:pPr algn="ctr">
                <a:lnSpc>
                  <a:spcPct val="150000"/>
                </a:lnSpc>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万</a:t>
              </a: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字的左边是万级，</a:t>
              </a:r>
              <a:endParaRPr lang="zh-CN" altLang="en-US" sz="2400" dirty="0" smtClean="0">
                <a:solidFill>
                  <a:schemeClr val="tx1"/>
                </a:solidFill>
                <a:latin typeface="微软雅黑" panose="020B0503020204020204" pitchFamily="34" charset="-122"/>
                <a:ea typeface="微软雅黑" panose="020B0503020204020204" pitchFamily="34" charset="-122"/>
              </a:endParaRPr>
            </a:p>
            <a:p>
              <a:pPr algn="ctr">
                <a:lnSpc>
                  <a:spcPct val="150000"/>
                </a:lnSpc>
                <a:defRPr/>
              </a:pP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万</a:t>
              </a: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字的右边是个级。</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273810" y="1982470"/>
            <a:ext cx="3706495" cy="1269365"/>
            <a:chOff x="2006" y="3122"/>
            <a:chExt cx="5837" cy="1999"/>
          </a:xfrm>
        </p:grpSpPr>
        <p:grpSp>
          <p:nvGrpSpPr>
            <p:cNvPr id="8" name="组合 7"/>
            <p:cNvGrpSpPr/>
            <p:nvPr/>
          </p:nvGrpSpPr>
          <p:grpSpPr>
            <a:xfrm>
              <a:off x="2006" y="3122"/>
              <a:ext cx="5837" cy="1999"/>
              <a:chOff x="4385" y="3192"/>
              <a:chExt cx="5837" cy="1999"/>
            </a:xfrm>
          </p:grpSpPr>
          <p:grpSp>
            <p:nvGrpSpPr>
              <p:cNvPr id="7" name="组合 6"/>
              <p:cNvGrpSpPr/>
              <p:nvPr/>
            </p:nvGrpSpPr>
            <p:grpSpPr>
              <a:xfrm>
                <a:off x="4385" y="3192"/>
                <a:ext cx="5837" cy="1999"/>
                <a:chOff x="4385" y="3192"/>
                <a:chExt cx="5837" cy="1999"/>
              </a:xfrm>
            </p:grpSpPr>
            <p:pic>
              <p:nvPicPr>
                <p:cNvPr id="4" name="图片 3" descr="IMG_20220113_004011"/>
                <p:cNvPicPr>
                  <a:picLocks noChangeAspect="1"/>
                </p:cNvPicPr>
                <p:nvPr/>
              </p:nvPicPr>
              <p:blipFill>
                <a:blip r:embed="rId2">
                  <a:clrChange>
                    <a:clrFrom>
                      <a:srgbClr val="F6F6F6">
                        <a:alpha val="100000"/>
                      </a:srgbClr>
                    </a:clrFrom>
                    <a:clrTo>
                      <a:srgbClr val="F6F6F6">
                        <a:alpha val="100000"/>
                        <a:alpha val="0"/>
                      </a:srgbClr>
                    </a:clrTo>
                  </a:clrChange>
                </a:blip>
                <a:srcRect l="9808" r="44861" b="57597"/>
                <a:stretch>
                  <a:fillRect/>
                </a:stretch>
              </p:blipFill>
              <p:spPr>
                <a:xfrm>
                  <a:off x="8557" y="3192"/>
                  <a:ext cx="1665" cy="1999"/>
                </a:xfrm>
                <a:prstGeom prst="rect">
                  <a:avLst/>
                </a:prstGeom>
              </p:spPr>
            </p:pic>
            <p:sp>
              <p:nvSpPr>
                <p:cNvPr id="5" name="矩形 4"/>
                <p:cNvSpPr/>
                <p:nvPr/>
              </p:nvSpPr>
              <p:spPr>
                <a:xfrm>
                  <a:off x="4385" y="3946"/>
                  <a:ext cx="4387" cy="794"/>
                </a:xfrm>
                <a:prstGeom prst="rect">
                  <a:avLst/>
                </a:prstGeom>
                <a:solidFill>
                  <a:srgbClr val="FFE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6" name="文本框 5"/>
              <p:cNvSpPr txBox="1"/>
              <p:nvPr/>
            </p:nvSpPr>
            <p:spPr>
              <a:xfrm>
                <a:off x="4754" y="3966"/>
                <a:ext cx="364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rPr>
                  <a:t>写出数位顺序表</a:t>
                </a:r>
                <a:endParaRPr lang="zh-CN" altLang="en-US" sz="240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006" y="3886"/>
              <a:ext cx="4422" cy="746"/>
              <a:chOff x="2006" y="3886"/>
              <a:chExt cx="4422" cy="746"/>
            </a:xfrm>
          </p:grpSpPr>
          <p:cxnSp>
            <p:nvCxnSpPr>
              <p:cNvPr id="21" name="直接连接符 20"/>
              <p:cNvCxnSpPr/>
              <p:nvPr/>
            </p:nvCxnSpPr>
            <p:spPr>
              <a:xfrm>
                <a:off x="2006" y="3886"/>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06" y="4632"/>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3" name="组合 32"/>
          <p:cNvGrpSpPr/>
          <p:nvPr/>
        </p:nvGrpSpPr>
        <p:grpSpPr>
          <a:xfrm>
            <a:off x="1261745" y="2934970"/>
            <a:ext cx="3512820" cy="1259840"/>
            <a:chOff x="1987" y="4622"/>
            <a:chExt cx="5532" cy="1984"/>
          </a:xfrm>
        </p:grpSpPr>
        <p:grpSp>
          <p:nvGrpSpPr>
            <p:cNvPr id="15" name="组合 14"/>
            <p:cNvGrpSpPr/>
            <p:nvPr/>
          </p:nvGrpSpPr>
          <p:grpSpPr>
            <a:xfrm>
              <a:off x="1987" y="4622"/>
              <a:ext cx="5533" cy="1984"/>
              <a:chOff x="2715" y="6085"/>
              <a:chExt cx="5533" cy="1984"/>
            </a:xfrm>
          </p:grpSpPr>
          <p:grpSp>
            <p:nvGrpSpPr>
              <p:cNvPr id="13" name="组合 12"/>
              <p:cNvGrpSpPr/>
              <p:nvPr/>
            </p:nvGrpSpPr>
            <p:grpSpPr>
              <a:xfrm>
                <a:off x="2715" y="6085"/>
                <a:ext cx="5533" cy="1984"/>
                <a:chOff x="2715" y="6085"/>
                <a:chExt cx="5533" cy="1984"/>
              </a:xfrm>
            </p:grpSpPr>
            <p:pic>
              <p:nvPicPr>
                <p:cNvPr id="11" name="图片 10" descr="IMG_20220113_004011"/>
                <p:cNvPicPr>
                  <a:picLocks noChangeAspect="1"/>
                </p:cNvPicPr>
                <p:nvPr/>
              </p:nvPicPr>
              <p:blipFill>
                <a:blip r:embed="rId2">
                  <a:clrChange>
                    <a:clrFrom>
                      <a:srgbClr val="F6F6F6">
                        <a:alpha val="100000"/>
                      </a:srgbClr>
                    </a:clrFrom>
                    <a:clrTo>
                      <a:srgbClr val="F6F6F6">
                        <a:alpha val="100000"/>
                        <a:alpha val="0"/>
                      </a:srgbClr>
                    </a:clrTo>
                  </a:clrChange>
                </a:blip>
                <a:srcRect l="54949" b="57497"/>
                <a:stretch>
                  <a:fillRect/>
                </a:stretch>
              </p:blipFill>
              <p:spPr>
                <a:xfrm flipH="1">
                  <a:off x="6153" y="6085"/>
                  <a:ext cx="2095" cy="1984"/>
                </a:xfrm>
                <a:prstGeom prst="rect">
                  <a:avLst/>
                </a:prstGeom>
              </p:spPr>
            </p:pic>
            <p:sp>
              <p:nvSpPr>
                <p:cNvPr id="12" name="矩形 11"/>
                <p:cNvSpPr/>
                <p:nvPr/>
              </p:nvSpPr>
              <p:spPr>
                <a:xfrm>
                  <a:off x="2715" y="6803"/>
                  <a:ext cx="3679" cy="794"/>
                </a:xfrm>
                <a:prstGeom prst="rect">
                  <a:avLst/>
                </a:prstGeom>
                <a:solidFill>
                  <a:srgbClr val="25D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3008" y="6818"/>
                <a:ext cx="316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rPr>
                  <a:t>找到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万</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字</a:t>
                </a:r>
                <a:endParaRPr lang="zh-CN" altLang="en-US" sz="240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005" y="5378"/>
              <a:ext cx="3661" cy="746"/>
              <a:chOff x="2006" y="3886"/>
              <a:chExt cx="4422" cy="746"/>
            </a:xfrm>
          </p:grpSpPr>
          <p:cxnSp>
            <p:nvCxnSpPr>
              <p:cNvPr id="27" name="直接连接符 26"/>
              <p:cNvCxnSpPr/>
              <p:nvPr/>
            </p:nvCxnSpPr>
            <p:spPr>
              <a:xfrm>
                <a:off x="2006" y="3886"/>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06" y="4632"/>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 name="组合 33"/>
          <p:cNvGrpSpPr/>
          <p:nvPr/>
        </p:nvGrpSpPr>
        <p:grpSpPr>
          <a:xfrm>
            <a:off x="1247795" y="4091940"/>
            <a:ext cx="2864465" cy="899795"/>
            <a:chOff x="2516" y="6444"/>
            <a:chExt cx="4511" cy="1417"/>
          </a:xfrm>
        </p:grpSpPr>
        <p:grpSp>
          <p:nvGrpSpPr>
            <p:cNvPr id="19" name="组合 18"/>
            <p:cNvGrpSpPr/>
            <p:nvPr/>
          </p:nvGrpSpPr>
          <p:grpSpPr>
            <a:xfrm>
              <a:off x="2538" y="6444"/>
              <a:ext cx="4489" cy="1417"/>
              <a:chOff x="2930" y="6798"/>
              <a:chExt cx="4489" cy="1417"/>
            </a:xfrm>
          </p:grpSpPr>
          <p:grpSp>
            <p:nvGrpSpPr>
              <p:cNvPr id="17" name="组合 16"/>
              <p:cNvGrpSpPr/>
              <p:nvPr/>
            </p:nvGrpSpPr>
            <p:grpSpPr>
              <a:xfrm>
                <a:off x="2930" y="6798"/>
                <a:ext cx="4489" cy="1417"/>
                <a:chOff x="2930" y="6798"/>
                <a:chExt cx="4489" cy="1417"/>
              </a:xfrm>
            </p:grpSpPr>
            <p:pic>
              <p:nvPicPr>
                <p:cNvPr id="100" name="图片 99"/>
                <p:cNvPicPr/>
                <p:nvPr/>
              </p:nvPicPr>
              <p:blipFill>
                <a:blip r:embed="rId3">
                  <a:clrChange>
                    <a:clrFrom>
                      <a:srgbClr val="FFFFFF">
                        <a:alpha val="100000"/>
                      </a:srgbClr>
                    </a:clrFrom>
                    <a:clrTo>
                      <a:srgbClr val="FFFFFF">
                        <a:alpha val="100000"/>
                        <a:alpha val="0"/>
                      </a:srgbClr>
                    </a:clrTo>
                  </a:clrChange>
                </a:blip>
                <a:srcRect l="6943" t="70772" r="57409" b="7778"/>
                <a:stretch>
                  <a:fillRect/>
                </a:stretch>
              </p:blipFill>
              <p:spPr>
                <a:xfrm>
                  <a:off x="5799" y="6798"/>
                  <a:ext cx="1620" cy="1417"/>
                </a:xfrm>
                <a:prstGeom prst="rect">
                  <a:avLst/>
                </a:prstGeom>
                <a:noFill/>
                <a:ln w="9525">
                  <a:noFill/>
                </a:ln>
              </p:spPr>
            </p:pic>
            <p:sp>
              <p:nvSpPr>
                <p:cNvPr id="16" name="矩形 15"/>
                <p:cNvSpPr/>
                <p:nvPr/>
              </p:nvSpPr>
              <p:spPr>
                <a:xfrm>
                  <a:off x="2930" y="7134"/>
                  <a:ext cx="3128" cy="794"/>
                </a:xfrm>
                <a:prstGeom prst="rect">
                  <a:avLst/>
                </a:prstGeom>
                <a:solidFill>
                  <a:srgbClr val="7AB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3524" y="7168"/>
                <a:ext cx="1532"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rPr>
                  <a:t>分</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级</a:t>
                </a:r>
                <a:endParaRPr lang="zh-CN" altLang="en-US" sz="240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516" y="6784"/>
              <a:ext cx="3132" cy="746"/>
              <a:chOff x="2645" y="3886"/>
              <a:chExt cx="3783" cy="746"/>
            </a:xfrm>
          </p:grpSpPr>
          <p:cxnSp>
            <p:nvCxnSpPr>
              <p:cNvPr id="30" name="直接连接符 29"/>
              <p:cNvCxnSpPr/>
              <p:nvPr/>
            </p:nvCxnSpPr>
            <p:spPr>
              <a:xfrm flipV="1">
                <a:off x="2669" y="3886"/>
                <a:ext cx="3759" cy="1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645" y="4632"/>
                <a:ext cx="378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3" name="组合 52"/>
          <p:cNvGrpSpPr/>
          <p:nvPr/>
        </p:nvGrpSpPr>
        <p:grpSpPr>
          <a:xfrm>
            <a:off x="1266825" y="5149215"/>
            <a:ext cx="2426970" cy="749300"/>
            <a:chOff x="2375" y="8109"/>
            <a:chExt cx="3822" cy="1180"/>
          </a:xfrm>
        </p:grpSpPr>
        <p:pic>
          <p:nvPicPr>
            <p:cNvPr id="38" name="图片 37" descr="图片3"/>
            <p:cNvPicPr>
              <a:picLocks noChangeAspect="1"/>
            </p:cNvPicPr>
            <p:nvPr/>
          </p:nvPicPr>
          <p:blipFill>
            <a:blip r:embed="rId4"/>
            <a:stretch>
              <a:fillRect/>
            </a:stretch>
          </p:blipFill>
          <p:spPr>
            <a:xfrm>
              <a:off x="4555" y="8109"/>
              <a:ext cx="1642" cy="1181"/>
            </a:xfrm>
            <a:prstGeom prst="rect">
              <a:avLst/>
            </a:prstGeom>
          </p:spPr>
        </p:pic>
        <p:grpSp>
          <p:nvGrpSpPr>
            <p:cNvPr id="39" name="组合 38"/>
            <p:cNvGrpSpPr/>
            <p:nvPr/>
          </p:nvGrpSpPr>
          <p:grpSpPr>
            <a:xfrm rot="0">
              <a:off x="2375" y="8266"/>
              <a:ext cx="2341" cy="794"/>
              <a:chOff x="1987" y="5340"/>
              <a:chExt cx="3679" cy="794"/>
            </a:xfrm>
          </p:grpSpPr>
          <p:grpSp>
            <p:nvGrpSpPr>
              <p:cNvPr id="40" name="组合 39"/>
              <p:cNvGrpSpPr/>
              <p:nvPr/>
            </p:nvGrpSpPr>
            <p:grpSpPr>
              <a:xfrm>
                <a:off x="1987" y="5340"/>
                <a:ext cx="3679" cy="794"/>
                <a:chOff x="2715" y="6803"/>
                <a:chExt cx="3679" cy="794"/>
              </a:xfrm>
            </p:grpSpPr>
            <p:sp>
              <p:nvSpPr>
                <p:cNvPr id="43" name="矩形 42"/>
                <p:cNvSpPr/>
                <p:nvPr/>
              </p:nvSpPr>
              <p:spPr>
                <a:xfrm>
                  <a:off x="2715" y="6803"/>
                  <a:ext cx="3679" cy="794"/>
                </a:xfrm>
                <a:prstGeom prst="rect">
                  <a:avLst/>
                </a:prstGeom>
                <a:solidFill>
                  <a:srgbClr val="94E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44" name="文本框 43"/>
                <p:cNvSpPr txBox="1"/>
                <p:nvPr/>
              </p:nvSpPr>
              <p:spPr>
                <a:xfrm>
                  <a:off x="3458" y="6818"/>
                  <a:ext cx="2613" cy="72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写</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数</a:t>
                  </a:r>
                  <a:endParaRPr lang="zh-CN" altLang="en-US" sz="240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005" y="5378"/>
                <a:ext cx="3661" cy="746"/>
                <a:chOff x="2006" y="3886"/>
                <a:chExt cx="4422" cy="746"/>
              </a:xfrm>
            </p:grpSpPr>
            <p:cxnSp>
              <p:nvCxnSpPr>
                <p:cNvPr id="46" name="直接连接符 45"/>
                <p:cNvCxnSpPr/>
                <p:nvPr/>
              </p:nvCxnSpPr>
              <p:spPr>
                <a:xfrm>
                  <a:off x="2006" y="3886"/>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006" y="4632"/>
                  <a:ext cx="442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54" name="组合 53"/>
          <p:cNvGrpSpPr/>
          <p:nvPr/>
        </p:nvGrpSpPr>
        <p:grpSpPr>
          <a:xfrm>
            <a:off x="4059555" y="5544820"/>
            <a:ext cx="3860800" cy="677545"/>
            <a:chOff x="3632" y="5992"/>
            <a:chExt cx="6080" cy="1067"/>
          </a:xfrm>
        </p:grpSpPr>
        <p:sp>
          <p:nvSpPr>
            <p:cNvPr id="55" name="圆角矩形标注 54"/>
            <p:cNvSpPr/>
            <p:nvPr/>
          </p:nvSpPr>
          <p:spPr>
            <a:xfrm>
              <a:off x="3839" y="6117"/>
              <a:ext cx="5466" cy="942"/>
            </a:xfrm>
            <a:prstGeom prst="wedgeRoundRectCallout">
              <a:avLst>
                <a:gd name="adj1" fmla="val -61233"/>
                <a:gd name="adj2" fmla="val -42462"/>
                <a:gd name="adj3" fmla="val 16667"/>
              </a:avLst>
            </a:prstGeom>
            <a:solidFill>
              <a:schemeClr val="accent6">
                <a:lumMod val="40000"/>
                <a:lumOff val="6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矩形 55"/>
            <p:cNvSpPr/>
            <p:nvPr/>
          </p:nvSpPr>
          <p:spPr>
            <a:xfrm>
              <a:off x="3632" y="5992"/>
              <a:ext cx="6080" cy="980"/>
            </a:xfrm>
            <a:prstGeom prst="rect">
              <a:avLst/>
            </a:prstGeom>
            <a:noFill/>
          </p:spPr>
          <p:txBody>
            <a:bodyPr wrap="square" lIns="68580" tIns="34290" rIns="68580" bIns="34290" anchor="ctr">
              <a:spAutoFit/>
            </a:bodyPr>
            <a:p>
              <a:pPr algn="ctr">
                <a:lnSpc>
                  <a:spcPct val="150000"/>
                </a:lnSpc>
                <a:defRPr/>
              </a:pPr>
              <a:r>
                <a:rPr lang="zh-CN" altLang="en-US" sz="2400" dirty="0" smtClean="0">
                  <a:solidFill>
                    <a:schemeClr val="tx1"/>
                  </a:solidFill>
                  <a:latin typeface="微软雅黑" panose="020B0503020204020204" pitchFamily="34" charset="-122"/>
                  <a:ea typeface="微软雅黑" panose="020B0503020204020204" pitchFamily="34" charset="-122"/>
                </a:rPr>
                <a:t>先写万级，再写个级。</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7285355" y="2735580"/>
            <a:ext cx="875030" cy="521970"/>
          </a:xfrm>
          <a:prstGeom prst="rect">
            <a:avLst/>
          </a:prstGeom>
          <a:noFill/>
        </p:spPr>
        <p:txBody>
          <a:bodyPr wrap="none" rtlCol="0">
            <a:spAutoFit/>
          </a:bodyPr>
          <a:p>
            <a:r>
              <a:rPr lang="en-US" altLang="zh-CN" sz="2800"/>
              <a:t>2   3</a:t>
            </a:r>
            <a:endParaRPr lang="en-US" altLang="zh-CN" sz="2800"/>
          </a:p>
        </p:txBody>
      </p:sp>
      <p:sp>
        <p:nvSpPr>
          <p:cNvPr id="58" name="文本框 57"/>
          <p:cNvSpPr txBox="1"/>
          <p:nvPr/>
        </p:nvSpPr>
        <p:spPr>
          <a:xfrm>
            <a:off x="8349615" y="2734945"/>
            <a:ext cx="380365" cy="521970"/>
          </a:xfrm>
          <a:prstGeom prst="rect">
            <a:avLst/>
          </a:prstGeom>
          <a:noFill/>
        </p:spPr>
        <p:txBody>
          <a:bodyPr wrap="none" rtlCol="0">
            <a:spAutoFit/>
          </a:bodyPr>
          <a:p>
            <a:r>
              <a:rPr lang="en-US" altLang="zh-CN" sz="2800"/>
              <a:t>0</a:t>
            </a:r>
            <a:endParaRPr lang="en-US" altLang="zh-CN" sz="2800"/>
          </a:p>
        </p:txBody>
      </p:sp>
      <p:sp>
        <p:nvSpPr>
          <p:cNvPr id="59" name="文本框 58"/>
          <p:cNvSpPr txBox="1"/>
          <p:nvPr/>
        </p:nvSpPr>
        <p:spPr>
          <a:xfrm>
            <a:off x="8850630" y="2724150"/>
            <a:ext cx="1468755" cy="521970"/>
          </a:xfrm>
          <a:prstGeom prst="rect">
            <a:avLst/>
          </a:prstGeom>
          <a:noFill/>
        </p:spPr>
        <p:txBody>
          <a:bodyPr wrap="none" rtlCol="0">
            <a:spAutoFit/>
          </a:bodyPr>
          <a:p>
            <a:r>
              <a:rPr lang="en-US" altLang="zh-CN" sz="2800"/>
              <a:t>1    8   4</a:t>
            </a:r>
            <a:endParaRPr lang="en-US" altLang="zh-CN" sz="2800"/>
          </a:p>
        </p:txBody>
      </p:sp>
      <p:grpSp>
        <p:nvGrpSpPr>
          <p:cNvPr id="61" name="组合 60"/>
          <p:cNvGrpSpPr/>
          <p:nvPr/>
        </p:nvGrpSpPr>
        <p:grpSpPr>
          <a:xfrm>
            <a:off x="8451215" y="3625850"/>
            <a:ext cx="3860800" cy="1730375"/>
            <a:chOff x="3547" y="4430"/>
            <a:chExt cx="6080" cy="2725"/>
          </a:xfrm>
        </p:grpSpPr>
        <p:sp>
          <p:nvSpPr>
            <p:cNvPr id="62" name="圆角矩形标注 61"/>
            <p:cNvSpPr/>
            <p:nvPr/>
          </p:nvSpPr>
          <p:spPr>
            <a:xfrm>
              <a:off x="4534" y="4605"/>
              <a:ext cx="4220" cy="2477"/>
            </a:xfrm>
            <a:prstGeom prst="wedgeRoundRectCallout">
              <a:avLst>
                <a:gd name="adj1" fmla="val -64739"/>
                <a:gd name="adj2" fmla="val -75514"/>
                <a:gd name="adj3" fmla="val 16667"/>
              </a:avLst>
            </a:prstGeom>
            <a:solidFill>
              <a:schemeClr val="accent2">
                <a:lumMod val="60000"/>
                <a:lumOff val="40000"/>
              </a:schemeClr>
            </a:solid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矩形 62"/>
            <p:cNvSpPr/>
            <p:nvPr/>
          </p:nvSpPr>
          <p:spPr>
            <a:xfrm>
              <a:off x="3547" y="4430"/>
              <a:ext cx="6080" cy="2725"/>
            </a:xfrm>
            <a:prstGeom prst="rect">
              <a:avLst/>
            </a:prstGeom>
            <a:noFill/>
          </p:spPr>
          <p:txBody>
            <a:bodyPr wrap="square" lIns="68580" tIns="34290" rIns="68580" bIns="34290" anchor="ctr">
              <a:spAutoFit/>
            </a:bodyPr>
            <a:p>
              <a:pPr algn="ctr">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哪一位上一个单</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位也没有，就在</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那一位上写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from="(-#ppt_w/2)" to="(#ppt_x)" calcmode="lin" valueType="num">
                                      <p:cBhvr>
                                        <p:cTn id="7" dur="600" fill="hold">
                                          <p:stCondLst>
                                            <p:cond delay="0"/>
                                          </p:stCondLst>
                                        </p:cTn>
                                        <p:tgtEl>
                                          <p:spTgt spid="32"/>
                                        </p:tgtEl>
                                        <p:attrNameLst>
                                          <p:attrName>ppt_x</p:attrName>
                                        </p:attrNameLst>
                                      </p:cBhvr>
                                    </p:anim>
                                    <p:anim from="0" to="-1.0" calcmode="lin" valueType="num">
                                      <p:cBhvr>
                                        <p:cTn id="8" dur="200" decel="50000" autoRev="1" fill="hold">
                                          <p:stCondLst>
                                            <p:cond delay="600"/>
                                          </p:stCondLst>
                                        </p:cTn>
                                        <p:tgtEl>
                                          <p:spTgt spid="32"/>
                                        </p:tgtEl>
                                        <p:attrNameLst>
                                          <p:attrName>xshear</p:attrName>
                                        </p:attrNameLst>
                                      </p:cBhvr>
                                    </p:anim>
                                    <p:animScale>
                                      <p:cBhvr>
                                        <p:cTn id="9" dur="200" decel="100000" autoRev="1" fill="hold">
                                          <p:stCondLst>
                                            <p:cond delay="600"/>
                                          </p:stCondLst>
                                        </p:cTn>
                                        <p:tgtEl>
                                          <p:spTgt spid="32"/>
                                        </p:tgtEl>
                                      </p:cBhvr>
                                      <p:from x="100000" y="100000"/>
                                      <p:to x="80000" y="100000"/>
                                    </p:animScale>
                                    <p:anim by="(#ppt_h/3+#ppt_w*0.1)" calcmode="lin" valueType="num">
                                      <p:cBhvr additive="sum">
                                        <p:cTn id="10" dur="200" decel="100000" autoRev="1" fill="hold">
                                          <p:stCondLst>
                                            <p:cond delay="600"/>
                                          </p:stCondLst>
                                        </p:cTn>
                                        <p:tgtEl>
                                          <p:spTgt spid="3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wipe(up)">
                                      <p:cBhvr>
                                        <p:cTn id="15" dur="500"/>
                                        <p:tgtEl>
                                          <p:spTgt spid="8197"/>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 from="(-#ppt_w/2)" to="(#ppt_x)" calcmode="lin" valueType="num">
                                      <p:cBhvr>
                                        <p:cTn id="20" dur="600" fill="hold">
                                          <p:stCondLst>
                                            <p:cond delay="0"/>
                                          </p:stCondLst>
                                        </p:cTn>
                                        <p:tgtEl>
                                          <p:spTgt spid="33"/>
                                        </p:tgtEl>
                                        <p:attrNameLst>
                                          <p:attrName>ppt_x</p:attrName>
                                        </p:attrNameLst>
                                      </p:cBhvr>
                                    </p:anim>
                                    <p:anim from="0" to="-1.0" calcmode="lin" valueType="num">
                                      <p:cBhvr>
                                        <p:cTn id="21" dur="200" decel="50000" autoRev="1" fill="hold">
                                          <p:stCondLst>
                                            <p:cond delay="600"/>
                                          </p:stCondLst>
                                        </p:cTn>
                                        <p:tgtEl>
                                          <p:spTgt spid="33"/>
                                        </p:tgtEl>
                                        <p:attrNameLst>
                                          <p:attrName>xshear</p:attrName>
                                        </p:attrNameLst>
                                      </p:cBhvr>
                                    </p:anim>
                                    <p:animScale>
                                      <p:cBhvr>
                                        <p:cTn id="22" dur="200" decel="100000" autoRev="1" fill="hold">
                                          <p:stCondLst>
                                            <p:cond delay="600"/>
                                          </p:stCondLst>
                                        </p:cTn>
                                        <p:tgtEl>
                                          <p:spTgt spid="33"/>
                                        </p:tgtEl>
                                      </p:cBhvr>
                                      <p:from x="100000" y="100000"/>
                                      <p:to x="80000" y="100000"/>
                                    </p:animScale>
                                    <p:anim by="(#ppt_h/3+#ppt_w*0.1)" calcmode="lin" valueType="num">
                                      <p:cBhvr additive="sum">
                                        <p:cTn id="23" dur="200" decel="100000" autoRev="1" fill="hold">
                                          <p:stCondLst>
                                            <p:cond delay="600"/>
                                          </p:stCondLst>
                                        </p:cTn>
                                        <p:tgtEl>
                                          <p:spTgt spid="33"/>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2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 from="(-#ppt_w/2)" to="(#ppt_x)" calcmode="lin" valueType="num">
                                      <p:cBhvr>
                                        <p:cTn id="33" dur="600" fill="hold">
                                          <p:stCondLst>
                                            <p:cond delay="0"/>
                                          </p:stCondLst>
                                        </p:cTn>
                                        <p:tgtEl>
                                          <p:spTgt spid="34"/>
                                        </p:tgtEl>
                                        <p:attrNameLst>
                                          <p:attrName>ppt_x</p:attrName>
                                        </p:attrNameLst>
                                      </p:cBhvr>
                                    </p:anim>
                                    <p:anim from="0" to="-1.0" calcmode="lin" valueType="num">
                                      <p:cBhvr>
                                        <p:cTn id="34" dur="200" decel="50000" autoRev="1" fill="hold">
                                          <p:stCondLst>
                                            <p:cond delay="600"/>
                                          </p:stCondLst>
                                        </p:cTn>
                                        <p:tgtEl>
                                          <p:spTgt spid="34"/>
                                        </p:tgtEl>
                                        <p:attrNameLst>
                                          <p:attrName>xshear</p:attrName>
                                        </p:attrNameLst>
                                      </p:cBhvr>
                                    </p:anim>
                                    <p:animScale>
                                      <p:cBhvr>
                                        <p:cTn id="35" dur="200" decel="100000" autoRev="1" fill="hold">
                                          <p:stCondLst>
                                            <p:cond delay="600"/>
                                          </p:stCondLst>
                                        </p:cTn>
                                        <p:tgtEl>
                                          <p:spTgt spid="34"/>
                                        </p:tgtEl>
                                      </p:cBhvr>
                                      <p:from x="100000" y="100000"/>
                                      <p:to x="80000" y="100000"/>
                                    </p:animScale>
                                    <p:anim by="(#ppt_h/3+#ppt_w*0.1)" calcmode="lin" valueType="num">
                                      <p:cBhvr additive="sum">
                                        <p:cTn id="36" dur="200" decel="100000" autoRev="1" fill="hold">
                                          <p:stCondLst>
                                            <p:cond delay="600"/>
                                          </p:stCondLst>
                                        </p:cTn>
                                        <p:tgtEl>
                                          <p:spTgt spid="34"/>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12" presetClass="entr" presetSubtype="1"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p:tgtEl>
                                          <p:spTgt spid="20"/>
                                        </p:tgtEl>
                                        <p:attrNameLst>
                                          <p:attrName>ppt_y</p:attrName>
                                        </p:attrNameLst>
                                      </p:cBhvr>
                                      <p:tavLst>
                                        <p:tav tm="0">
                                          <p:val>
                                            <p:strVal val="#ppt_y-#ppt_h*1.125000"/>
                                          </p:val>
                                        </p:tav>
                                        <p:tav tm="100000">
                                          <p:val>
                                            <p:strVal val="#ppt_y"/>
                                          </p:val>
                                        </p:tav>
                                      </p:tavLst>
                                    </p:anim>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childTnLst>
                          </p:cTn>
                        </p:par>
                      </p:childTnLst>
                    </p:cTn>
                  </p:par>
                  <p:par>
                    <p:cTn id="48" fill="hold">
                      <p:stCondLst>
                        <p:cond delay="indefinite"/>
                      </p:stCondLst>
                      <p:childTnLst>
                        <p:par>
                          <p:cTn id="49" fill="hold">
                            <p:stCondLst>
                              <p:cond delay="0"/>
                            </p:stCondLst>
                            <p:childTnLst>
                              <p:par>
                                <p:cTn id="50" presetID="34" presetClass="entr" presetSubtype="0" fill="hold" nodeType="clickEffect">
                                  <p:stCondLst>
                                    <p:cond delay="0"/>
                                  </p:stCondLst>
                                  <p:childTnLst>
                                    <p:set>
                                      <p:cBhvr>
                                        <p:cTn id="51" dur="1" fill="hold">
                                          <p:stCondLst>
                                            <p:cond delay="0"/>
                                          </p:stCondLst>
                                        </p:cTn>
                                        <p:tgtEl>
                                          <p:spTgt spid="53"/>
                                        </p:tgtEl>
                                        <p:attrNameLst>
                                          <p:attrName>style.visibility</p:attrName>
                                        </p:attrNameLst>
                                      </p:cBhvr>
                                      <p:to>
                                        <p:strVal val="visible"/>
                                      </p:to>
                                    </p:set>
                                    <p:anim from="(-#ppt_w/2)" to="(#ppt_x)" calcmode="lin" valueType="num">
                                      <p:cBhvr>
                                        <p:cTn id="52" dur="600" fill="hold">
                                          <p:stCondLst>
                                            <p:cond delay="0"/>
                                          </p:stCondLst>
                                        </p:cTn>
                                        <p:tgtEl>
                                          <p:spTgt spid="53"/>
                                        </p:tgtEl>
                                        <p:attrNameLst>
                                          <p:attrName>ppt_x</p:attrName>
                                        </p:attrNameLst>
                                      </p:cBhvr>
                                    </p:anim>
                                    <p:anim from="0" to="-1.0" calcmode="lin" valueType="num">
                                      <p:cBhvr>
                                        <p:cTn id="53" dur="200" decel="50000" autoRev="1" fill="hold">
                                          <p:stCondLst>
                                            <p:cond delay="600"/>
                                          </p:stCondLst>
                                        </p:cTn>
                                        <p:tgtEl>
                                          <p:spTgt spid="53"/>
                                        </p:tgtEl>
                                        <p:attrNameLst>
                                          <p:attrName>xshear</p:attrName>
                                        </p:attrNameLst>
                                      </p:cBhvr>
                                    </p:anim>
                                    <p:animScale>
                                      <p:cBhvr>
                                        <p:cTn id="54" dur="200" decel="100000" autoRev="1" fill="hold">
                                          <p:stCondLst>
                                            <p:cond delay="600"/>
                                          </p:stCondLst>
                                        </p:cTn>
                                        <p:tgtEl>
                                          <p:spTgt spid="53"/>
                                        </p:tgtEl>
                                      </p:cBhvr>
                                      <p:from x="100000" y="100000"/>
                                      <p:to x="80000" y="100000"/>
                                    </p:animScale>
                                    <p:anim by="(#ppt_h/3+#ppt_w*0.1)" calcmode="lin" valueType="num">
                                      <p:cBhvr additive="sum">
                                        <p:cTn id="55" dur="200" decel="100000" autoRev="1" fill="hold">
                                          <p:stCondLst>
                                            <p:cond delay="600"/>
                                          </p:stCondLst>
                                        </p:cTn>
                                        <p:tgtEl>
                                          <p:spTgt spid="53"/>
                                        </p:tgtEl>
                                        <p:attrNameLst>
                                          <p:attrName>ppt_x</p:attrName>
                                        </p:attrNameLst>
                                      </p:cBhvr>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left)">
                                      <p:cBhvr>
                                        <p:cTn id="60" dur="500"/>
                                        <p:tgtEl>
                                          <p:spTgt spid="54"/>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p:tgtEl>
                                          <p:spTgt spid="57"/>
                                        </p:tgtEl>
                                        <p:attrNameLst>
                                          <p:attrName>ppt_y</p:attrName>
                                        </p:attrNameLst>
                                      </p:cBhvr>
                                      <p:tavLst>
                                        <p:tav tm="0">
                                          <p:val>
                                            <p:strVal val="#ppt_y+#ppt_h*1.125000"/>
                                          </p:val>
                                        </p:tav>
                                        <p:tav tm="100000">
                                          <p:val>
                                            <p:strVal val="#ppt_y"/>
                                          </p:val>
                                        </p:tav>
                                      </p:tavLst>
                                    </p:anim>
                                    <p:animEffect transition="in" filter="wipe(up)">
                                      <p:cBhvr>
                                        <p:cTn id="66" dur="500"/>
                                        <p:tgtEl>
                                          <p:spTgt spid="57"/>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p:tgtEl>
                                          <p:spTgt spid="58"/>
                                        </p:tgtEl>
                                        <p:attrNameLst>
                                          <p:attrName>ppt_y</p:attrName>
                                        </p:attrNameLst>
                                      </p:cBhvr>
                                      <p:tavLst>
                                        <p:tav tm="0">
                                          <p:val>
                                            <p:strVal val="#ppt_y+#ppt_h*1.125000"/>
                                          </p:val>
                                        </p:tav>
                                        <p:tav tm="100000">
                                          <p:val>
                                            <p:strVal val="#ppt_y"/>
                                          </p:val>
                                        </p:tav>
                                      </p:tavLst>
                                    </p:anim>
                                    <p:animEffect transition="in" filter="wipe(up)">
                                      <p:cBhvr>
                                        <p:cTn id="72" dur="500"/>
                                        <p:tgtEl>
                                          <p:spTgt spid="5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p:tgtEl>
                                          <p:spTgt spid="59"/>
                                        </p:tgtEl>
                                        <p:attrNameLst>
                                          <p:attrName>ppt_y</p:attrName>
                                        </p:attrNameLst>
                                      </p:cBhvr>
                                      <p:tavLst>
                                        <p:tav tm="0">
                                          <p:val>
                                            <p:strVal val="#ppt_y+#ppt_h*1.125000"/>
                                          </p:val>
                                        </p:tav>
                                        <p:tav tm="100000">
                                          <p:val>
                                            <p:strVal val="#ppt_y"/>
                                          </p:val>
                                        </p:tav>
                                      </p:tavLst>
                                    </p:anim>
                                    <p:animEffect transition="in" filter="wipe(up)">
                                      <p:cBhvr>
                                        <p:cTn id="8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9" name="组合 18"/>
          <p:cNvGrpSpPr/>
          <p:nvPr/>
        </p:nvGrpSpPr>
        <p:grpSpPr>
          <a:xfrm>
            <a:off x="1140460" y="2429510"/>
            <a:ext cx="4419987" cy="654685"/>
            <a:chOff x="2594" y="3370"/>
            <a:chExt cx="6961" cy="1031"/>
          </a:xfrm>
        </p:grpSpPr>
        <p:grpSp>
          <p:nvGrpSpPr>
            <p:cNvPr id="24" name="组合 23"/>
            <p:cNvGrpSpPr/>
            <p:nvPr/>
          </p:nvGrpSpPr>
          <p:grpSpPr>
            <a:xfrm>
              <a:off x="3068" y="3440"/>
              <a:ext cx="5865" cy="961"/>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chemeClr val="accent2">
                  <a:lumMod val="40000"/>
                  <a:lumOff val="60000"/>
                </a:schemeClr>
              </a:solidFill>
              <a:ln>
                <a:solidFill>
                  <a:schemeClr val="accent1">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21"/>
            <p:cNvSpPr txBox="1">
              <a:spLocks noChangeArrowheads="1"/>
            </p:cNvSpPr>
            <p:nvPr/>
          </p:nvSpPr>
          <p:spPr bwMode="auto">
            <a:xfrm>
              <a:off x="2594" y="3370"/>
              <a:ext cx="6961" cy="911"/>
            </a:xfrm>
            <a:prstGeom prst="rect">
              <a:avLst/>
            </a:prstGeom>
          </p:spPr>
          <p:txBody>
            <a:bodyPr anchor="ctr" anchorCtr="0"/>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ctr" eaLnBrk="1" hangingPunct="1">
                <a:lnSpc>
                  <a:spcPct val="150000"/>
                </a:lnSpc>
                <a:spcBef>
                  <a:spcPct val="0"/>
                </a:spcBef>
                <a:buNone/>
                <a:defRPr/>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二十三万零一百八十四 </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1441450" y="3253105"/>
            <a:ext cx="3724275" cy="673735"/>
            <a:chOff x="9650" y="4251"/>
            <a:chExt cx="5865" cy="1061"/>
          </a:xfrm>
        </p:grpSpPr>
        <p:grpSp>
          <p:nvGrpSpPr>
            <p:cNvPr id="9" name="组合 8"/>
            <p:cNvGrpSpPr/>
            <p:nvPr/>
          </p:nvGrpSpPr>
          <p:grpSpPr>
            <a:xfrm>
              <a:off x="9650" y="4351"/>
              <a:ext cx="5865" cy="961"/>
              <a:chOff x="1679" y="4601"/>
              <a:chExt cx="14558" cy="4426"/>
            </a:xfrm>
            <a:effectLst>
              <a:outerShdw blurRad="76200" dir="13500000" sy="23000" kx="1200000" algn="br" rotWithShape="0">
                <a:prstClr val="black">
                  <a:alpha val="20000"/>
                </a:prstClr>
              </a:outerShdw>
            </a:effectLst>
          </p:grpSpPr>
          <p:sp>
            <p:nvSpPr>
              <p:cNvPr id="10" name="圆角矩形 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679" y="4601"/>
                <a:ext cx="14557" cy="4426"/>
              </a:xfrm>
              <a:prstGeom prst="roundRect">
                <a:avLst/>
              </a:prstGeom>
              <a:solidFill>
                <a:schemeClr val="accent4">
                  <a:lumMod val="40000"/>
                  <a:lumOff val="60000"/>
                </a:schemeClr>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Rectangle 21"/>
            <p:cNvSpPr txBox="1">
              <a:spLocks noChangeArrowheads="1"/>
            </p:cNvSpPr>
            <p:nvPr/>
          </p:nvSpPr>
          <p:spPr bwMode="auto">
            <a:xfrm>
              <a:off x="10103" y="4251"/>
              <a:ext cx="5110" cy="871"/>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l" eaLnBrk="1" hangingPunct="1">
                <a:lnSpc>
                  <a:spcPct val="150000"/>
                </a:lnSpc>
                <a:spcBef>
                  <a:spcPct val="0"/>
                </a:spcBef>
                <a:buNone/>
                <a:defRPr/>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十万二千三百四十五 </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1441450" y="4085590"/>
            <a:ext cx="3724275" cy="680085"/>
            <a:chOff x="3068" y="6263"/>
            <a:chExt cx="5865" cy="1071"/>
          </a:xfrm>
        </p:grpSpPr>
        <p:grpSp>
          <p:nvGrpSpPr>
            <p:cNvPr id="3" name="组合 2"/>
            <p:cNvGrpSpPr/>
            <p:nvPr/>
          </p:nvGrpSpPr>
          <p:grpSpPr>
            <a:xfrm>
              <a:off x="3068" y="6373"/>
              <a:ext cx="5865" cy="961"/>
              <a:chOff x="1679" y="4601"/>
              <a:chExt cx="14558" cy="4426"/>
            </a:xfrm>
            <a:effectLst>
              <a:outerShdw blurRad="76200" dir="13500000" sy="23000" kx="1200000" algn="br" rotWithShape="0">
                <a:prstClr val="black">
                  <a:alpha val="20000"/>
                </a:prstClr>
              </a:outerShdw>
            </a:effectLst>
          </p:grpSpPr>
          <p:sp>
            <p:nvSpPr>
              <p:cNvPr id="4" name="圆角矩形 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1679" y="4601"/>
                <a:ext cx="14557" cy="4426"/>
              </a:xfrm>
              <a:prstGeom prst="roundRect">
                <a:avLst/>
              </a:prstGeom>
              <a:solidFill>
                <a:schemeClr val="accent3">
                  <a:lumMod val="40000"/>
                  <a:lumOff val="60000"/>
                </a:schemeClr>
              </a:solidFill>
              <a:ln>
                <a:solidFill>
                  <a:schemeClr val="accent3">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Rectangle 21"/>
            <p:cNvSpPr txBox="1">
              <a:spLocks noChangeArrowheads="1"/>
            </p:cNvSpPr>
            <p:nvPr/>
          </p:nvSpPr>
          <p:spPr bwMode="auto">
            <a:xfrm>
              <a:off x="3961" y="6263"/>
              <a:ext cx="4810" cy="877"/>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l" eaLnBrk="1" hangingPunct="1">
                <a:lnSpc>
                  <a:spcPct val="150000"/>
                </a:lnSpc>
                <a:spcBef>
                  <a:spcPct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三百零二万六千</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1441450" y="4873625"/>
            <a:ext cx="3724275" cy="706755"/>
            <a:chOff x="3068" y="7675"/>
            <a:chExt cx="5865" cy="1113"/>
          </a:xfrm>
        </p:grpSpPr>
        <p:grpSp>
          <p:nvGrpSpPr>
            <p:cNvPr id="14" name="组合 13"/>
            <p:cNvGrpSpPr/>
            <p:nvPr/>
          </p:nvGrpSpPr>
          <p:grpSpPr>
            <a:xfrm>
              <a:off x="3068" y="7827"/>
              <a:ext cx="5865" cy="961"/>
              <a:chOff x="1679" y="4601"/>
              <a:chExt cx="14558" cy="4426"/>
            </a:xfrm>
            <a:effectLst>
              <a:outerShdw blurRad="76200" dir="13500000" sy="23000" kx="1200000" algn="br" rotWithShape="0">
                <a:prstClr val="black">
                  <a:alpha val="20000"/>
                </a:prstClr>
              </a:outerShdw>
            </a:effectLst>
          </p:grpSpPr>
          <p:sp>
            <p:nvSpPr>
              <p:cNvPr id="15" name="圆角矩形 1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79" y="4601"/>
                <a:ext cx="14557" cy="4426"/>
              </a:xfrm>
              <a:prstGeom prst="roundRect">
                <a:avLst/>
              </a:prstGeom>
              <a:solidFill>
                <a:schemeClr val="accent5">
                  <a:lumMod val="40000"/>
                  <a:lumOff val="60000"/>
                </a:schemeClr>
              </a:solidFill>
              <a:ln>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Rectangle 21"/>
            <p:cNvSpPr txBox="1">
              <a:spLocks noChangeArrowheads="1"/>
            </p:cNvSpPr>
            <p:nvPr/>
          </p:nvSpPr>
          <p:spPr bwMode="auto">
            <a:xfrm>
              <a:off x="3699" y="7675"/>
              <a:ext cx="5021" cy="934"/>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l" eaLnBrk="1" hangingPunct="1">
                <a:lnSpc>
                  <a:spcPct val="150000"/>
                </a:lnSpc>
                <a:spcBef>
                  <a:spcPct val="0"/>
                </a:spcBef>
                <a:buNone/>
                <a:defRPr/>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二千零四十万零七百</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3" name="组合 12"/>
          <p:cNvGrpSpPr/>
          <p:nvPr/>
        </p:nvGrpSpPr>
        <p:grpSpPr bwMode="auto">
          <a:xfrm>
            <a:off x="6874243" y="1164618"/>
            <a:ext cx="3558281" cy="4371816"/>
            <a:chOff x="4316758" y="1268771"/>
            <a:chExt cx="4744373" cy="5522552"/>
          </a:xfrm>
        </p:grpSpPr>
        <p:grpSp>
          <p:nvGrpSpPr>
            <p:cNvPr id="29" name="组合 73"/>
            <p:cNvGrpSpPr/>
            <p:nvPr/>
          </p:nvGrpSpPr>
          <p:grpSpPr bwMode="auto">
            <a:xfrm>
              <a:off x="4316758" y="1268771"/>
              <a:ext cx="4744373" cy="5522552"/>
              <a:chOff x="2105726" y="1916829"/>
              <a:chExt cx="4743688" cy="5521470"/>
            </a:xfrm>
          </p:grpSpPr>
          <p:sp>
            <p:nvSpPr>
              <p:cNvPr id="30" name="文本框 74"/>
              <p:cNvSpPr txBox="1">
                <a:spLocks noChangeArrowheads="1"/>
              </p:cNvSpPr>
              <p:nvPr/>
            </p:nvSpPr>
            <p:spPr bwMode="auto">
              <a:xfrm>
                <a:off x="2670997" y="1916829"/>
                <a:ext cx="1392565"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31" name="文本框 75"/>
              <p:cNvSpPr txBox="1">
                <a:spLocks noChangeArrowheads="1"/>
              </p:cNvSpPr>
              <p:nvPr/>
            </p:nvSpPr>
            <p:spPr bwMode="auto">
              <a:xfrm>
                <a:off x="2675763"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百万位</a:t>
                </a:r>
                <a:endParaRPr lang="zh-CN" altLang="en-US" sz="2800">
                  <a:latin typeface="微软雅黑" panose="020B0503020204020204" pitchFamily="34" charset="-122"/>
                  <a:ea typeface="微软雅黑" panose="020B0503020204020204" pitchFamily="34" charset="-122"/>
                </a:endParaRPr>
              </a:p>
            </p:txBody>
          </p:sp>
          <p:sp>
            <p:nvSpPr>
              <p:cNvPr id="35" name="文本框 76"/>
              <p:cNvSpPr txBox="1">
                <a:spLocks noChangeArrowheads="1"/>
              </p:cNvSpPr>
              <p:nvPr/>
            </p:nvSpPr>
            <p:spPr bwMode="auto">
              <a:xfrm>
                <a:off x="2105726"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sp>
            <p:nvSpPr>
              <p:cNvPr id="36" name="文本框 77"/>
              <p:cNvSpPr txBox="1">
                <a:spLocks noChangeArrowheads="1"/>
              </p:cNvSpPr>
              <p:nvPr/>
            </p:nvSpPr>
            <p:spPr bwMode="auto">
              <a:xfrm>
                <a:off x="3783668"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万位</a:t>
                </a:r>
                <a:endParaRPr lang="zh-CN" altLang="en-US" sz="2800" dirty="0">
                  <a:latin typeface="微软雅黑" panose="020B0503020204020204" pitchFamily="34" charset="-122"/>
                  <a:ea typeface="微软雅黑" panose="020B0503020204020204" pitchFamily="34" charset="-122"/>
                </a:endParaRPr>
              </a:p>
            </p:txBody>
          </p:sp>
          <p:sp>
            <p:nvSpPr>
              <p:cNvPr id="37" name="文本框 78"/>
              <p:cNvSpPr txBox="1">
                <a:spLocks noChangeArrowheads="1"/>
              </p:cNvSpPr>
              <p:nvPr/>
            </p:nvSpPr>
            <p:spPr bwMode="auto">
              <a:xfrm>
                <a:off x="4343113"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千位</a:t>
                </a:r>
                <a:endParaRPr lang="zh-CN" altLang="en-US" sz="2800" dirty="0">
                  <a:latin typeface="微软雅黑" panose="020B0503020204020204" pitchFamily="34" charset="-122"/>
                  <a:ea typeface="微软雅黑" panose="020B0503020204020204" pitchFamily="34" charset="-122"/>
                </a:endParaRPr>
              </a:p>
            </p:txBody>
          </p:sp>
          <p:sp>
            <p:nvSpPr>
              <p:cNvPr id="38" name="文本框 79"/>
              <p:cNvSpPr txBox="1">
                <a:spLocks noChangeArrowheads="1"/>
              </p:cNvSpPr>
              <p:nvPr/>
            </p:nvSpPr>
            <p:spPr bwMode="auto">
              <a:xfrm>
                <a:off x="4961402"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百位</a:t>
                </a:r>
                <a:endParaRPr lang="zh-CN" altLang="en-US" sz="2800" dirty="0">
                  <a:latin typeface="微软雅黑" panose="020B0503020204020204" pitchFamily="34" charset="-122"/>
                  <a:ea typeface="微软雅黑" panose="020B0503020204020204" pitchFamily="34" charset="-122"/>
                </a:endParaRPr>
              </a:p>
            </p:txBody>
          </p:sp>
          <p:sp>
            <p:nvSpPr>
              <p:cNvPr id="39" name="文本框 80"/>
              <p:cNvSpPr txBox="1">
                <a:spLocks noChangeArrowheads="1"/>
              </p:cNvSpPr>
              <p:nvPr/>
            </p:nvSpPr>
            <p:spPr bwMode="auto">
              <a:xfrm>
                <a:off x="5472399"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十位</a:t>
                </a:r>
                <a:endParaRPr lang="zh-CN" altLang="en-US" sz="2800">
                  <a:latin typeface="微软雅黑" panose="020B0503020204020204" pitchFamily="34" charset="-122"/>
                  <a:ea typeface="微软雅黑" panose="020B0503020204020204" pitchFamily="34" charset="-122"/>
                </a:endParaRPr>
              </a:p>
            </p:txBody>
          </p:sp>
          <p:sp>
            <p:nvSpPr>
              <p:cNvPr id="40" name="文本框 81"/>
              <p:cNvSpPr txBox="1">
                <a:spLocks noChangeArrowheads="1"/>
              </p:cNvSpPr>
              <p:nvPr/>
            </p:nvSpPr>
            <p:spPr bwMode="auto">
              <a:xfrm>
                <a:off x="6031652"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个位</a:t>
                </a:r>
                <a:endParaRPr lang="zh-CN" altLang="en-US" sz="2800">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4436505" y="1936804"/>
                <a:ext cx="0" cy="5501495"/>
              </a:xfrm>
              <a:prstGeom prst="line">
                <a:avLst/>
              </a:prstGeom>
              <a:ln w="2222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310036" y="3576144"/>
                <a:ext cx="4314202"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539718" y="3777413"/>
              <a:ext cx="426402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5560695" y="2521585"/>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5" name="文本框 44"/>
          <p:cNvSpPr txBox="1"/>
          <p:nvPr/>
        </p:nvSpPr>
        <p:spPr>
          <a:xfrm>
            <a:off x="5560695" y="3360420"/>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6" name="文本框 45"/>
          <p:cNvSpPr txBox="1"/>
          <p:nvPr/>
        </p:nvSpPr>
        <p:spPr>
          <a:xfrm>
            <a:off x="5560695" y="4163695"/>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7" name="文本框 46"/>
          <p:cNvSpPr txBox="1"/>
          <p:nvPr/>
        </p:nvSpPr>
        <p:spPr>
          <a:xfrm>
            <a:off x="5560695" y="5033010"/>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cxnSp>
        <p:nvCxnSpPr>
          <p:cNvPr id="70" name="直接连接符 69"/>
          <p:cNvCxnSpPr/>
          <p:nvPr/>
        </p:nvCxnSpPr>
        <p:spPr>
          <a:xfrm flipH="1">
            <a:off x="3023707" y="2498639"/>
            <a:ext cx="0" cy="576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flipH="1">
            <a:off x="2426172" y="3312709"/>
            <a:ext cx="0" cy="576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H="1">
            <a:off x="3604732" y="4160434"/>
            <a:ext cx="0" cy="576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flipH="1">
            <a:off x="3731732" y="4996094"/>
            <a:ext cx="0" cy="576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sp>
        <p:nvSpPr>
          <p:cNvPr id="57" name="文本框 56"/>
          <p:cNvSpPr txBox="1"/>
          <p:nvPr/>
        </p:nvSpPr>
        <p:spPr>
          <a:xfrm>
            <a:off x="7816215" y="2566670"/>
            <a:ext cx="2457450" cy="521970"/>
          </a:xfrm>
          <a:prstGeom prst="rect">
            <a:avLst/>
          </a:prstGeom>
          <a:noFill/>
        </p:spPr>
        <p:txBody>
          <a:bodyPr wrap="none" rtlCol="0">
            <a:spAutoFit/>
          </a:bodyPr>
          <a:p>
            <a:r>
              <a:rPr lang="en-US" altLang="zh-CN" sz="2800"/>
              <a:t>2  3   0  1  8  4</a:t>
            </a:r>
            <a:endParaRPr lang="en-US" altLang="zh-CN" sz="2800"/>
          </a:p>
        </p:txBody>
      </p:sp>
      <p:cxnSp>
        <p:nvCxnSpPr>
          <p:cNvPr id="51" name="直接连接符 50"/>
          <p:cNvCxnSpPr/>
          <p:nvPr/>
        </p:nvCxnSpPr>
        <p:spPr>
          <a:xfrm>
            <a:off x="7075753" y="3927138"/>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794625" y="3404870"/>
            <a:ext cx="775970" cy="521970"/>
          </a:xfrm>
          <a:prstGeom prst="rect">
            <a:avLst/>
          </a:prstGeom>
          <a:noFill/>
        </p:spPr>
        <p:txBody>
          <a:bodyPr wrap="none" rtlCol="0">
            <a:spAutoFit/>
          </a:bodyPr>
          <a:p>
            <a:r>
              <a:rPr lang="en-US" altLang="zh-CN" sz="2800"/>
              <a:t>1  0</a:t>
            </a:r>
            <a:endParaRPr lang="en-US" altLang="zh-CN" sz="2800"/>
          </a:p>
        </p:txBody>
      </p:sp>
      <p:cxnSp>
        <p:nvCxnSpPr>
          <p:cNvPr id="53" name="直接连接符 52"/>
          <p:cNvCxnSpPr/>
          <p:nvPr/>
        </p:nvCxnSpPr>
        <p:spPr>
          <a:xfrm>
            <a:off x="7075753" y="4765973"/>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7383780" y="4211320"/>
            <a:ext cx="1369695" cy="521970"/>
          </a:xfrm>
          <a:prstGeom prst="rect">
            <a:avLst/>
          </a:prstGeom>
          <a:noFill/>
        </p:spPr>
        <p:txBody>
          <a:bodyPr wrap="none" rtlCol="0">
            <a:spAutoFit/>
          </a:bodyPr>
          <a:p>
            <a:r>
              <a:rPr lang="en-US" altLang="zh-CN" sz="2800"/>
              <a:t>3  0   2 </a:t>
            </a:r>
            <a:endParaRPr lang="en-US" altLang="zh-CN" sz="2800"/>
          </a:p>
        </p:txBody>
      </p:sp>
      <p:sp>
        <p:nvSpPr>
          <p:cNvPr id="55" name="文本框 54"/>
          <p:cNvSpPr txBox="1"/>
          <p:nvPr/>
        </p:nvSpPr>
        <p:spPr>
          <a:xfrm>
            <a:off x="7020560" y="5042535"/>
            <a:ext cx="1666240" cy="521970"/>
          </a:xfrm>
          <a:prstGeom prst="rect">
            <a:avLst/>
          </a:prstGeom>
          <a:noFill/>
        </p:spPr>
        <p:txBody>
          <a:bodyPr wrap="none" rtlCol="0">
            <a:spAutoFit/>
          </a:bodyPr>
          <a:p>
            <a:r>
              <a:rPr lang="en-US" altLang="zh-CN" sz="2800"/>
              <a:t>2  0   4  0</a:t>
            </a:r>
            <a:endParaRPr lang="en-US" altLang="zh-CN" sz="2800"/>
          </a:p>
        </p:txBody>
      </p:sp>
      <p:cxnSp>
        <p:nvCxnSpPr>
          <p:cNvPr id="56" name="直接连接符 55"/>
          <p:cNvCxnSpPr/>
          <p:nvPr/>
        </p:nvCxnSpPr>
        <p:spPr>
          <a:xfrm>
            <a:off x="7054163" y="5572423"/>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684895" y="3366770"/>
            <a:ext cx="1567180" cy="521970"/>
          </a:xfrm>
          <a:prstGeom prst="rect">
            <a:avLst/>
          </a:prstGeom>
          <a:noFill/>
        </p:spPr>
        <p:txBody>
          <a:bodyPr wrap="none" rtlCol="0">
            <a:spAutoFit/>
          </a:bodyPr>
          <a:p>
            <a:r>
              <a:rPr lang="en-US" altLang="zh-CN" sz="2800"/>
              <a:t>2  3  4  5</a:t>
            </a:r>
            <a:endParaRPr lang="en-US" altLang="zh-CN" sz="2800"/>
          </a:p>
        </p:txBody>
      </p:sp>
      <p:sp>
        <p:nvSpPr>
          <p:cNvPr id="62" name="文本框 61"/>
          <p:cNvSpPr txBox="1"/>
          <p:nvPr/>
        </p:nvSpPr>
        <p:spPr>
          <a:xfrm>
            <a:off x="8670290" y="4214495"/>
            <a:ext cx="1567180" cy="521970"/>
          </a:xfrm>
          <a:prstGeom prst="rect">
            <a:avLst/>
          </a:prstGeom>
          <a:noFill/>
        </p:spPr>
        <p:txBody>
          <a:bodyPr wrap="none" rtlCol="0">
            <a:spAutoFit/>
          </a:bodyPr>
          <a:p>
            <a:r>
              <a:rPr lang="en-US" altLang="zh-CN" sz="2800"/>
              <a:t>6  0  0  0</a:t>
            </a:r>
            <a:endParaRPr lang="en-US" altLang="zh-CN" sz="2800"/>
          </a:p>
        </p:txBody>
      </p:sp>
      <p:sp>
        <p:nvSpPr>
          <p:cNvPr id="63" name="文本框 62"/>
          <p:cNvSpPr txBox="1"/>
          <p:nvPr/>
        </p:nvSpPr>
        <p:spPr>
          <a:xfrm>
            <a:off x="8660765" y="5038090"/>
            <a:ext cx="1567180" cy="521970"/>
          </a:xfrm>
          <a:prstGeom prst="rect">
            <a:avLst/>
          </a:prstGeom>
          <a:noFill/>
        </p:spPr>
        <p:txBody>
          <a:bodyPr wrap="none" rtlCol="0">
            <a:spAutoFit/>
          </a:bodyPr>
          <a:p>
            <a:r>
              <a:rPr lang="en-US" altLang="zh-CN" sz="2800"/>
              <a:t>0  7  0  0</a:t>
            </a:r>
            <a:endParaRPr lang="en-US" altLang="zh-CN"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p:tgtEl>
                                          <p:spTgt spid="45"/>
                                        </p:tgtEl>
                                        <p:attrNameLst>
                                          <p:attrName>ppt_y</p:attrName>
                                        </p:attrNameLst>
                                      </p:cBhvr>
                                      <p:tavLst>
                                        <p:tav tm="0">
                                          <p:val>
                                            <p:strVal val="#ppt_y+#ppt_h*1.125000"/>
                                          </p:val>
                                        </p:tav>
                                        <p:tav tm="100000">
                                          <p:val>
                                            <p:strVal val="#ppt_y"/>
                                          </p:val>
                                        </p:tav>
                                      </p:tavLst>
                                    </p:anim>
                                    <p:animEffect transition="in" filter="wipe(up)">
                                      <p:cBhvr>
                                        <p:cTn id="13" dur="500"/>
                                        <p:tgtEl>
                                          <p:spTgt spid="4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p:tgtEl>
                                          <p:spTgt spid="51"/>
                                        </p:tgtEl>
                                        <p:attrNameLst>
                                          <p:attrName>ppt_x</p:attrName>
                                        </p:attrNameLst>
                                      </p:cBhvr>
                                      <p:tavLst>
                                        <p:tav tm="0">
                                          <p:val>
                                            <p:strVal val="#ppt_x-#ppt_w*1.125000"/>
                                          </p:val>
                                        </p:tav>
                                        <p:tav tm="100000">
                                          <p:val>
                                            <p:strVal val="#ppt_x"/>
                                          </p:val>
                                        </p:tav>
                                      </p:tavLst>
                                    </p:anim>
                                    <p:animEffect transition="in" filter="wipe(right)">
                                      <p:cBhvr>
                                        <p:cTn id="19" dur="500"/>
                                        <p:tgtEl>
                                          <p:spTgt spid="5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p:tgtEl>
                                          <p:spTgt spid="48"/>
                                        </p:tgtEl>
                                        <p:attrNameLst>
                                          <p:attrName>ppt_y</p:attrName>
                                        </p:attrNameLst>
                                      </p:cBhvr>
                                      <p:tavLst>
                                        <p:tav tm="0">
                                          <p:val>
                                            <p:strVal val="#ppt_y-#ppt_h*1.125000"/>
                                          </p:val>
                                        </p:tav>
                                        <p:tav tm="100000">
                                          <p:val>
                                            <p:strVal val="#ppt_y"/>
                                          </p:val>
                                        </p:tav>
                                      </p:tavLst>
                                    </p:anim>
                                    <p:animEffect transition="in" filter="wipe(down)">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p:tgtEl>
                                          <p:spTgt spid="52"/>
                                        </p:tgtEl>
                                        <p:attrNameLst>
                                          <p:attrName>ppt_y</p:attrName>
                                        </p:attrNameLst>
                                      </p:cBhvr>
                                      <p:tavLst>
                                        <p:tav tm="0">
                                          <p:val>
                                            <p:strVal val="#ppt_y+#ppt_h*1.125000"/>
                                          </p:val>
                                        </p:tav>
                                        <p:tav tm="100000">
                                          <p:val>
                                            <p:strVal val="#ppt_y"/>
                                          </p:val>
                                        </p:tav>
                                      </p:tavLst>
                                    </p:anim>
                                    <p:animEffect transition="in" filter="wipe(up)">
                                      <p:cBhvr>
                                        <p:cTn id="31" dur="500"/>
                                        <p:tgtEl>
                                          <p:spTgt spid="5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ppt_y</p:attrName>
                                        </p:attrNameLst>
                                      </p:cBhvr>
                                      <p:tavLst>
                                        <p:tav tm="0">
                                          <p:val>
                                            <p:strVal val="#ppt_y+#ppt_h*1.125000"/>
                                          </p:val>
                                        </p:tav>
                                        <p:tav tm="100000">
                                          <p:val>
                                            <p:strVal val="#ppt_y"/>
                                          </p:val>
                                        </p:tav>
                                      </p:tavLst>
                                    </p:anim>
                                    <p:animEffect transition="in" filter="wipe(up)">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p:tgtEl>
                                          <p:spTgt spid="46"/>
                                        </p:tgtEl>
                                        <p:attrNameLst>
                                          <p:attrName>ppt_y</p:attrName>
                                        </p:attrNameLst>
                                      </p:cBhvr>
                                      <p:tavLst>
                                        <p:tav tm="0">
                                          <p:val>
                                            <p:strVal val="#ppt_y+#ppt_h*1.125000"/>
                                          </p:val>
                                        </p:tav>
                                        <p:tav tm="100000">
                                          <p:val>
                                            <p:strVal val="#ppt_y"/>
                                          </p:val>
                                        </p:tav>
                                      </p:tavLst>
                                    </p:anim>
                                    <p:animEffect transition="in" filter="wipe(up)">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nodeType="click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ppt_y</p:attrName>
                                        </p:attrNameLst>
                                      </p:cBhvr>
                                      <p:tavLst>
                                        <p:tav tm="0">
                                          <p:val>
                                            <p:strVal val="#ppt_y-#ppt_h*1.125000"/>
                                          </p:val>
                                        </p:tav>
                                        <p:tav tm="100000">
                                          <p:val>
                                            <p:strVal val="#ppt_y"/>
                                          </p:val>
                                        </p:tav>
                                      </p:tavLst>
                                    </p:anim>
                                    <p:animEffect transition="in" filter="wipe(down)">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8" fill="hold" nodeType="click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500"/>
                                        <p:tgtEl>
                                          <p:spTgt spid="53"/>
                                        </p:tgtEl>
                                        <p:attrNameLst>
                                          <p:attrName>ppt_x</p:attrName>
                                        </p:attrNameLst>
                                      </p:cBhvr>
                                      <p:tavLst>
                                        <p:tav tm="0">
                                          <p:val>
                                            <p:strVal val="#ppt_x-#ppt_w*1.125000"/>
                                          </p:val>
                                        </p:tav>
                                        <p:tav tm="100000">
                                          <p:val>
                                            <p:strVal val="#ppt_x"/>
                                          </p:val>
                                        </p:tav>
                                      </p:tavLst>
                                    </p:anim>
                                    <p:animEffect transition="in" filter="wipe(right)">
                                      <p:cBhvr>
                                        <p:cTn id="60" dur="500"/>
                                        <p:tgtEl>
                                          <p:spTgt spid="53"/>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p:tgtEl>
                                          <p:spTgt spid="54"/>
                                        </p:tgtEl>
                                        <p:attrNameLst>
                                          <p:attrName>ppt_y</p:attrName>
                                        </p:attrNameLst>
                                      </p:cBhvr>
                                      <p:tavLst>
                                        <p:tav tm="0">
                                          <p:val>
                                            <p:strVal val="#ppt_y+#ppt_h*1.125000"/>
                                          </p:val>
                                        </p:tav>
                                        <p:tav tm="100000">
                                          <p:val>
                                            <p:strVal val="#ppt_y"/>
                                          </p:val>
                                        </p:tav>
                                      </p:tavLst>
                                    </p:anim>
                                    <p:animEffect transition="in" filter="wipe(up)">
                                      <p:cBhvr>
                                        <p:cTn id="66" dur="500"/>
                                        <p:tgtEl>
                                          <p:spTgt spid="54"/>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p:tgtEl>
                                          <p:spTgt spid="62"/>
                                        </p:tgtEl>
                                        <p:attrNameLst>
                                          <p:attrName>ppt_y</p:attrName>
                                        </p:attrNameLst>
                                      </p:cBhvr>
                                      <p:tavLst>
                                        <p:tav tm="0">
                                          <p:val>
                                            <p:strVal val="#ppt_y+#ppt_h*1.125000"/>
                                          </p:val>
                                        </p:tav>
                                        <p:tav tm="100000">
                                          <p:val>
                                            <p:strVal val="#ppt_y"/>
                                          </p:val>
                                        </p:tav>
                                      </p:tavLst>
                                    </p:anim>
                                    <p:animEffect transition="in" filter="wipe(up)">
                                      <p:cBhvr>
                                        <p:cTn id="72" dur="500"/>
                                        <p:tgtEl>
                                          <p:spTgt spid="6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p:tgtEl>
                                          <p:spTgt spid="22"/>
                                        </p:tgtEl>
                                        <p:attrNameLst>
                                          <p:attrName>ppt_y</p:attrName>
                                        </p:attrNameLst>
                                      </p:cBhvr>
                                      <p:tavLst>
                                        <p:tav tm="0">
                                          <p:val>
                                            <p:strVal val="#ppt_y+#ppt_h*1.125000"/>
                                          </p:val>
                                        </p:tav>
                                        <p:tav tm="100000">
                                          <p:val>
                                            <p:strVal val="#ppt_y"/>
                                          </p:val>
                                        </p:tav>
                                      </p:tavLst>
                                    </p:anim>
                                    <p:animEffect transition="in" filter="wipe(up)">
                                      <p:cBhvr>
                                        <p:cTn id="78" dur="500"/>
                                        <p:tgtEl>
                                          <p:spTgt spid="22"/>
                                        </p:tgtEl>
                                      </p:cBhvr>
                                    </p:animEffect>
                                  </p:childTnLst>
                                </p:cTn>
                              </p:par>
                            </p:childTnLst>
                          </p:cTn>
                        </p:par>
                        <p:par>
                          <p:cTn id="79" fill="hold">
                            <p:stCondLst>
                              <p:cond delay="500"/>
                            </p:stCondLst>
                            <p:childTnLst>
                              <p:par>
                                <p:cTn id="80" presetID="12" presetClass="entr" presetSubtype="4"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p:tgtEl>
                                          <p:spTgt spid="47"/>
                                        </p:tgtEl>
                                        <p:attrNameLst>
                                          <p:attrName>ppt_y</p:attrName>
                                        </p:attrNameLst>
                                      </p:cBhvr>
                                      <p:tavLst>
                                        <p:tav tm="0">
                                          <p:val>
                                            <p:strVal val="#ppt_y+#ppt_h*1.125000"/>
                                          </p:val>
                                        </p:tav>
                                        <p:tav tm="100000">
                                          <p:val>
                                            <p:strVal val="#ppt_y"/>
                                          </p:val>
                                        </p:tav>
                                      </p:tavLst>
                                    </p:anim>
                                    <p:animEffect transition="in" filter="wipe(up)">
                                      <p:cBhvr>
                                        <p:cTn id="83" dur="500"/>
                                        <p:tgtEl>
                                          <p:spTgt spid="47"/>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1" fill="hold" nodeType="clickEffect">
                                  <p:stCondLst>
                                    <p:cond delay="0"/>
                                  </p:stCondLst>
                                  <p:childTnLst>
                                    <p:set>
                                      <p:cBhvr>
                                        <p:cTn id="87" dur="1" fill="hold">
                                          <p:stCondLst>
                                            <p:cond delay="0"/>
                                          </p:stCondLst>
                                        </p:cTn>
                                        <p:tgtEl>
                                          <p:spTgt spid="50"/>
                                        </p:tgtEl>
                                        <p:attrNameLst>
                                          <p:attrName>style.visibility</p:attrName>
                                        </p:attrNameLst>
                                      </p:cBhvr>
                                      <p:to>
                                        <p:strVal val="visible"/>
                                      </p:to>
                                    </p:set>
                                    <p:anim calcmode="lin" valueType="num">
                                      <p:cBhvr additive="base">
                                        <p:cTn id="88" dur="500"/>
                                        <p:tgtEl>
                                          <p:spTgt spid="50"/>
                                        </p:tgtEl>
                                        <p:attrNameLst>
                                          <p:attrName>ppt_y</p:attrName>
                                        </p:attrNameLst>
                                      </p:cBhvr>
                                      <p:tavLst>
                                        <p:tav tm="0">
                                          <p:val>
                                            <p:strVal val="#ppt_y-#ppt_h*1.125000"/>
                                          </p:val>
                                        </p:tav>
                                        <p:tav tm="100000">
                                          <p:val>
                                            <p:strVal val="#ppt_y"/>
                                          </p:val>
                                        </p:tav>
                                      </p:tavLst>
                                    </p:anim>
                                    <p:animEffect transition="in" filter="wipe(down)">
                                      <p:cBhvr>
                                        <p:cTn id="89" dur="500"/>
                                        <p:tgtEl>
                                          <p:spTgt spid="50"/>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nodeType="click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additive="base">
                                        <p:cTn id="94" dur="500"/>
                                        <p:tgtEl>
                                          <p:spTgt spid="56"/>
                                        </p:tgtEl>
                                        <p:attrNameLst>
                                          <p:attrName>ppt_x</p:attrName>
                                        </p:attrNameLst>
                                      </p:cBhvr>
                                      <p:tavLst>
                                        <p:tav tm="0">
                                          <p:val>
                                            <p:strVal val="#ppt_x-#ppt_w*1.125000"/>
                                          </p:val>
                                        </p:tav>
                                        <p:tav tm="100000">
                                          <p:val>
                                            <p:strVal val="#ppt_x"/>
                                          </p:val>
                                        </p:tav>
                                      </p:tavLst>
                                    </p:anim>
                                    <p:animEffect transition="in" filter="wipe(right)">
                                      <p:cBhvr>
                                        <p:cTn id="95" dur="500"/>
                                        <p:tgtEl>
                                          <p:spTgt spid="56"/>
                                        </p:tgtEl>
                                      </p:cBhvr>
                                    </p:animEffect>
                                  </p:childTnLst>
                                </p:cTn>
                              </p:par>
                            </p:childTnLst>
                          </p:cTn>
                        </p:par>
                      </p:childTnLst>
                    </p:cTn>
                  </p:par>
                  <p:par>
                    <p:cTn id="96" fill="hold">
                      <p:stCondLst>
                        <p:cond delay="indefinite"/>
                      </p:stCondLst>
                      <p:childTnLst>
                        <p:par>
                          <p:cTn id="97" fill="hold">
                            <p:stCondLst>
                              <p:cond delay="0"/>
                            </p:stCondLst>
                            <p:childTnLst>
                              <p:par>
                                <p:cTn id="98" presetID="12" presetClass="entr" presetSubtype="4" fill="hold" grpId="0" nodeType="clickEffect">
                                  <p:stCondLst>
                                    <p:cond delay="0"/>
                                  </p:stCondLst>
                                  <p:childTnLst>
                                    <p:set>
                                      <p:cBhvr>
                                        <p:cTn id="99" dur="1" fill="hold">
                                          <p:stCondLst>
                                            <p:cond delay="0"/>
                                          </p:stCondLst>
                                        </p:cTn>
                                        <p:tgtEl>
                                          <p:spTgt spid="55"/>
                                        </p:tgtEl>
                                        <p:attrNameLst>
                                          <p:attrName>style.visibility</p:attrName>
                                        </p:attrNameLst>
                                      </p:cBhvr>
                                      <p:to>
                                        <p:strVal val="visible"/>
                                      </p:to>
                                    </p:set>
                                    <p:anim calcmode="lin" valueType="num">
                                      <p:cBhvr additive="base">
                                        <p:cTn id="100" dur="500"/>
                                        <p:tgtEl>
                                          <p:spTgt spid="55"/>
                                        </p:tgtEl>
                                        <p:attrNameLst>
                                          <p:attrName>ppt_y</p:attrName>
                                        </p:attrNameLst>
                                      </p:cBhvr>
                                      <p:tavLst>
                                        <p:tav tm="0">
                                          <p:val>
                                            <p:strVal val="#ppt_y+#ppt_h*1.125000"/>
                                          </p:val>
                                        </p:tav>
                                        <p:tav tm="100000">
                                          <p:val>
                                            <p:strVal val="#ppt_y"/>
                                          </p:val>
                                        </p:tav>
                                      </p:tavLst>
                                    </p:anim>
                                    <p:animEffect transition="in" filter="wipe(up)">
                                      <p:cBhvr>
                                        <p:cTn id="101" dur="500"/>
                                        <p:tgtEl>
                                          <p:spTgt spid="55"/>
                                        </p:tgtEl>
                                      </p:cBhvr>
                                    </p:animEffect>
                                  </p:childTnLst>
                                </p:cTn>
                              </p:par>
                            </p:childTnLst>
                          </p:cTn>
                        </p:par>
                      </p:childTnLst>
                    </p:cTn>
                  </p:par>
                  <p:par>
                    <p:cTn id="102" fill="hold">
                      <p:stCondLst>
                        <p:cond delay="indefinite"/>
                      </p:stCondLst>
                      <p:childTnLst>
                        <p:par>
                          <p:cTn id="103" fill="hold">
                            <p:stCondLst>
                              <p:cond delay="0"/>
                            </p:stCondLst>
                            <p:childTnLst>
                              <p:par>
                                <p:cTn id="104" presetID="12" presetClass="entr" presetSubtype="4" fill="hold" grpId="0" nodeType="clickEffect">
                                  <p:stCondLst>
                                    <p:cond delay="0"/>
                                  </p:stCondLst>
                                  <p:childTnLst>
                                    <p:set>
                                      <p:cBhvr>
                                        <p:cTn id="105" dur="1" fill="hold">
                                          <p:stCondLst>
                                            <p:cond delay="0"/>
                                          </p:stCondLst>
                                        </p:cTn>
                                        <p:tgtEl>
                                          <p:spTgt spid="63"/>
                                        </p:tgtEl>
                                        <p:attrNameLst>
                                          <p:attrName>style.visibility</p:attrName>
                                        </p:attrNameLst>
                                      </p:cBhvr>
                                      <p:to>
                                        <p:strVal val="visible"/>
                                      </p:to>
                                    </p:set>
                                    <p:anim calcmode="lin" valueType="num">
                                      <p:cBhvr additive="base">
                                        <p:cTn id="106" dur="500"/>
                                        <p:tgtEl>
                                          <p:spTgt spid="63"/>
                                        </p:tgtEl>
                                        <p:attrNameLst>
                                          <p:attrName>ppt_y</p:attrName>
                                        </p:attrNameLst>
                                      </p:cBhvr>
                                      <p:tavLst>
                                        <p:tav tm="0">
                                          <p:val>
                                            <p:strVal val="#ppt_y+#ppt_h*1.125000"/>
                                          </p:val>
                                        </p:tav>
                                        <p:tav tm="100000">
                                          <p:val>
                                            <p:strVal val="#ppt_y"/>
                                          </p:val>
                                        </p:tav>
                                      </p:tavLst>
                                    </p:anim>
                                    <p:animEffect transition="in" filter="wipe(up)">
                                      <p:cBhvr>
                                        <p:cTn id="10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2" grpId="0"/>
      <p:bldP spid="46" grpId="0"/>
      <p:bldP spid="54" grpId="0"/>
      <p:bldP spid="61" grpId="0"/>
      <p:bldP spid="62" grpId="0"/>
      <p:bldP spid="47" grpId="0"/>
      <p:bldP spid="55" grpId="0"/>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6" name="组合 15"/>
          <p:cNvGrpSpPr/>
          <p:nvPr/>
        </p:nvGrpSpPr>
        <p:grpSpPr>
          <a:xfrm>
            <a:off x="1774190" y="1613535"/>
            <a:ext cx="8138160" cy="4608830"/>
            <a:chOff x="4086" y="1534"/>
            <a:chExt cx="12816" cy="7258"/>
          </a:xfrm>
        </p:grpSpPr>
        <p:grpSp>
          <p:nvGrpSpPr>
            <p:cNvPr id="15" name="组合 14"/>
            <p:cNvGrpSpPr/>
            <p:nvPr/>
          </p:nvGrpSpPr>
          <p:grpSpPr>
            <a:xfrm>
              <a:off x="4086" y="1534"/>
              <a:ext cx="12816" cy="7258"/>
              <a:chOff x="4086" y="1534"/>
              <a:chExt cx="12816" cy="7258"/>
            </a:xfrm>
          </p:grpSpPr>
          <p:grpSp>
            <p:nvGrpSpPr>
              <p:cNvPr id="8" name="组合 7"/>
              <p:cNvGrpSpPr/>
              <p:nvPr/>
            </p:nvGrpSpPr>
            <p:grpSpPr>
              <a:xfrm>
                <a:off x="4086" y="1534"/>
                <a:ext cx="12816" cy="7258"/>
                <a:chOff x="4086" y="1534"/>
                <a:chExt cx="12816" cy="7258"/>
              </a:xfrm>
            </p:grpSpPr>
            <p:pic>
              <p:nvPicPr>
                <p:cNvPr id="3" name="图片 2" descr="b9a42dce-6d1a-4ccc-af32-3fc7651c7e04"/>
                <p:cNvPicPr>
                  <a:picLocks noChangeAspect="1"/>
                </p:cNvPicPr>
                <p:nvPr/>
              </p:nvPicPr>
              <p:blipFill>
                <a:blip r:embed="rId2"/>
                <a:srcRect t="32787"/>
                <a:stretch>
                  <a:fillRect/>
                </a:stretch>
              </p:blipFill>
              <p:spPr>
                <a:xfrm>
                  <a:off x="4086" y="1534"/>
                  <a:ext cx="12816" cy="7259"/>
                </a:xfrm>
                <a:prstGeom prst="rect">
                  <a:avLst/>
                </a:prstGeom>
              </p:spPr>
            </p:pic>
            <p:sp>
              <p:nvSpPr>
                <p:cNvPr id="6" name="矩形 5"/>
                <p:cNvSpPr/>
                <p:nvPr/>
              </p:nvSpPr>
              <p:spPr>
                <a:xfrm>
                  <a:off x="5102" y="3327"/>
                  <a:ext cx="1751" cy="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102" y="7088"/>
                  <a:ext cx="1751" cy="1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nvGrpSpPr>
            <p:grpSpPr>
              <a:xfrm>
                <a:off x="5477" y="1534"/>
                <a:ext cx="1207" cy="5035"/>
                <a:chOff x="5477" y="1534"/>
                <a:chExt cx="1207" cy="5035"/>
              </a:xfrm>
            </p:grpSpPr>
            <p:pic>
              <p:nvPicPr>
                <p:cNvPr id="10" name="图片 9" descr="IMG_20220113_004814"/>
                <p:cNvPicPr>
                  <a:picLocks noChangeAspect="1"/>
                </p:cNvPicPr>
                <p:nvPr/>
              </p:nvPicPr>
              <p:blipFill>
                <a:blip r:embed="rId3">
                  <a:clrChange>
                    <a:clrFrom>
                      <a:srgbClr val="FEFEFE">
                        <a:alpha val="100000"/>
                      </a:srgbClr>
                    </a:clrFrom>
                    <a:clrTo>
                      <a:srgbClr val="FEFEFE">
                        <a:alpha val="100000"/>
                        <a:alpha val="0"/>
                      </a:srgbClr>
                    </a:clrTo>
                  </a:clrChange>
                </a:blip>
                <a:srcRect l="38492" r="34989" b="67294"/>
                <a:stretch>
                  <a:fillRect/>
                </a:stretch>
              </p:blipFill>
              <p:spPr>
                <a:xfrm>
                  <a:off x="5477" y="5329"/>
                  <a:ext cx="1002" cy="1241"/>
                </a:xfrm>
                <a:prstGeom prst="rect">
                  <a:avLst/>
                </a:prstGeom>
              </p:spPr>
            </p:pic>
            <p:pic>
              <p:nvPicPr>
                <p:cNvPr id="12" name="图片 11" descr="IMG_20220113_004814"/>
                <p:cNvPicPr>
                  <a:picLocks noChangeAspect="1"/>
                </p:cNvPicPr>
                <p:nvPr/>
              </p:nvPicPr>
              <p:blipFill>
                <a:blip r:embed="rId3">
                  <a:clrChange>
                    <a:clrFrom>
                      <a:srgbClr val="FBFBFB">
                        <a:alpha val="100000"/>
                      </a:srgbClr>
                    </a:clrFrom>
                    <a:clrTo>
                      <a:srgbClr val="FBFBFB">
                        <a:alpha val="100000"/>
                        <a:alpha val="0"/>
                      </a:srgbClr>
                    </a:clrTo>
                  </a:clrChange>
                </a:blip>
                <a:srcRect l="16954" r="59756" b="67294"/>
                <a:stretch>
                  <a:fillRect/>
                </a:stretch>
              </p:blipFill>
              <p:spPr>
                <a:xfrm>
                  <a:off x="5722" y="1534"/>
                  <a:ext cx="962" cy="1357"/>
                </a:xfrm>
                <a:prstGeom prst="rect">
                  <a:avLst/>
                </a:prstGeom>
              </p:spPr>
            </p:pic>
          </p:grpSp>
        </p:grpSp>
        <p:sp>
          <p:nvSpPr>
            <p:cNvPr id="4" name="文本框 3"/>
            <p:cNvSpPr txBox="1"/>
            <p:nvPr/>
          </p:nvSpPr>
          <p:spPr>
            <a:xfrm>
              <a:off x="8184" y="3019"/>
              <a:ext cx="7946" cy="749"/>
            </a:xfrm>
            <a:prstGeom prst="rect">
              <a:avLst/>
            </a:prstGeom>
            <a:noFill/>
          </p:spPr>
          <p:txBody>
            <a:bodyPr wrap="none" rtlCol="0" anchor="t">
              <a:spAutoFit/>
            </a:bodyPr>
            <a:p>
              <a:pPr algn="l">
                <a:lnSpc>
                  <a:spcPts val="3000"/>
                </a:lnSpc>
                <a:spcBef>
                  <a:spcPct val="0"/>
                </a:spcBef>
                <a:buNone/>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 先写</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______</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级，再写</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______</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级；</a:t>
              </a:r>
              <a:endParaRPr lang="zh-CN" altLang="en-US" sz="2800"/>
            </a:p>
          </p:txBody>
        </p:sp>
        <p:sp>
          <p:nvSpPr>
            <p:cNvPr id="5" name="文本框 4"/>
            <p:cNvSpPr txBox="1"/>
            <p:nvPr/>
          </p:nvSpPr>
          <p:spPr>
            <a:xfrm>
              <a:off x="8184" y="6425"/>
              <a:ext cx="7568" cy="1767"/>
            </a:xfrm>
            <a:prstGeom prst="rect">
              <a:avLst/>
            </a:prstGeom>
            <a:noFill/>
          </p:spPr>
          <p:txBody>
            <a:bodyPr wrap="none" rtlCol="0" anchor="t">
              <a:spAutoFit/>
            </a:bodyPr>
            <a:p>
              <a:pPr algn="l">
                <a:lnSpc>
                  <a:spcPts val="3000"/>
                </a:lnSpc>
                <a:spcBef>
                  <a:spcPct val="0"/>
                </a:spcBef>
                <a:buNone/>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哪个数为上一个单位也没有，</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就在那个数位上写</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______</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p>
          </p:txBody>
        </p:sp>
      </p:grpSp>
      <p:sp>
        <p:nvSpPr>
          <p:cNvPr id="13" name="文本框 12"/>
          <p:cNvSpPr txBox="1"/>
          <p:nvPr/>
        </p:nvSpPr>
        <p:spPr>
          <a:xfrm>
            <a:off x="3973830" y="871855"/>
            <a:ext cx="3738880" cy="521970"/>
          </a:xfrm>
          <a:prstGeom prst="rect">
            <a:avLst/>
          </a:prstGeom>
          <a:noFill/>
        </p:spPr>
        <p:txBody>
          <a:bodyPr wrap="none" rtlCol="0" anchor="t">
            <a:spAutoFit/>
          </a:bodyPr>
          <a:p>
            <a:r>
              <a:rPr lang="zh-CN" altLang="en-US" sz="2800" kern="0" dirty="0" smtClean="0">
                <a:latin typeface="+mn-ea"/>
                <a:sym typeface="+mn-ea"/>
              </a:rPr>
              <a:t>含有两级的数怎么写？</a:t>
            </a:r>
            <a:endParaRPr lang="zh-CN" altLang="en-US" sz="2800" kern="0" dirty="0" smtClean="0">
              <a:latin typeface="+mn-ea"/>
              <a:sym typeface="+mn-ea"/>
            </a:endParaRPr>
          </a:p>
        </p:txBody>
      </p:sp>
      <p:sp>
        <p:nvSpPr>
          <p:cNvPr id="110" name="文本框 109"/>
          <p:cNvSpPr txBox="1">
            <a:spLocks noChangeArrowheads="1"/>
          </p:cNvSpPr>
          <p:nvPr/>
        </p:nvSpPr>
        <p:spPr bwMode="auto">
          <a:xfrm>
            <a:off x="7540915" y="5188580"/>
            <a:ext cx="44767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en-US" altLang="zh-CN" sz="2800" dirty="0">
                <a:solidFill>
                  <a:srgbClr val="FF0000"/>
                </a:solidFill>
                <a:latin typeface="微软雅黑" panose="020B0503020204020204" pitchFamily="34" charset="-122"/>
                <a:ea typeface="微软雅黑" panose="020B0503020204020204" pitchFamily="34" charset="-122"/>
              </a:rPr>
              <a:t>0</a:t>
            </a:r>
            <a:endParaRPr lang="en-US" altLang="zh-CN" sz="2800" dirty="0">
              <a:solidFill>
                <a:srgbClr val="FF0000"/>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11" name="文本框 110"/>
          <p:cNvSpPr txBox="1">
            <a:spLocks noChangeArrowheads="1"/>
          </p:cNvSpPr>
          <p:nvPr/>
        </p:nvSpPr>
        <p:spPr bwMode="auto">
          <a:xfrm>
            <a:off x="5558480" y="2400018"/>
            <a:ext cx="44767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cs typeface="Verdana" panose="020B0604030504040204" pitchFamily="34" charset="0"/>
              </a:rPr>
              <a:t>万</a:t>
            </a:r>
            <a:endParaRPr lang="zh-CN" altLang="en-US" sz="2800" dirty="0">
              <a:solidFill>
                <a:srgbClr val="FF0000"/>
              </a:solidFill>
              <a:latin typeface="微软雅黑" panose="020B0503020204020204" pitchFamily="34" charset="-122"/>
              <a:ea typeface="微软雅黑" panose="020B0503020204020204" pitchFamily="34" charset="-122"/>
              <a:cs typeface="Verdana" panose="020B0604030504040204" pitchFamily="34" charset="0"/>
            </a:endParaRPr>
          </a:p>
        </p:txBody>
      </p:sp>
      <p:sp>
        <p:nvSpPr>
          <p:cNvPr id="112" name="文本框 111"/>
          <p:cNvSpPr txBox="1">
            <a:spLocks noChangeArrowheads="1"/>
          </p:cNvSpPr>
          <p:nvPr/>
        </p:nvSpPr>
        <p:spPr bwMode="auto">
          <a:xfrm>
            <a:off x="7916204" y="2400018"/>
            <a:ext cx="44886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cs typeface="Verdana" panose="020B0604030504040204" pitchFamily="34" charset="0"/>
              </a:rPr>
              <a:t>个</a:t>
            </a:r>
            <a:endParaRPr lang="zh-CN" altLang="en-US" sz="2800" dirty="0">
              <a:solidFill>
                <a:srgbClr val="FF0000"/>
              </a:solidFill>
              <a:latin typeface="微软雅黑" panose="020B0503020204020204" pitchFamily="34" charset="-122"/>
              <a:ea typeface="微软雅黑" panose="020B0503020204020204" pitchFamily="34" charset="-122"/>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randombar(horizontal)">
                                      <p:cBhvr>
                                        <p:cTn id="7" dur="500"/>
                                        <p:tgtEl>
                                          <p:spTgt spid="1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randombar(horizontal)">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randombar(horizontal)">
                                      <p:cBhvr>
                                        <p:cTn id="1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9" name="组合 18"/>
          <p:cNvGrpSpPr/>
          <p:nvPr/>
        </p:nvGrpSpPr>
        <p:grpSpPr>
          <a:xfrm>
            <a:off x="1441433" y="2429510"/>
            <a:ext cx="4219338" cy="654685"/>
            <a:chOff x="3068" y="3370"/>
            <a:chExt cx="6645" cy="1031"/>
          </a:xfrm>
        </p:grpSpPr>
        <p:grpSp>
          <p:nvGrpSpPr>
            <p:cNvPr id="24" name="组合 23"/>
            <p:cNvGrpSpPr/>
            <p:nvPr/>
          </p:nvGrpSpPr>
          <p:grpSpPr>
            <a:xfrm>
              <a:off x="3068" y="3440"/>
              <a:ext cx="5865" cy="961"/>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chemeClr val="accent2">
                  <a:lumMod val="40000"/>
                  <a:lumOff val="60000"/>
                </a:schemeClr>
              </a:solidFill>
              <a:ln>
                <a:solidFill>
                  <a:schemeClr val="accent1">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Rectangle 21"/>
            <p:cNvSpPr txBox="1">
              <a:spLocks noChangeArrowheads="1"/>
            </p:cNvSpPr>
            <p:nvPr/>
          </p:nvSpPr>
          <p:spPr bwMode="auto">
            <a:xfrm>
              <a:off x="3373" y="3370"/>
              <a:ext cx="6340" cy="911"/>
            </a:xfrm>
            <a:prstGeom prst="rect">
              <a:avLst/>
            </a:prstGeom>
          </p:spPr>
          <p:txBody>
            <a:bodyPr anchor="ctr" anchorCtr="0"/>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l" eaLnBrk="1" hangingPunct="1">
                <a:lnSpc>
                  <a:spcPct val="150000"/>
                </a:lnSpc>
                <a:spcBef>
                  <a:spcPct val="0"/>
                </a:spcBef>
                <a:buNone/>
                <a:defRPr/>
              </a:pPr>
              <a:r>
                <a:rPr lang="zh-CN" altLang="en-US" sz="2400" kern="0" dirty="0">
                  <a:solidFill>
                    <a:schemeClr val="tx1"/>
                  </a:solidFill>
                  <a:latin typeface="微软雅黑" panose="020B0503020204020204" pitchFamily="34" charset="-122"/>
                  <a:ea typeface="微软雅黑" panose="020B0503020204020204" pitchFamily="34" charset="-122"/>
                  <a:sym typeface="+mn-ea"/>
                </a:rPr>
                <a:t>三百二十六万七千五百</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1441450" y="3253105"/>
            <a:ext cx="3724275" cy="673735"/>
            <a:chOff x="9650" y="4251"/>
            <a:chExt cx="5865" cy="1061"/>
          </a:xfrm>
        </p:grpSpPr>
        <p:grpSp>
          <p:nvGrpSpPr>
            <p:cNvPr id="9" name="组合 8"/>
            <p:cNvGrpSpPr/>
            <p:nvPr/>
          </p:nvGrpSpPr>
          <p:grpSpPr>
            <a:xfrm>
              <a:off x="9650" y="4351"/>
              <a:ext cx="5865" cy="961"/>
              <a:chOff x="1679" y="4601"/>
              <a:chExt cx="14558" cy="4426"/>
            </a:xfrm>
            <a:effectLst>
              <a:outerShdw blurRad="76200" dir="13500000" sy="23000" kx="1200000" algn="br" rotWithShape="0">
                <a:prstClr val="black">
                  <a:alpha val="20000"/>
                </a:prstClr>
              </a:outerShdw>
            </a:effectLst>
          </p:grpSpPr>
          <p:sp>
            <p:nvSpPr>
              <p:cNvPr id="10" name="圆角矩形 9"/>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679" y="4601"/>
                <a:ext cx="14557" cy="4426"/>
              </a:xfrm>
              <a:prstGeom prst="roundRect">
                <a:avLst/>
              </a:prstGeom>
              <a:solidFill>
                <a:schemeClr val="accent4">
                  <a:lumMod val="40000"/>
                  <a:lumOff val="60000"/>
                </a:schemeClr>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Rectangle 21"/>
            <p:cNvSpPr txBox="1">
              <a:spLocks noChangeArrowheads="1"/>
            </p:cNvSpPr>
            <p:nvPr/>
          </p:nvSpPr>
          <p:spPr bwMode="auto">
            <a:xfrm>
              <a:off x="10103" y="4251"/>
              <a:ext cx="5110" cy="871"/>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ctr" eaLnBrk="1" hangingPunct="1">
                <a:lnSpc>
                  <a:spcPct val="150000"/>
                </a:lnSpc>
                <a:spcBef>
                  <a:spcPct val="0"/>
                </a:spcBef>
                <a:buNone/>
                <a:defRPr/>
              </a:pPr>
              <a:r>
                <a:rPr lang="zh-CN" altLang="en-US" sz="2400" kern="0" dirty="0">
                  <a:solidFill>
                    <a:schemeClr val="tx1"/>
                  </a:solidFill>
                  <a:latin typeface="微软雅黑" panose="020B0503020204020204" pitchFamily="34" charset="-122"/>
                  <a:ea typeface="微软雅黑" panose="020B0503020204020204" pitchFamily="34" charset="-122"/>
                  <a:sym typeface="+mn-ea"/>
                </a:rPr>
                <a:t>四万零九十</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1441450" y="4085590"/>
            <a:ext cx="3724275" cy="680085"/>
            <a:chOff x="3068" y="6263"/>
            <a:chExt cx="5865" cy="1071"/>
          </a:xfrm>
        </p:grpSpPr>
        <p:grpSp>
          <p:nvGrpSpPr>
            <p:cNvPr id="3" name="组合 2"/>
            <p:cNvGrpSpPr/>
            <p:nvPr/>
          </p:nvGrpSpPr>
          <p:grpSpPr>
            <a:xfrm>
              <a:off x="3068" y="6373"/>
              <a:ext cx="5865" cy="961"/>
              <a:chOff x="1679" y="4601"/>
              <a:chExt cx="14558" cy="4426"/>
            </a:xfrm>
            <a:effectLst>
              <a:outerShdw blurRad="76200" dir="13500000" sy="23000" kx="1200000" algn="br" rotWithShape="0">
                <a:prstClr val="black">
                  <a:alpha val="20000"/>
                </a:prstClr>
              </a:outerShdw>
            </a:effectLst>
          </p:grpSpPr>
          <p:sp>
            <p:nvSpPr>
              <p:cNvPr id="4" name="圆角矩形 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1679" y="4601"/>
                <a:ext cx="14557" cy="4426"/>
              </a:xfrm>
              <a:prstGeom prst="roundRect">
                <a:avLst/>
              </a:prstGeom>
              <a:solidFill>
                <a:schemeClr val="accent3">
                  <a:lumMod val="40000"/>
                  <a:lumOff val="60000"/>
                </a:schemeClr>
              </a:solidFill>
              <a:ln>
                <a:solidFill>
                  <a:schemeClr val="accent3">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Rectangle 21"/>
            <p:cNvSpPr txBox="1">
              <a:spLocks noChangeArrowheads="1"/>
            </p:cNvSpPr>
            <p:nvPr/>
          </p:nvSpPr>
          <p:spPr bwMode="auto">
            <a:xfrm>
              <a:off x="3581" y="6263"/>
              <a:ext cx="4810" cy="877"/>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r" eaLnBrk="1" hangingPunct="1">
                <a:lnSpc>
                  <a:spcPct val="150000"/>
                </a:lnSpc>
                <a:spcBef>
                  <a:spcPct val="0"/>
                </a:spcBef>
                <a:buNone/>
                <a:defRPr/>
              </a:pPr>
              <a:r>
                <a:rPr lang="zh-CN" altLang="en-US" sz="2400" dirty="0">
                  <a:latin typeface="微软雅黑" panose="020B0503020204020204" pitchFamily="34" charset="-122"/>
                  <a:ea typeface="微软雅黑" panose="020B0503020204020204" pitchFamily="34" charset="-122"/>
                  <a:sym typeface="+mn-ea"/>
                </a:rPr>
                <a:t>九千</a:t>
              </a:r>
              <a:r>
                <a:rPr lang="zh-CN" altLang="zh-CN" sz="2400" dirty="0">
                  <a:latin typeface="微软雅黑" panose="020B0503020204020204" pitchFamily="34" charset="-122"/>
                  <a:ea typeface="微软雅黑" panose="020B0503020204020204" pitchFamily="34" charset="-122"/>
                  <a:sym typeface="+mn-ea"/>
                </a:rPr>
                <a:t>零二</a:t>
              </a:r>
              <a:r>
                <a:rPr lang="zh-CN" altLang="en-US" sz="2400" dirty="0">
                  <a:latin typeface="微软雅黑" panose="020B0503020204020204" pitchFamily="34" charset="-122"/>
                  <a:ea typeface="微软雅黑" panose="020B0503020204020204" pitchFamily="34" charset="-122"/>
                  <a:sym typeface="+mn-ea"/>
                </a:rPr>
                <a:t>十</a:t>
              </a:r>
              <a:r>
                <a:rPr lang="zh-CN" altLang="zh-CN" sz="2400" dirty="0">
                  <a:latin typeface="微软雅黑" panose="020B0503020204020204" pitchFamily="34" charset="-122"/>
                  <a:ea typeface="微软雅黑" panose="020B0503020204020204" pitchFamily="34" charset="-122"/>
                  <a:sym typeface="+mn-ea"/>
                </a:rPr>
                <a:t>万</a:t>
              </a:r>
              <a:r>
                <a:rPr lang="zh-CN" altLang="en-US" sz="2400" dirty="0">
                  <a:latin typeface="微软雅黑" panose="020B0503020204020204" pitchFamily="34" charset="-122"/>
                  <a:ea typeface="微软雅黑" panose="020B0503020204020204" pitchFamily="34" charset="-122"/>
                  <a:sym typeface="+mn-ea"/>
                </a:rPr>
                <a:t>零三百</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1441450" y="4873625"/>
            <a:ext cx="3724275" cy="706755"/>
            <a:chOff x="3068" y="7675"/>
            <a:chExt cx="5865" cy="1113"/>
          </a:xfrm>
        </p:grpSpPr>
        <p:grpSp>
          <p:nvGrpSpPr>
            <p:cNvPr id="14" name="组合 13"/>
            <p:cNvGrpSpPr/>
            <p:nvPr/>
          </p:nvGrpSpPr>
          <p:grpSpPr>
            <a:xfrm>
              <a:off x="3068" y="7827"/>
              <a:ext cx="5865" cy="961"/>
              <a:chOff x="1679" y="4601"/>
              <a:chExt cx="14558" cy="4426"/>
            </a:xfrm>
            <a:effectLst>
              <a:outerShdw blurRad="76200" dir="13500000" sy="23000" kx="1200000" algn="br" rotWithShape="0">
                <a:prstClr val="black">
                  <a:alpha val="20000"/>
                </a:prstClr>
              </a:outerShdw>
            </a:effectLst>
          </p:grpSpPr>
          <p:sp>
            <p:nvSpPr>
              <p:cNvPr id="15" name="圆角矩形 1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79" y="4601"/>
                <a:ext cx="14557" cy="4426"/>
              </a:xfrm>
              <a:prstGeom prst="roundRect">
                <a:avLst/>
              </a:prstGeom>
              <a:solidFill>
                <a:schemeClr val="accent5">
                  <a:lumMod val="40000"/>
                  <a:lumOff val="60000"/>
                </a:schemeClr>
              </a:solidFill>
              <a:ln>
                <a:solidFill>
                  <a:schemeClr val="accent5">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Rectangle 21"/>
            <p:cNvSpPr txBox="1">
              <a:spLocks noChangeArrowheads="1"/>
            </p:cNvSpPr>
            <p:nvPr/>
          </p:nvSpPr>
          <p:spPr bwMode="auto">
            <a:xfrm>
              <a:off x="3357" y="7675"/>
              <a:ext cx="5021" cy="934"/>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marL="0" indent="0" algn="ctr" eaLnBrk="1" hangingPunct="1">
                <a:lnSpc>
                  <a:spcPct val="150000"/>
                </a:lnSpc>
                <a:spcBef>
                  <a:spcPct val="0"/>
                </a:spcBef>
                <a:buNone/>
                <a:defRPr/>
              </a:pPr>
              <a:r>
                <a:rPr lang="zh-CN" altLang="en-US" sz="2400" dirty="0">
                  <a:latin typeface="微软雅黑" panose="020B0503020204020204" pitchFamily="34" charset="-122"/>
                  <a:ea typeface="微软雅黑" panose="020B0503020204020204" pitchFamily="34" charset="-122"/>
                  <a:sym typeface="+mn-ea"/>
                </a:rPr>
                <a:t>一百</a:t>
              </a:r>
              <a:r>
                <a:rPr lang="zh-CN" altLang="zh-CN" sz="2400" dirty="0">
                  <a:latin typeface="微软雅黑" panose="020B0503020204020204" pitchFamily="34" charset="-122"/>
                  <a:ea typeface="微软雅黑" panose="020B0503020204020204" pitchFamily="34" charset="-122"/>
                  <a:sym typeface="+mn-ea"/>
                </a:rPr>
                <a:t>万</a:t>
              </a:r>
              <a:endPar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3" name="组合 12"/>
          <p:cNvGrpSpPr/>
          <p:nvPr/>
        </p:nvGrpSpPr>
        <p:grpSpPr bwMode="auto">
          <a:xfrm>
            <a:off x="6874243" y="1164618"/>
            <a:ext cx="3558281" cy="4371816"/>
            <a:chOff x="4316758" y="1268771"/>
            <a:chExt cx="4744373" cy="5522552"/>
          </a:xfrm>
        </p:grpSpPr>
        <p:grpSp>
          <p:nvGrpSpPr>
            <p:cNvPr id="29" name="组合 73"/>
            <p:cNvGrpSpPr/>
            <p:nvPr/>
          </p:nvGrpSpPr>
          <p:grpSpPr bwMode="auto">
            <a:xfrm>
              <a:off x="4316758" y="1268771"/>
              <a:ext cx="4744373" cy="5522552"/>
              <a:chOff x="2105726" y="1916829"/>
              <a:chExt cx="4743688" cy="5521470"/>
            </a:xfrm>
          </p:grpSpPr>
          <p:sp>
            <p:nvSpPr>
              <p:cNvPr id="30" name="文本框 74"/>
              <p:cNvSpPr txBox="1">
                <a:spLocks noChangeArrowheads="1"/>
              </p:cNvSpPr>
              <p:nvPr/>
            </p:nvSpPr>
            <p:spPr bwMode="auto">
              <a:xfrm>
                <a:off x="2670997" y="1916829"/>
                <a:ext cx="1392565"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31" name="文本框 75"/>
              <p:cNvSpPr txBox="1">
                <a:spLocks noChangeArrowheads="1"/>
              </p:cNvSpPr>
              <p:nvPr/>
            </p:nvSpPr>
            <p:spPr bwMode="auto">
              <a:xfrm>
                <a:off x="2675763"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百万位</a:t>
                </a:r>
                <a:endParaRPr lang="zh-CN" altLang="en-US" sz="2800">
                  <a:latin typeface="微软雅黑" panose="020B0503020204020204" pitchFamily="34" charset="-122"/>
                  <a:ea typeface="微软雅黑" panose="020B0503020204020204" pitchFamily="34" charset="-122"/>
                </a:endParaRPr>
              </a:p>
            </p:txBody>
          </p:sp>
          <p:sp>
            <p:nvSpPr>
              <p:cNvPr id="35" name="文本框 76"/>
              <p:cNvSpPr txBox="1">
                <a:spLocks noChangeArrowheads="1"/>
              </p:cNvSpPr>
              <p:nvPr/>
            </p:nvSpPr>
            <p:spPr bwMode="auto">
              <a:xfrm>
                <a:off x="2105726"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sp>
            <p:nvSpPr>
              <p:cNvPr id="36" name="文本框 77"/>
              <p:cNvSpPr txBox="1">
                <a:spLocks noChangeArrowheads="1"/>
              </p:cNvSpPr>
              <p:nvPr/>
            </p:nvSpPr>
            <p:spPr bwMode="auto">
              <a:xfrm>
                <a:off x="3783668"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万位</a:t>
                </a:r>
                <a:endParaRPr lang="zh-CN" altLang="en-US" sz="2800" dirty="0">
                  <a:latin typeface="微软雅黑" panose="020B0503020204020204" pitchFamily="34" charset="-122"/>
                  <a:ea typeface="微软雅黑" panose="020B0503020204020204" pitchFamily="34" charset="-122"/>
                </a:endParaRPr>
              </a:p>
            </p:txBody>
          </p:sp>
          <p:sp>
            <p:nvSpPr>
              <p:cNvPr id="37" name="文本框 78"/>
              <p:cNvSpPr txBox="1">
                <a:spLocks noChangeArrowheads="1"/>
              </p:cNvSpPr>
              <p:nvPr/>
            </p:nvSpPr>
            <p:spPr bwMode="auto">
              <a:xfrm>
                <a:off x="4343113"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千位</a:t>
                </a:r>
                <a:endParaRPr lang="zh-CN" altLang="en-US" sz="2800" dirty="0">
                  <a:latin typeface="微软雅黑" panose="020B0503020204020204" pitchFamily="34" charset="-122"/>
                  <a:ea typeface="微软雅黑" panose="020B0503020204020204" pitchFamily="34" charset="-122"/>
                </a:endParaRPr>
              </a:p>
            </p:txBody>
          </p:sp>
          <p:sp>
            <p:nvSpPr>
              <p:cNvPr id="38" name="文本框 79"/>
              <p:cNvSpPr txBox="1">
                <a:spLocks noChangeArrowheads="1"/>
              </p:cNvSpPr>
              <p:nvPr/>
            </p:nvSpPr>
            <p:spPr bwMode="auto">
              <a:xfrm>
                <a:off x="4961402"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dirty="0">
                    <a:latin typeface="微软雅黑" panose="020B0503020204020204" pitchFamily="34" charset="-122"/>
                    <a:ea typeface="微软雅黑" panose="020B0503020204020204" pitchFamily="34" charset="-122"/>
                  </a:rPr>
                  <a:t>百位</a:t>
                </a:r>
                <a:endParaRPr lang="zh-CN" altLang="en-US" sz="2800" dirty="0">
                  <a:latin typeface="微软雅黑" panose="020B0503020204020204" pitchFamily="34" charset="-122"/>
                  <a:ea typeface="微软雅黑" panose="020B0503020204020204" pitchFamily="34" charset="-122"/>
                </a:endParaRPr>
              </a:p>
            </p:txBody>
          </p:sp>
          <p:sp>
            <p:nvSpPr>
              <p:cNvPr id="39" name="文本框 80"/>
              <p:cNvSpPr txBox="1">
                <a:spLocks noChangeArrowheads="1"/>
              </p:cNvSpPr>
              <p:nvPr/>
            </p:nvSpPr>
            <p:spPr bwMode="auto">
              <a:xfrm>
                <a:off x="5472399"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十位</a:t>
                </a:r>
                <a:endParaRPr lang="zh-CN" altLang="en-US" sz="2800">
                  <a:latin typeface="微软雅黑" panose="020B0503020204020204" pitchFamily="34" charset="-122"/>
                  <a:ea typeface="微软雅黑" panose="020B0503020204020204" pitchFamily="34" charset="-122"/>
                </a:endParaRPr>
              </a:p>
            </p:txBody>
          </p:sp>
          <p:sp>
            <p:nvSpPr>
              <p:cNvPr id="40" name="文本框 81"/>
              <p:cNvSpPr txBox="1">
                <a:spLocks noChangeArrowheads="1"/>
              </p:cNvSpPr>
              <p:nvPr/>
            </p:nvSpPr>
            <p:spPr bwMode="auto">
              <a:xfrm>
                <a:off x="6031652" y="1916829"/>
                <a:ext cx="817762" cy="15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dist">
                  <a:spcBef>
                    <a:spcPct val="0"/>
                  </a:spcBef>
                  <a:buFontTx/>
                  <a:buNone/>
                </a:pPr>
                <a:r>
                  <a:rPr lang="zh-CN" altLang="en-US" sz="2800">
                    <a:latin typeface="微软雅黑" panose="020B0503020204020204" pitchFamily="34" charset="-122"/>
                    <a:ea typeface="微软雅黑" panose="020B0503020204020204" pitchFamily="34" charset="-122"/>
                  </a:rPr>
                  <a:t>个位</a:t>
                </a:r>
                <a:endParaRPr lang="zh-CN" altLang="en-US" sz="2800">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4436505" y="1936804"/>
                <a:ext cx="0" cy="5501495"/>
              </a:xfrm>
              <a:prstGeom prst="line">
                <a:avLst/>
              </a:prstGeom>
              <a:ln w="2222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310036" y="3576144"/>
                <a:ext cx="4314202"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4539718" y="3777413"/>
              <a:ext cx="426402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5560695" y="2521585"/>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5" name="文本框 44"/>
          <p:cNvSpPr txBox="1"/>
          <p:nvPr/>
        </p:nvSpPr>
        <p:spPr>
          <a:xfrm>
            <a:off x="5560695" y="3360420"/>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6" name="文本框 45"/>
          <p:cNvSpPr txBox="1"/>
          <p:nvPr/>
        </p:nvSpPr>
        <p:spPr>
          <a:xfrm>
            <a:off x="5560695" y="4163695"/>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47" name="文本框 46"/>
          <p:cNvSpPr txBox="1"/>
          <p:nvPr/>
        </p:nvSpPr>
        <p:spPr>
          <a:xfrm>
            <a:off x="5560695" y="5033010"/>
            <a:ext cx="1190625" cy="521970"/>
          </a:xfrm>
          <a:prstGeom prst="rect">
            <a:avLst/>
          </a:prstGeom>
          <a:noFill/>
        </p:spPr>
        <p:txBody>
          <a:bodyPr wrap="none" rtlCol="0" anchor="t">
            <a:spAutoFit/>
          </a:bodyPr>
          <a:p>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写作</a:t>
            </a:r>
            <a:r>
              <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sp>
        <p:nvSpPr>
          <p:cNvPr id="57" name="文本框 56"/>
          <p:cNvSpPr txBox="1"/>
          <p:nvPr/>
        </p:nvSpPr>
        <p:spPr>
          <a:xfrm>
            <a:off x="7454265" y="2566670"/>
            <a:ext cx="1171575" cy="521970"/>
          </a:xfrm>
          <a:prstGeom prst="rect">
            <a:avLst/>
          </a:prstGeom>
          <a:noFill/>
        </p:spPr>
        <p:txBody>
          <a:bodyPr wrap="none" rtlCol="0">
            <a:spAutoFit/>
          </a:bodyPr>
          <a:p>
            <a:r>
              <a:rPr lang="en-US" altLang="zh-CN" sz="2800"/>
              <a:t>3  2  6</a:t>
            </a:r>
            <a:endParaRPr lang="en-US" altLang="zh-CN" sz="2800"/>
          </a:p>
        </p:txBody>
      </p:sp>
      <p:cxnSp>
        <p:nvCxnSpPr>
          <p:cNvPr id="51" name="直接连接符 50"/>
          <p:cNvCxnSpPr/>
          <p:nvPr/>
        </p:nvCxnSpPr>
        <p:spPr>
          <a:xfrm>
            <a:off x="7075753" y="3927138"/>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8180705" y="3404870"/>
            <a:ext cx="380365" cy="521970"/>
          </a:xfrm>
          <a:prstGeom prst="rect">
            <a:avLst/>
          </a:prstGeom>
          <a:noFill/>
        </p:spPr>
        <p:txBody>
          <a:bodyPr wrap="none" rtlCol="0">
            <a:spAutoFit/>
          </a:bodyPr>
          <a:p>
            <a:r>
              <a:rPr lang="en-US" altLang="zh-CN" sz="2800"/>
              <a:t>4</a:t>
            </a:r>
            <a:endParaRPr lang="en-US" altLang="zh-CN" sz="2800"/>
          </a:p>
        </p:txBody>
      </p:sp>
      <p:cxnSp>
        <p:nvCxnSpPr>
          <p:cNvPr id="53" name="直接连接符 52"/>
          <p:cNvCxnSpPr/>
          <p:nvPr/>
        </p:nvCxnSpPr>
        <p:spPr>
          <a:xfrm>
            <a:off x="7075753" y="4765973"/>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7021830" y="4211320"/>
            <a:ext cx="1765300" cy="521970"/>
          </a:xfrm>
          <a:prstGeom prst="rect">
            <a:avLst/>
          </a:prstGeom>
          <a:noFill/>
        </p:spPr>
        <p:txBody>
          <a:bodyPr wrap="none" rtlCol="0">
            <a:spAutoFit/>
          </a:bodyPr>
          <a:p>
            <a:r>
              <a:rPr lang="en-US" altLang="zh-CN" sz="2800"/>
              <a:t>9  0   2  0 </a:t>
            </a:r>
            <a:endParaRPr lang="en-US" altLang="zh-CN" sz="2800"/>
          </a:p>
        </p:txBody>
      </p:sp>
      <p:sp>
        <p:nvSpPr>
          <p:cNvPr id="55" name="文本框 54"/>
          <p:cNvSpPr txBox="1"/>
          <p:nvPr/>
        </p:nvSpPr>
        <p:spPr>
          <a:xfrm>
            <a:off x="7394575" y="5042535"/>
            <a:ext cx="1270635" cy="521970"/>
          </a:xfrm>
          <a:prstGeom prst="rect">
            <a:avLst/>
          </a:prstGeom>
          <a:noFill/>
        </p:spPr>
        <p:txBody>
          <a:bodyPr wrap="none" rtlCol="0">
            <a:spAutoFit/>
          </a:bodyPr>
          <a:p>
            <a:r>
              <a:rPr lang="en-US" altLang="zh-CN" sz="2800"/>
              <a:t>1  0   0</a:t>
            </a:r>
            <a:endParaRPr lang="en-US" altLang="zh-CN" sz="2800"/>
          </a:p>
        </p:txBody>
      </p:sp>
      <p:cxnSp>
        <p:nvCxnSpPr>
          <p:cNvPr id="56" name="直接连接符 55"/>
          <p:cNvCxnSpPr/>
          <p:nvPr/>
        </p:nvCxnSpPr>
        <p:spPr>
          <a:xfrm>
            <a:off x="7054163" y="5572423"/>
            <a:ext cx="3198019"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684895" y="3366770"/>
            <a:ext cx="1567180" cy="521970"/>
          </a:xfrm>
          <a:prstGeom prst="rect">
            <a:avLst/>
          </a:prstGeom>
          <a:noFill/>
        </p:spPr>
        <p:txBody>
          <a:bodyPr wrap="none" rtlCol="0">
            <a:spAutoFit/>
          </a:bodyPr>
          <a:p>
            <a:r>
              <a:rPr lang="en-US" altLang="zh-CN" sz="2800"/>
              <a:t>0  0  9  0</a:t>
            </a:r>
            <a:endParaRPr lang="en-US" altLang="zh-CN" sz="2800"/>
          </a:p>
        </p:txBody>
      </p:sp>
      <p:sp>
        <p:nvSpPr>
          <p:cNvPr id="62" name="文本框 61"/>
          <p:cNvSpPr txBox="1"/>
          <p:nvPr/>
        </p:nvSpPr>
        <p:spPr>
          <a:xfrm>
            <a:off x="8670290" y="4214495"/>
            <a:ext cx="1567180" cy="521970"/>
          </a:xfrm>
          <a:prstGeom prst="rect">
            <a:avLst/>
          </a:prstGeom>
          <a:noFill/>
        </p:spPr>
        <p:txBody>
          <a:bodyPr wrap="none" rtlCol="0">
            <a:spAutoFit/>
          </a:bodyPr>
          <a:p>
            <a:r>
              <a:rPr lang="en-US" altLang="zh-CN" sz="2800"/>
              <a:t>0  3  0  0</a:t>
            </a:r>
            <a:endParaRPr lang="en-US" altLang="zh-CN" sz="2800"/>
          </a:p>
        </p:txBody>
      </p:sp>
      <p:sp>
        <p:nvSpPr>
          <p:cNvPr id="63" name="文本框 62"/>
          <p:cNvSpPr txBox="1"/>
          <p:nvPr/>
        </p:nvSpPr>
        <p:spPr>
          <a:xfrm>
            <a:off x="8660765" y="5038090"/>
            <a:ext cx="1567180" cy="521970"/>
          </a:xfrm>
          <a:prstGeom prst="rect">
            <a:avLst/>
          </a:prstGeom>
          <a:noFill/>
        </p:spPr>
        <p:txBody>
          <a:bodyPr wrap="none" rtlCol="0">
            <a:spAutoFit/>
          </a:bodyPr>
          <a:p>
            <a:r>
              <a:rPr lang="en-US" altLang="zh-CN" sz="2800"/>
              <a:t>0  0  0  0</a:t>
            </a:r>
            <a:endParaRPr lang="en-US" altLang="zh-CN" sz="2800"/>
          </a:p>
        </p:txBody>
      </p:sp>
      <p:sp>
        <p:nvSpPr>
          <p:cNvPr id="58" name="文本框 57"/>
          <p:cNvSpPr txBox="1"/>
          <p:nvPr/>
        </p:nvSpPr>
        <p:spPr>
          <a:xfrm>
            <a:off x="8660765" y="2566670"/>
            <a:ext cx="1567180" cy="521970"/>
          </a:xfrm>
          <a:prstGeom prst="rect">
            <a:avLst/>
          </a:prstGeom>
          <a:noFill/>
        </p:spPr>
        <p:txBody>
          <a:bodyPr wrap="none" rtlCol="0">
            <a:spAutoFit/>
          </a:bodyPr>
          <a:p>
            <a:r>
              <a:rPr lang="en-US" altLang="zh-CN" sz="2800"/>
              <a:t>7  5  0  0</a:t>
            </a:r>
            <a:endParaRPr lang="en-US" altLang="zh-CN" sz="2800"/>
          </a:p>
        </p:txBody>
      </p:sp>
      <p:sp>
        <p:nvSpPr>
          <p:cNvPr id="59" name="圆角矩形 58"/>
          <p:cNvSpPr/>
          <p:nvPr/>
        </p:nvSpPr>
        <p:spPr>
          <a:xfrm>
            <a:off x="3228340" y="2545715"/>
            <a:ext cx="361950" cy="47434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圆角矩形 59"/>
          <p:cNvSpPr/>
          <p:nvPr/>
        </p:nvSpPr>
        <p:spPr>
          <a:xfrm>
            <a:off x="2866390" y="3384550"/>
            <a:ext cx="361950" cy="47434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3467100" y="4223385"/>
            <a:ext cx="361950" cy="47434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nvSpPr>
        <p:spPr>
          <a:xfrm>
            <a:off x="3343275" y="5033010"/>
            <a:ext cx="361950" cy="47434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7" name="组合 66"/>
          <p:cNvGrpSpPr/>
          <p:nvPr/>
        </p:nvGrpSpPr>
        <p:grpSpPr>
          <a:xfrm>
            <a:off x="4356100" y="5864860"/>
            <a:ext cx="6184900" cy="667385"/>
            <a:chOff x="4468" y="4789"/>
            <a:chExt cx="9740" cy="1051"/>
          </a:xfrm>
        </p:grpSpPr>
        <p:sp>
          <p:nvSpPr>
            <p:cNvPr id="68" name="圆角矩形标注 67"/>
            <p:cNvSpPr/>
            <p:nvPr/>
          </p:nvSpPr>
          <p:spPr>
            <a:xfrm>
              <a:off x="4534" y="4878"/>
              <a:ext cx="8721" cy="962"/>
            </a:xfrm>
            <a:prstGeom prst="wedgeRoundRectCallout">
              <a:avLst>
                <a:gd name="adj1" fmla="val 38120"/>
                <a:gd name="adj2" fmla="val -83575"/>
                <a:gd name="adj3" fmla="val 16667"/>
              </a:avLst>
            </a:prstGeom>
            <a:solidFill>
              <a:schemeClr val="accent2">
                <a:lumMod val="60000"/>
                <a:lumOff val="40000"/>
              </a:schemeClr>
            </a:solid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矩形 68"/>
            <p:cNvSpPr/>
            <p:nvPr/>
          </p:nvSpPr>
          <p:spPr>
            <a:xfrm>
              <a:off x="4468" y="4789"/>
              <a:ext cx="9740" cy="980"/>
            </a:xfrm>
            <a:prstGeom prst="rect">
              <a:avLst/>
            </a:prstGeom>
            <a:noFill/>
          </p:spPr>
          <p:txBody>
            <a:bodyPr wrap="square" lIns="68580" tIns="34290" rIns="68580" bIns="34290" anchor="ctr">
              <a:spAutoFit/>
            </a:bodyPr>
            <a:p>
              <a:pPr algn="l">
                <a:lnSpc>
                  <a:spcPct val="150000"/>
                </a:lnSpc>
                <a:defRPr/>
              </a:pPr>
              <a:r>
                <a:rPr lang="zh-CN" altLang="en-US" sz="2400" dirty="0" smtClean="0">
                  <a:solidFill>
                    <a:srgbClr val="FF0000"/>
                  </a:solidFill>
                  <a:latin typeface="+mn-ea"/>
                  <a:cs typeface="+mn-ea"/>
                  <a:sym typeface="+mn-ea"/>
                </a:rPr>
                <a:t>  </a:t>
              </a:r>
              <a:r>
                <a:rPr lang="zh-CN" altLang="en-US" sz="2400" dirty="0" smtClean="0">
                  <a:latin typeface="+mn-ea"/>
                  <a:cs typeface="+mn-ea"/>
                  <a:sym typeface="+mn-ea"/>
                </a:rPr>
                <a:t>哪一级上一个单位也没有，要用</a:t>
              </a:r>
              <a:r>
                <a:rPr lang="en-US" altLang="zh-CN" sz="2400" dirty="0" smtClean="0">
                  <a:latin typeface="+mn-ea"/>
                  <a:cs typeface="+mn-ea"/>
                  <a:sym typeface="+mn-ea"/>
                </a:rPr>
                <a:t>0</a:t>
              </a:r>
              <a:r>
                <a:rPr lang="zh-CN" altLang="en-US" sz="2400" dirty="0" smtClean="0">
                  <a:latin typeface="+mn-ea"/>
                  <a:cs typeface="+mn-ea"/>
                  <a:sym typeface="+mn-ea"/>
                </a:rPr>
                <a:t>占位。</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p:tgtEl>
                                          <p:spTgt spid="58"/>
                                        </p:tgtEl>
                                        <p:attrNameLst>
                                          <p:attrName>ppt_y</p:attrName>
                                        </p:attrNameLst>
                                      </p:cBhvr>
                                      <p:tavLst>
                                        <p:tav tm="0">
                                          <p:val>
                                            <p:strVal val="#ppt_y+#ppt_h*1.125000"/>
                                          </p:val>
                                        </p:tav>
                                        <p:tav tm="100000">
                                          <p:val>
                                            <p:strVal val="#ppt_y"/>
                                          </p:val>
                                        </p:tav>
                                      </p:tavLst>
                                    </p:anim>
                                    <p:animEffect transition="in" filter="wipe(up)">
                                      <p:cBhvr>
                                        <p:cTn id="19" dur="500"/>
                                        <p:tgtEl>
                                          <p:spTgt spid="5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heel(1)">
                                      <p:cBhvr>
                                        <p:cTn id="24" dur="2000"/>
                                        <p:tgtEl>
                                          <p:spTgt spid="6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p:tgtEl>
                                          <p:spTgt spid="52"/>
                                        </p:tgtEl>
                                        <p:attrNameLst>
                                          <p:attrName>ppt_y</p:attrName>
                                        </p:attrNameLst>
                                      </p:cBhvr>
                                      <p:tavLst>
                                        <p:tav tm="0">
                                          <p:val>
                                            <p:strVal val="#ppt_y+#ppt_h*1.125000"/>
                                          </p:val>
                                        </p:tav>
                                        <p:tav tm="100000">
                                          <p:val>
                                            <p:strVal val="#ppt_y"/>
                                          </p:val>
                                        </p:tav>
                                      </p:tavLst>
                                    </p:anim>
                                    <p:animEffect transition="in" filter="wipe(up)">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p:tgtEl>
                                          <p:spTgt spid="61"/>
                                        </p:tgtEl>
                                        <p:attrNameLst>
                                          <p:attrName>ppt_y</p:attrName>
                                        </p:attrNameLst>
                                      </p:cBhvr>
                                      <p:tavLst>
                                        <p:tav tm="0">
                                          <p:val>
                                            <p:strVal val="#ppt_y+#ppt_h*1.125000"/>
                                          </p:val>
                                        </p:tav>
                                        <p:tav tm="100000">
                                          <p:val>
                                            <p:strVal val="#ppt_y"/>
                                          </p:val>
                                        </p:tav>
                                      </p:tavLst>
                                    </p:anim>
                                    <p:animEffect transition="in" filter="wipe(up)">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wheel(1)">
                                      <p:cBhvr>
                                        <p:cTn id="41" dur="2000"/>
                                        <p:tgtEl>
                                          <p:spTgt spid="64"/>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p:tgtEl>
                                          <p:spTgt spid="54"/>
                                        </p:tgtEl>
                                        <p:attrNameLst>
                                          <p:attrName>ppt_y</p:attrName>
                                        </p:attrNameLst>
                                      </p:cBhvr>
                                      <p:tavLst>
                                        <p:tav tm="0">
                                          <p:val>
                                            <p:strVal val="#ppt_y+#ppt_h*1.125000"/>
                                          </p:val>
                                        </p:tav>
                                        <p:tav tm="100000">
                                          <p:val>
                                            <p:strVal val="#ppt_y"/>
                                          </p:val>
                                        </p:tav>
                                      </p:tavLst>
                                    </p:anim>
                                    <p:animEffect transition="in" filter="wipe(up)">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500"/>
                                        <p:tgtEl>
                                          <p:spTgt spid="62"/>
                                        </p:tgtEl>
                                        <p:attrNameLst>
                                          <p:attrName>ppt_y</p:attrName>
                                        </p:attrNameLst>
                                      </p:cBhvr>
                                      <p:tavLst>
                                        <p:tav tm="0">
                                          <p:val>
                                            <p:strVal val="#ppt_y+#ppt_h*1.125000"/>
                                          </p:val>
                                        </p:tav>
                                        <p:tav tm="100000">
                                          <p:val>
                                            <p:strVal val="#ppt_y"/>
                                          </p:val>
                                        </p:tav>
                                      </p:tavLst>
                                    </p:anim>
                                    <p:animEffect transition="in" filter="wipe(up)">
                                      <p:cBhvr>
                                        <p:cTn id="53" dur="500"/>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heel(1)">
                                      <p:cBhvr>
                                        <p:cTn id="58" dur="2000"/>
                                        <p:tgtEl>
                                          <p:spTgt spid="65"/>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additive="base">
                                        <p:cTn id="63" dur="500"/>
                                        <p:tgtEl>
                                          <p:spTgt spid="55"/>
                                        </p:tgtEl>
                                        <p:attrNameLst>
                                          <p:attrName>ppt_y</p:attrName>
                                        </p:attrNameLst>
                                      </p:cBhvr>
                                      <p:tavLst>
                                        <p:tav tm="0">
                                          <p:val>
                                            <p:strVal val="#ppt_y+#ppt_h*1.125000"/>
                                          </p:val>
                                        </p:tav>
                                        <p:tav tm="100000">
                                          <p:val>
                                            <p:strVal val="#ppt_y"/>
                                          </p:val>
                                        </p:tav>
                                      </p:tavLst>
                                    </p:anim>
                                    <p:animEffect transition="in" filter="wipe(up)">
                                      <p:cBhvr>
                                        <p:cTn id="64" dur="500"/>
                                        <p:tgtEl>
                                          <p:spTgt spid="55"/>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500"/>
                                        <p:tgtEl>
                                          <p:spTgt spid="63"/>
                                        </p:tgtEl>
                                        <p:attrNameLst>
                                          <p:attrName>ppt_y</p:attrName>
                                        </p:attrNameLst>
                                      </p:cBhvr>
                                      <p:tavLst>
                                        <p:tav tm="0">
                                          <p:val>
                                            <p:strVal val="#ppt_y+#ppt_h*1.125000"/>
                                          </p:val>
                                        </p:tav>
                                        <p:tav tm="100000">
                                          <p:val>
                                            <p:strVal val="#ppt_y"/>
                                          </p:val>
                                        </p:tav>
                                      </p:tavLst>
                                    </p:anim>
                                    <p:animEffect transition="in" filter="wipe(up)">
                                      <p:cBhvr>
                                        <p:cTn id="70" dur="500"/>
                                        <p:tgtEl>
                                          <p:spTgt spid="6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wipe(left)">
                                      <p:cBhvr>
                                        <p:cTn id="7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61" grpId="0"/>
      <p:bldP spid="62" grpId="0"/>
      <p:bldP spid="55" grpId="0"/>
      <p:bldP spid="63" grpId="0"/>
      <p:bldP spid="58" grpId="0"/>
      <p:bldP spid="59" grpId="0" animBg="1"/>
      <p:bldP spid="57" grpId="0"/>
      <p:bldP spid="60" grpId="0" bldLvl="0" animBg="1"/>
      <p:bldP spid="64" grpId="0" bldLvl="0" animBg="1"/>
      <p:bldP spid="6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 name="圆角矩形 7"/>
          <p:cNvSpPr/>
          <p:nvPr/>
        </p:nvSpPr>
        <p:spPr>
          <a:xfrm>
            <a:off x="6410960" y="4245610"/>
            <a:ext cx="360000" cy="432000"/>
          </a:xfrm>
          <a:prstGeom prst="round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20" name="文本框 60"/>
          <p:cNvSpPr txBox="1">
            <a:spLocks noChangeArrowheads="1"/>
          </p:cNvSpPr>
          <p:nvPr/>
        </p:nvSpPr>
        <p:spPr bwMode="auto">
          <a:xfrm>
            <a:off x="2787650" y="4145280"/>
            <a:ext cx="693801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800" dirty="0">
                <a:latin typeface="微软雅黑" panose="020B0503020204020204" pitchFamily="34" charset="-122"/>
                <a:ea typeface="微软雅黑" panose="020B0503020204020204" pitchFamily="34" charset="-122"/>
              </a:rPr>
              <a:t>地球赤道周长</a:t>
            </a:r>
            <a:r>
              <a:rPr lang="zh-CN" altLang="en-US" sz="2800" u="sng" dirty="0">
                <a:solidFill>
                  <a:srgbClr val="FF0000"/>
                </a:solidFill>
                <a:latin typeface="微软雅黑" panose="020B0503020204020204" pitchFamily="34" charset="-122"/>
                <a:ea typeface="微软雅黑" panose="020B0503020204020204" pitchFamily="34" charset="-122"/>
              </a:rPr>
              <a:t>四千零七万五千七百</a:t>
            </a:r>
            <a:r>
              <a:rPr lang="zh-CN" altLang="en-US" sz="2800" dirty="0">
                <a:latin typeface="微软雅黑" panose="020B0503020204020204" pitchFamily="34" charset="-122"/>
                <a:ea typeface="微软雅黑" panose="020B0503020204020204" pitchFamily="34" charset="-122"/>
              </a:rPr>
              <a:t>米。</a:t>
            </a:r>
            <a:endParaRPr lang="zh-CN" altLang="en-US" sz="2800" dirty="0">
              <a:latin typeface="微软雅黑" panose="020B0503020204020204" pitchFamily="34" charset="-122"/>
              <a:ea typeface="微软雅黑" panose="020B0503020204020204" pitchFamily="34" charset="-122"/>
            </a:endParaRPr>
          </a:p>
        </p:txBody>
      </p:sp>
      <p:pic>
        <p:nvPicPr>
          <p:cNvPr id="9" name="图片 8" descr="530c0a7a-76ed-4f8b-a499-094b223f8a66"/>
          <p:cNvPicPr>
            <a:picLocks noChangeAspect="1"/>
          </p:cNvPicPr>
          <p:nvPr/>
        </p:nvPicPr>
        <p:blipFill>
          <a:blip r:embed="rId2"/>
          <a:srcRect t="34674" b="26386"/>
          <a:stretch>
            <a:fillRect/>
          </a:stretch>
        </p:blipFill>
        <p:spPr>
          <a:xfrm>
            <a:off x="1954530" y="549275"/>
            <a:ext cx="6195695" cy="1364615"/>
          </a:xfrm>
          <a:prstGeom prst="rect">
            <a:avLst/>
          </a:prstGeom>
        </p:spPr>
      </p:pic>
      <p:sp>
        <p:nvSpPr>
          <p:cNvPr id="7" name="圆角矩形 6"/>
          <p:cNvSpPr/>
          <p:nvPr/>
        </p:nvSpPr>
        <p:spPr>
          <a:xfrm>
            <a:off x="8681085" y="2289810"/>
            <a:ext cx="360000" cy="432000"/>
          </a:xfrm>
          <a:prstGeom prst="round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4" name="Rectangle 21"/>
          <p:cNvSpPr txBox="1">
            <a:spLocks noChangeArrowheads="1"/>
          </p:cNvSpPr>
          <p:nvPr/>
        </p:nvSpPr>
        <p:spPr bwMode="auto">
          <a:xfrm>
            <a:off x="3554095" y="903605"/>
            <a:ext cx="3611245" cy="615315"/>
          </a:xfrm>
          <a:prstGeom prst="rect">
            <a:avLst/>
          </a:prstGeom>
        </p:spPr>
        <p:txBody>
          <a:bodyPr/>
          <a:lstStyle>
            <a:lvl1pPr marL="342900" indent="-342900" algn="l" rtl="0" eaLnBrk="0" fontAlgn="base" hangingPunct="0">
              <a:spcBef>
                <a:spcPct val="20000"/>
              </a:spcBef>
              <a:spcAft>
                <a:spcPct val="0"/>
              </a:spcAft>
              <a:buChar char="•"/>
              <a:defRPr sz="2800">
                <a:solidFill>
                  <a:srgbClr val="1C1C1C"/>
                </a:solidFill>
                <a:latin typeface="+mn-lt"/>
                <a:ea typeface="+mn-ea"/>
                <a:cs typeface="+mn-cs"/>
              </a:defRPr>
            </a:lvl1pPr>
            <a:lvl2pPr marL="742950" indent="-285750" algn="l" rtl="0" eaLnBrk="0" fontAlgn="base" hangingPunct="0">
              <a:spcBef>
                <a:spcPct val="20000"/>
              </a:spcBef>
              <a:spcAft>
                <a:spcPct val="0"/>
              </a:spcAft>
              <a:buChar char="–"/>
              <a:defRPr sz="2400">
                <a:solidFill>
                  <a:srgbClr val="1C1C1C"/>
                </a:solidFill>
                <a:latin typeface="+mn-lt"/>
                <a:ea typeface="+mn-ea"/>
              </a:defRPr>
            </a:lvl2pPr>
            <a:lvl3pPr marL="1143000" indent="-228600" algn="l" rtl="0" eaLnBrk="0" fontAlgn="base" hangingPunct="0">
              <a:spcBef>
                <a:spcPct val="20000"/>
              </a:spcBef>
              <a:spcAft>
                <a:spcPct val="0"/>
              </a:spcAft>
              <a:buChar char="•"/>
              <a:defRPr sz="2000">
                <a:solidFill>
                  <a:srgbClr val="1C1C1C"/>
                </a:solidFill>
                <a:latin typeface="+mn-lt"/>
                <a:ea typeface="+mn-ea"/>
              </a:defRPr>
            </a:lvl3pPr>
            <a:lvl4pPr marL="1600200" indent="-228600" algn="l" rtl="0" eaLnBrk="0" fontAlgn="base" hangingPunct="0">
              <a:spcBef>
                <a:spcPct val="20000"/>
              </a:spcBef>
              <a:spcAft>
                <a:spcPct val="0"/>
              </a:spcAft>
              <a:buChar char="–"/>
              <a:defRPr sz="2000">
                <a:solidFill>
                  <a:srgbClr val="1C1C1C"/>
                </a:solidFill>
                <a:latin typeface="+mn-lt"/>
                <a:ea typeface="+mn-ea"/>
              </a:defRPr>
            </a:lvl4pPr>
            <a:lvl5pPr marL="2057400" indent="-228600" algn="l" rtl="0" eaLnBrk="0" fontAlgn="base" hangingPunct="0">
              <a:spcBef>
                <a:spcPct val="20000"/>
              </a:spcBef>
              <a:spcAft>
                <a:spcPct val="0"/>
              </a:spcAft>
              <a:buChar char="»"/>
              <a:defRPr sz="1600">
                <a:solidFill>
                  <a:srgbClr val="1C1C1C"/>
                </a:solidFill>
                <a:latin typeface="+mn-lt"/>
                <a:ea typeface="+mn-ea"/>
              </a:defRPr>
            </a:lvl5pPr>
            <a:lvl6pPr marL="2514600" indent="-228600" algn="l" rtl="0" eaLnBrk="0" fontAlgn="base" hangingPunct="0">
              <a:spcBef>
                <a:spcPct val="20000"/>
              </a:spcBef>
              <a:spcAft>
                <a:spcPct val="0"/>
              </a:spcAft>
              <a:buChar char="»"/>
              <a:defRPr sz="1600">
                <a:solidFill>
                  <a:srgbClr val="1C1C1C"/>
                </a:solidFill>
                <a:latin typeface="+mn-lt"/>
                <a:ea typeface="+mn-ea"/>
              </a:defRPr>
            </a:lvl6pPr>
            <a:lvl7pPr marL="2971800" indent="-228600" algn="l" rtl="0" eaLnBrk="0" fontAlgn="base" hangingPunct="0">
              <a:spcBef>
                <a:spcPct val="20000"/>
              </a:spcBef>
              <a:spcAft>
                <a:spcPct val="0"/>
              </a:spcAft>
              <a:buChar char="»"/>
              <a:defRPr sz="1600">
                <a:solidFill>
                  <a:srgbClr val="1C1C1C"/>
                </a:solidFill>
                <a:latin typeface="+mn-lt"/>
                <a:ea typeface="+mn-ea"/>
              </a:defRPr>
            </a:lvl7pPr>
            <a:lvl8pPr marL="3429000" indent="-228600" algn="l" rtl="0" eaLnBrk="0" fontAlgn="base" hangingPunct="0">
              <a:spcBef>
                <a:spcPct val="20000"/>
              </a:spcBef>
              <a:spcAft>
                <a:spcPct val="0"/>
              </a:spcAft>
              <a:buChar char="»"/>
              <a:defRPr sz="1600">
                <a:solidFill>
                  <a:srgbClr val="1C1C1C"/>
                </a:solidFill>
                <a:latin typeface="+mn-lt"/>
                <a:ea typeface="+mn-ea"/>
              </a:defRPr>
            </a:lvl8pPr>
            <a:lvl9pPr marL="3886200" indent="-228600" algn="l" rtl="0" eaLnBrk="0" fontAlgn="base" hangingPunct="0">
              <a:spcBef>
                <a:spcPct val="20000"/>
              </a:spcBef>
              <a:spcAft>
                <a:spcPct val="0"/>
              </a:spcAft>
              <a:buChar char="»"/>
              <a:defRPr sz="1600">
                <a:solidFill>
                  <a:srgbClr val="1C1C1C"/>
                </a:solidFill>
                <a:latin typeface="+mn-lt"/>
                <a:ea typeface="+mn-ea"/>
              </a:defRPr>
            </a:lvl9pPr>
          </a:lstStyle>
          <a:p>
            <a:pPr eaLnBrk="1" hangingPunct="1">
              <a:lnSpc>
                <a:spcPct val="150000"/>
              </a:lnSpc>
              <a:spcBef>
                <a:spcPct val="0"/>
              </a:spcBef>
              <a:buFontTx/>
              <a:buNone/>
              <a:defRPr/>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写出下面横线上的数。</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316" name="图片 1"/>
          <p:cNvPicPr>
            <a:picLocks noChangeAspect="1"/>
          </p:cNvPicPr>
          <p:nvPr/>
        </p:nvPicPr>
        <p:blipFill>
          <a:blip r:embed="rId3">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l="24237" t="53149" r="55725" b="36351"/>
          <a:stretch>
            <a:fillRect/>
          </a:stretch>
        </p:blipFill>
        <p:spPr bwMode="auto">
          <a:xfrm>
            <a:off x="1718079" y="2147499"/>
            <a:ext cx="1069181" cy="76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39"/>
          <p:cNvPicPr>
            <a:picLocks noChangeAspect="1"/>
          </p:cNvPicPr>
          <p:nvPr/>
        </p:nvPicPr>
        <p:blipFill>
          <a:blip r:embed="rId3">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l="55469" t="53195" r="24493" b="36305"/>
          <a:stretch>
            <a:fillRect/>
          </a:stretch>
        </p:blipFill>
        <p:spPr bwMode="auto">
          <a:xfrm>
            <a:off x="1603661" y="4020885"/>
            <a:ext cx="1026319" cy="73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4"/>
          <p:cNvSpPr txBox="1">
            <a:spLocks noChangeArrowheads="1"/>
          </p:cNvSpPr>
          <p:nvPr/>
        </p:nvSpPr>
        <p:spPr bwMode="auto">
          <a:xfrm>
            <a:off x="2908935" y="2161540"/>
            <a:ext cx="667258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defRPr/>
            </a:pPr>
            <a:r>
              <a:rPr lang="zh-CN" altLang="en-US" dirty="0">
                <a:solidFill>
                  <a:schemeClr val="tx1"/>
                </a:solidFill>
                <a:latin typeface="微软雅黑" panose="020B0503020204020204" pitchFamily="34" charset="-122"/>
                <a:ea typeface="微软雅黑" panose="020B0503020204020204" pitchFamily="34" charset="-122"/>
              </a:rPr>
              <a:t>正常人的心脏一年大约要跳</a:t>
            </a:r>
            <a:r>
              <a:rPr lang="zh-CN" altLang="en-US" u="sng" dirty="0">
                <a:solidFill>
                  <a:srgbClr val="FF0000"/>
                </a:solidFill>
                <a:latin typeface="微软雅黑" panose="020B0503020204020204" pitchFamily="34" charset="-122"/>
                <a:ea typeface="微软雅黑" panose="020B0503020204020204" pitchFamily="34" charset="-122"/>
              </a:rPr>
              <a:t>四千二百万</a:t>
            </a:r>
            <a:r>
              <a:rPr lang="zh-CN" altLang="en-US" dirty="0">
                <a:solidFill>
                  <a:schemeClr val="tx1"/>
                </a:solidFill>
                <a:latin typeface="微软雅黑" panose="020B0503020204020204" pitchFamily="34" charset="-122"/>
                <a:ea typeface="微软雅黑" panose="020B0503020204020204" pitchFamily="34" charset="-122"/>
              </a:rPr>
              <a:t>次。</a:t>
            </a: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bwMode="auto">
          <a:xfrm>
            <a:off x="3653559" y="3153337"/>
            <a:ext cx="4040505" cy="607695"/>
            <a:chOff x="4018237" y="3753147"/>
            <a:chExt cx="5386563" cy="809671"/>
          </a:xfrm>
        </p:grpSpPr>
        <p:sp>
          <p:nvSpPr>
            <p:cNvPr id="15" name="文本框 14"/>
            <p:cNvSpPr txBox="1"/>
            <p:nvPr/>
          </p:nvSpPr>
          <p:spPr>
            <a:xfrm>
              <a:off x="4018237" y="3753147"/>
              <a:ext cx="5386563" cy="809671"/>
            </a:xfrm>
            <a:prstGeom prst="rect">
              <a:avLst/>
            </a:prstGeom>
            <a:noFill/>
          </p:spPr>
          <p:txBody>
            <a:bodyPr wrap="square">
              <a:spAutoFit/>
            </a:bodyPr>
            <a:lstStyle/>
            <a:p>
              <a:pPr algn="dist"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42000000</a:t>
              </a:r>
              <a:endParaRPr lang="zh-CN" altLang="en-US"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7678273" y="3845895"/>
              <a:ext cx="0" cy="623547"/>
            </a:xfrm>
            <a:prstGeom prst="line">
              <a:avLst/>
            </a:prstGeom>
            <a:ln w="254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auto">
          <a:xfrm>
            <a:off x="3650424" y="5000528"/>
            <a:ext cx="4245610" cy="607695"/>
            <a:chOff x="5990363" y="3635546"/>
            <a:chExt cx="5658369" cy="809992"/>
          </a:xfrm>
        </p:grpSpPr>
        <p:sp>
          <p:nvSpPr>
            <p:cNvPr id="17" name="文本框 16"/>
            <p:cNvSpPr txBox="1"/>
            <p:nvPr/>
          </p:nvSpPr>
          <p:spPr>
            <a:xfrm>
              <a:off x="5990363" y="3635546"/>
              <a:ext cx="5658369" cy="809992"/>
            </a:xfrm>
            <a:prstGeom prst="rect">
              <a:avLst/>
            </a:prstGeom>
            <a:noFill/>
          </p:spPr>
          <p:txBody>
            <a:bodyPr wrap="square">
              <a:spAutoFit/>
            </a:bodyPr>
            <a:lstStyle/>
            <a:p>
              <a:pPr algn="dist"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40075700</a:t>
              </a:r>
              <a:endParaRPr lang="zh-CN" altLang="en-US" sz="28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1" name="直接连接符 20"/>
            <p:cNvCxnSpPr/>
            <p:nvPr/>
          </p:nvCxnSpPr>
          <p:spPr>
            <a:xfrm>
              <a:off x="9766908" y="3716481"/>
              <a:ext cx="0" cy="575809"/>
            </a:xfrm>
            <a:prstGeom prst="line">
              <a:avLst/>
            </a:prstGeom>
            <a:ln w="254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500"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tags/tag1.xml><?xml version="1.0" encoding="utf-8"?>
<p:tagLst xmlns:p="http://schemas.openxmlformats.org/presentationml/2006/main">
  <p:tag name="KSO_WM_UNIT_PLACING_PICTURE_USER_VIEWPORT" val="{&quot;height&quot;:3967.5007874015746,&quot;width&quot;:3001.883464566929}"/>
</p:tagLst>
</file>

<file path=ppt/tags/tag2.xml><?xml version="1.0" encoding="utf-8"?>
<p:tagLst xmlns:p="http://schemas.openxmlformats.org/presentationml/2006/main">
  <p:tag name="KSO_WM_UNIT_PLACING_PICTURE_USER_VIEWPORT" val="{&quot;height&quot;:10800,&quot;width&quot;:10800}"/>
</p:tagLst>
</file>

<file path=ppt/tags/tag3.xml><?xml version="1.0" encoding="utf-8"?>
<p:tagLst xmlns:p="http://schemas.openxmlformats.org/presentationml/2006/main">
  <p:tag name="KSO_WM_UNIT_PLACING_PICTURE_USER_VIEWPORT" val="{&quot;height&quot;:2149,&quot;width&quot;:9757}"/>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1363</Words>
  <Application>WPS 演示</Application>
  <PresentationFormat>宽屏</PresentationFormat>
  <Paragraphs>321</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Times New Roman</vt:lpstr>
      <vt:lpstr>楷体_GB2312</vt:lpstr>
      <vt:lpstr>新宋体</vt:lpstr>
      <vt:lpstr>Calibri</vt:lpstr>
      <vt:lpstr>Verdana</vt:lpstr>
      <vt:lpstr>黑体</vt:lpstr>
      <vt:lpstr>Arial Unicode MS</vt:lpstr>
      <vt:lpstr>等线</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199</cp:revision>
  <dcterms:created xsi:type="dcterms:W3CDTF">2019-06-19T02:08:00Z</dcterms:created>
  <dcterms:modified xsi:type="dcterms:W3CDTF">2023-09-28T14:15:27Z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C642DA38BD4F4D1ABF8BEB63536DA9D3</vt:lpwstr>
  </property>
</Properties>
</file>