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87" r:id="rId16"/>
    <p:sldId id="258" r:id="rId17"/>
    <p:sldId id="275" r:id="rId18"/>
    <p:sldId id="276" r:id="rId19"/>
    <p:sldId id="259" r:id="rId20"/>
    <p:sldId id="261" r:id="rId21"/>
    <p:sldId id="262" r:id="rId22"/>
    <p:sldId id="294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0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66" y="1042"/>
      </p:cViewPr>
      <p:guideLst>
        <p:guide orient="horz" pos="1630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5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5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6.png"/><Relationship Id="rId6" Type="http://schemas.openxmlformats.org/officeDocument/2006/relationships/image" Target="../media/image48.png"/><Relationship Id="rId5" Type="http://schemas.openxmlformats.org/officeDocument/2006/relationships/image" Target="../media/image46.png"/><Relationship Id="rId4" Type="http://schemas.openxmlformats.org/officeDocument/2006/relationships/image" Target="../media/image35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三位数减三位数（二）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2379345" y="1596390"/>
            <a:ext cx="193230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（部）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685" name="Rectangle 51"/>
          <p:cNvSpPr/>
          <p:nvPr/>
        </p:nvSpPr>
        <p:spPr>
          <a:xfrm>
            <a:off x="445770" y="1596390"/>
            <a:ext cx="3862705" cy="68199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92220" y="2074545"/>
            <a:ext cx="4772660" cy="2736215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个位不够减，从十位退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，十位是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继续从百位上退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，再从这个退下的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到个位，这时十位上是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2950" y="2130425"/>
            <a:ext cx="2997200" cy="2332990"/>
            <a:chOff x="1616" y="2826"/>
            <a:chExt cx="4720" cy="3674"/>
          </a:xfrm>
        </p:grpSpPr>
        <p:grpSp>
          <p:nvGrpSpPr>
            <p:cNvPr id="7" name="组合 6"/>
            <p:cNvGrpSpPr/>
            <p:nvPr/>
          </p:nvGrpSpPr>
          <p:grpSpPr>
            <a:xfrm>
              <a:off x="1616" y="2826"/>
              <a:ext cx="4720" cy="3675"/>
              <a:chOff x="1616" y="2826"/>
              <a:chExt cx="4720" cy="3675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616" y="2826"/>
                <a:ext cx="4720" cy="2859"/>
                <a:chOff x="1598" y="2840"/>
                <a:chExt cx="4720" cy="2859"/>
              </a:xfrm>
            </p:grpSpPr>
            <p:sp>
              <p:nvSpPr>
                <p:cNvPr id="519" name="Rectangle 51"/>
                <p:cNvSpPr>
                  <a:spLocks noChangeArrowheads="1"/>
                </p:cNvSpPr>
                <p:nvPr/>
              </p:nvSpPr>
              <p:spPr bwMode="auto">
                <a:xfrm>
                  <a:off x="3545" y="2840"/>
                  <a:ext cx="873" cy="1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 type="none" w="lg" len="lg"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9</a:t>
                  </a:r>
                  <a:endPara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grpSp>
              <p:nvGrpSpPr>
                <p:cNvPr id="17" name="组合 7"/>
                <p:cNvGrpSpPr/>
                <p:nvPr/>
              </p:nvGrpSpPr>
              <p:grpSpPr>
                <a:xfrm>
                  <a:off x="1598" y="3695"/>
                  <a:ext cx="4720" cy="2004"/>
                  <a:chOff x="809346" y="2999455"/>
                  <a:chExt cx="2877095" cy="1739249"/>
                </a:xfrm>
              </p:grpSpPr>
              <p:sp>
                <p:nvSpPr>
                  <p:cNvPr id="18" name="Rectangle 51"/>
                  <p:cNvSpPr/>
                  <p:nvPr/>
                </p:nvSpPr>
                <p:spPr>
                  <a:xfrm>
                    <a:off x="809346" y="2999455"/>
                    <a:ext cx="2877095" cy="1739249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 4 0 3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－</a:t>
                    </a:r>
                    <a:r>
                      <a:rPr lang="zh-CN" altLang="en-US" sz="3200" b="1" baseline="-250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</a:t>
                    </a:r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1 5 8  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9" name="直接连接符 18"/>
                  <p:cNvCxnSpPr/>
                  <p:nvPr/>
                </p:nvCxnSpPr>
                <p:spPr>
                  <a:xfrm>
                    <a:off x="827633" y="4618935"/>
                    <a:ext cx="211820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" name="椭圆 20"/>
                <p:cNvSpPr>
                  <a:spLocks noChangeAspect="1"/>
                </p:cNvSpPr>
                <p:nvPr/>
              </p:nvSpPr>
              <p:spPr>
                <a:xfrm>
                  <a:off x="3815" y="3713"/>
                  <a:ext cx="89" cy="6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9" name="椭圆 8"/>
                <p:cNvSpPr>
                  <a:spLocks noChangeAspect="1"/>
                </p:cNvSpPr>
                <p:nvPr/>
              </p:nvSpPr>
              <p:spPr>
                <a:xfrm>
                  <a:off x="3179" y="3695"/>
                  <a:ext cx="89" cy="6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24" name="Rectangle 51"/>
                <p:cNvSpPr>
                  <a:spLocks noChangeArrowheads="1"/>
                </p:cNvSpPr>
                <p:nvPr/>
              </p:nvSpPr>
              <p:spPr bwMode="auto">
                <a:xfrm>
                  <a:off x="2932" y="2840"/>
                  <a:ext cx="1394" cy="1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 type="none" w="lg" len="lg"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3</a:t>
                  </a:r>
                  <a:endPara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4217" y="5583"/>
                <a:ext cx="76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57" y="5566"/>
              <a:ext cx="43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82" y="5581"/>
              <a:ext cx="43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5270" y="676910"/>
            <a:ext cx="88030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用自己的话说一说，个位不够减，十位上是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，该怎么退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58301" y="85168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06581" y="91533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2" name="云形标注 201"/>
          <p:cNvSpPr/>
          <p:nvPr/>
        </p:nvSpPr>
        <p:spPr>
          <a:xfrm>
            <a:off x="428125" y="1850538"/>
            <a:ext cx="2978456" cy="1338554"/>
          </a:xfrm>
          <a:prstGeom prst="cloudCallout">
            <a:avLst>
              <a:gd name="adj1" fmla="val -35169"/>
              <a:gd name="adj2" fmla="val 63856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计算是否正确呢？进行验算。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4099358" y="199396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4 0 3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485385" y="2466205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1 5 8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3488491" y="3081932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4919656" y="3048180"/>
            <a:ext cx="522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4509507" y="303315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4099358" y="303890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5715565" y="796052"/>
            <a:ext cx="2962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06018" y="188480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0781" y="188065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1316" y="3150139"/>
            <a:ext cx="1763275" cy="176327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620077" y="3740900"/>
            <a:ext cx="404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、被减数－差＝减数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50537" y="4177012"/>
            <a:ext cx="3838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、减数＋差＝被减数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33984" y="2286060"/>
            <a:ext cx="10086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9"/>
          <p:cNvSpPr txBox="1"/>
          <p:nvPr/>
        </p:nvSpPr>
        <p:spPr>
          <a:xfrm>
            <a:off x="7048796" y="1986798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2 4 5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2"/>
          <p:cNvSpPr txBox="1"/>
          <p:nvPr/>
        </p:nvSpPr>
        <p:spPr>
          <a:xfrm>
            <a:off x="6434823" y="2459043"/>
            <a:ext cx="21790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1 5 8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6437929" y="3074770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9"/>
          <p:cNvSpPr txBox="1"/>
          <p:nvPr/>
        </p:nvSpPr>
        <p:spPr>
          <a:xfrm>
            <a:off x="7869094" y="3041018"/>
            <a:ext cx="522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9"/>
          <p:cNvSpPr txBox="1"/>
          <p:nvPr/>
        </p:nvSpPr>
        <p:spPr>
          <a:xfrm>
            <a:off x="7478123" y="302697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9"/>
          <p:cNvSpPr txBox="1"/>
          <p:nvPr/>
        </p:nvSpPr>
        <p:spPr>
          <a:xfrm>
            <a:off x="7054818" y="303203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70358" y="278080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217358" y="278080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7" grpId="0"/>
      <p:bldP spid="55" grpId="0"/>
      <p:bldP spid="56" grpId="0"/>
      <p:bldP spid="58" grpId="0"/>
      <p:bldP spid="59" grpId="0"/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2971403" y="1607442"/>
            <a:ext cx="155376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（部）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685" name="Rectangle 51"/>
          <p:cNvSpPr/>
          <p:nvPr/>
        </p:nvSpPr>
        <p:spPr>
          <a:xfrm>
            <a:off x="1037431" y="1607442"/>
            <a:ext cx="3106341" cy="60769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676910" y="2118458"/>
            <a:ext cx="2809240" cy="2145030"/>
            <a:chOff x="-1066" y="2844"/>
            <a:chExt cx="4424" cy="3378"/>
          </a:xfrm>
        </p:grpSpPr>
        <p:sp>
          <p:nvSpPr>
            <p:cNvPr id="20" name="Rectangle 51"/>
            <p:cNvSpPr>
              <a:spLocks noChangeArrowheads="1"/>
            </p:cNvSpPr>
            <p:nvPr/>
          </p:nvSpPr>
          <p:spPr bwMode="auto">
            <a:xfrm>
              <a:off x="2130" y="2844"/>
              <a:ext cx="681" cy="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9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2380" y="3738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765" y="3720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1066" y="2844"/>
              <a:ext cx="4424" cy="3378"/>
              <a:chOff x="-1066" y="2844"/>
              <a:chExt cx="4424" cy="3378"/>
            </a:xfrm>
          </p:grpSpPr>
          <p:sp>
            <p:nvSpPr>
              <p:cNvPr id="26" name="Rectangle 51"/>
              <p:cNvSpPr>
                <a:spLocks noChangeArrowheads="1"/>
              </p:cNvSpPr>
              <p:nvPr/>
            </p:nvSpPr>
            <p:spPr bwMode="auto">
              <a:xfrm>
                <a:off x="1479" y="2844"/>
                <a:ext cx="1087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-1066" y="3740"/>
                <a:ext cx="4424" cy="2483"/>
                <a:chOff x="5380" y="5535"/>
                <a:chExt cx="4458" cy="250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105" y="7110"/>
                  <a:ext cx="3733" cy="9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2 4 5</a:t>
                  </a:r>
                  <a:endPara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7173" name="组合 32"/>
                <p:cNvGrpSpPr/>
                <p:nvPr/>
              </p:nvGrpSpPr>
              <p:grpSpPr>
                <a:xfrm>
                  <a:off x="5380" y="5535"/>
                  <a:ext cx="4458" cy="1660"/>
                  <a:chOff x="9126" y="4821"/>
                  <a:chExt cx="3686" cy="1661"/>
                </a:xfrm>
              </p:grpSpPr>
              <p:sp>
                <p:nvSpPr>
                  <p:cNvPr id="47174" name="文本框 20"/>
                  <p:cNvSpPr txBox="1"/>
                  <p:nvPr/>
                </p:nvSpPr>
                <p:spPr>
                  <a:xfrm>
                    <a:off x="10757" y="4821"/>
                    <a:ext cx="2042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4 0 3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7175" name="文本框 19"/>
                  <p:cNvSpPr txBox="1"/>
                  <p:nvPr/>
                </p:nvSpPr>
                <p:spPr>
                  <a:xfrm>
                    <a:off x="9126" y="5519"/>
                    <a:ext cx="3686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</a:t>
                    </a:r>
                    <a:r>
                      <a:rPr 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-</a:t>
                    </a:r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1 5 8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endParaRPr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>
                  <a:xfrm flipH="1">
                    <a:off x="10497" y="6459"/>
                    <a:ext cx="2300" cy="2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2684033" y="526686"/>
            <a:ext cx="5448300" cy="1370330"/>
            <a:chOff x="4081" y="88"/>
            <a:chExt cx="8580" cy="2158"/>
          </a:xfrm>
        </p:grpSpPr>
        <p:sp>
          <p:nvSpPr>
            <p:cNvPr id="30769" name="AutoShape 27"/>
            <p:cNvSpPr/>
            <p:nvPr/>
          </p:nvSpPr>
          <p:spPr>
            <a:xfrm>
              <a:off x="4081" y="692"/>
              <a:ext cx="6302" cy="1061"/>
            </a:xfrm>
            <a:prstGeom prst="wedgeRoundRectCallout">
              <a:avLst>
                <a:gd name="adj1" fmla="val 55807"/>
                <a:gd name="adj2" fmla="val -12207"/>
                <a:gd name="adj3" fmla="val 16667"/>
              </a:avLst>
            </a:prstGeom>
            <a:solidFill>
              <a:srgbClr val="000000">
                <a:alpha val="0"/>
              </a:srgb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举手回答：怎样验算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?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0503" y="88"/>
              <a:ext cx="2158" cy="215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812415" y="2472153"/>
            <a:ext cx="396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8450" y="3584038"/>
            <a:ext cx="315912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可以用被减数减去差，看是不是等于减数。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346325" y="2118458"/>
            <a:ext cx="2809240" cy="2145030"/>
            <a:chOff x="-1066" y="2844"/>
            <a:chExt cx="4424" cy="3378"/>
          </a:xfrm>
        </p:grpSpPr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2130" y="2844"/>
              <a:ext cx="681" cy="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9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2380" y="3738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765" y="3720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-1066" y="2844"/>
              <a:ext cx="4424" cy="3378"/>
              <a:chOff x="-1066" y="2844"/>
              <a:chExt cx="4424" cy="3378"/>
            </a:xfrm>
          </p:grpSpPr>
          <p:sp>
            <p:nvSpPr>
              <p:cNvPr id="59" name="Rectangle 51"/>
              <p:cNvSpPr>
                <a:spLocks noChangeArrowheads="1"/>
              </p:cNvSpPr>
              <p:nvPr/>
            </p:nvSpPr>
            <p:spPr bwMode="auto">
              <a:xfrm>
                <a:off x="1479" y="2844"/>
                <a:ext cx="1087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-1066" y="3740"/>
                <a:ext cx="4424" cy="2483"/>
                <a:chOff x="5380" y="5535"/>
                <a:chExt cx="4458" cy="2500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6105" y="7110"/>
                  <a:ext cx="3733" cy="9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1 5 8</a:t>
                  </a:r>
                  <a:endPara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62" name="组合 32"/>
                <p:cNvGrpSpPr/>
                <p:nvPr/>
              </p:nvGrpSpPr>
              <p:grpSpPr>
                <a:xfrm>
                  <a:off x="5380" y="5535"/>
                  <a:ext cx="4458" cy="1660"/>
                  <a:chOff x="9126" y="4821"/>
                  <a:chExt cx="3686" cy="1661"/>
                </a:xfrm>
              </p:grpSpPr>
              <p:sp>
                <p:nvSpPr>
                  <p:cNvPr id="63" name="文本框 20"/>
                  <p:cNvSpPr txBox="1"/>
                  <p:nvPr/>
                </p:nvSpPr>
                <p:spPr>
                  <a:xfrm>
                    <a:off x="10757" y="4821"/>
                    <a:ext cx="2042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4 0 3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4" name="文本框 19"/>
                  <p:cNvSpPr txBox="1"/>
                  <p:nvPr/>
                </p:nvSpPr>
                <p:spPr>
                  <a:xfrm>
                    <a:off x="9126" y="5519"/>
                    <a:ext cx="3686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</a:t>
                    </a:r>
                    <a:r>
                      <a:rPr 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-</a:t>
                    </a:r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2 4 5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endParaRPr>
                  </a:p>
                </p:txBody>
              </p:sp>
              <p:cxnSp>
                <p:nvCxnSpPr>
                  <p:cNvPr id="65" name="直接连接符 64"/>
                  <p:cNvCxnSpPr/>
                  <p:nvPr/>
                </p:nvCxnSpPr>
                <p:spPr>
                  <a:xfrm flipH="1">
                    <a:off x="10497" y="6459"/>
                    <a:ext cx="2300" cy="2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2485628" y="1028859"/>
            <a:ext cx="155376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（部）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685" name="Rectangle 51"/>
          <p:cNvSpPr/>
          <p:nvPr/>
        </p:nvSpPr>
        <p:spPr>
          <a:xfrm>
            <a:off x="551656" y="1028859"/>
            <a:ext cx="3106341" cy="60769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854075" y="1876425"/>
            <a:ext cx="2809240" cy="2145030"/>
            <a:chOff x="-1066" y="2844"/>
            <a:chExt cx="4424" cy="3378"/>
          </a:xfrm>
        </p:grpSpPr>
        <p:sp>
          <p:nvSpPr>
            <p:cNvPr id="20" name="Rectangle 51"/>
            <p:cNvSpPr>
              <a:spLocks noChangeArrowheads="1"/>
            </p:cNvSpPr>
            <p:nvPr/>
          </p:nvSpPr>
          <p:spPr bwMode="auto">
            <a:xfrm>
              <a:off x="2130" y="2844"/>
              <a:ext cx="681" cy="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9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2380" y="3738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765" y="3720"/>
              <a:ext cx="70" cy="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1066" y="2844"/>
              <a:ext cx="4424" cy="3378"/>
              <a:chOff x="-1066" y="2844"/>
              <a:chExt cx="4424" cy="3378"/>
            </a:xfrm>
          </p:grpSpPr>
          <p:sp>
            <p:nvSpPr>
              <p:cNvPr id="26" name="Rectangle 51"/>
              <p:cNvSpPr>
                <a:spLocks noChangeArrowheads="1"/>
              </p:cNvSpPr>
              <p:nvPr/>
            </p:nvSpPr>
            <p:spPr bwMode="auto">
              <a:xfrm>
                <a:off x="1479" y="2844"/>
                <a:ext cx="1087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-1066" y="3740"/>
                <a:ext cx="4424" cy="2483"/>
                <a:chOff x="5380" y="5535"/>
                <a:chExt cx="4458" cy="250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105" y="7110"/>
                  <a:ext cx="3733" cy="9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2 4 5</a:t>
                  </a:r>
                  <a:endPara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7173" name="组合 32"/>
                <p:cNvGrpSpPr/>
                <p:nvPr/>
              </p:nvGrpSpPr>
              <p:grpSpPr>
                <a:xfrm>
                  <a:off x="5380" y="5535"/>
                  <a:ext cx="4458" cy="1660"/>
                  <a:chOff x="9126" y="4821"/>
                  <a:chExt cx="3686" cy="1661"/>
                </a:xfrm>
              </p:grpSpPr>
              <p:sp>
                <p:nvSpPr>
                  <p:cNvPr id="47174" name="文本框 20"/>
                  <p:cNvSpPr txBox="1"/>
                  <p:nvPr/>
                </p:nvSpPr>
                <p:spPr>
                  <a:xfrm>
                    <a:off x="10757" y="4821"/>
                    <a:ext cx="2042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4 0 3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7175" name="文本框 19"/>
                  <p:cNvSpPr txBox="1"/>
                  <p:nvPr/>
                </p:nvSpPr>
                <p:spPr>
                  <a:xfrm>
                    <a:off x="9126" y="5519"/>
                    <a:ext cx="3686" cy="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r"/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</a:t>
                    </a:r>
                    <a:r>
                      <a:rPr 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-</a:t>
                    </a:r>
                    <a: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rPr>
                      <a:t> 1 5 8</a:t>
                    </a:r>
                    <a:endPara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endParaRPr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>
                  <a:xfrm flipH="1">
                    <a:off x="10497" y="6459"/>
                    <a:ext cx="2300" cy="2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4247936" y="1134745"/>
            <a:ext cx="4433570" cy="1056640"/>
            <a:chOff x="7021" y="191"/>
            <a:chExt cx="6982" cy="1664"/>
          </a:xfrm>
        </p:grpSpPr>
        <p:sp>
          <p:nvSpPr>
            <p:cNvPr id="30769" name="AutoShape 27"/>
            <p:cNvSpPr/>
            <p:nvPr/>
          </p:nvSpPr>
          <p:spPr>
            <a:xfrm>
              <a:off x="8575" y="650"/>
              <a:ext cx="5428" cy="1019"/>
            </a:xfrm>
            <a:prstGeom prst="wedgeRoundRectCallout">
              <a:avLst>
                <a:gd name="adj1" fmla="val -53253"/>
                <a:gd name="adj2" fmla="val -17451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还可以怎样验算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?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021" y="191"/>
              <a:ext cx="1664" cy="1664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635250" y="2230120"/>
            <a:ext cx="396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1285" y="3342005"/>
            <a:ext cx="315912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还可以用差加减数，看是不是等于被减数。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81860" y="2432050"/>
            <a:ext cx="2809240" cy="1576070"/>
            <a:chOff x="3715" y="3719"/>
            <a:chExt cx="4424" cy="2482"/>
          </a:xfrm>
        </p:grpSpPr>
        <p:grpSp>
          <p:nvGrpSpPr>
            <p:cNvPr id="9" name="组合 8"/>
            <p:cNvGrpSpPr/>
            <p:nvPr/>
          </p:nvGrpSpPr>
          <p:grpSpPr>
            <a:xfrm>
              <a:off x="3715" y="3719"/>
              <a:ext cx="4424" cy="2483"/>
              <a:chOff x="5380" y="5535"/>
              <a:chExt cx="4458" cy="250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05" y="7110"/>
                <a:ext cx="3733" cy="9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4 0 3</a:t>
                </a:r>
                <a:endPara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组合 32"/>
              <p:cNvGrpSpPr/>
              <p:nvPr/>
            </p:nvGrpSpPr>
            <p:grpSpPr>
              <a:xfrm>
                <a:off x="5380" y="5535"/>
                <a:ext cx="4458" cy="1660"/>
                <a:chOff x="9126" y="4821"/>
                <a:chExt cx="3686" cy="1661"/>
              </a:xfrm>
            </p:grpSpPr>
            <p:sp>
              <p:nvSpPr>
                <p:cNvPr id="13" name="文本框 20"/>
                <p:cNvSpPr txBox="1"/>
                <p:nvPr/>
              </p:nvSpPr>
              <p:spPr>
                <a:xfrm>
                  <a:off x="10757" y="4821"/>
                  <a:ext cx="2042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2 4 5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文本框 19"/>
                <p:cNvSpPr txBox="1"/>
                <p:nvPr/>
              </p:nvSpPr>
              <p:spPr>
                <a:xfrm>
                  <a:off x="9126" y="5519"/>
                  <a:ext cx="3686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rPr>
                    <a:t> </a:t>
                  </a:r>
                  <a:r>
                    <a:rPr lang="en-US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rPr>
                    <a:t>+</a:t>
                  </a:r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黑体" panose="02010609060101010101" pitchFamily="49" charset="-122"/>
                    </a:rPr>
                    <a:t> 1 5 8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endParaRPr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10497" y="6459"/>
                  <a:ext cx="2300" cy="2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" name="文本框 17"/>
            <p:cNvSpPr txBox="1"/>
            <p:nvPr/>
          </p:nvSpPr>
          <p:spPr>
            <a:xfrm>
              <a:off x="6530" y="4843"/>
              <a:ext cx="38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84" y="4843"/>
              <a:ext cx="38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"/>
          <p:cNvSpPr txBox="1"/>
          <p:nvPr/>
        </p:nvSpPr>
        <p:spPr>
          <a:xfrm>
            <a:off x="543802" y="770136"/>
            <a:ext cx="4568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1059731" y="1700635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268=        420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56=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931939" y="1687584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225266" y="1693232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1485313" y="2312796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5 0 0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1077293" y="2796614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2 6 8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1225622" y="3402902"/>
            <a:ext cx="1533287" cy="13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2305300" y="336016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924760" y="336016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5812" y="2693021"/>
            <a:ext cx="2141732" cy="2141732"/>
          </a:xfrm>
          <a:prstGeom prst="rect">
            <a:avLst/>
          </a:prstGeom>
        </p:spPr>
      </p:pic>
      <p:sp>
        <p:nvSpPr>
          <p:cNvPr id="42" name="TextBox 9"/>
          <p:cNvSpPr txBox="1"/>
          <p:nvPr/>
        </p:nvSpPr>
        <p:spPr>
          <a:xfrm>
            <a:off x="5057082" y="2400921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4 2 0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437731" y="2849060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5 6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793673" y="3491027"/>
            <a:ext cx="1537005" cy="16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/>
          <p:nvPr/>
        </p:nvSpPr>
        <p:spPr>
          <a:xfrm>
            <a:off x="5882864" y="345245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5475850" y="345245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58302" y="218019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52509" y="219756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9"/>
          <p:cNvSpPr txBox="1"/>
          <p:nvPr/>
        </p:nvSpPr>
        <p:spPr>
          <a:xfrm>
            <a:off x="1509062" y="336016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456676" y="2228623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050883" y="224599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5095310" y="3444918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59" grpId="0"/>
      <p:bldP spid="60" grpId="0"/>
      <p:bldP spid="61" grpId="0"/>
      <p:bldP spid="62" grpId="0"/>
      <p:bldP spid="6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67137" y="721769"/>
            <a:ext cx="34639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610782" y="1868954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189  800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367  307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149  206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378" y="2926733"/>
            <a:ext cx="1540009" cy="1983741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186846" y="3255382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433      158      413       79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618894" y="2392174"/>
            <a:ext cx="3024336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618894" y="2392174"/>
            <a:ext cx="157767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347086" y="2320166"/>
            <a:ext cx="1583848" cy="10792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15438" y="2392174"/>
            <a:ext cx="20391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763619" y="717794"/>
            <a:ext cx="769416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王强的妈妈要买一件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元的大衣，付给售货员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元，应该找回多少钱？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631932" y="1960364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506276" y="1954893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349" y="3112962"/>
            <a:ext cx="1299369" cy="156487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81593" y="4072923"/>
            <a:ext cx="3251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应该找回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4465787" y="3506950"/>
            <a:ext cx="576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4819347" y="3506950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61997" y="2614170"/>
            <a:ext cx="2625726" cy="964724"/>
            <a:chOff x="4262752" y="4166561"/>
            <a:chExt cx="2625726" cy="964724"/>
          </a:xfrm>
        </p:grpSpPr>
        <p:grpSp>
          <p:nvGrpSpPr>
            <p:cNvPr id="27" name="Group 50"/>
            <p:cNvGrpSpPr/>
            <p:nvPr/>
          </p:nvGrpSpPr>
          <p:grpSpPr bwMode="auto">
            <a:xfrm>
              <a:off x="4262752" y="4564547"/>
              <a:ext cx="2625726" cy="566738"/>
              <a:chOff x="2280" y="3018"/>
              <a:chExt cx="1654" cy="357"/>
            </a:xfrm>
          </p:grpSpPr>
          <p:sp>
            <p:nvSpPr>
              <p:cNvPr id="29" name="Rectangle 51"/>
              <p:cNvSpPr>
                <a:spLocks noChangeArrowheads="1"/>
              </p:cNvSpPr>
              <p:nvPr/>
            </p:nvSpPr>
            <p:spPr bwMode="auto">
              <a:xfrm>
                <a:off x="2280" y="3018"/>
                <a:ext cx="16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</a:t>
                </a:r>
                <a:r>
                  <a: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4 6 5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847" y="3375"/>
                <a:ext cx="108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/>
            <p:cNvSpPr/>
            <p:nvPr/>
          </p:nvSpPr>
          <p:spPr>
            <a:xfrm>
              <a:off x="5332973" y="4166561"/>
              <a:ext cx="14526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5 0 0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4394188" y="2337015"/>
            <a:ext cx="574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51"/>
          <p:cNvSpPr>
            <a:spLocks noChangeArrowheads="1"/>
          </p:cNvSpPr>
          <p:nvPr/>
        </p:nvSpPr>
        <p:spPr bwMode="auto">
          <a:xfrm>
            <a:off x="4036026" y="2337015"/>
            <a:ext cx="574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4" grpId="0"/>
      <p:bldP spid="25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85668" y="72303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6640" y="1558084"/>
            <a:ext cx="5112568" cy="26776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三位数减三位数（被减数中间有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）减法的计算方法：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减起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③如果个位上的数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就从百位退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，再在十位上加十再减。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6761266" y="2279967"/>
            <a:ext cx="2063473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4 0 3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6280138" y="2770127"/>
            <a:ext cx="20955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1 5 8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6283114" y="3385719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7714279" y="3351967"/>
            <a:ext cx="522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7304130" y="333694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6893981" y="334269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50171" y="218859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9699" y="218444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1" grpId="0" build="p"/>
      <p:bldP spid="25" grpId="0"/>
      <p:bldP spid="2" grpId="0"/>
      <p:bldP spid="44" grpId="0"/>
      <p:bldP spid="45" grpId="0"/>
      <p:bldP spid="4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844054" y="2309094"/>
            <a:ext cx="2211079" cy="2211079"/>
          </a:xfrm>
          <a:prstGeom prst="rect">
            <a:avLst/>
          </a:prstGeom>
        </p:spPr>
      </p:pic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889045" y="844446"/>
            <a:ext cx="71669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021" y="1560027"/>
            <a:ext cx="66247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）被减数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多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的数是（      ）。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比（      ）多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的数是（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588779" y="1666212"/>
            <a:ext cx="53593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57960" y="1662699"/>
            <a:ext cx="1075444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5576259" y="2275608"/>
            <a:ext cx="957145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194750" y="2951850"/>
            <a:ext cx="957145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921493" y="3580750"/>
            <a:ext cx="957145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3" grpId="0"/>
      <p:bldP spid="4" grpId="0"/>
      <p:bldP spid="16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118" y="2777647"/>
            <a:ext cx="1596994" cy="1961662"/>
          </a:xfrm>
          <a:prstGeom prst="rect">
            <a:avLst/>
          </a:prstGeom>
        </p:spPr>
      </p:pic>
      <p:sp>
        <p:nvSpPr>
          <p:cNvPr id="34" name="矩形标注 33"/>
          <p:cNvSpPr/>
          <p:nvPr/>
        </p:nvSpPr>
        <p:spPr>
          <a:xfrm>
            <a:off x="245904" y="1315197"/>
            <a:ext cx="2423464" cy="1658620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你能说一说笔算减法时，要注意什么？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304827" y="551969"/>
            <a:ext cx="71669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538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087778" y="1445411"/>
            <a:ext cx="936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"/>
          <a:stretch>
            <a:fillRect/>
          </a:stretch>
        </p:blipFill>
        <p:spPr>
          <a:xfrm>
            <a:off x="5366621" y="2016629"/>
            <a:ext cx="3272627" cy="2551129"/>
          </a:xfrm>
          <a:prstGeom prst="rect">
            <a:avLst/>
          </a:prstGeom>
        </p:spPr>
      </p:pic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525014" y="2194535"/>
            <a:ext cx="2926897" cy="2308324"/>
          </a:xfrm>
          <a:prstGeom prst="rect">
            <a:avLst/>
          </a:prstGeom>
          <a:noFill/>
          <a:ln w="9525">
            <a:noFill/>
            <a:prstDash val="lgDash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indent="373380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相同数位对齐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从个位减起。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indent="373380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哪一位上的数不够减，从前一位退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12082" y="346652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941892" y="2583063"/>
            <a:ext cx="1521766" cy="1001519"/>
            <a:chOff x="4620780" y="2083049"/>
            <a:chExt cx="1521766" cy="1001519"/>
          </a:xfrm>
        </p:grpSpPr>
        <p:sp>
          <p:nvSpPr>
            <p:cNvPr id="30" name="矩形 29"/>
            <p:cNvSpPr/>
            <p:nvPr/>
          </p:nvSpPr>
          <p:spPr>
            <a:xfrm>
              <a:off x="4923943" y="2083049"/>
              <a:ext cx="12186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8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04157" y="2499793"/>
              <a:ext cx="12186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2 7 9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624090" y="3044288"/>
              <a:ext cx="141499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4620780" y="254412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642247" y="347026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22216" y="34665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2699" y="258306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41821" y="258824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10086" y="219287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81844" y="219287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7" grpId="0" bldLvl="0" animBg="1"/>
      <p:bldP spid="28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/>
          <p:nvPr/>
        </p:nvSpPr>
        <p:spPr>
          <a:xfrm>
            <a:off x="3644503" y="2320813"/>
            <a:ext cx="197802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250525" y="709579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19673" y="1218902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80822" y="866620"/>
            <a:ext cx="6683920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年计划生产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部国产电视动画片，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年计划生产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部国产电视动画片。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年计划多生产多少部动画片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35020" y="2844165"/>
            <a:ext cx="2979420" cy="1089025"/>
            <a:chOff x="8430" y="5574"/>
            <a:chExt cx="4692" cy="1715"/>
          </a:xfrm>
        </p:grpSpPr>
        <p:sp>
          <p:nvSpPr>
            <p:cNvPr id="25" name="TextBox 9"/>
            <p:cNvSpPr txBox="1"/>
            <p:nvPr/>
          </p:nvSpPr>
          <p:spPr>
            <a:xfrm>
              <a:off x="9397" y="5574"/>
              <a:ext cx="3250" cy="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4 0 3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12"/>
            <p:cNvSpPr txBox="1"/>
            <p:nvPr/>
          </p:nvSpPr>
          <p:spPr>
            <a:xfrm>
              <a:off x="8430" y="6318"/>
              <a:ext cx="4693" cy="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1 5 8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8435" y="7287"/>
              <a:ext cx="2989" cy="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32105" y="4127500"/>
            <a:ext cx="854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小组讨论：用小棒摆一摆，然后复述一下该怎么计算。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5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~1/AppData/Local/Temp/kaimatting_20200308010224/output_20200308010234..pngoutput_20200308010234.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7195" y="2236153"/>
            <a:ext cx="4143375" cy="925830"/>
          </a:xfrm>
          <a:prstGeom prst="rect">
            <a:avLst/>
          </a:prstGeom>
        </p:spPr>
      </p:pic>
      <p:sp>
        <p:nvSpPr>
          <p:cNvPr id="20492" name="Text Box 1002"/>
          <p:cNvSpPr txBox="1"/>
          <p:nvPr/>
        </p:nvSpPr>
        <p:spPr>
          <a:xfrm>
            <a:off x="3546951" y="2230596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Text Box 1003"/>
          <p:cNvSpPr txBox="1"/>
          <p:nvPr/>
        </p:nvSpPr>
        <p:spPr>
          <a:xfrm>
            <a:off x="3547269" y="3024505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4" name="Text Box 1004"/>
          <p:cNvSpPr txBox="1"/>
          <p:nvPr/>
        </p:nvSpPr>
        <p:spPr>
          <a:xfrm>
            <a:off x="3547269" y="3860483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5" name="Picture 649" descr="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808" y="3933746"/>
            <a:ext cx="690563" cy="5345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291465" y="796290"/>
            <a:ext cx="5243830" cy="1216025"/>
            <a:chOff x="348" y="1129"/>
            <a:chExt cx="8258" cy="1915"/>
          </a:xfrm>
        </p:grpSpPr>
        <p:sp>
          <p:nvSpPr>
            <p:cNvPr id="20518" name="AutoShape 27"/>
            <p:cNvSpPr/>
            <p:nvPr/>
          </p:nvSpPr>
          <p:spPr>
            <a:xfrm>
              <a:off x="2022" y="1573"/>
              <a:ext cx="6584" cy="1200"/>
            </a:xfrm>
            <a:prstGeom prst="wedgeRoundRectCallout">
              <a:avLst>
                <a:gd name="adj1" fmla="val -56385"/>
                <a:gd name="adj2" fmla="val 7896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先摆出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个百，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个一。</a:t>
              </a:r>
              <a:endPara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48" y="1129"/>
              <a:ext cx="1915" cy="191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50240" y="2440940"/>
            <a:ext cx="2239645" cy="1576705"/>
            <a:chOff x="5380" y="5535"/>
            <a:chExt cx="4508" cy="2500"/>
          </a:xfrm>
        </p:grpSpPr>
        <p:sp>
          <p:nvSpPr>
            <p:cNvPr id="31" name="文本框 30"/>
            <p:cNvSpPr txBox="1"/>
            <p:nvPr/>
          </p:nvSpPr>
          <p:spPr>
            <a:xfrm>
              <a:off x="6105" y="7110"/>
              <a:ext cx="3733" cy="9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173" name="组合 32"/>
            <p:cNvGrpSpPr/>
            <p:nvPr/>
          </p:nvGrpSpPr>
          <p:grpSpPr>
            <a:xfrm>
              <a:off x="5380" y="5535"/>
              <a:ext cx="4508" cy="1660"/>
              <a:chOff x="9126" y="4821"/>
              <a:chExt cx="3727" cy="1661"/>
            </a:xfrm>
          </p:grpSpPr>
          <p:sp>
            <p:nvSpPr>
              <p:cNvPr id="47174" name="文本框 20"/>
              <p:cNvSpPr txBox="1"/>
              <p:nvPr/>
            </p:nvSpPr>
            <p:spPr>
              <a:xfrm>
                <a:off x="10757" y="4821"/>
                <a:ext cx="2042" cy="9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4 0 3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175" name="文本框 19"/>
              <p:cNvSpPr txBox="1"/>
              <p:nvPr/>
            </p:nvSpPr>
            <p:spPr>
              <a:xfrm>
                <a:off x="9126" y="5519"/>
                <a:ext cx="3686" cy="9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 </a:t>
                </a:r>
                <a:r>
                  <a:rPr lang="en-US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-</a:t>
                </a:r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 1 5 8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10553" y="6459"/>
                <a:ext cx="2300" cy="2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  <p:bldP spid="20493" grpId="0"/>
      <p:bldP spid="204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2" name="Text Box 1002"/>
          <p:cNvSpPr txBox="1"/>
          <p:nvPr/>
        </p:nvSpPr>
        <p:spPr>
          <a:xfrm>
            <a:off x="3402171" y="2366124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Text Box 1003"/>
          <p:cNvSpPr txBox="1"/>
          <p:nvPr/>
        </p:nvSpPr>
        <p:spPr>
          <a:xfrm>
            <a:off x="3359309" y="3214008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4" name="Text Box 1004"/>
          <p:cNvSpPr txBox="1"/>
          <p:nvPr/>
        </p:nvSpPr>
        <p:spPr>
          <a:xfrm>
            <a:off x="3359309" y="3957276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81" name="Picture 637" descr="C:\Users\Administrator\Desktop\图片5.png图片5"/>
          <p:cNvPicPr>
            <a:picLocks noChangeAspect="1"/>
          </p:cNvPicPr>
          <p:nvPr/>
        </p:nvPicPr>
        <p:blipFill>
          <a:blip r:embed="rId1"/>
          <a:srcRect l="98" r="98"/>
          <a:stretch>
            <a:fillRect/>
          </a:stretch>
        </p:blipFill>
        <p:spPr>
          <a:xfrm>
            <a:off x="7118350" y="1413783"/>
            <a:ext cx="1920240" cy="1684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811" name="Group 667"/>
          <p:cNvGrpSpPr/>
          <p:nvPr/>
        </p:nvGrpSpPr>
        <p:grpSpPr>
          <a:xfrm>
            <a:off x="4006136" y="3170908"/>
            <a:ext cx="3676650" cy="694134"/>
            <a:chOff x="633" y="2387"/>
            <a:chExt cx="3088" cy="583"/>
          </a:xfrm>
        </p:grpSpPr>
        <p:pic>
          <p:nvPicPr>
            <p:cNvPr id="20505" name="Picture 638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6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6" name="Picture 639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7" name="Picture 640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8" name="Picture 641" descr="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3" y="2387"/>
              <a:ext cx="415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9" name="Picture 642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05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0" name="Picture 643" descr="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8" y="2387"/>
              <a:ext cx="415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1" name="Picture 644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2" name="Picture 645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4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3" name="Picture 646" descr="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0" y="2387"/>
              <a:ext cx="415" cy="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4" name="Picture 647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7" y="2387"/>
              <a:ext cx="416" cy="58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15" name="Picture 649" descr="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848" y="4030539"/>
            <a:ext cx="690563" cy="5345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2305526" y="535181"/>
            <a:ext cx="6909435" cy="1684655"/>
            <a:chOff x="3855" y="394"/>
            <a:chExt cx="10881" cy="2653"/>
          </a:xfrm>
        </p:grpSpPr>
        <p:sp>
          <p:nvSpPr>
            <p:cNvPr id="20521" name="AutoShape 27"/>
            <p:cNvSpPr/>
            <p:nvPr/>
          </p:nvSpPr>
          <p:spPr>
            <a:xfrm>
              <a:off x="3855" y="640"/>
              <a:ext cx="8506" cy="2201"/>
            </a:xfrm>
            <a:prstGeom prst="wedgeRoundRectCallout">
              <a:avLst>
                <a:gd name="adj1" fmla="val 54222"/>
                <a:gd name="adj2" fmla="val -5514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个位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减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不够减，从十位上退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，十位上是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，就要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从百位上退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作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/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/>
              <a:endPara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2083" y="394"/>
              <a:ext cx="2653" cy="265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0" y="2641873"/>
            <a:ext cx="2809240" cy="1576679"/>
            <a:chOff x="5380" y="5535"/>
            <a:chExt cx="4458" cy="2500"/>
          </a:xfrm>
        </p:grpSpPr>
        <p:sp>
          <p:nvSpPr>
            <p:cNvPr id="31" name="文本框 30"/>
            <p:cNvSpPr txBox="1"/>
            <p:nvPr/>
          </p:nvSpPr>
          <p:spPr>
            <a:xfrm>
              <a:off x="6105" y="7110"/>
              <a:ext cx="3733" cy="9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173" name="组合 32"/>
            <p:cNvGrpSpPr/>
            <p:nvPr/>
          </p:nvGrpSpPr>
          <p:grpSpPr>
            <a:xfrm>
              <a:off x="5380" y="5535"/>
              <a:ext cx="4458" cy="1660"/>
              <a:chOff x="9126" y="4821"/>
              <a:chExt cx="3686" cy="1661"/>
            </a:xfrm>
          </p:grpSpPr>
          <p:sp>
            <p:nvSpPr>
              <p:cNvPr id="47174" name="文本框 20"/>
              <p:cNvSpPr txBox="1"/>
              <p:nvPr/>
            </p:nvSpPr>
            <p:spPr>
              <a:xfrm>
                <a:off x="10757" y="4821"/>
                <a:ext cx="2042" cy="9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4 0 3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175" name="文本框 19"/>
              <p:cNvSpPr txBox="1"/>
              <p:nvPr/>
            </p:nvSpPr>
            <p:spPr>
              <a:xfrm>
                <a:off x="9126" y="5519"/>
                <a:ext cx="3686" cy="9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 </a:t>
                </a:r>
                <a:r>
                  <a:rPr lang="en-US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-</a:t>
                </a:r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黑体" panose="02010609060101010101" pitchFamily="49" charset="-122"/>
                  </a:rPr>
                  <a:t> 1 5 8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10497" y="6459"/>
                <a:ext cx="2300" cy="2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椭圆 12"/>
          <p:cNvSpPr/>
          <p:nvPr/>
        </p:nvSpPr>
        <p:spPr>
          <a:xfrm>
            <a:off x="2174875" y="2587898"/>
            <a:ext cx="55563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Times New Roman" panose="02020603050405020304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92605" y="2587898"/>
            <a:ext cx="55563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Times New Roman" panose="02020603050405020304"/>
            </a:endParaRPr>
          </a:p>
        </p:txBody>
      </p:sp>
      <p:pic>
        <p:nvPicPr>
          <p:cNvPr id="20500" name="Picture 634" descr="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9473" y="217197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1" name="Picture 635" descr="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5792" y="217197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2" name="Picture 636" descr="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2111" y="217197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1 0.009281 C -0.088751 0.063910 -0.173471 0.118770 -0.224861 0.145390 C -0.276251 0.172010 -0.295871 0.164831 -0.312361 0.169000 C -0.328851 0.173171 -0.326421 0.171781 -0.323821 0.170390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67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0" name="Text Box 1002"/>
          <p:cNvSpPr txBox="1"/>
          <p:nvPr/>
        </p:nvSpPr>
        <p:spPr>
          <a:xfrm>
            <a:off x="4064159" y="2044780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Text Box 1003"/>
          <p:cNvSpPr txBox="1"/>
          <p:nvPr/>
        </p:nvSpPr>
        <p:spPr>
          <a:xfrm>
            <a:off x="4064159" y="3016488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Text Box 1004"/>
          <p:cNvSpPr txBox="1"/>
          <p:nvPr/>
        </p:nvSpPr>
        <p:spPr>
          <a:xfrm>
            <a:off x="4064159" y="3975894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6" name="Picture 14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06" y="186023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Picture 15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4125" y="186023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Picture 16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0444" y="1860233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Picture 19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271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0" name="Picture 20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231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1" name="Picture 21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846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2" name="Picture 22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887" y="3016488"/>
            <a:ext cx="494109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Picture 24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965" y="3016488"/>
            <a:ext cx="49411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Picture 25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350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5" name="Picture 26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734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6" name="Picture 27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503" y="3016488"/>
            <a:ext cx="49411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7" name="Picture 28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119" y="3016488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8" name="Picture 29" descr="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519" y="4029472"/>
            <a:ext cx="690563" cy="534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8" name="Picture 36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581" y="3016488"/>
            <a:ext cx="494109" cy="69413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709" name="Group 37"/>
          <p:cNvGrpSpPr/>
          <p:nvPr/>
        </p:nvGrpSpPr>
        <p:grpSpPr>
          <a:xfrm>
            <a:off x="6072744" y="4028281"/>
            <a:ext cx="1966913" cy="540544"/>
            <a:chOff x="2397" y="3339"/>
            <a:chExt cx="1903" cy="525"/>
          </a:xfrm>
        </p:grpSpPr>
        <p:pic>
          <p:nvPicPr>
            <p:cNvPr id="22561" name="Picture 38" descr="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97" y="3339"/>
              <a:ext cx="676" cy="5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62" name="Picture 39" descr="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5" y="3339"/>
              <a:ext cx="676" cy="5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63" name="Picture 40" descr="5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40" y="3366"/>
              <a:ext cx="360" cy="4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64" name="Picture 41" descr="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6" y="3339"/>
              <a:ext cx="676" cy="52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9" name="Rectangle 51"/>
          <p:cNvSpPr>
            <a:spLocks noChangeArrowheads="1"/>
          </p:cNvSpPr>
          <p:nvPr/>
        </p:nvSpPr>
        <p:spPr bwMode="auto">
          <a:xfrm>
            <a:off x="2145030" y="1794510"/>
            <a:ext cx="55435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3" name="组合 7"/>
          <p:cNvGrpSpPr/>
          <p:nvPr/>
        </p:nvGrpSpPr>
        <p:grpSpPr>
          <a:xfrm>
            <a:off x="908685" y="2337435"/>
            <a:ext cx="2997200" cy="1272540"/>
            <a:chOff x="809346" y="2999455"/>
            <a:chExt cx="2877095" cy="1739249"/>
          </a:xfrm>
        </p:grpSpPr>
        <p:sp>
          <p:nvSpPr>
            <p:cNvPr id="18447" name="Rectangle 51"/>
            <p:cNvSpPr/>
            <p:nvPr/>
          </p:nvSpPr>
          <p:spPr>
            <a:xfrm>
              <a:off x="809346" y="2999455"/>
              <a:ext cx="2877095" cy="173924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4 0 3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zh-CN" altLang="en-US" sz="3200" b="1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1 5 8  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27633" y="4618935"/>
              <a:ext cx="21182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>
            <a:spLocks noChangeAspect="1"/>
          </p:cNvSpPr>
          <p:nvPr/>
        </p:nvSpPr>
        <p:spPr>
          <a:xfrm>
            <a:off x="2316480" y="2348865"/>
            <a:ext cx="56515" cy="431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912620" y="2337435"/>
            <a:ext cx="56515" cy="431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755775" y="1794510"/>
            <a:ext cx="88519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40965" y="499671"/>
            <a:ext cx="5975985" cy="1310005"/>
            <a:chOff x="4693" y="286"/>
            <a:chExt cx="9411" cy="2063"/>
          </a:xfrm>
        </p:grpSpPr>
        <p:sp>
          <p:nvSpPr>
            <p:cNvPr id="22571" name="AutoShape 27"/>
            <p:cNvSpPr/>
            <p:nvPr/>
          </p:nvSpPr>
          <p:spPr>
            <a:xfrm>
              <a:off x="4693" y="653"/>
              <a:ext cx="7256" cy="1616"/>
            </a:xfrm>
            <a:prstGeom prst="wedgeRoundRectCallout">
              <a:avLst>
                <a:gd name="adj1" fmla="val 55829"/>
                <a:gd name="adj2" fmla="val -7054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再从退下的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中退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到个位作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，这时十位上是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/>
              <a:endPara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425" y="286"/>
              <a:ext cx="1679" cy="206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-159385" y="3385185"/>
            <a:ext cx="3957955" cy="1535430"/>
            <a:chOff x="-334" y="5275"/>
            <a:chExt cx="6233" cy="2418"/>
          </a:xfrm>
        </p:grpSpPr>
        <p:sp>
          <p:nvSpPr>
            <p:cNvPr id="22574" name="AutoShape 27"/>
            <p:cNvSpPr/>
            <p:nvPr/>
          </p:nvSpPr>
          <p:spPr>
            <a:xfrm>
              <a:off x="1717" y="6316"/>
              <a:ext cx="4182" cy="789"/>
            </a:xfrm>
            <a:prstGeom prst="wedgeRoundRectCallout">
              <a:avLst>
                <a:gd name="adj1" fmla="val -55404"/>
                <a:gd name="adj2" fmla="val -23930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个位上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13</a:t>
              </a:r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334" y="5275"/>
              <a:ext cx="2418" cy="241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068472 0.18530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98194 0.000000 L -0.098194 0.000000 " pathEditMode="relative" ptsTypes="">
                                      <p:cBhvr>
                                        <p:cTn id="22" dur="20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Text Box 1002"/>
          <p:cNvSpPr txBox="1"/>
          <p:nvPr/>
        </p:nvSpPr>
        <p:spPr>
          <a:xfrm>
            <a:off x="4680744" y="1800464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9" name="Text Box 1003"/>
          <p:cNvSpPr txBox="1"/>
          <p:nvPr/>
        </p:nvSpPr>
        <p:spPr>
          <a:xfrm>
            <a:off x="4680744" y="3022997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0" name="Text Box 1004"/>
          <p:cNvSpPr txBox="1"/>
          <p:nvPr/>
        </p:nvSpPr>
        <p:spPr>
          <a:xfrm>
            <a:off x="4680744" y="4053523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94" name="Picture 9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4391" y="1715611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Picture 10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0710" y="1715611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6" name="Picture 11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7029" y="1715611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6" name="Picture 21" descr="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104" y="4107101"/>
            <a:ext cx="690563" cy="53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34" name="AutoShape 38"/>
          <p:cNvSpPr/>
          <p:nvPr/>
        </p:nvSpPr>
        <p:spPr>
          <a:xfrm>
            <a:off x="6045200" y="4096385"/>
            <a:ext cx="1578769" cy="578644"/>
          </a:xfrm>
          <a:prstGeom prst="parallelogram">
            <a:avLst>
              <a:gd name="adj" fmla="val 53708"/>
            </a:avLst>
          </a:prstGeom>
          <a:noFill/>
          <a:ln w="19050" cap="flat" cmpd="sng">
            <a:solidFill>
              <a:srgbClr val="99336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611" name="Group 39"/>
          <p:cNvGrpSpPr/>
          <p:nvPr/>
        </p:nvGrpSpPr>
        <p:grpSpPr>
          <a:xfrm>
            <a:off x="5771356" y="4111863"/>
            <a:ext cx="536972" cy="532209"/>
            <a:chOff x="2871" y="3382"/>
            <a:chExt cx="505" cy="501"/>
          </a:xfrm>
        </p:grpSpPr>
        <p:pic>
          <p:nvPicPr>
            <p:cNvPr id="24612" name="Picture 40" descr="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1" y="3382"/>
              <a:ext cx="360" cy="4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13" name="Picture 41" descr="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6" y="3385"/>
              <a:ext cx="360" cy="4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38" name="Group 42"/>
          <p:cNvGrpSpPr/>
          <p:nvPr/>
        </p:nvGrpSpPr>
        <p:grpSpPr>
          <a:xfrm>
            <a:off x="6094016" y="4117816"/>
            <a:ext cx="1490663" cy="540544"/>
            <a:chOff x="1415" y="3454"/>
            <a:chExt cx="1402" cy="508"/>
          </a:xfrm>
        </p:grpSpPr>
        <p:grpSp>
          <p:nvGrpSpPr>
            <p:cNvPr id="24615" name="Group 43"/>
            <p:cNvGrpSpPr/>
            <p:nvPr/>
          </p:nvGrpSpPr>
          <p:grpSpPr>
            <a:xfrm>
              <a:off x="2312" y="3454"/>
              <a:ext cx="505" cy="501"/>
              <a:chOff x="2871" y="3382"/>
              <a:chExt cx="505" cy="501"/>
            </a:xfrm>
          </p:grpSpPr>
          <p:pic>
            <p:nvPicPr>
              <p:cNvPr id="24616" name="Picture 44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1" y="3382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17" name="Picture 45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3385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18" name="Group 46"/>
            <p:cNvGrpSpPr/>
            <p:nvPr/>
          </p:nvGrpSpPr>
          <p:grpSpPr>
            <a:xfrm>
              <a:off x="2012" y="3461"/>
              <a:ext cx="505" cy="501"/>
              <a:chOff x="2871" y="3382"/>
              <a:chExt cx="505" cy="501"/>
            </a:xfrm>
          </p:grpSpPr>
          <p:pic>
            <p:nvPicPr>
              <p:cNvPr id="24619" name="Picture 47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1" y="3382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20" name="Picture 48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3385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21" name="Group 49"/>
            <p:cNvGrpSpPr/>
            <p:nvPr/>
          </p:nvGrpSpPr>
          <p:grpSpPr>
            <a:xfrm>
              <a:off x="1707" y="3454"/>
              <a:ext cx="505" cy="501"/>
              <a:chOff x="2871" y="3382"/>
              <a:chExt cx="505" cy="501"/>
            </a:xfrm>
          </p:grpSpPr>
          <p:pic>
            <p:nvPicPr>
              <p:cNvPr id="24622" name="Picture 50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1" y="3382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23" name="Picture 51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3385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24" name="Group 52"/>
            <p:cNvGrpSpPr/>
            <p:nvPr/>
          </p:nvGrpSpPr>
          <p:grpSpPr>
            <a:xfrm>
              <a:off x="1415" y="3457"/>
              <a:ext cx="505" cy="501"/>
              <a:chOff x="2871" y="3382"/>
              <a:chExt cx="505" cy="501"/>
            </a:xfrm>
          </p:grpSpPr>
          <p:pic>
            <p:nvPicPr>
              <p:cNvPr id="24625" name="Picture 53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1" y="3382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26" name="Picture 54" descr="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3385"/>
                <a:ext cx="360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5" name="组合 4"/>
          <p:cNvGrpSpPr/>
          <p:nvPr/>
        </p:nvGrpSpPr>
        <p:grpSpPr>
          <a:xfrm>
            <a:off x="1014730" y="1803400"/>
            <a:ext cx="2997200" cy="1815465"/>
            <a:chOff x="1598" y="2840"/>
            <a:chExt cx="4720" cy="2859"/>
          </a:xfrm>
        </p:grpSpPr>
        <p:sp>
          <p:nvSpPr>
            <p:cNvPr id="519" name="Rectangle 51"/>
            <p:cNvSpPr>
              <a:spLocks noChangeArrowheads="1"/>
            </p:cNvSpPr>
            <p:nvPr/>
          </p:nvSpPr>
          <p:spPr bwMode="auto">
            <a:xfrm>
              <a:off x="3545" y="2840"/>
              <a:ext cx="873" cy="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9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9" name="组合 7"/>
            <p:cNvGrpSpPr/>
            <p:nvPr/>
          </p:nvGrpSpPr>
          <p:grpSpPr>
            <a:xfrm>
              <a:off x="1598" y="3695"/>
              <a:ext cx="4720" cy="2004"/>
              <a:chOff x="809346" y="2999455"/>
              <a:chExt cx="2877095" cy="1739249"/>
            </a:xfrm>
          </p:grpSpPr>
          <p:sp>
            <p:nvSpPr>
              <p:cNvPr id="12" name="Rectangle 51"/>
              <p:cNvSpPr/>
              <p:nvPr/>
            </p:nvSpPr>
            <p:spPr>
              <a:xfrm>
                <a:off x="809346" y="2999455"/>
                <a:ext cx="2877095" cy="173924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4 0 3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－</a:t>
                </a:r>
                <a:r>
                  <a:rPr lang="zh-CN" altLang="en-US" sz="3200" b="1" baseline="-250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1 5 8  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827633" y="4618935"/>
                <a:ext cx="21182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3815" y="3713"/>
              <a:ext cx="89" cy="6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3179" y="3695"/>
              <a:ext cx="89" cy="6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2932" y="2840"/>
              <a:ext cx="1394" cy="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0195" y="513080"/>
            <a:ext cx="5141595" cy="1264920"/>
            <a:chOff x="576" y="808"/>
            <a:chExt cx="8097" cy="1992"/>
          </a:xfrm>
        </p:grpSpPr>
        <p:sp>
          <p:nvSpPr>
            <p:cNvPr id="24631" name="AutoShape 27"/>
            <p:cNvSpPr/>
            <p:nvPr/>
          </p:nvSpPr>
          <p:spPr>
            <a:xfrm>
              <a:off x="576" y="1422"/>
              <a:ext cx="6105" cy="880"/>
            </a:xfrm>
            <a:prstGeom prst="wedgeRoundRectCallout">
              <a:avLst>
                <a:gd name="adj1" fmla="val 54635"/>
                <a:gd name="adj2" fmla="val -8636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先算个位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13</a:t>
              </a:r>
              <a:r>
                <a:rPr lang="en-US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en-US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/>
              <a:endPara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681" y="808"/>
              <a:ext cx="1992" cy="1992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666365" y="3554095"/>
            <a:ext cx="488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55895" y="3023235"/>
            <a:ext cx="3321685" cy="693420"/>
            <a:chOff x="8277" y="4761"/>
            <a:chExt cx="5231" cy="1092"/>
          </a:xfrm>
        </p:grpSpPr>
        <p:pic>
          <p:nvPicPr>
            <p:cNvPr id="24597" name="Picture 12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89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8" name="Picture 13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77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9" name="Picture 14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4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0" name="Picture 15" descr="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46" y="4761"/>
              <a:ext cx="778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1" name="Picture 16" descr="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30" y="4761"/>
              <a:ext cx="778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2" name="Picture 17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73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3" name="Picture 18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16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4" name="Picture 19" descr="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03" y="4761"/>
              <a:ext cx="778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5" name="Picture 20" descr="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59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7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4" grpId="0" bldLvl="0" animBg="1"/>
      <p:bldP spid="29734" grpId="1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AutoShape 546"/>
          <p:cNvSpPr/>
          <p:nvPr/>
        </p:nvSpPr>
        <p:spPr>
          <a:xfrm>
            <a:off x="7163197" y="1941348"/>
            <a:ext cx="1416844" cy="987029"/>
          </a:xfrm>
          <a:prstGeom prst="parallelogram">
            <a:avLst>
              <a:gd name="adj" fmla="val 41136"/>
            </a:avLst>
          </a:prstGeom>
          <a:solidFill>
            <a:schemeClr val="bg1">
              <a:alpha val="0"/>
            </a:schemeClr>
          </a:solidFill>
          <a:ln w="19050" cap="flat" cmpd="sng">
            <a:solidFill>
              <a:srgbClr val="99336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878" name="AutoShape 606"/>
          <p:cNvSpPr/>
          <p:nvPr/>
        </p:nvSpPr>
        <p:spPr>
          <a:xfrm>
            <a:off x="6568520" y="3240003"/>
            <a:ext cx="2110978" cy="792956"/>
          </a:xfrm>
          <a:prstGeom prst="parallelogram">
            <a:avLst>
              <a:gd name="adj" fmla="val 37861"/>
            </a:avLst>
          </a:prstGeom>
          <a:solidFill>
            <a:srgbClr val="FF0000">
              <a:alpha val="0"/>
            </a:srgbClr>
          </a:solidFill>
          <a:ln w="19050" cap="flat" cmpd="sng">
            <a:solidFill>
              <a:srgbClr val="99336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8" name="Text Box 1002"/>
          <p:cNvSpPr txBox="1"/>
          <p:nvPr/>
        </p:nvSpPr>
        <p:spPr>
          <a:xfrm>
            <a:off x="4680744" y="2066682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9" name="Text Box 1003"/>
          <p:cNvSpPr txBox="1"/>
          <p:nvPr/>
        </p:nvSpPr>
        <p:spPr>
          <a:xfrm>
            <a:off x="4680744" y="3289215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0" name="Text Box 1004"/>
          <p:cNvSpPr txBox="1"/>
          <p:nvPr/>
        </p:nvSpPr>
        <p:spPr>
          <a:xfrm>
            <a:off x="4680744" y="4319741"/>
            <a:ext cx="550069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94" name="Picture 9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4391" y="1981829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Picture 10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0710" y="1981829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6" name="Picture 11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7029" y="1981829"/>
            <a:ext cx="1056084" cy="926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7" name="Picture 12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856" y="3289215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8" name="Picture 13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816" y="3289215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9" name="Picture 14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431" y="3289215"/>
            <a:ext cx="495300" cy="694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0" name="Picture 15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472" y="3289215"/>
            <a:ext cx="494109" cy="69413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" name="组合 39"/>
          <p:cNvGrpSpPr/>
          <p:nvPr/>
        </p:nvGrpSpPr>
        <p:grpSpPr>
          <a:xfrm>
            <a:off x="6669405" y="3289453"/>
            <a:ext cx="1908175" cy="693420"/>
            <a:chOff x="10503" y="4761"/>
            <a:chExt cx="3005" cy="1092"/>
          </a:xfrm>
        </p:grpSpPr>
        <p:pic>
          <p:nvPicPr>
            <p:cNvPr id="24601" name="Picture 16" descr="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30" y="4761"/>
              <a:ext cx="778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2" name="Picture 17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73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3" name="Picture 18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16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4" name="Picture 19" descr="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3" y="4761"/>
              <a:ext cx="778" cy="10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05" name="Picture 20" descr="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59" y="4761"/>
              <a:ext cx="780" cy="10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606" name="Picture 21" descr="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104" y="4373319"/>
            <a:ext cx="690563" cy="5345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611" name="Group 39"/>
          <p:cNvGrpSpPr/>
          <p:nvPr/>
        </p:nvGrpSpPr>
        <p:grpSpPr>
          <a:xfrm>
            <a:off x="5771356" y="4378081"/>
            <a:ext cx="536972" cy="532209"/>
            <a:chOff x="2871" y="3382"/>
            <a:chExt cx="505" cy="501"/>
          </a:xfrm>
        </p:grpSpPr>
        <p:pic>
          <p:nvPicPr>
            <p:cNvPr id="24612" name="Picture 40" descr="5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71" y="3382"/>
              <a:ext cx="360" cy="4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13" name="Picture 41" descr="5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16" y="3385"/>
              <a:ext cx="360" cy="4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232410" y="755964"/>
            <a:ext cx="4497070" cy="1396365"/>
            <a:chOff x="150" y="910"/>
            <a:chExt cx="7082" cy="2199"/>
          </a:xfrm>
        </p:grpSpPr>
        <p:sp>
          <p:nvSpPr>
            <p:cNvPr id="26672" name="AutoShape 27"/>
            <p:cNvSpPr/>
            <p:nvPr/>
          </p:nvSpPr>
          <p:spPr>
            <a:xfrm>
              <a:off x="150" y="1855"/>
              <a:ext cx="5469" cy="783"/>
            </a:xfrm>
            <a:prstGeom prst="wedgeRoundRectCallout">
              <a:avLst>
                <a:gd name="adj1" fmla="val 57167"/>
                <a:gd name="adj2" fmla="val 36778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再算十位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endPara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232" y="910"/>
              <a:ext cx="2000" cy="219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856162" y="785056"/>
            <a:ext cx="3626485" cy="1218565"/>
            <a:chOff x="8834" y="597"/>
            <a:chExt cx="5711" cy="1919"/>
          </a:xfrm>
          <a:solidFill>
            <a:srgbClr val="000000">
              <a:alpha val="0"/>
            </a:srgbClr>
          </a:solidFill>
        </p:grpSpPr>
        <p:sp>
          <p:nvSpPr>
            <p:cNvPr id="26675" name="AutoShape 27"/>
            <p:cNvSpPr/>
            <p:nvPr/>
          </p:nvSpPr>
          <p:spPr>
            <a:xfrm>
              <a:off x="8834" y="974"/>
              <a:ext cx="3792" cy="1269"/>
            </a:xfrm>
            <a:prstGeom prst="wedgeRoundRectCallout">
              <a:avLst>
                <a:gd name="adj1" fmla="val 52887"/>
                <a:gd name="adj2" fmla="val 19235"/>
                <a:gd name="adj3" fmla="val 16667"/>
              </a:avLst>
            </a:prstGeom>
            <a:grpFill/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8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最后算百位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2626" y="597"/>
              <a:ext cx="1919" cy="1919"/>
            </a:xfrm>
            <a:prstGeom prst="rect">
              <a:avLst/>
            </a:prstGeom>
            <a:grpFill/>
          </p:spPr>
        </p:pic>
      </p:grpSp>
      <p:grpSp>
        <p:nvGrpSpPr>
          <p:cNvPr id="15" name="组合 14"/>
          <p:cNvGrpSpPr/>
          <p:nvPr/>
        </p:nvGrpSpPr>
        <p:grpSpPr>
          <a:xfrm>
            <a:off x="1026160" y="2060728"/>
            <a:ext cx="2997200" cy="2333625"/>
            <a:chOff x="1616" y="2826"/>
            <a:chExt cx="4720" cy="3675"/>
          </a:xfrm>
        </p:grpSpPr>
        <p:grpSp>
          <p:nvGrpSpPr>
            <p:cNvPr id="16" name="组合 15"/>
            <p:cNvGrpSpPr/>
            <p:nvPr/>
          </p:nvGrpSpPr>
          <p:grpSpPr>
            <a:xfrm>
              <a:off x="1616" y="2826"/>
              <a:ext cx="4720" cy="2859"/>
              <a:chOff x="1598" y="2840"/>
              <a:chExt cx="4720" cy="2859"/>
            </a:xfrm>
          </p:grpSpPr>
          <p:sp>
            <p:nvSpPr>
              <p:cNvPr id="519" name="Rectangle 51"/>
              <p:cNvSpPr>
                <a:spLocks noChangeArrowheads="1"/>
              </p:cNvSpPr>
              <p:nvPr/>
            </p:nvSpPr>
            <p:spPr bwMode="auto">
              <a:xfrm>
                <a:off x="3545" y="2840"/>
                <a:ext cx="873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9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17" name="组合 7"/>
              <p:cNvGrpSpPr/>
              <p:nvPr/>
            </p:nvGrpSpPr>
            <p:grpSpPr>
              <a:xfrm>
                <a:off x="1598" y="3695"/>
                <a:ext cx="4720" cy="2004"/>
                <a:chOff x="809346" y="2999455"/>
                <a:chExt cx="2877095" cy="1739249"/>
              </a:xfrm>
            </p:grpSpPr>
            <p:sp>
              <p:nvSpPr>
                <p:cNvPr id="18" name="Rectangle 51"/>
                <p:cNvSpPr/>
                <p:nvPr/>
              </p:nvSpPr>
              <p:spPr>
                <a:xfrm>
                  <a:off x="809346" y="2999455"/>
                  <a:ext cx="2877095" cy="173924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 4 0 3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－</a:t>
                  </a:r>
                  <a:r>
                    <a:rPr lang="zh-CN" altLang="en-US" sz="3200" b="1" baseline="-25000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</a:t>
                  </a:r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1 5 8  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827633" y="4618935"/>
                  <a:ext cx="21182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3815" y="3713"/>
                <a:ext cx="89" cy="6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2" name="椭圆 21"/>
              <p:cNvSpPr>
                <a:spLocks noChangeAspect="1"/>
              </p:cNvSpPr>
              <p:nvPr/>
            </p:nvSpPr>
            <p:spPr>
              <a:xfrm>
                <a:off x="3179" y="3695"/>
                <a:ext cx="89" cy="6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Rectangle 51"/>
              <p:cNvSpPr>
                <a:spLocks noChangeArrowheads="1"/>
              </p:cNvSpPr>
              <p:nvPr/>
            </p:nvSpPr>
            <p:spPr bwMode="auto">
              <a:xfrm>
                <a:off x="2932" y="2840"/>
                <a:ext cx="1394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217" y="5583"/>
              <a:ext cx="7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258695" y="3800628"/>
            <a:ext cx="277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30070" y="3810153"/>
            <a:ext cx="277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45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45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" grpId="0" bldLvl="0" animBg="1"/>
      <p:bldP spid="631" grpId="1" bldLvl="0" animBg="1"/>
      <p:bldP spid="54878" grpId="0" bldLvl="0" animBg="1"/>
      <p:bldP spid="54878" grpId="1" bldLvl="0" animBg="1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WPS 演示</Application>
  <PresentationFormat>全屏显示(16:9)</PresentationFormat>
  <Paragraphs>372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8180F888FF684BA1A9741182FFF54D12_12</vt:lpwstr>
  </property>
</Properties>
</file>