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5" r:id="rId6"/>
    <p:sldId id="260" r:id="rId7"/>
    <p:sldId id="267" r:id="rId8"/>
    <p:sldId id="268" r:id="rId9"/>
    <p:sldId id="269" r:id="rId10"/>
    <p:sldId id="270" r:id="rId11"/>
    <p:sldId id="272" r:id="rId12"/>
    <p:sldId id="273" r:id="rId13"/>
    <p:sldId id="274" r:id="rId14"/>
    <p:sldId id="287" r:id="rId15"/>
    <p:sldId id="258" r:id="rId16"/>
    <p:sldId id="275" r:id="rId17"/>
    <p:sldId id="276" r:id="rId18"/>
    <p:sldId id="277" r:id="rId19"/>
    <p:sldId id="278" r:id="rId20"/>
    <p:sldId id="279" r:id="rId21"/>
    <p:sldId id="259" r:id="rId22"/>
    <p:sldId id="289" r:id="rId23"/>
    <p:sldId id="261" r:id="rId24"/>
    <p:sldId id="262" r:id="rId25"/>
    <p:sldId id="298" r:id="rId26"/>
  </p:sldIdLst>
  <p:sldSz cx="9144000" cy="5143500" type="screen16x9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8" userDrawn="1">
          <p15:clr>
            <a:srgbClr val="A4A3A4"/>
          </p15:clr>
        </p15:guide>
        <p15:guide id="2" pos="2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6E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802" y="893"/>
      </p:cViewPr>
      <p:guideLst>
        <p:guide orient="horz" pos="1648"/>
        <p:guide pos="28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png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png"/><Relationship Id="rId1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5914" y="192286"/>
            <a:ext cx="446660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万以内的加法和减法（一）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7" name="组合 16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9" name="矩形: 圆角 18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: 圆角 19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4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三位数减三位数（一）</a:t>
                  </a:r>
                  <a:endParaRPr lang="zh-CN" altLang="en-US" sz="4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矩形 194"/>
          <p:cNvSpPr/>
          <p:nvPr/>
        </p:nvSpPr>
        <p:spPr>
          <a:xfrm>
            <a:off x="2149411" y="88724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3397691" y="950896"/>
            <a:ext cx="3960440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435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86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36935" y="3009760"/>
            <a:ext cx="1161388" cy="1426588"/>
          </a:xfrm>
          <a:prstGeom prst="rect">
            <a:avLst/>
          </a:prstGeom>
        </p:spPr>
      </p:pic>
      <p:sp>
        <p:nvSpPr>
          <p:cNvPr id="202" name="云形标注 201"/>
          <p:cNvSpPr/>
          <p:nvPr/>
        </p:nvSpPr>
        <p:spPr>
          <a:xfrm>
            <a:off x="5698732" y="1676046"/>
            <a:ext cx="2978456" cy="1338554"/>
          </a:xfrm>
          <a:prstGeom prst="cloudCallout">
            <a:avLst>
              <a:gd name="adj1" fmla="val 25379"/>
              <a:gd name="adj2" fmla="val 62907"/>
            </a:avLst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想一想，竖式应该怎样写？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9"/>
          <p:cNvSpPr txBox="1"/>
          <p:nvPr/>
        </p:nvSpPr>
        <p:spPr>
          <a:xfrm>
            <a:off x="4090468" y="2029520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4 3 5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2"/>
          <p:cNvSpPr txBox="1"/>
          <p:nvPr/>
        </p:nvSpPr>
        <p:spPr>
          <a:xfrm>
            <a:off x="3476495" y="2501765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8 6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3479601" y="3117492"/>
            <a:ext cx="1898310" cy="10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9"/>
          <p:cNvSpPr txBox="1"/>
          <p:nvPr/>
        </p:nvSpPr>
        <p:spPr>
          <a:xfrm>
            <a:off x="4910766" y="3083740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9"/>
          <p:cNvSpPr txBox="1"/>
          <p:nvPr/>
        </p:nvSpPr>
        <p:spPr>
          <a:xfrm>
            <a:off x="4500617" y="3068714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9"/>
          <p:cNvSpPr txBox="1"/>
          <p:nvPr/>
        </p:nvSpPr>
        <p:spPr>
          <a:xfrm>
            <a:off x="4090468" y="3074467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5499214" y="3083740"/>
            <a:ext cx="1800200" cy="689178"/>
          </a:xfrm>
          <a:prstGeom prst="wedgeRoundRectCallout">
            <a:avLst>
              <a:gd name="adj1" fmla="val -58929"/>
              <a:gd name="adj2" fmla="val -50830"/>
              <a:gd name="adj3" fmla="val 16667"/>
            </a:avLst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个位上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不够减，怎么办？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3687502" y="3833330"/>
            <a:ext cx="1740440" cy="829943"/>
          </a:xfrm>
          <a:prstGeom prst="wedgeRoundRectCallout">
            <a:avLst>
              <a:gd name="adj1" fmla="val 7165"/>
              <a:gd name="adj2" fmla="val -83877"/>
              <a:gd name="adj3" fmla="val 16667"/>
            </a:avLst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十位上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借走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2,2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不够减怎么办？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2042830" y="3428329"/>
            <a:ext cx="1409056" cy="689178"/>
          </a:xfrm>
          <a:prstGeom prst="wedgeRoundRectCallout">
            <a:avLst>
              <a:gd name="adj1" fmla="val 92107"/>
              <a:gd name="adj2" fmla="val -45302"/>
              <a:gd name="adj3" fmla="val 16667"/>
            </a:avLst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百位上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借走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17107" y="1540802"/>
            <a:ext cx="3059388" cy="1965728"/>
            <a:chOff x="709292" y="1724012"/>
            <a:chExt cx="3059388" cy="1965728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292" y="1724012"/>
              <a:ext cx="3059388" cy="1965728"/>
            </a:xfrm>
            <a:prstGeom prst="rect">
              <a:avLst/>
            </a:prstGeom>
          </p:spPr>
        </p:pic>
        <p:sp>
          <p:nvSpPr>
            <p:cNvPr id="35" name="矩形 34"/>
            <p:cNvSpPr/>
            <p:nvPr/>
          </p:nvSpPr>
          <p:spPr>
            <a:xfrm>
              <a:off x="1105233" y="2235564"/>
              <a:ext cx="2616510" cy="1126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相同数位对齐，从个位算起。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TextBox 9"/>
          <p:cNvSpPr txBox="1"/>
          <p:nvPr/>
        </p:nvSpPr>
        <p:spPr>
          <a:xfrm>
            <a:off x="5453481" y="832710"/>
            <a:ext cx="29625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349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497128" y="1920365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81891" y="1916219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44" grpId="0"/>
      <p:bldP spid="45" grpId="0"/>
      <p:bldP spid="46" grpId="0"/>
      <p:bldP spid="4" grpId="0" bldLvl="0" animBg="1"/>
      <p:bldP spid="27" grpId="0" bldLvl="0" animBg="1"/>
      <p:bldP spid="29" grpId="0" bldLvl="0" animBg="1"/>
      <p:bldP spid="36" grpId="0"/>
      <p:bldP spid="37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995801" y="1214160"/>
          <a:ext cx="7152397" cy="137924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11661"/>
                <a:gridCol w="755092"/>
                <a:gridCol w="755092"/>
                <a:gridCol w="755092"/>
                <a:gridCol w="755092"/>
                <a:gridCol w="755092"/>
                <a:gridCol w="755092"/>
                <a:gridCol w="755092"/>
                <a:gridCol w="755092"/>
              </a:tblGrid>
              <a:tr h="459748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年度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2006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2007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2008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2009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2010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2011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748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总数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部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29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86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186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249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322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385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435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748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优秀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部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—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33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2179839" y="318437"/>
            <a:ext cx="4608282" cy="1108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国产电视动画片生产情况统计表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46733" y="2776837"/>
            <a:ext cx="5450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2005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年少生产多少部动画片？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3"/>
          <p:cNvSpPr txBox="1"/>
          <p:nvPr/>
        </p:nvSpPr>
        <p:spPr>
          <a:xfrm>
            <a:off x="2843808" y="3421936"/>
            <a:ext cx="145103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9"/>
          <p:cNvSpPr txBox="1"/>
          <p:nvPr/>
        </p:nvSpPr>
        <p:spPr>
          <a:xfrm>
            <a:off x="4139952" y="3421936"/>
            <a:ext cx="29625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（部）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9"/>
          <p:cNvSpPr txBox="1"/>
          <p:nvPr/>
        </p:nvSpPr>
        <p:spPr>
          <a:xfrm>
            <a:off x="1425997" y="4043778"/>
            <a:ext cx="68511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年比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年少生产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部动画片。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50575" y="2090497"/>
            <a:ext cx="7254910" cy="2251727"/>
            <a:chOff x="1631454" y="1851670"/>
            <a:chExt cx="6883088" cy="2251727"/>
          </a:xfrm>
        </p:grpSpPr>
        <p:sp>
          <p:nvSpPr>
            <p:cNvPr id="30" name="圆角矩形 29"/>
            <p:cNvSpPr/>
            <p:nvPr/>
          </p:nvSpPr>
          <p:spPr>
            <a:xfrm>
              <a:off x="1631454" y="1851670"/>
              <a:ext cx="5943624" cy="225172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6755266" y="2210389"/>
              <a:ext cx="1759276" cy="1854311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1438607" y="2185308"/>
            <a:ext cx="56886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相同数位对齐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减起。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哪一位不够减，从前一位退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继续减。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82880" y="658656"/>
            <a:ext cx="86836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举手回答：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三位数减三位数（连续退位）的笔算方法：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1"/>
          <p:cNvSpPr txBox="1"/>
          <p:nvPr/>
        </p:nvSpPr>
        <p:spPr>
          <a:xfrm>
            <a:off x="532198" y="796806"/>
            <a:ext cx="45683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"/>
          <p:cNvSpPr txBox="1"/>
          <p:nvPr/>
        </p:nvSpPr>
        <p:spPr>
          <a:xfrm>
            <a:off x="944161" y="1968844"/>
            <a:ext cx="757237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299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275=        589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123=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9"/>
          <p:cNvSpPr txBox="1"/>
          <p:nvPr/>
        </p:nvSpPr>
        <p:spPr>
          <a:xfrm>
            <a:off x="2816369" y="1955793"/>
            <a:ext cx="83661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4"/>
          <p:cNvSpPr txBox="1"/>
          <p:nvPr/>
        </p:nvSpPr>
        <p:spPr>
          <a:xfrm>
            <a:off x="6344760" y="1971013"/>
            <a:ext cx="12241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9"/>
          <p:cNvSpPr txBox="1"/>
          <p:nvPr/>
        </p:nvSpPr>
        <p:spPr>
          <a:xfrm>
            <a:off x="1369743" y="2581005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2 9 9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2"/>
          <p:cNvSpPr txBox="1"/>
          <p:nvPr/>
        </p:nvSpPr>
        <p:spPr>
          <a:xfrm>
            <a:off x="961723" y="3064823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2 7 5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1110052" y="3671111"/>
            <a:ext cx="1533287" cy="1322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9"/>
          <p:cNvSpPr txBox="1"/>
          <p:nvPr/>
        </p:nvSpPr>
        <p:spPr>
          <a:xfrm>
            <a:off x="2189730" y="3628371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9"/>
          <p:cNvSpPr txBox="1"/>
          <p:nvPr/>
        </p:nvSpPr>
        <p:spPr>
          <a:xfrm>
            <a:off x="1762277" y="3623922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7280646" y="1004621"/>
            <a:ext cx="1990038" cy="2112648"/>
          </a:xfrm>
          <a:prstGeom prst="rect">
            <a:avLst/>
          </a:prstGeom>
        </p:spPr>
      </p:pic>
      <p:sp>
        <p:nvSpPr>
          <p:cNvPr id="42" name="TextBox 9"/>
          <p:cNvSpPr txBox="1"/>
          <p:nvPr/>
        </p:nvSpPr>
        <p:spPr>
          <a:xfrm>
            <a:off x="4941512" y="2669130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5 8 9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2"/>
          <p:cNvSpPr txBox="1"/>
          <p:nvPr/>
        </p:nvSpPr>
        <p:spPr>
          <a:xfrm>
            <a:off x="4322161" y="3117269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1 2 3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4678103" y="3759236"/>
            <a:ext cx="1537005" cy="164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9"/>
          <p:cNvSpPr txBox="1"/>
          <p:nvPr/>
        </p:nvSpPr>
        <p:spPr>
          <a:xfrm>
            <a:off x="5767294" y="3720659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9"/>
          <p:cNvSpPr txBox="1"/>
          <p:nvPr/>
        </p:nvSpPr>
        <p:spPr>
          <a:xfrm>
            <a:off x="5360280" y="3720659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9"/>
          <p:cNvSpPr txBox="1"/>
          <p:nvPr/>
        </p:nvSpPr>
        <p:spPr>
          <a:xfrm>
            <a:off x="4969459" y="3712149"/>
            <a:ext cx="50647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6" grpId="0"/>
      <p:bldP spid="37" grpId="0"/>
      <p:bldP spid="39" grpId="0"/>
      <p:bldP spid="40" grpId="0"/>
      <p:bldP spid="42" grpId="0"/>
      <p:bldP spid="43" grpId="0"/>
      <p:bldP spid="45" grpId="0"/>
      <p:bldP spid="46" grpId="0"/>
      <p:bldP spid="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1"/>
          <p:cNvSpPr txBox="1"/>
          <p:nvPr/>
        </p:nvSpPr>
        <p:spPr>
          <a:xfrm>
            <a:off x="631729" y="851554"/>
            <a:ext cx="45683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"/>
          <p:cNvSpPr txBox="1"/>
          <p:nvPr/>
        </p:nvSpPr>
        <p:spPr>
          <a:xfrm>
            <a:off x="811446" y="2048219"/>
            <a:ext cx="757237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354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66=        133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74=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9"/>
          <p:cNvSpPr txBox="1"/>
          <p:nvPr/>
        </p:nvSpPr>
        <p:spPr>
          <a:xfrm>
            <a:off x="2683654" y="2035168"/>
            <a:ext cx="83661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4"/>
          <p:cNvSpPr txBox="1"/>
          <p:nvPr/>
        </p:nvSpPr>
        <p:spPr>
          <a:xfrm>
            <a:off x="5840533" y="2038114"/>
            <a:ext cx="12241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9"/>
          <p:cNvSpPr txBox="1"/>
          <p:nvPr/>
        </p:nvSpPr>
        <p:spPr>
          <a:xfrm>
            <a:off x="1237028" y="2660380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3 5 4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2"/>
          <p:cNvSpPr txBox="1"/>
          <p:nvPr/>
        </p:nvSpPr>
        <p:spPr>
          <a:xfrm>
            <a:off x="829008" y="3144198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 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6 6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977337" y="3750486"/>
            <a:ext cx="1533287" cy="1322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9"/>
          <p:cNvSpPr txBox="1"/>
          <p:nvPr/>
        </p:nvSpPr>
        <p:spPr>
          <a:xfrm>
            <a:off x="2057015" y="3707746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9"/>
          <p:cNvSpPr txBox="1"/>
          <p:nvPr/>
        </p:nvSpPr>
        <p:spPr>
          <a:xfrm>
            <a:off x="1676475" y="3707746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7177665" y="1634511"/>
            <a:ext cx="2063471" cy="2190605"/>
          </a:xfrm>
          <a:prstGeom prst="rect">
            <a:avLst/>
          </a:prstGeom>
        </p:spPr>
      </p:pic>
      <p:sp>
        <p:nvSpPr>
          <p:cNvPr id="42" name="TextBox 9"/>
          <p:cNvSpPr txBox="1"/>
          <p:nvPr/>
        </p:nvSpPr>
        <p:spPr>
          <a:xfrm>
            <a:off x="4808797" y="2748505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1 3 3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2"/>
          <p:cNvSpPr txBox="1"/>
          <p:nvPr/>
        </p:nvSpPr>
        <p:spPr>
          <a:xfrm>
            <a:off x="4189446" y="3196644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7 4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4545388" y="3838611"/>
            <a:ext cx="1537005" cy="164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9"/>
          <p:cNvSpPr txBox="1"/>
          <p:nvPr/>
        </p:nvSpPr>
        <p:spPr>
          <a:xfrm>
            <a:off x="5634579" y="3800034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9"/>
          <p:cNvSpPr txBox="1"/>
          <p:nvPr/>
        </p:nvSpPr>
        <p:spPr>
          <a:xfrm>
            <a:off x="5227565" y="3800034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610017" y="2527781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204224" y="2545148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9"/>
          <p:cNvSpPr txBox="1"/>
          <p:nvPr/>
        </p:nvSpPr>
        <p:spPr>
          <a:xfrm>
            <a:off x="1260777" y="3707746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208391" y="2576207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802598" y="2593574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6" grpId="0"/>
      <p:bldP spid="37" grpId="0"/>
      <p:bldP spid="39" grpId="0"/>
      <p:bldP spid="40" grpId="0"/>
      <p:bldP spid="42" grpId="0"/>
      <p:bldP spid="43" grpId="0"/>
      <p:bldP spid="45" grpId="0"/>
      <p:bldP spid="46" grpId="0"/>
      <p:bldP spid="59" grpId="0"/>
      <p:bldP spid="60" grpId="0"/>
      <p:bldP spid="61" grpId="0"/>
      <p:bldP spid="62" grpId="0"/>
      <p:bldP spid="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649040" y="689299"/>
            <a:ext cx="284416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连一连。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1407582" y="1939439"/>
            <a:ext cx="7344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586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56  369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233  456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330  238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6125" y="2997218"/>
            <a:ext cx="1540009" cy="1983741"/>
          </a:xfrm>
          <a:prstGeom prst="rect">
            <a:avLst/>
          </a:prstGeom>
        </p:spPr>
      </p:pic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1983646" y="3325867"/>
            <a:ext cx="62646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136      530      203       126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415694" y="2462659"/>
            <a:ext cx="1440160" cy="100722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2415694" y="2462659"/>
            <a:ext cx="1577672" cy="93521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727734" y="2390651"/>
            <a:ext cx="1656512" cy="107923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5656054" y="2462659"/>
            <a:ext cx="1860096" cy="100722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605696" y="757329"/>
            <a:ext cx="289687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连一连。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1478067" y="1904514"/>
            <a:ext cx="7344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456  594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129  900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325  643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663" y="2962293"/>
            <a:ext cx="1540009" cy="1983741"/>
          </a:xfrm>
          <a:prstGeom prst="rect">
            <a:avLst/>
          </a:prstGeom>
        </p:spPr>
      </p:pic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2054131" y="3290942"/>
            <a:ext cx="62646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465      154      586       575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486179" y="2427734"/>
            <a:ext cx="1440160" cy="100722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2486179" y="2427734"/>
            <a:ext cx="1577672" cy="93521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798219" y="2355726"/>
            <a:ext cx="1656512" cy="107923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5726539" y="2427734"/>
            <a:ext cx="1860096" cy="100722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587229" y="704454"/>
            <a:ext cx="7975180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超市运来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568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千克水果，卖出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千克，还剩多少千克？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2445877" y="1917848"/>
            <a:ext cx="2913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568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51"/>
          <p:cNvSpPr>
            <a:spLocks noChangeArrowheads="1"/>
          </p:cNvSpPr>
          <p:nvPr/>
        </p:nvSpPr>
        <p:spPr bwMode="auto">
          <a:xfrm>
            <a:off x="4320221" y="1912377"/>
            <a:ext cx="25095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26451" y="4112102"/>
            <a:ext cx="2808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3805019" y="3460469"/>
            <a:ext cx="6954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51"/>
          <p:cNvSpPr>
            <a:spLocks noChangeArrowheads="1"/>
          </p:cNvSpPr>
          <p:nvPr/>
        </p:nvSpPr>
        <p:spPr bwMode="auto">
          <a:xfrm>
            <a:off x="4158579" y="3460469"/>
            <a:ext cx="6954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4512138" y="3461915"/>
            <a:ext cx="6954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720069" y="2546571"/>
            <a:ext cx="2693490" cy="984250"/>
            <a:chOff x="4640576" y="4272443"/>
            <a:chExt cx="2232025" cy="984250"/>
          </a:xfrm>
        </p:grpSpPr>
        <p:grpSp>
          <p:nvGrpSpPr>
            <p:cNvPr id="15" name="Group 50"/>
            <p:cNvGrpSpPr/>
            <p:nvPr/>
          </p:nvGrpSpPr>
          <p:grpSpPr bwMode="auto">
            <a:xfrm>
              <a:off x="4640576" y="4272443"/>
              <a:ext cx="2232025" cy="984250"/>
              <a:chOff x="2518" y="2834"/>
              <a:chExt cx="1406" cy="620"/>
            </a:xfrm>
          </p:grpSpPr>
          <p:sp>
            <p:nvSpPr>
              <p:cNvPr id="17" name="Rectangle 51"/>
              <p:cNvSpPr>
                <a:spLocks noChangeArrowheads="1"/>
              </p:cNvSpPr>
              <p:nvPr/>
            </p:nvSpPr>
            <p:spPr bwMode="auto">
              <a:xfrm>
                <a:off x="2518" y="2834"/>
                <a:ext cx="140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 5 6 8</a:t>
                </a:r>
                <a:endParaRPr lang="en-US" altLang="zh-CN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2763" y="3454"/>
                <a:ext cx="108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矩形 15"/>
            <p:cNvSpPr/>
            <p:nvPr/>
          </p:nvSpPr>
          <p:spPr>
            <a:xfrm>
              <a:off x="5080283" y="4683771"/>
              <a:ext cx="135254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3 2 5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3497" y="2686060"/>
            <a:ext cx="2119394" cy="21243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539552" y="638038"/>
            <a:ext cx="8196044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二年级回收废电池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298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节，三年级回收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365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节，三年级比二年级多回收了多少节废电池？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2631932" y="1960364"/>
            <a:ext cx="2913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298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51"/>
          <p:cNvSpPr>
            <a:spLocks noChangeArrowheads="1"/>
          </p:cNvSpPr>
          <p:nvPr/>
        </p:nvSpPr>
        <p:spPr bwMode="auto">
          <a:xfrm>
            <a:off x="4506276" y="1954893"/>
            <a:ext cx="25095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（节）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48173" y="2591356"/>
            <a:ext cx="2287468" cy="2290992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001029" y="4054033"/>
            <a:ext cx="65035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三年级比二年级多回收了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节废电池。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51"/>
          <p:cNvSpPr>
            <a:spLocks noChangeArrowheads="1"/>
          </p:cNvSpPr>
          <p:nvPr/>
        </p:nvSpPr>
        <p:spPr bwMode="auto">
          <a:xfrm>
            <a:off x="4465787" y="3506950"/>
            <a:ext cx="5762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51"/>
          <p:cNvSpPr>
            <a:spLocks noChangeArrowheads="1"/>
          </p:cNvSpPr>
          <p:nvPr/>
        </p:nvSpPr>
        <p:spPr bwMode="auto">
          <a:xfrm>
            <a:off x="4819347" y="3506950"/>
            <a:ext cx="5762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661997" y="2614170"/>
            <a:ext cx="2625726" cy="964724"/>
            <a:chOff x="4262752" y="4166561"/>
            <a:chExt cx="2625726" cy="964724"/>
          </a:xfrm>
        </p:grpSpPr>
        <p:grpSp>
          <p:nvGrpSpPr>
            <p:cNvPr id="27" name="Group 50"/>
            <p:cNvGrpSpPr/>
            <p:nvPr/>
          </p:nvGrpSpPr>
          <p:grpSpPr bwMode="auto">
            <a:xfrm>
              <a:off x="4262752" y="4564547"/>
              <a:ext cx="2625726" cy="566738"/>
              <a:chOff x="2280" y="3018"/>
              <a:chExt cx="1654" cy="357"/>
            </a:xfrm>
          </p:grpSpPr>
          <p:sp>
            <p:nvSpPr>
              <p:cNvPr id="29" name="Rectangle 51"/>
              <p:cNvSpPr>
                <a:spLocks noChangeArrowheads="1"/>
              </p:cNvSpPr>
              <p:nvPr/>
            </p:nvSpPr>
            <p:spPr bwMode="auto">
              <a:xfrm>
                <a:off x="2280" y="3018"/>
                <a:ext cx="1632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 type="none" w="lg" len="lg"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 </a:t>
                </a:r>
                <a:r>
                  <a:rPr lang="zh-CN" altLang="en-US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r>
                  <a:rPr lang="en-US" altLang="zh-CN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2 9 8</a:t>
                </a:r>
                <a:endParaRPr lang="en-US" altLang="zh-CN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847" y="3375"/>
                <a:ext cx="108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矩形 27"/>
            <p:cNvSpPr/>
            <p:nvPr/>
          </p:nvSpPr>
          <p:spPr>
            <a:xfrm>
              <a:off x="5332973" y="4166561"/>
              <a:ext cx="144142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3 6 5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Rectangle 51"/>
          <p:cNvSpPr>
            <a:spLocks noChangeArrowheads="1"/>
          </p:cNvSpPr>
          <p:nvPr/>
        </p:nvSpPr>
        <p:spPr bwMode="auto">
          <a:xfrm>
            <a:off x="4394188" y="2337015"/>
            <a:ext cx="5746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51"/>
          <p:cNvSpPr>
            <a:spLocks noChangeArrowheads="1"/>
          </p:cNvSpPr>
          <p:nvPr/>
        </p:nvSpPr>
        <p:spPr bwMode="auto">
          <a:xfrm>
            <a:off x="4036026" y="2337015"/>
            <a:ext cx="5746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24" grpId="0"/>
      <p:bldP spid="25" grpId="0"/>
      <p:bldP spid="31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376778" y="820187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9124" y="1526088"/>
            <a:ext cx="7990432" cy="20451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三位数减三位数（不退位）减法的计算方法：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①相同数位对齐，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②从个位减起。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9"/>
          <p:cNvSpPr txBox="1"/>
          <p:nvPr/>
        </p:nvSpPr>
        <p:spPr>
          <a:xfrm>
            <a:off x="6156268" y="2461475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4 3 5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2"/>
          <p:cNvSpPr txBox="1"/>
          <p:nvPr/>
        </p:nvSpPr>
        <p:spPr>
          <a:xfrm>
            <a:off x="5542295" y="2933720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3 2 2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5545401" y="3549447"/>
            <a:ext cx="1898310" cy="10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9"/>
          <p:cNvSpPr txBox="1"/>
          <p:nvPr/>
        </p:nvSpPr>
        <p:spPr>
          <a:xfrm>
            <a:off x="6976566" y="3515695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9"/>
          <p:cNvSpPr txBox="1"/>
          <p:nvPr/>
        </p:nvSpPr>
        <p:spPr>
          <a:xfrm>
            <a:off x="6566417" y="3500669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9"/>
          <p:cNvSpPr txBox="1"/>
          <p:nvPr/>
        </p:nvSpPr>
        <p:spPr>
          <a:xfrm>
            <a:off x="6156268" y="3506422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5" grpId="0"/>
      <p:bldP spid="2" grpId="0"/>
      <p:bldP spid="44" grpId="0"/>
      <p:bldP spid="45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44429" y="2958496"/>
            <a:ext cx="1160949" cy="1426048"/>
          </a:xfrm>
          <a:prstGeom prst="rect">
            <a:avLst/>
          </a:prstGeom>
        </p:spPr>
      </p:pic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987826" y="780272"/>
            <a:ext cx="716699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口算下面各题。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Box 2"/>
          <p:cNvSpPr txBox="1"/>
          <p:nvPr/>
        </p:nvSpPr>
        <p:spPr>
          <a:xfrm>
            <a:off x="1748314" y="1540902"/>
            <a:ext cx="3028950" cy="2676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780-230=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780-180=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990-770=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470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280=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"/>
          <p:cNvSpPr txBox="1"/>
          <p:nvPr/>
        </p:nvSpPr>
        <p:spPr>
          <a:xfrm>
            <a:off x="3332491" y="1668557"/>
            <a:ext cx="10763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6"/>
          <p:cNvSpPr txBox="1"/>
          <p:nvPr/>
        </p:nvSpPr>
        <p:spPr>
          <a:xfrm>
            <a:off x="3332491" y="2298804"/>
            <a:ext cx="10763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7"/>
          <p:cNvSpPr txBox="1"/>
          <p:nvPr/>
        </p:nvSpPr>
        <p:spPr>
          <a:xfrm>
            <a:off x="3332490" y="2929051"/>
            <a:ext cx="10763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3419805" y="3593539"/>
            <a:ext cx="10763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7" grpId="0"/>
      <p:bldP spid="38" grpId="0"/>
      <p:bldP spid="39" grpId="0"/>
      <p:bldP spid="40" grpId="0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451708" y="846857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811" y="1548186"/>
            <a:ext cx="7997294" cy="300755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三位数减两位数（连续退位）减法的计算方法：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①相同数位对齐，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②从个位减起，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③哪一位不够减就从前一位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退一当十再减。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9"/>
          <p:cNvSpPr txBox="1"/>
          <p:nvPr/>
        </p:nvSpPr>
        <p:spPr>
          <a:xfrm>
            <a:off x="6328104" y="2357727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4 3 5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2"/>
          <p:cNvSpPr txBox="1"/>
          <p:nvPr/>
        </p:nvSpPr>
        <p:spPr>
          <a:xfrm>
            <a:off x="5714131" y="2829972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8 6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5717237" y="3445699"/>
            <a:ext cx="1898310" cy="10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9"/>
          <p:cNvSpPr txBox="1"/>
          <p:nvPr/>
        </p:nvSpPr>
        <p:spPr>
          <a:xfrm>
            <a:off x="7148402" y="3411947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9"/>
          <p:cNvSpPr txBox="1"/>
          <p:nvPr/>
        </p:nvSpPr>
        <p:spPr>
          <a:xfrm>
            <a:off x="6738253" y="3396921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9"/>
          <p:cNvSpPr txBox="1"/>
          <p:nvPr/>
        </p:nvSpPr>
        <p:spPr>
          <a:xfrm>
            <a:off x="6328104" y="3402674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34764" y="2248572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19527" y="2244426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5" grpId="0"/>
      <p:bldP spid="2" grpId="0"/>
      <p:bldP spid="44" grpId="0"/>
      <p:bldP spid="45" grpId="0"/>
      <p:bldP spid="46" grpId="0"/>
      <p:bldP spid="37" grpId="0"/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6714" y="3230506"/>
            <a:ext cx="1320912" cy="1622537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1731010" y="3995420"/>
            <a:ext cx="6164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举手回答：笔算减法时，要注意什么？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1155095" y="557049"/>
            <a:ext cx="7166992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笔算下面各题。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140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630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171319" y="1423060"/>
            <a:ext cx="9361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6555695" y="1423060"/>
            <a:ext cx="9853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480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03293" y="2210800"/>
            <a:ext cx="13960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2 5 0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86810" y="2577222"/>
            <a:ext cx="7244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1376935" y="3172197"/>
            <a:ext cx="1893125" cy="104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712051" y="2601872"/>
            <a:ext cx="13960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1 4 0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30044" y="3149337"/>
            <a:ext cx="5317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22660" y="3142884"/>
            <a:ext cx="5162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15024" y="3136431"/>
            <a:ext cx="5162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52396" y="2167070"/>
            <a:ext cx="13960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6 3 0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35913" y="2533492"/>
            <a:ext cx="7244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4526038" y="3128467"/>
            <a:ext cx="1893125" cy="104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4861154" y="2558142"/>
            <a:ext cx="13960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1 5 0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693315" y="3073248"/>
            <a:ext cx="5317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852396" y="2043011"/>
            <a:ext cx="397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293945" y="3078438"/>
            <a:ext cx="5162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67763" y="3072110"/>
            <a:ext cx="5162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51650" y="2042795"/>
            <a:ext cx="2195830" cy="755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相同数位对齐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从个位减起。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851650" y="2842895"/>
            <a:ext cx="201930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哪一位上的数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不够减，从前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一位退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5" dur="1" fill="hold"/>
                                        <p:tgtEl>
                                          <p:spTgt spid="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8" grpId="0"/>
      <p:bldP spid="9" grpId="0"/>
      <p:bldP spid="10" grpId="0"/>
      <p:bldP spid="2" grpId="0"/>
      <p:bldP spid="5" grpId="0"/>
      <p:bldP spid="7" grpId="0"/>
      <p:bldP spid="18" grpId="0"/>
      <p:bldP spid="19" grpId="0"/>
      <p:bldP spid="20" grpId="0"/>
      <p:bldP spid="21" grpId="0"/>
      <p:bldP spid="22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1084354" y="1240602"/>
          <a:ext cx="7152397" cy="137924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11661"/>
                <a:gridCol w="755092"/>
                <a:gridCol w="755092"/>
                <a:gridCol w="755092"/>
                <a:gridCol w="755092"/>
                <a:gridCol w="755092"/>
                <a:gridCol w="755092"/>
                <a:gridCol w="755092"/>
                <a:gridCol w="755092"/>
              </a:tblGrid>
              <a:tr h="459748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年度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2006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2007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2008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2009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2010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2011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748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总数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部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29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86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186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249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322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385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435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748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优秀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部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—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33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309523"/>
            <a:ext cx="1732750" cy="17327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934374" y="3309523"/>
            <a:ext cx="3222822" cy="1338554"/>
            <a:chOff x="2411760" y="3465444"/>
            <a:chExt cx="3456384" cy="1338554"/>
          </a:xfrm>
        </p:grpSpPr>
        <p:sp>
          <p:nvSpPr>
            <p:cNvPr id="4" name="云形标注 3"/>
            <p:cNvSpPr/>
            <p:nvPr/>
          </p:nvSpPr>
          <p:spPr>
            <a:xfrm>
              <a:off x="2411760" y="3465444"/>
              <a:ext cx="3456384" cy="1338554"/>
            </a:xfrm>
            <a:prstGeom prst="cloudCallout">
              <a:avLst>
                <a:gd name="adj1" fmla="val -61473"/>
                <a:gd name="adj2" fmla="val 8352"/>
              </a:avLst>
            </a:prstGeom>
            <a:solidFill>
              <a:schemeClr val="bg1"/>
            </a:solidFill>
            <a:ln>
              <a:solidFill>
                <a:srgbClr val="3F6E5B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639890" y="3638184"/>
              <a:ext cx="315708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说一说从中获得了哪些信息？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TextBox 3"/>
          <p:cNvSpPr txBox="1"/>
          <p:nvPr/>
        </p:nvSpPr>
        <p:spPr>
          <a:xfrm>
            <a:off x="5606782" y="3630841"/>
            <a:ext cx="163217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524443" y="1728468"/>
            <a:ext cx="641475" cy="40351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6084283" y="1722475"/>
            <a:ext cx="641475" cy="40351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2267859" y="372513"/>
            <a:ext cx="4608282" cy="1108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国产电视动画片生产情况统计表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65900" y="2847858"/>
            <a:ext cx="5450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2009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生产多少部动画片？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 bldLvl="0" animBg="1"/>
      <p:bldP spid="15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矩形 194"/>
          <p:cNvSpPr/>
          <p:nvPr/>
        </p:nvSpPr>
        <p:spPr>
          <a:xfrm>
            <a:off x="2078926" y="91391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3327206" y="977566"/>
            <a:ext cx="3960440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435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322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66450" y="3036430"/>
            <a:ext cx="1161388" cy="1426588"/>
          </a:xfrm>
          <a:prstGeom prst="rect">
            <a:avLst/>
          </a:prstGeom>
        </p:spPr>
      </p:pic>
      <p:sp>
        <p:nvSpPr>
          <p:cNvPr id="6" name="云形标注 5"/>
          <p:cNvSpPr/>
          <p:nvPr/>
        </p:nvSpPr>
        <p:spPr>
          <a:xfrm>
            <a:off x="5628247" y="1702716"/>
            <a:ext cx="2978456" cy="1338554"/>
          </a:xfrm>
          <a:prstGeom prst="cloudCallout">
            <a:avLst>
              <a:gd name="adj1" fmla="val 25379"/>
              <a:gd name="adj2" fmla="val 62907"/>
            </a:avLst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想一想，竖式应该怎样写？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9"/>
          <p:cNvSpPr txBox="1"/>
          <p:nvPr/>
        </p:nvSpPr>
        <p:spPr>
          <a:xfrm>
            <a:off x="4019983" y="2056190"/>
            <a:ext cx="20634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4 3 5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2"/>
          <p:cNvSpPr txBox="1"/>
          <p:nvPr/>
        </p:nvSpPr>
        <p:spPr>
          <a:xfrm>
            <a:off x="3406010" y="2528435"/>
            <a:ext cx="29798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3 2 2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3409116" y="3144162"/>
            <a:ext cx="1898310" cy="10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9"/>
          <p:cNvSpPr txBox="1"/>
          <p:nvPr/>
        </p:nvSpPr>
        <p:spPr>
          <a:xfrm>
            <a:off x="4840281" y="3110410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9"/>
          <p:cNvSpPr txBox="1"/>
          <p:nvPr/>
        </p:nvSpPr>
        <p:spPr>
          <a:xfrm>
            <a:off x="4430132" y="3095384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9"/>
          <p:cNvSpPr txBox="1"/>
          <p:nvPr/>
        </p:nvSpPr>
        <p:spPr>
          <a:xfrm>
            <a:off x="4019983" y="3101137"/>
            <a:ext cx="522673" cy="584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428729" y="3110410"/>
            <a:ext cx="1800200" cy="689178"/>
          </a:xfrm>
          <a:prstGeom prst="wedgeRoundRectCallout">
            <a:avLst>
              <a:gd name="adj1" fmla="val -58929"/>
              <a:gd name="adj2" fmla="val -50830"/>
              <a:gd name="adj3" fmla="val 16667"/>
            </a:avLst>
          </a:prstGeom>
          <a:ln>
            <a:solidFill>
              <a:srgbClr val="3F6E5B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个位上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，怎样写？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3642556" y="3892269"/>
            <a:ext cx="1858182" cy="689178"/>
          </a:xfrm>
          <a:prstGeom prst="wedgeRoundRectCallout">
            <a:avLst>
              <a:gd name="adj1" fmla="val 1356"/>
              <a:gd name="adj2" fmla="val -92293"/>
              <a:gd name="adj3" fmla="val 16667"/>
            </a:avLst>
          </a:prstGeom>
          <a:ln>
            <a:solidFill>
              <a:srgbClr val="3F6E5B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十位上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，十位写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1480288" y="3454999"/>
            <a:ext cx="1901113" cy="689178"/>
          </a:xfrm>
          <a:prstGeom prst="wedgeRoundRectCallout">
            <a:avLst>
              <a:gd name="adj1" fmla="val 87150"/>
              <a:gd name="adj2" fmla="val -53594"/>
              <a:gd name="adj3" fmla="val 16667"/>
            </a:avLst>
          </a:prstGeom>
          <a:ln>
            <a:solidFill>
              <a:srgbClr val="3F6E5B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百位上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，百位写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46622" y="1567472"/>
            <a:ext cx="3059388" cy="1965728"/>
            <a:chOff x="709292" y="1724012"/>
            <a:chExt cx="3059388" cy="1965728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292" y="1724012"/>
              <a:ext cx="3059388" cy="1965728"/>
            </a:xfrm>
            <a:prstGeom prst="rect">
              <a:avLst/>
            </a:prstGeom>
          </p:spPr>
        </p:pic>
        <p:sp>
          <p:nvSpPr>
            <p:cNvPr id="35" name="矩形 34"/>
            <p:cNvSpPr/>
            <p:nvPr/>
          </p:nvSpPr>
          <p:spPr>
            <a:xfrm>
              <a:off x="1105233" y="2235564"/>
              <a:ext cx="2616510" cy="1126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相同数位对齐，从个位算起。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TextBox 9"/>
          <p:cNvSpPr txBox="1"/>
          <p:nvPr/>
        </p:nvSpPr>
        <p:spPr>
          <a:xfrm>
            <a:off x="5634584" y="864679"/>
            <a:ext cx="29625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113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44" grpId="0"/>
      <p:bldP spid="45" grpId="0"/>
      <p:bldP spid="46" grpId="0"/>
      <p:bldP spid="8" grpId="0" bldLvl="0" animBg="1"/>
      <p:bldP spid="27" grpId="0" bldLvl="0" animBg="1"/>
      <p:bldP spid="29" grpId="0" bldLvl="0" animBg="1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1124716" y="1422658"/>
          <a:ext cx="7152397" cy="137924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11661"/>
                <a:gridCol w="755092"/>
                <a:gridCol w="755092"/>
                <a:gridCol w="755092"/>
                <a:gridCol w="755092"/>
                <a:gridCol w="755092"/>
                <a:gridCol w="755092"/>
                <a:gridCol w="755092"/>
                <a:gridCol w="755092"/>
              </a:tblGrid>
              <a:tr h="459748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年度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2006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2007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2008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2009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2010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2011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748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总数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部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29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86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186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249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322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385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435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748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优秀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部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—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33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圆角矩形 20"/>
          <p:cNvSpPr/>
          <p:nvPr/>
        </p:nvSpPr>
        <p:spPr>
          <a:xfrm>
            <a:off x="7564805" y="1910524"/>
            <a:ext cx="641475" cy="40351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6124645" y="1904531"/>
            <a:ext cx="641475" cy="40351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1775686" y="455680"/>
            <a:ext cx="5400600" cy="1108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国产电视动画片生产情况统计表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339230" y="2900563"/>
            <a:ext cx="5450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2009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生产多少部动画片？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3"/>
          <p:cNvSpPr txBox="1"/>
          <p:nvPr/>
        </p:nvSpPr>
        <p:spPr>
          <a:xfrm>
            <a:off x="2843808" y="3421936"/>
            <a:ext cx="163217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9"/>
          <p:cNvSpPr txBox="1"/>
          <p:nvPr/>
        </p:nvSpPr>
        <p:spPr>
          <a:xfrm>
            <a:off x="4345505" y="3431434"/>
            <a:ext cx="29625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（部）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9"/>
          <p:cNvSpPr txBox="1"/>
          <p:nvPr/>
        </p:nvSpPr>
        <p:spPr>
          <a:xfrm>
            <a:off x="1425997" y="4043778"/>
            <a:ext cx="68511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年比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年多生产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部动画片。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64982" y="2148416"/>
            <a:ext cx="7254910" cy="2424743"/>
            <a:chOff x="1631454" y="1851670"/>
            <a:chExt cx="6883088" cy="2424743"/>
          </a:xfrm>
        </p:grpSpPr>
        <p:sp>
          <p:nvSpPr>
            <p:cNvPr id="30" name="圆角矩形 29"/>
            <p:cNvSpPr/>
            <p:nvPr/>
          </p:nvSpPr>
          <p:spPr>
            <a:xfrm>
              <a:off x="1631454" y="1851670"/>
              <a:ext cx="5943624" cy="225172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F6E5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755266" y="1998677"/>
              <a:ext cx="1759276" cy="2277736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2240922" y="2616643"/>
            <a:ext cx="6264696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相同数位对齐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减起。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20700" y="690880"/>
            <a:ext cx="82448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举手回答：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三位数减三位数（不退位）的笔算方法：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31658" y="2387272"/>
            <a:ext cx="2524661" cy="2524661"/>
          </a:xfrm>
          <a:prstGeom prst="rect">
            <a:avLst/>
          </a:prstGeom>
        </p:spPr>
      </p:pic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988473" y="733594"/>
            <a:ext cx="7166992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小试牛刀：计算下面各题。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Box 2"/>
          <p:cNvSpPr txBox="1"/>
          <p:nvPr/>
        </p:nvSpPr>
        <p:spPr>
          <a:xfrm>
            <a:off x="2607459" y="1620277"/>
            <a:ext cx="3028950" cy="2676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788-301=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565-121=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387-325=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470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70=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"/>
          <p:cNvSpPr txBox="1"/>
          <p:nvPr/>
        </p:nvSpPr>
        <p:spPr>
          <a:xfrm>
            <a:off x="4121933" y="1747932"/>
            <a:ext cx="10763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6"/>
          <p:cNvSpPr txBox="1"/>
          <p:nvPr/>
        </p:nvSpPr>
        <p:spPr>
          <a:xfrm>
            <a:off x="4121790" y="2422003"/>
            <a:ext cx="10763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7"/>
          <p:cNvSpPr txBox="1"/>
          <p:nvPr/>
        </p:nvSpPr>
        <p:spPr>
          <a:xfrm>
            <a:off x="4121932" y="3008426"/>
            <a:ext cx="10763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4121932" y="3649603"/>
            <a:ext cx="10763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7" grpId="0"/>
      <p:bldP spid="38" grpId="0"/>
      <p:bldP spid="39" grpId="0"/>
      <p:bldP spid="40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1153702" y="1338423"/>
          <a:ext cx="7152397" cy="137924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11661"/>
                <a:gridCol w="755092"/>
                <a:gridCol w="755092"/>
                <a:gridCol w="755092"/>
                <a:gridCol w="755092"/>
                <a:gridCol w="755092"/>
                <a:gridCol w="755092"/>
                <a:gridCol w="755092"/>
                <a:gridCol w="755092"/>
              </a:tblGrid>
              <a:tr h="459748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年度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2006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2007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2008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2009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2010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2011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748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总数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部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29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86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186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249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322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385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435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748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优秀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部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—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33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1387" y="3108960"/>
            <a:ext cx="1649565" cy="1649565"/>
          </a:xfrm>
          <a:prstGeom prst="rect">
            <a:avLst/>
          </a:prstGeom>
        </p:spPr>
      </p:pic>
      <p:sp>
        <p:nvSpPr>
          <p:cNvPr id="202" name="云形标注 201"/>
          <p:cNvSpPr/>
          <p:nvPr/>
        </p:nvSpPr>
        <p:spPr>
          <a:xfrm>
            <a:off x="1545119" y="3264438"/>
            <a:ext cx="3222822" cy="1338554"/>
          </a:xfrm>
          <a:prstGeom prst="cloudCallout">
            <a:avLst>
              <a:gd name="adj1" fmla="val -61473"/>
              <a:gd name="adj2" fmla="val 8352"/>
            </a:avLst>
          </a:prstGeom>
          <a:solidFill>
            <a:schemeClr val="bg1"/>
          </a:solidFill>
          <a:ln>
            <a:solidFill>
              <a:srgbClr val="3F6E5B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说一说从中获得了哪些信息？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5217527" y="3585756"/>
            <a:ext cx="145103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593791" y="1826289"/>
            <a:ext cx="641475" cy="40351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3057287" y="1826289"/>
            <a:ext cx="641475" cy="40351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2098121" y="504471"/>
            <a:ext cx="4608282" cy="1108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国产电视动画片生产情况统计表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76645" y="2802773"/>
            <a:ext cx="5450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2005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年少生产多少部动画片？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 bldLvl="0" animBg="1"/>
      <p:bldP spid="15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1743</Words>
  <Application>WPS 演示</Application>
  <PresentationFormat>全屏显示(16:9)</PresentationFormat>
  <Paragraphs>551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2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Calibri</vt:lpstr>
      <vt:lpstr>等线 Light</vt:lpstr>
      <vt:lpstr>微软雅黑</vt:lpstr>
      <vt:lpstr>Arial Unicode MS</vt:lpstr>
      <vt:lpstr>楷体_GB2312</vt:lpstr>
      <vt:lpstr>新宋体</vt:lpstr>
      <vt:lpstr>Cambria</vt:lpstr>
      <vt:lpstr>Arial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51</cp:revision>
  <dcterms:created xsi:type="dcterms:W3CDTF">2019-09-02T08:53:00Z</dcterms:created>
  <dcterms:modified xsi:type="dcterms:W3CDTF">2023-09-28T13:37:35Z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607CB1A2EE974BEDB9610D7921F09A41_12</vt:lpwstr>
  </property>
</Properties>
</file>