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58" r:id="rId15"/>
    <p:sldId id="259" r:id="rId16"/>
    <p:sldId id="261" r:id="rId17"/>
    <p:sldId id="262" r:id="rId18"/>
    <p:sldId id="279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B748"/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864" y="1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9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158120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求一个数是另一个数的几倍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-873" b="42583"/>
          <a:stretch>
            <a:fillRect/>
          </a:stretch>
        </p:blipFill>
        <p:spPr>
          <a:xfrm>
            <a:off x="2828925" y="2258695"/>
            <a:ext cx="4698365" cy="607060"/>
          </a:xfrm>
          <a:prstGeom prst="rect">
            <a:avLst/>
          </a:prstGeom>
        </p:spPr>
      </p:pic>
      <p:sp>
        <p:nvSpPr>
          <p:cNvPr id="14341" name="文本框 21506"/>
          <p:cNvSpPr txBox="1"/>
          <p:nvPr/>
        </p:nvSpPr>
        <p:spPr>
          <a:xfrm>
            <a:off x="648335" y="744220"/>
            <a:ext cx="6907530" cy="6417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990600" indent="-990600" defTabSz="457200"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长跳绳的长度是短跳绳的几倍？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52270" y="3494676"/>
            <a:ext cx="56959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457200" eaLnBrk="1" hangingPunct="1"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长跳绳的长度是短跳绳的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倍。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343" name="TextBox 1"/>
          <p:cNvSpPr txBox="1"/>
          <p:nvPr/>
        </p:nvSpPr>
        <p:spPr>
          <a:xfrm>
            <a:off x="772160" y="1877695"/>
            <a:ext cx="1760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短跳绳：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4" name="TextBox 8"/>
          <p:cNvSpPr txBox="1"/>
          <p:nvPr/>
        </p:nvSpPr>
        <p:spPr>
          <a:xfrm>
            <a:off x="762635" y="2419350"/>
            <a:ext cx="157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长跳绳：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902" b="40260"/>
          <a:stretch>
            <a:fillRect/>
          </a:stretch>
        </p:blipFill>
        <p:spPr>
          <a:xfrm>
            <a:off x="2787333" y="2049463"/>
            <a:ext cx="1524000" cy="149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4" name="直接连接符 23"/>
          <p:cNvCxnSpPr/>
          <p:nvPr/>
        </p:nvCxnSpPr>
        <p:spPr>
          <a:xfrm>
            <a:off x="4311333" y="2124075"/>
            <a:ext cx="0" cy="568325"/>
          </a:xfrm>
          <a:prstGeom prst="line">
            <a:avLst/>
          </a:prstGeom>
          <a:ln w="28575">
            <a:solidFill>
              <a:srgbClr val="FF0000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00408" y="2108200"/>
            <a:ext cx="0" cy="566738"/>
          </a:xfrm>
          <a:prstGeom prst="line">
            <a:avLst/>
          </a:prstGeom>
          <a:ln w="28575">
            <a:solidFill>
              <a:srgbClr val="FF0000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902" b="40260"/>
          <a:stretch>
            <a:fillRect/>
          </a:stretch>
        </p:blipFill>
        <p:spPr>
          <a:xfrm>
            <a:off x="2828608" y="2565400"/>
            <a:ext cx="1525587" cy="14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902" b="40260"/>
          <a:stretch>
            <a:fillRect/>
          </a:stretch>
        </p:blipFill>
        <p:spPr>
          <a:xfrm>
            <a:off x="4311333" y="2547938"/>
            <a:ext cx="1524000" cy="147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59259E-6 L -2.70833E-6 0.077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02284 L 0.15764 -0.0228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1945 L 0.16111 -0.0194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471170" y="638810"/>
            <a:ext cx="7960360" cy="1195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03200" indent="-203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学校合唱队有男生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人，女生比男生多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人，女生人数是男生的几倍？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313" y="2000250"/>
            <a:ext cx="2512695" cy="5715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9+27=36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108" y="2777490"/>
            <a:ext cx="1657350" cy="5715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9=4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481" y="3674914"/>
            <a:ext cx="4899660" cy="3517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答：女生人数是男生的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367" y="1245914"/>
            <a:ext cx="3063152" cy="3063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6"/>
          <p:cNvSpPr>
            <a:spLocks noChangeArrowheads="1"/>
          </p:cNvSpPr>
          <p:nvPr/>
        </p:nvSpPr>
        <p:spPr bwMode="auto">
          <a:xfrm>
            <a:off x="626356" y="746011"/>
            <a:ext cx="77697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小红今年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岁，妈妈今年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岁。去年妈妈的岁数是小红的几倍？</a:t>
            </a:r>
            <a:endParaRPr 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037" y="3308975"/>
            <a:ext cx="1133954" cy="1280271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983453" y="3632140"/>
            <a:ext cx="70555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答：去年妈妈的岁数是小红的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91566" y="2084839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去年小红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岁，妈妈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08332" y="2785755"/>
            <a:ext cx="4336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35÷5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99745" y="676130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97428" y="1209510"/>
            <a:ext cx="6948170" cy="1980565"/>
            <a:chOff x="728700" y="1822977"/>
            <a:chExt cx="6948264" cy="244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00" y="1822977"/>
              <a:ext cx="6948264" cy="244044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404283" y="2025265"/>
              <a:ext cx="5598368" cy="2022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求一个数是另一个数的几倍，就是求一个数里面含有几个另一个数，用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一个数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÷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另一个数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9745" y="3265170"/>
            <a:ext cx="7940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例如：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擦桌椅的有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人，扫地的有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人，擦桌椅的人数是扫地的几倍？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278069" y="4282435"/>
            <a:ext cx="6767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答：擦桌椅的人数是扫地的3倍。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62535" y="3759346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12÷4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5" grpId="0"/>
      <p:bldP spid="20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8589" y="2661882"/>
            <a:ext cx="1160949" cy="1426048"/>
          </a:xfrm>
          <a:prstGeom prst="rect">
            <a:avLst/>
          </a:prstGeom>
        </p:spPr>
      </p:pic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778184" y="810762"/>
            <a:ext cx="17281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14"/>
          <p:cNvGrpSpPr/>
          <p:nvPr/>
        </p:nvGrpSpPr>
        <p:grpSpPr bwMode="auto">
          <a:xfrm>
            <a:off x="1210391" y="1977633"/>
            <a:ext cx="804863" cy="360363"/>
            <a:chOff x="476" y="1616"/>
            <a:chExt cx="507" cy="227"/>
          </a:xfrm>
          <a:solidFill>
            <a:srgbClr val="99CC00"/>
          </a:solidFill>
        </p:grpSpPr>
        <p:sp>
          <p:nvSpPr>
            <p:cNvPr id="13" name="椭圆 12"/>
            <p:cNvSpPr>
              <a:spLocks noChangeArrowheads="1"/>
            </p:cNvSpPr>
            <p:nvPr/>
          </p:nvSpPr>
          <p:spPr bwMode="auto">
            <a:xfrm>
              <a:off x="476" y="1616"/>
              <a:ext cx="226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椭圆 13"/>
            <p:cNvSpPr>
              <a:spLocks noChangeArrowheads="1"/>
            </p:cNvSpPr>
            <p:nvPr/>
          </p:nvSpPr>
          <p:spPr bwMode="auto">
            <a:xfrm>
              <a:off x="755" y="1616"/>
              <a:ext cx="228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Group 75"/>
          <p:cNvGrpSpPr/>
          <p:nvPr/>
        </p:nvGrpSpPr>
        <p:grpSpPr bwMode="auto">
          <a:xfrm>
            <a:off x="1199367" y="2499934"/>
            <a:ext cx="804863" cy="360363"/>
            <a:chOff x="793" y="2057"/>
            <a:chExt cx="507" cy="227"/>
          </a:xfrm>
        </p:grpSpPr>
        <p:sp>
          <p:nvSpPr>
            <p:cNvPr id="1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Group 76"/>
          <p:cNvGrpSpPr/>
          <p:nvPr/>
        </p:nvGrpSpPr>
        <p:grpSpPr bwMode="auto">
          <a:xfrm>
            <a:off x="2255411" y="2510155"/>
            <a:ext cx="804863" cy="360363"/>
            <a:chOff x="793" y="2057"/>
            <a:chExt cx="507" cy="227"/>
          </a:xfrm>
        </p:grpSpPr>
        <p:sp>
          <p:nvSpPr>
            <p:cNvPr id="2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Group 80"/>
          <p:cNvGrpSpPr/>
          <p:nvPr/>
        </p:nvGrpSpPr>
        <p:grpSpPr bwMode="auto">
          <a:xfrm>
            <a:off x="3311456" y="2510155"/>
            <a:ext cx="804863" cy="360363"/>
            <a:chOff x="793" y="2057"/>
            <a:chExt cx="507" cy="227"/>
          </a:xfrm>
        </p:grpSpPr>
        <p:sp>
          <p:nvSpPr>
            <p:cNvPr id="25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99367" y="3302243"/>
            <a:ext cx="4498609" cy="533501"/>
            <a:chOff x="2802434" y="4826033"/>
            <a:chExt cx="4498609" cy="533501"/>
          </a:xfrm>
        </p:grpSpPr>
        <p:sp>
          <p:nvSpPr>
            <p:cNvPr id="29" name="椭圆 58"/>
            <p:cNvSpPr>
              <a:spLocks noChangeArrowheads="1"/>
            </p:cNvSpPr>
            <p:nvPr/>
          </p:nvSpPr>
          <p:spPr bwMode="auto">
            <a:xfrm>
              <a:off x="2802434" y="4917742"/>
              <a:ext cx="361950" cy="360363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TextBox 61"/>
            <p:cNvSpPr>
              <a:spLocks noChangeArrowheads="1"/>
            </p:cNvSpPr>
            <p:nvPr/>
          </p:nvSpPr>
          <p:spPr bwMode="auto">
            <a:xfrm>
              <a:off x="3086550" y="4836314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的个数是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34" name="椭圆 62"/>
            <p:cNvSpPr>
              <a:spLocks noChangeArrowheads="1"/>
            </p:cNvSpPr>
            <p:nvPr/>
          </p:nvSpPr>
          <p:spPr bwMode="auto">
            <a:xfrm>
              <a:off x="4612446" y="4916708"/>
              <a:ext cx="361950" cy="360363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TextBox 63"/>
            <p:cNvSpPr>
              <a:spLocks noChangeArrowheads="1"/>
            </p:cNvSpPr>
            <p:nvPr/>
          </p:nvSpPr>
          <p:spPr bwMode="auto">
            <a:xfrm>
              <a:off x="4961941" y="4826033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的（  ）倍。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109932" y="2450204"/>
            <a:ext cx="970100" cy="4320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476" y="2433262"/>
            <a:ext cx="993734" cy="457240"/>
          </a:xfrm>
          <a:prstGeom prst="rect">
            <a:avLst/>
          </a:prstGeom>
        </p:spPr>
      </p:pic>
      <p:sp>
        <p:nvSpPr>
          <p:cNvPr id="39" name="圆角矩形 38"/>
          <p:cNvSpPr/>
          <p:nvPr/>
        </p:nvSpPr>
        <p:spPr>
          <a:xfrm>
            <a:off x="3274978" y="2458454"/>
            <a:ext cx="970100" cy="4320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云形标注 40"/>
          <p:cNvSpPr/>
          <p:nvPr/>
        </p:nvSpPr>
        <p:spPr>
          <a:xfrm>
            <a:off x="4356846" y="997987"/>
            <a:ext cx="2733182" cy="1754874"/>
          </a:xfrm>
          <a:prstGeom prst="cloudCallout">
            <a:avLst>
              <a:gd name="adj1" fmla="val 43999"/>
              <a:gd name="adj2" fmla="val 63932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通过示意图能看到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167016" y="3311489"/>
            <a:ext cx="1629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 bldLvl="0" animBg="1"/>
      <p:bldP spid="39" grpId="0" bldLvl="0" animBg="1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91317" y="2236395"/>
            <a:ext cx="2755222" cy="2692508"/>
            <a:chOff x="491317" y="2236395"/>
            <a:chExt cx="2755222" cy="26925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04329" y="3294240"/>
              <a:ext cx="1634663" cy="1634663"/>
            </a:xfrm>
            <a:prstGeom prst="rect">
              <a:avLst/>
            </a:prstGeom>
          </p:spPr>
        </p:pic>
        <p:sp>
          <p:nvSpPr>
            <p:cNvPr id="4" name="矩形标注 3"/>
            <p:cNvSpPr/>
            <p:nvPr/>
          </p:nvSpPr>
          <p:spPr>
            <a:xfrm>
              <a:off x="491317" y="2236395"/>
              <a:ext cx="2755222" cy="1057845"/>
            </a:xfrm>
            <a:prstGeom prst="wedgeRoundRectCallout">
              <a:avLst>
                <a:gd name="adj1" fmla="val -24745"/>
                <a:gd name="adj2" fmla="val 6078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擦桌椅的人数是扫地的几倍？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2684423" y="4065766"/>
            <a:ext cx="601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从题中你知道了什么？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82742" y="635960"/>
            <a:ext cx="6423161" cy="3953026"/>
            <a:chOff x="2648190" y="432740"/>
            <a:chExt cx="6423161" cy="39530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90" y="432740"/>
              <a:ext cx="3615893" cy="361589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0452" y="1144867"/>
              <a:ext cx="3240899" cy="3240899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5694323" y="960126"/>
            <a:ext cx="2852096" cy="954107"/>
          </a:xfrm>
          <a:prstGeom prst="rect">
            <a:avLst/>
          </a:prstGeom>
          <a:solidFill>
            <a:schemeClr val="bg1"/>
          </a:solidFill>
          <a:ln w="28575">
            <a:solidFill>
              <a:srgbClr val="83B748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擦桌椅的有</a:t>
            </a:r>
            <a:r>
              <a:rPr lang="en-US" altLang="zh-CN" sz="2800" dirty="0"/>
              <a:t>12</a:t>
            </a:r>
            <a:r>
              <a:rPr lang="zh-CN" altLang="en-US" sz="2800" dirty="0"/>
              <a:t>人擦玻璃的有</a:t>
            </a:r>
            <a:r>
              <a:rPr lang="en-US" altLang="zh-CN" sz="2800" dirty="0"/>
              <a:t>4</a:t>
            </a:r>
            <a:r>
              <a:rPr lang="zh-CN" altLang="en-US" sz="2800" dirty="0"/>
              <a:t>人</a:t>
            </a:r>
            <a:endParaRPr lang="zh-CN" altLang="en-US" sz="2800" dirty="0"/>
          </a:p>
        </p:txBody>
      </p:sp>
      <p:sp>
        <p:nvSpPr>
          <p:cNvPr id="12" name="椭圆 11"/>
          <p:cNvSpPr/>
          <p:nvPr/>
        </p:nvSpPr>
        <p:spPr>
          <a:xfrm>
            <a:off x="7407797" y="899177"/>
            <a:ext cx="1109303" cy="509859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07580" y="1437179"/>
            <a:ext cx="1109303" cy="509859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utoUpdateAnimBg="0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65438" y="2853508"/>
            <a:ext cx="1413617" cy="1736413"/>
          </a:xfrm>
          <a:prstGeom prst="rect">
            <a:avLst/>
          </a:prstGeom>
        </p:spPr>
      </p:pic>
      <p:sp>
        <p:nvSpPr>
          <p:cNvPr id="202" name="云形标注 201"/>
          <p:cNvSpPr/>
          <p:nvPr/>
        </p:nvSpPr>
        <p:spPr>
          <a:xfrm>
            <a:off x="4719838" y="3257022"/>
            <a:ext cx="2489716" cy="1338554"/>
          </a:xfrm>
          <a:prstGeom prst="cloudCallout">
            <a:avLst>
              <a:gd name="adj1" fmla="val 64148"/>
              <a:gd name="adj2" fmla="val 6531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通过示意图能看到什么？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9909" y="672321"/>
            <a:ext cx="3862160" cy="1099745"/>
            <a:chOff x="1115616" y="483518"/>
            <a:chExt cx="3862160" cy="10997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483518"/>
              <a:ext cx="948757" cy="715162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907704" y="629156"/>
              <a:ext cx="3070072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一：画示意图</a:t>
              </a:r>
              <a:endPara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639909" y="1759464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擦桌椅的：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998684" y="2734189"/>
            <a:ext cx="162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扫地的：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Arc 15"/>
          <p:cNvSpPr/>
          <p:nvPr/>
        </p:nvSpPr>
        <p:spPr bwMode="auto">
          <a:xfrm rot="10380000">
            <a:off x="2654447" y="2113477"/>
            <a:ext cx="1411287" cy="523875"/>
          </a:xfrm>
          <a:custGeom>
            <a:avLst/>
            <a:gdLst>
              <a:gd name="T0" fmla="*/ 0 w 33115"/>
              <a:gd name="T1" fmla="*/ 0 h 21600"/>
              <a:gd name="T2" fmla="*/ 2147483647 w 33115"/>
              <a:gd name="T3" fmla="*/ 2147483647 h 21600"/>
              <a:gd name="T4" fmla="*/ 0 w 33115"/>
              <a:gd name="T5" fmla="*/ 2147483647 h 21600"/>
              <a:gd name="T6" fmla="*/ 0 60000 65536"/>
              <a:gd name="T7" fmla="*/ 0 60000 65536"/>
              <a:gd name="T8" fmla="*/ 0 60000 65536"/>
              <a:gd name="T9" fmla="*/ 0 w 33115"/>
              <a:gd name="T10" fmla="*/ 0 h 21600"/>
              <a:gd name="T11" fmla="*/ 33115 w 3311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115" h="21600" fill="none" extrusionOk="0">
                <a:moveTo>
                  <a:pt x="-1" y="4759"/>
                </a:moveTo>
                <a:cubicBezTo>
                  <a:pt x="3834" y="1679"/>
                  <a:pt x="8606" y="-1"/>
                  <a:pt x="13526" y="0"/>
                </a:cubicBezTo>
                <a:cubicBezTo>
                  <a:pt x="21931" y="0"/>
                  <a:pt x="29574" y="4876"/>
                  <a:pt x="33115" y="12499"/>
                </a:cubicBezTo>
              </a:path>
              <a:path w="33115" h="21600" stroke="0" extrusionOk="0">
                <a:moveTo>
                  <a:pt x="-1" y="4759"/>
                </a:moveTo>
                <a:cubicBezTo>
                  <a:pt x="3834" y="1679"/>
                  <a:pt x="8606" y="-1"/>
                  <a:pt x="13526" y="0"/>
                </a:cubicBezTo>
                <a:cubicBezTo>
                  <a:pt x="21931" y="0"/>
                  <a:pt x="29574" y="4876"/>
                  <a:pt x="33115" y="12499"/>
                </a:cubicBezTo>
                <a:lnTo>
                  <a:pt x="13526" y="21600"/>
                </a:lnTo>
                <a:lnTo>
                  <a:pt x="-1" y="4759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rc 15"/>
          <p:cNvSpPr/>
          <p:nvPr/>
        </p:nvSpPr>
        <p:spPr bwMode="auto">
          <a:xfrm rot="10380000">
            <a:off x="4581672" y="2111889"/>
            <a:ext cx="1439862" cy="523875"/>
          </a:xfrm>
          <a:custGeom>
            <a:avLst/>
            <a:gdLst>
              <a:gd name="T0" fmla="*/ 0 w 33115"/>
              <a:gd name="T1" fmla="*/ 0 h 21600"/>
              <a:gd name="T2" fmla="*/ 2147483647 w 33115"/>
              <a:gd name="T3" fmla="*/ 2147483647 h 21600"/>
              <a:gd name="T4" fmla="*/ 0 w 33115"/>
              <a:gd name="T5" fmla="*/ 2147483647 h 21600"/>
              <a:gd name="T6" fmla="*/ 0 60000 65536"/>
              <a:gd name="T7" fmla="*/ 0 60000 65536"/>
              <a:gd name="T8" fmla="*/ 0 60000 65536"/>
              <a:gd name="T9" fmla="*/ 0 w 33115"/>
              <a:gd name="T10" fmla="*/ 0 h 21600"/>
              <a:gd name="T11" fmla="*/ 33115 w 3311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115" h="21600" fill="none" extrusionOk="0">
                <a:moveTo>
                  <a:pt x="-1" y="4759"/>
                </a:moveTo>
                <a:cubicBezTo>
                  <a:pt x="3834" y="1679"/>
                  <a:pt x="8606" y="-1"/>
                  <a:pt x="13526" y="0"/>
                </a:cubicBezTo>
                <a:cubicBezTo>
                  <a:pt x="21931" y="0"/>
                  <a:pt x="29574" y="4876"/>
                  <a:pt x="33115" y="12499"/>
                </a:cubicBezTo>
              </a:path>
              <a:path w="33115" h="21600" stroke="0" extrusionOk="0">
                <a:moveTo>
                  <a:pt x="-1" y="4759"/>
                </a:moveTo>
                <a:cubicBezTo>
                  <a:pt x="3834" y="1679"/>
                  <a:pt x="8606" y="-1"/>
                  <a:pt x="13526" y="0"/>
                </a:cubicBezTo>
                <a:cubicBezTo>
                  <a:pt x="21931" y="0"/>
                  <a:pt x="29574" y="4876"/>
                  <a:pt x="33115" y="12499"/>
                </a:cubicBezTo>
                <a:lnTo>
                  <a:pt x="13526" y="21600"/>
                </a:lnTo>
                <a:lnTo>
                  <a:pt x="-1" y="4759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rc 15"/>
          <p:cNvSpPr/>
          <p:nvPr/>
        </p:nvSpPr>
        <p:spPr bwMode="auto">
          <a:xfrm rot="10380000">
            <a:off x="6534297" y="2105539"/>
            <a:ext cx="1411287" cy="523875"/>
          </a:xfrm>
          <a:custGeom>
            <a:avLst/>
            <a:gdLst>
              <a:gd name="T0" fmla="*/ 0 w 33115"/>
              <a:gd name="T1" fmla="*/ 0 h 21600"/>
              <a:gd name="T2" fmla="*/ 2147483647 w 33115"/>
              <a:gd name="T3" fmla="*/ 2147483647 h 21600"/>
              <a:gd name="T4" fmla="*/ 0 w 33115"/>
              <a:gd name="T5" fmla="*/ 2147483647 h 21600"/>
              <a:gd name="T6" fmla="*/ 0 60000 65536"/>
              <a:gd name="T7" fmla="*/ 0 60000 65536"/>
              <a:gd name="T8" fmla="*/ 0 60000 65536"/>
              <a:gd name="T9" fmla="*/ 0 w 33115"/>
              <a:gd name="T10" fmla="*/ 0 h 21600"/>
              <a:gd name="T11" fmla="*/ 33115 w 3311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115" h="21600" fill="none" extrusionOk="0">
                <a:moveTo>
                  <a:pt x="-1" y="4759"/>
                </a:moveTo>
                <a:cubicBezTo>
                  <a:pt x="3834" y="1679"/>
                  <a:pt x="8606" y="-1"/>
                  <a:pt x="13526" y="0"/>
                </a:cubicBezTo>
                <a:cubicBezTo>
                  <a:pt x="21931" y="0"/>
                  <a:pt x="29574" y="4876"/>
                  <a:pt x="33115" y="12499"/>
                </a:cubicBezTo>
              </a:path>
              <a:path w="33115" h="21600" stroke="0" extrusionOk="0">
                <a:moveTo>
                  <a:pt x="-1" y="4759"/>
                </a:moveTo>
                <a:cubicBezTo>
                  <a:pt x="3834" y="1679"/>
                  <a:pt x="8606" y="-1"/>
                  <a:pt x="13526" y="0"/>
                </a:cubicBezTo>
                <a:cubicBezTo>
                  <a:pt x="21931" y="0"/>
                  <a:pt x="29574" y="4876"/>
                  <a:pt x="33115" y="12499"/>
                </a:cubicBezTo>
                <a:lnTo>
                  <a:pt x="13526" y="21600"/>
                </a:lnTo>
                <a:lnTo>
                  <a:pt x="-1" y="4759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2370284" y="1684852"/>
            <a:ext cx="5857875" cy="703262"/>
            <a:chOff x="2187576" y="2614537"/>
            <a:chExt cx="5857735" cy="703150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7576" y="2614537"/>
              <a:ext cx="1927236" cy="690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003" y="2627094"/>
              <a:ext cx="1927236" cy="690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8075" y="2627094"/>
              <a:ext cx="1927236" cy="690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97" y="2713552"/>
            <a:ext cx="1927225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1907704" y="3587464"/>
            <a:ext cx="2215030" cy="10081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擦桌椅的是扫地的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utoUpdateAnimBg="0"/>
      <p:bldP spid="33" grpId="0" bldLvl="0" autoUpdateAnimBg="0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49176" y="2980134"/>
            <a:ext cx="2260411" cy="226041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9552" y="681482"/>
            <a:ext cx="3681822" cy="715162"/>
            <a:chOff x="1115616" y="483518"/>
            <a:chExt cx="3681822" cy="715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483518"/>
              <a:ext cx="948757" cy="715162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2088042" y="629156"/>
              <a:ext cx="2709396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二：列算式</a:t>
              </a:r>
              <a:endPara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403164" y="3848730"/>
            <a:ext cx="6767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答：擦桌椅的人数是扫地的3倍。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26347" y="1738587"/>
            <a:ext cx="1727760" cy="1006666"/>
            <a:chOff x="1873880" y="4217174"/>
            <a:chExt cx="1727760" cy="1006666"/>
          </a:xfrm>
        </p:grpSpPr>
        <p:sp>
          <p:nvSpPr>
            <p:cNvPr id="22" name="圆角矩形 21"/>
            <p:cNvSpPr/>
            <p:nvPr/>
          </p:nvSpPr>
          <p:spPr>
            <a:xfrm>
              <a:off x="1873880" y="4217174"/>
              <a:ext cx="1727760" cy="1006666"/>
            </a:xfrm>
            <a:prstGeom prst="roundRect">
              <a:avLst/>
            </a:prstGeom>
            <a:ln w="285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72201" y="4269733"/>
              <a:ext cx="16294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燕尾形 23"/>
          <p:cNvSpPr/>
          <p:nvPr/>
        </p:nvSpPr>
        <p:spPr>
          <a:xfrm>
            <a:off x="5732027" y="1990394"/>
            <a:ext cx="367363" cy="521208"/>
          </a:xfrm>
          <a:prstGeom prst="chevron">
            <a:avLst/>
          </a:prstGeom>
          <a:solidFill>
            <a:srgbClr val="25C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228184" y="1747665"/>
            <a:ext cx="1851538" cy="1006666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77310" y="1958610"/>
            <a:ext cx="1893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除法计算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6"/>
          <p:cNvSpPr>
            <a:spLocks noChangeArrowheads="1"/>
          </p:cNvSpPr>
          <p:nvPr/>
        </p:nvSpPr>
        <p:spPr bwMode="auto">
          <a:xfrm>
            <a:off x="740985" y="1586709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擦桌椅的：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8" name="Text Box 47"/>
          <p:cNvSpPr>
            <a:spLocks noChangeArrowheads="1"/>
          </p:cNvSpPr>
          <p:nvPr/>
        </p:nvSpPr>
        <p:spPr bwMode="auto">
          <a:xfrm>
            <a:off x="1089948" y="2202464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扫地的：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45302" y="1600217"/>
            <a:ext cx="1629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83959" y="2219215"/>
            <a:ext cx="1629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左大括号 41"/>
          <p:cNvSpPr/>
          <p:nvPr/>
        </p:nvSpPr>
        <p:spPr>
          <a:xfrm rot="10800000">
            <a:off x="3348637" y="1840382"/>
            <a:ext cx="199126" cy="803076"/>
          </a:xfrm>
          <a:prstGeom prst="leftBrace">
            <a:avLst>
              <a:gd name="adj1" fmla="val 41808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97155" y="3114186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12÷4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 bldLvl="0" animBg="1"/>
      <p:bldP spid="25" grpId="0" bldLvl="0" animBg="1"/>
      <p:bldP spid="26" grpId="0"/>
      <p:bldP spid="27" grpId="0"/>
      <p:bldP spid="28" grpId="0"/>
      <p:bldP spid="29" grpId="0"/>
      <p:bldP spid="30" grpId="0"/>
      <p:bldP spid="42" grpId="0" bldLvl="0" animBg="1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50154" y="691830"/>
            <a:ext cx="2969718" cy="715162"/>
            <a:chOff x="1115616" y="483518"/>
            <a:chExt cx="2969718" cy="715162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483518"/>
              <a:ext cx="948757" cy="715162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2097289" y="579489"/>
              <a:ext cx="198804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回顾与反思</a:t>
              </a:r>
              <a:endPara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47"/>
          <p:cNvSpPr/>
          <p:nvPr/>
        </p:nvSpPr>
        <p:spPr>
          <a:xfrm>
            <a:off x="4846796" y="1709367"/>
            <a:ext cx="2669020" cy="1150115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04365" y="1826318"/>
            <a:ext cx="1893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擦桌椅的：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6"/>
          <p:cNvSpPr>
            <a:spLocks noChangeArrowheads="1"/>
          </p:cNvSpPr>
          <p:nvPr/>
        </p:nvSpPr>
        <p:spPr bwMode="auto">
          <a:xfrm>
            <a:off x="1763688" y="2139702"/>
            <a:ext cx="2438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擦桌椅的是扫地的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倍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1" name="Text Box 47"/>
          <p:cNvSpPr>
            <a:spLocks noChangeArrowheads="1"/>
          </p:cNvSpPr>
          <p:nvPr/>
        </p:nvSpPr>
        <p:spPr bwMode="auto">
          <a:xfrm>
            <a:off x="1854709" y="1453468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扫地的：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04365" y="2331274"/>
            <a:ext cx="2330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325989" y="1478265"/>
            <a:ext cx="1629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左大括号 53"/>
          <p:cNvSpPr/>
          <p:nvPr/>
        </p:nvSpPr>
        <p:spPr>
          <a:xfrm rot="10800000">
            <a:off x="4289160" y="1714475"/>
            <a:ext cx="194274" cy="1133041"/>
          </a:xfrm>
          <a:prstGeom prst="leftBrace">
            <a:avLst>
              <a:gd name="adj1" fmla="val 41808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8555" y="3087803"/>
            <a:ext cx="2529154" cy="1352677"/>
            <a:chOff x="1088486" y="3339538"/>
            <a:chExt cx="2529154" cy="13526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8486" y="3339538"/>
              <a:ext cx="2105258" cy="1352677"/>
            </a:xfrm>
            <a:prstGeom prst="rect">
              <a:avLst/>
            </a:prstGeom>
          </p:spPr>
        </p:pic>
        <p:sp>
          <p:nvSpPr>
            <p:cNvPr id="55" name="Text Box 47"/>
            <p:cNvSpPr>
              <a:spLocks noChangeArrowheads="1"/>
            </p:cNvSpPr>
            <p:nvPr/>
          </p:nvSpPr>
          <p:spPr bwMode="auto">
            <a:xfrm>
              <a:off x="1331640" y="3670261"/>
              <a:ext cx="228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温馨提示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 Box 8"/>
          <p:cNvSpPr txBox="1">
            <a:spLocks noChangeArrowheads="1"/>
          </p:cNvSpPr>
          <p:nvPr/>
        </p:nvSpPr>
        <p:spPr bwMode="auto">
          <a:xfrm>
            <a:off x="2602002" y="3506644"/>
            <a:ext cx="559388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求一个数是另一个数的几倍，用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计算；得数后面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不加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单位名称。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/>
      <p:bldP spid="50" grpId="0"/>
      <p:bldP spid="51" grpId="0"/>
      <p:bldP spid="52" grpId="0"/>
      <p:bldP spid="53" grpId="0"/>
      <p:bldP spid="54" grpId="0" bldLvl="0" animBg="1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27960" y="673829"/>
            <a:ext cx="1788380" cy="196610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48239" y="3924256"/>
            <a:ext cx="4477471" cy="540781"/>
            <a:chOff x="2793138" y="5350886"/>
            <a:chExt cx="4477471" cy="540781"/>
          </a:xfrm>
        </p:grpSpPr>
        <p:sp>
          <p:nvSpPr>
            <p:cNvPr id="13" name="椭圆 64"/>
            <p:cNvSpPr>
              <a:spLocks noChangeArrowheads="1"/>
            </p:cNvSpPr>
            <p:nvPr/>
          </p:nvSpPr>
          <p:spPr bwMode="auto">
            <a:xfrm>
              <a:off x="2793138" y="5446479"/>
              <a:ext cx="358775" cy="360363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65"/>
            <p:cNvSpPr>
              <a:spLocks noChangeArrowheads="1"/>
            </p:cNvSpPr>
            <p:nvPr/>
          </p:nvSpPr>
          <p:spPr bwMode="auto">
            <a:xfrm>
              <a:off x="3074079" y="5350886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的个数是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6" name="椭圆 66"/>
            <p:cNvSpPr>
              <a:spLocks noChangeArrowheads="1"/>
            </p:cNvSpPr>
            <p:nvPr/>
          </p:nvSpPr>
          <p:spPr bwMode="auto">
            <a:xfrm>
              <a:off x="4611518" y="5450463"/>
              <a:ext cx="358775" cy="360363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TextBox 67"/>
            <p:cNvSpPr>
              <a:spLocks noChangeArrowheads="1"/>
            </p:cNvSpPr>
            <p:nvPr/>
          </p:nvSpPr>
          <p:spPr bwMode="auto">
            <a:xfrm>
              <a:off x="4931507" y="5368447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的（  ）倍。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48239" y="3369050"/>
            <a:ext cx="4498609" cy="533501"/>
            <a:chOff x="2802434" y="4826033"/>
            <a:chExt cx="4498609" cy="533501"/>
          </a:xfrm>
        </p:grpSpPr>
        <p:sp>
          <p:nvSpPr>
            <p:cNvPr id="20" name="椭圆 58"/>
            <p:cNvSpPr>
              <a:spLocks noChangeArrowheads="1"/>
            </p:cNvSpPr>
            <p:nvPr/>
          </p:nvSpPr>
          <p:spPr bwMode="auto">
            <a:xfrm>
              <a:off x="2802434" y="4917742"/>
              <a:ext cx="361950" cy="360363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61"/>
            <p:cNvSpPr>
              <a:spLocks noChangeArrowheads="1"/>
            </p:cNvSpPr>
            <p:nvPr/>
          </p:nvSpPr>
          <p:spPr bwMode="auto">
            <a:xfrm>
              <a:off x="3086550" y="4836314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的个数是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22" name="椭圆 62"/>
            <p:cNvSpPr>
              <a:spLocks noChangeArrowheads="1"/>
            </p:cNvSpPr>
            <p:nvPr/>
          </p:nvSpPr>
          <p:spPr bwMode="auto">
            <a:xfrm>
              <a:off x="4612446" y="4916708"/>
              <a:ext cx="361950" cy="360363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63"/>
            <p:cNvSpPr>
              <a:spLocks noChangeArrowheads="1"/>
            </p:cNvSpPr>
            <p:nvPr/>
          </p:nvSpPr>
          <p:spPr bwMode="auto">
            <a:xfrm>
              <a:off x="4961941" y="4826033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的（  ）倍。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24" name="Group 14"/>
          <p:cNvGrpSpPr/>
          <p:nvPr/>
        </p:nvGrpSpPr>
        <p:grpSpPr bwMode="auto">
          <a:xfrm>
            <a:off x="1095481" y="1570648"/>
            <a:ext cx="1244600" cy="360363"/>
            <a:chOff x="476" y="1616"/>
            <a:chExt cx="784" cy="227"/>
          </a:xfrm>
          <a:solidFill>
            <a:srgbClr val="99CC00"/>
          </a:solidFill>
        </p:grpSpPr>
        <p:sp>
          <p:nvSpPr>
            <p:cNvPr id="25" name="椭圆 12"/>
            <p:cNvSpPr>
              <a:spLocks noChangeArrowheads="1"/>
            </p:cNvSpPr>
            <p:nvPr/>
          </p:nvSpPr>
          <p:spPr bwMode="auto">
            <a:xfrm>
              <a:off x="476" y="1616"/>
              <a:ext cx="226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椭圆 13"/>
            <p:cNvSpPr>
              <a:spLocks noChangeArrowheads="1"/>
            </p:cNvSpPr>
            <p:nvPr/>
          </p:nvSpPr>
          <p:spPr bwMode="auto">
            <a:xfrm>
              <a:off x="755" y="1616"/>
              <a:ext cx="228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椭圆 14"/>
            <p:cNvSpPr>
              <a:spLocks noChangeArrowheads="1"/>
            </p:cNvSpPr>
            <p:nvPr/>
          </p:nvSpPr>
          <p:spPr bwMode="auto">
            <a:xfrm>
              <a:off x="1034" y="1616"/>
              <a:ext cx="226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4153447" y="3354062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2"/>
          <p:cNvSpPr txBox="1">
            <a:spLocks noChangeArrowheads="1"/>
          </p:cNvSpPr>
          <p:nvPr/>
        </p:nvSpPr>
        <p:spPr bwMode="auto">
          <a:xfrm>
            <a:off x="4089504" y="3941817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Group 75"/>
          <p:cNvGrpSpPr/>
          <p:nvPr/>
        </p:nvGrpSpPr>
        <p:grpSpPr bwMode="auto">
          <a:xfrm>
            <a:off x="1084456" y="2092949"/>
            <a:ext cx="1244600" cy="360363"/>
            <a:chOff x="793" y="2057"/>
            <a:chExt cx="784" cy="227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0" name="Group 76"/>
          <p:cNvGrpSpPr/>
          <p:nvPr/>
        </p:nvGrpSpPr>
        <p:grpSpPr bwMode="auto">
          <a:xfrm>
            <a:off x="2809263" y="2103170"/>
            <a:ext cx="1244600" cy="360363"/>
            <a:chOff x="793" y="2057"/>
            <a:chExt cx="784" cy="227"/>
          </a:xfrm>
        </p:grpSpPr>
        <p:sp>
          <p:nvSpPr>
            <p:cNvPr id="4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4" name="Group 80"/>
          <p:cNvGrpSpPr/>
          <p:nvPr/>
        </p:nvGrpSpPr>
        <p:grpSpPr bwMode="auto">
          <a:xfrm>
            <a:off x="4552338" y="2103170"/>
            <a:ext cx="1244600" cy="360363"/>
            <a:chOff x="793" y="2057"/>
            <a:chExt cx="784" cy="227"/>
          </a:xfrm>
        </p:grpSpPr>
        <p:sp>
          <p:nvSpPr>
            <p:cNvPr id="45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8" name="Group 84"/>
          <p:cNvGrpSpPr/>
          <p:nvPr/>
        </p:nvGrpSpPr>
        <p:grpSpPr bwMode="auto">
          <a:xfrm>
            <a:off x="1115908" y="2731029"/>
            <a:ext cx="1244600" cy="360362"/>
            <a:chOff x="793" y="2057"/>
            <a:chExt cx="784" cy="227"/>
          </a:xfrm>
        </p:grpSpPr>
        <p:sp>
          <p:nvSpPr>
            <p:cNvPr id="49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1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Group 88"/>
          <p:cNvGrpSpPr/>
          <p:nvPr/>
        </p:nvGrpSpPr>
        <p:grpSpPr bwMode="auto">
          <a:xfrm>
            <a:off x="2830408" y="2731029"/>
            <a:ext cx="1244600" cy="360362"/>
            <a:chOff x="793" y="2057"/>
            <a:chExt cx="784" cy="227"/>
          </a:xfrm>
        </p:grpSpPr>
        <p:sp>
          <p:nvSpPr>
            <p:cNvPr id="53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6" name="Group 92"/>
          <p:cNvGrpSpPr/>
          <p:nvPr/>
        </p:nvGrpSpPr>
        <p:grpSpPr bwMode="auto">
          <a:xfrm>
            <a:off x="4573483" y="2731029"/>
            <a:ext cx="1244600" cy="360362"/>
            <a:chOff x="793" y="2057"/>
            <a:chExt cx="784" cy="227"/>
          </a:xfrm>
        </p:grpSpPr>
        <p:sp>
          <p:nvSpPr>
            <p:cNvPr id="5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9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0" name="Group 96"/>
          <p:cNvGrpSpPr/>
          <p:nvPr/>
        </p:nvGrpSpPr>
        <p:grpSpPr bwMode="auto">
          <a:xfrm>
            <a:off x="6297508" y="2731029"/>
            <a:ext cx="1244600" cy="360362"/>
            <a:chOff x="793" y="2057"/>
            <a:chExt cx="784" cy="227"/>
          </a:xfrm>
        </p:grpSpPr>
        <p:sp>
          <p:nvSpPr>
            <p:cNvPr id="6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732086" y="727169"/>
            <a:ext cx="16273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41705" y="3313019"/>
            <a:ext cx="1238626" cy="1491720"/>
          </a:xfrm>
          <a:prstGeom prst="rect">
            <a:avLst/>
          </a:prstGeom>
        </p:spPr>
      </p:pic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436228" y="654204"/>
            <a:ext cx="805343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学校庆“六一”文艺汇演，唱歌的有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人，跳舞的有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人，唱歌的人数是跳舞的几倍？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1" name="云形标注 50"/>
          <p:cNvSpPr/>
          <p:nvPr/>
        </p:nvSpPr>
        <p:spPr>
          <a:xfrm>
            <a:off x="5088548" y="1731422"/>
            <a:ext cx="3579860" cy="1800200"/>
          </a:xfrm>
          <a:prstGeom prst="cloudCallout">
            <a:avLst>
              <a:gd name="adj1" fmla="val 26983"/>
              <a:gd name="adj2" fmla="val 47604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的几倍，就是求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里面有几个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8"/>
          <p:cNvSpPr txBox="1">
            <a:spLocks noChangeArrowheads="1"/>
          </p:cNvSpPr>
          <p:nvPr/>
        </p:nvSpPr>
        <p:spPr bwMode="auto">
          <a:xfrm>
            <a:off x="882982" y="4188028"/>
            <a:ext cx="67675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答：唱歌的人数是跳舞的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2982" y="3510882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40÷8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32" y="1474463"/>
            <a:ext cx="2485721" cy="1990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725392" y="734501"/>
            <a:ext cx="7864933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学校举行跳绳比赛，小雨跳了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下，小明跳了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下，小雨跳的是小明的几倍？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3940931" y="3628959"/>
            <a:ext cx="67675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答：小雨跳的是小明的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40931" y="2713309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64÷8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33" y="1731227"/>
            <a:ext cx="3256826" cy="3256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/>
      <p:bldP spid="4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全屏显示(16:9)</PresentationFormat>
  <Paragraphs>134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55</cp:revision>
  <dcterms:created xsi:type="dcterms:W3CDTF">2019-09-02T08:53:00Z</dcterms:created>
  <dcterms:modified xsi:type="dcterms:W3CDTF">2023-09-28T13:39:31Z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4BD0B918B4344D52A210B0D0E7A87E5B_12</vt:lpwstr>
  </property>
</Properties>
</file>