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7" r:id="rId5"/>
    <p:sldId id="698" r:id="rId6"/>
    <p:sldId id="779" r:id="rId8"/>
    <p:sldId id="803" r:id="rId9"/>
    <p:sldId id="808" r:id="rId10"/>
    <p:sldId id="809" r:id="rId11"/>
    <p:sldId id="813" r:id="rId12"/>
    <p:sldId id="812" r:id="rId13"/>
    <p:sldId id="789" r:id="rId14"/>
    <p:sldId id="792" r:id="rId15"/>
    <p:sldId id="793" r:id="rId16"/>
    <p:sldId id="832" r:id="rId17"/>
    <p:sldId id="795" r:id="rId18"/>
    <p:sldId id="831" r:id="rId19"/>
    <p:sldId id="815" r:id="rId20"/>
    <p:sldId id="814" r:id="rId21"/>
    <p:sldId id="796" r:id="rId22"/>
    <p:sldId id="798" r:id="rId23"/>
    <p:sldId id="799" r:id="rId24"/>
    <p:sldId id="833" r:id="rId25"/>
    <p:sldId id="735" r:id="rId26"/>
    <p:sldId id="834" r:id="rId27"/>
    <p:sldId id="859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31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F0"/>
    <a:srgbClr val="FFFFFF"/>
    <a:srgbClr val="4C2DD1"/>
    <a:srgbClr val="0B5FD1"/>
    <a:srgbClr val="58C8BC"/>
    <a:srgbClr val="33C8ED"/>
    <a:srgbClr val="00A3E3"/>
    <a:srgbClr val="0BA7E4"/>
    <a:srgbClr val="4C4C4C"/>
    <a:srgbClr val="9C6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24"/>
        <p:guide pos="31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gs" Target="tags/tag2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em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3.png"/><Relationship Id="rId2" Type="http://schemas.openxmlformats.org/officeDocument/2006/relationships/image" Target="../media/image20.png"/><Relationship Id="rId1" Type="http://schemas.openxmlformats.org/officeDocument/2006/relationships/image" Target="../media/image62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9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tags" Target="../tags/tag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image" Target="../media/image23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"/>
          <p:cNvPicPr>
            <a:picLocks noChangeAspect="1"/>
          </p:cNvPicPr>
          <p:nvPr/>
        </p:nvPicPr>
        <p:blipFill>
          <a:blip r:embed="rId1" cstate="print"/>
          <a:srcRect t="44513"/>
          <a:stretch>
            <a:fillRect/>
          </a:stretch>
        </p:blipFill>
        <p:spPr>
          <a:xfrm>
            <a:off x="466725" y="1428433"/>
            <a:ext cx="8362950" cy="9991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1824038" y="1477963"/>
            <a:ext cx="849313" cy="323850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12925" y="1341438"/>
            <a:ext cx="865188" cy="107950"/>
            <a:chOff x="952500" y="1306447"/>
            <a:chExt cx="864553" cy="108000"/>
          </a:xfrm>
        </p:grpSpPr>
        <p:cxnSp>
          <p:nvCxnSpPr>
            <p:cNvPr id="24" name="直接连接符 23"/>
            <p:cNvCxnSpPr/>
            <p:nvPr/>
          </p:nvCxnSpPr>
          <p:spPr bwMode="auto">
            <a:xfrm>
              <a:off x="957260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 bwMode="auto">
            <a:xfrm>
              <a:off x="1817053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 bwMode="auto">
            <a:xfrm>
              <a:off x="952500" y="1401741"/>
              <a:ext cx="86455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2687638" y="1477963"/>
            <a:ext cx="850900" cy="325438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71763" y="1343025"/>
            <a:ext cx="865187" cy="107950"/>
            <a:chOff x="952500" y="1306447"/>
            <a:chExt cx="864553" cy="108000"/>
          </a:xfrm>
        </p:grpSpPr>
        <p:cxnSp>
          <p:nvCxnSpPr>
            <p:cNvPr id="16" name="直接连接符 15"/>
            <p:cNvCxnSpPr/>
            <p:nvPr/>
          </p:nvCxnSpPr>
          <p:spPr bwMode="auto">
            <a:xfrm>
              <a:off x="957259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 bwMode="auto">
            <a:xfrm>
              <a:off x="1817053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 bwMode="auto">
            <a:xfrm>
              <a:off x="952500" y="1401741"/>
              <a:ext cx="86455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3552825" y="1477963"/>
            <a:ext cx="849313" cy="323850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36950" y="1343025"/>
            <a:ext cx="863600" cy="107950"/>
            <a:chOff x="952500" y="1306447"/>
            <a:chExt cx="864553" cy="108000"/>
          </a:xfrm>
        </p:grpSpPr>
        <p:cxnSp>
          <p:nvCxnSpPr>
            <p:cNvPr id="32" name="直接连接符 31"/>
            <p:cNvCxnSpPr/>
            <p:nvPr/>
          </p:nvCxnSpPr>
          <p:spPr bwMode="auto">
            <a:xfrm>
              <a:off x="957268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 bwMode="auto">
            <a:xfrm>
              <a:off x="1817053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 bwMode="auto">
            <a:xfrm>
              <a:off x="952500" y="1401741"/>
              <a:ext cx="86455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4406900" y="1477963"/>
            <a:ext cx="849313" cy="323850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395788" y="1343025"/>
            <a:ext cx="865187" cy="107950"/>
            <a:chOff x="952500" y="1306447"/>
            <a:chExt cx="864553" cy="108000"/>
          </a:xfrm>
        </p:grpSpPr>
        <p:cxnSp>
          <p:nvCxnSpPr>
            <p:cNvPr id="37" name="直接连接符 36"/>
            <p:cNvCxnSpPr/>
            <p:nvPr/>
          </p:nvCxnSpPr>
          <p:spPr bwMode="auto">
            <a:xfrm>
              <a:off x="957259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 bwMode="auto">
            <a:xfrm>
              <a:off x="1817053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 bwMode="auto">
            <a:xfrm>
              <a:off x="952500" y="1401741"/>
              <a:ext cx="86455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39"/>
          <p:cNvSpPr/>
          <p:nvPr/>
        </p:nvSpPr>
        <p:spPr>
          <a:xfrm>
            <a:off x="5270500" y="1479550"/>
            <a:ext cx="849313" cy="323850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254625" y="1344613"/>
            <a:ext cx="865188" cy="107950"/>
            <a:chOff x="952500" y="1306447"/>
            <a:chExt cx="864553" cy="108000"/>
          </a:xfrm>
        </p:grpSpPr>
        <p:cxnSp>
          <p:nvCxnSpPr>
            <p:cNvPr id="42" name="直接连接符 41"/>
            <p:cNvCxnSpPr/>
            <p:nvPr/>
          </p:nvCxnSpPr>
          <p:spPr bwMode="auto">
            <a:xfrm>
              <a:off x="957260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 bwMode="auto">
            <a:xfrm>
              <a:off x="1817053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 bwMode="auto">
            <a:xfrm>
              <a:off x="952500" y="1401741"/>
              <a:ext cx="86455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矩形 44"/>
          <p:cNvSpPr/>
          <p:nvPr/>
        </p:nvSpPr>
        <p:spPr>
          <a:xfrm>
            <a:off x="6137275" y="1477963"/>
            <a:ext cx="849313" cy="325438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121400" y="1343025"/>
            <a:ext cx="865188" cy="107950"/>
            <a:chOff x="952500" y="1306447"/>
            <a:chExt cx="864553" cy="108000"/>
          </a:xfrm>
        </p:grpSpPr>
        <p:cxnSp>
          <p:nvCxnSpPr>
            <p:cNvPr id="47" name="直接连接符 46"/>
            <p:cNvCxnSpPr/>
            <p:nvPr/>
          </p:nvCxnSpPr>
          <p:spPr bwMode="auto">
            <a:xfrm>
              <a:off x="957260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 bwMode="auto">
            <a:xfrm>
              <a:off x="1817053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 bwMode="auto">
            <a:xfrm>
              <a:off x="952500" y="1401741"/>
              <a:ext cx="86455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矩形 49"/>
          <p:cNvSpPr/>
          <p:nvPr/>
        </p:nvSpPr>
        <p:spPr>
          <a:xfrm>
            <a:off x="7005638" y="1477963"/>
            <a:ext cx="850900" cy="325438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989763" y="1343025"/>
            <a:ext cx="865187" cy="107950"/>
            <a:chOff x="952500" y="1306447"/>
            <a:chExt cx="864553" cy="108000"/>
          </a:xfrm>
        </p:grpSpPr>
        <p:cxnSp>
          <p:nvCxnSpPr>
            <p:cNvPr id="52" name="直接连接符 51"/>
            <p:cNvCxnSpPr/>
            <p:nvPr/>
          </p:nvCxnSpPr>
          <p:spPr bwMode="auto">
            <a:xfrm>
              <a:off x="957259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 bwMode="auto">
            <a:xfrm>
              <a:off x="1817053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 bwMode="auto">
            <a:xfrm>
              <a:off x="952500" y="1401741"/>
              <a:ext cx="86455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609600" y="2503170"/>
            <a:ext cx="8093075" cy="1390650"/>
            <a:chOff x="960" y="3930"/>
            <a:chExt cx="12745" cy="2190"/>
          </a:xfrm>
          <a:solidFill>
            <a:schemeClr val="bg1"/>
          </a:solidFill>
        </p:grpSpPr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>
              <a:off x="3001" y="4650"/>
              <a:ext cx="10704" cy="1113"/>
            </a:xfrm>
            <a:prstGeom prst="wedgeRoundRectCallout">
              <a:avLst>
                <a:gd name="adj1" fmla="val -53456"/>
                <a:gd name="adj2" fmla="val -3618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你们还能说说从哪里到哪里是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kumimoji="0" lang="zh-CN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厘米吗？</a:t>
              </a:r>
              <a:endPara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7691" name="图片 2" descr="兔子3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0" y="3930"/>
              <a:ext cx="1700" cy="2190"/>
            </a:xfrm>
            <a:prstGeom prst="rect">
              <a:avLst/>
            </a:prstGeom>
            <a:grpFill/>
            <a:ln w="9525">
              <a:noFill/>
            </a:ln>
          </p:spPr>
        </p:pic>
      </p:grp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1828800" y="2876550"/>
            <a:ext cx="6873875" cy="1339850"/>
          </a:xfrm>
          <a:prstGeom prst="wedgeRoundRectCallout">
            <a:avLst>
              <a:gd name="adj1" fmla="val -53134"/>
              <a:gd name="adj2" fmla="val -21516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在尺子上，每相邻</a:t>
            </a:r>
            <a:r>
              <a:rPr lang="zh-CN" altLang="en-US" sz="30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两个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数之间的长度都是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2" name="Picture 2" descr="E:\R二数上\resource\U01\doc\手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3523" y="-1600200"/>
            <a:ext cx="3957637" cy="254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943610" y="1455103"/>
            <a:ext cx="850900" cy="323850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35673" y="1341438"/>
            <a:ext cx="863600" cy="107950"/>
            <a:chOff x="952500" y="1306447"/>
            <a:chExt cx="864553" cy="108000"/>
          </a:xfrm>
        </p:grpSpPr>
        <p:cxnSp>
          <p:nvCxnSpPr>
            <p:cNvPr id="7" name="直接连接符 6"/>
            <p:cNvCxnSpPr/>
            <p:nvPr/>
          </p:nvCxnSpPr>
          <p:spPr bwMode="auto">
            <a:xfrm>
              <a:off x="957267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 bwMode="auto">
            <a:xfrm>
              <a:off x="1817053" y="1306447"/>
              <a:ext cx="0" cy="10800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 bwMode="auto">
            <a:xfrm>
              <a:off x="952500" y="1401741"/>
              <a:ext cx="86455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702310" y="776288"/>
            <a:ext cx="133350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厘米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2270760" y="539750"/>
            <a:ext cx="6020435" cy="619125"/>
          </a:xfrm>
          <a:prstGeom prst="wedgeRoundRectCallout">
            <a:avLst>
              <a:gd name="adj1" fmla="val -54426"/>
              <a:gd name="adj2" fmla="val 7512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刻度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到刻度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之间的长度是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0309 L -0.12969 0.1027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bldLvl="0" animBg="1"/>
      <p:bldP spid="19" grpId="2" bldLvl="0" animBg="1"/>
      <p:bldP spid="2" grpId="0" bldLvl="0" animBg="1"/>
      <p:bldP spid="2" grpId="1" bldLvl="0" animBg="1"/>
      <p:bldP spid="2" grpId="2" bldLvl="0" animBg="1"/>
      <p:bldP spid="20" grpId="0" bldLvl="0" animBg="1"/>
      <p:bldP spid="20" grpId="1" bldLvl="0" animBg="1"/>
      <p:bldP spid="20" grpId="2" bldLvl="0" animBg="1"/>
      <p:bldP spid="35" grpId="0" bldLvl="0" animBg="1"/>
      <p:bldP spid="35" grpId="1" bldLvl="0" animBg="1"/>
      <p:bldP spid="35" grpId="2" bldLvl="0" animBg="1"/>
      <p:bldP spid="40" grpId="0" bldLvl="0" animBg="1"/>
      <p:bldP spid="40" grpId="1" bldLvl="0" animBg="1"/>
      <p:bldP spid="40" grpId="2" bldLvl="0" animBg="1"/>
      <p:bldP spid="45" grpId="0" bldLvl="0" animBg="1"/>
      <p:bldP spid="45" grpId="1" bldLvl="0" animBg="1"/>
      <p:bldP spid="45" grpId="2" bldLvl="0" animBg="1"/>
      <p:bldP spid="50" grpId="0" bldLvl="0" animBg="1"/>
      <p:bldP spid="50" grpId="1" bldLvl="0" animBg="1"/>
      <p:bldP spid="50" grpId="2" bldLvl="0" animBg="1"/>
      <p:bldP spid="5" grpId="0" bldLvl="0" animBg="1"/>
      <p:bldP spid="4" grpId="0" bldLvl="0" animBg="1"/>
      <p:bldP spid="4" grpId="1" bldLvl="0" animBg="1"/>
      <p:bldP spid="4" grpId="2" bldLvl="0" animBg="1"/>
      <p:bldP spid="29" grpId="0"/>
      <p:bldP spid="29" grpId="1"/>
      <p:bldP spid="10" grpId="0" bldLvl="0" animBg="1"/>
      <p:bldP spid="10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530850" y="2030095"/>
            <a:ext cx="2028825" cy="201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AutoShape 37"/>
          <p:cNvSpPr>
            <a:spLocks noChangeArrowheads="1"/>
          </p:cNvSpPr>
          <p:nvPr/>
        </p:nvSpPr>
        <p:spPr bwMode="auto">
          <a:xfrm>
            <a:off x="2667000" y="4171950"/>
            <a:ext cx="4084955" cy="612921"/>
          </a:xfrm>
          <a:prstGeom prst="wedgeRoundRectCallout">
            <a:avLst>
              <a:gd name="adj1" fmla="val 55284"/>
              <a:gd name="adj2" fmla="val -4145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图钉的长大约1厘米。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AutoShape 36"/>
          <p:cNvSpPr>
            <a:spLocks noChangeArrowheads="1"/>
          </p:cNvSpPr>
          <p:nvPr/>
        </p:nvSpPr>
        <p:spPr bwMode="auto">
          <a:xfrm>
            <a:off x="2701290" y="4171315"/>
            <a:ext cx="4016375" cy="613243"/>
          </a:xfrm>
          <a:prstGeom prst="wedgeRoundRectCallout">
            <a:avLst>
              <a:gd name="adj1" fmla="val 56039"/>
              <a:gd name="adj2" fmla="val -2643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田字格宽大约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2924175" y="4171950"/>
            <a:ext cx="3749675" cy="613243"/>
          </a:xfrm>
          <a:prstGeom prst="wedgeRoundRectCallout">
            <a:avLst>
              <a:gd name="adj1" fmla="val 57959"/>
              <a:gd name="adj2" fmla="val -30950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食指宽大约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081463" y="2118995"/>
            <a:ext cx="3095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208463" y="2245995"/>
            <a:ext cx="3095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8679" name="Picture 26" descr="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2988" y="1268730"/>
            <a:ext cx="7512050" cy="87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43" descr="2"/>
          <p:cNvPicPr>
            <a:picLocks noChangeAspect="1"/>
          </p:cNvPicPr>
          <p:nvPr/>
        </p:nvPicPr>
        <p:blipFill>
          <a:blip r:embed="rId3" cstate="print"/>
          <a:srcRect l="37196" r="37167" b="2393"/>
          <a:stretch>
            <a:fillRect/>
          </a:stretch>
        </p:blipFill>
        <p:spPr>
          <a:xfrm>
            <a:off x="3197225" y="2201545"/>
            <a:ext cx="2085975" cy="1741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44" descr="2"/>
          <p:cNvPicPr>
            <a:picLocks noChangeAspect="1"/>
          </p:cNvPicPr>
          <p:nvPr/>
        </p:nvPicPr>
        <p:blipFill>
          <a:blip r:embed="rId3" cstate="print"/>
          <a:srcRect r="73714" b="2393"/>
          <a:stretch>
            <a:fillRect/>
          </a:stretch>
        </p:blipFill>
        <p:spPr>
          <a:xfrm>
            <a:off x="982663" y="2223770"/>
            <a:ext cx="2138362" cy="169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42" descr="C:\Users\Administrator\Desktop\新画人物图\老师8 拷贝.png老师8 拷贝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flipH="1">
            <a:off x="7194868" y="4011930"/>
            <a:ext cx="725170" cy="9315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16205" y="209550"/>
            <a:ext cx="7132320" cy="1116330"/>
            <a:chOff x="183" y="330"/>
            <a:chExt cx="11232" cy="1758"/>
          </a:xfrm>
        </p:grpSpPr>
        <p:sp>
          <p:nvSpPr>
            <p:cNvPr id="10" name="AutoShape 32"/>
            <p:cNvSpPr>
              <a:spLocks noChangeArrowheads="1"/>
            </p:cNvSpPr>
            <p:nvPr/>
          </p:nvSpPr>
          <p:spPr bwMode="auto">
            <a:xfrm>
              <a:off x="2161" y="618"/>
              <a:ext cx="9255" cy="965"/>
            </a:xfrm>
            <a:prstGeom prst="wedgeRoundRectCallout">
              <a:avLst>
                <a:gd name="adj1" fmla="val -54816"/>
                <a:gd name="adj2" fmla="val 35850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还有哪些物体的长度大约是1厘米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?</a:t>
              </a:r>
              <a:endPara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8689" name="图片 8" descr="兔子3 拷贝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3" y="330"/>
              <a:ext cx="1365" cy="175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584835" y="4120797"/>
            <a:ext cx="7799070" cy="643345"/>
            <a:chOff x="393" y="-1396"/>
            <a:chExt cx="12282" cy="1728"/>
          </a:xfrm>
        </p:grpSpPr>
        <p:sp>
          <p:nvSpPr>
            <p:cNvPr id="3" name="圆角矩形 2"/>
            <p:cNvSpPr/>
            <p:nvPr/>
          </p:nvSpPr>
          <p:spPr>
            <a:xfrm>
              <a:off x="393" y="-1348"/>
              <a:ext cx="12282" cy="168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AutoShape 32"/>
            <p:cNvSpPr>
              <a:spLocks noChangeArrowheads="1"/>
            </p:cNvSpPr>
            <p:nvPr/>
          </p:nvSpPr>
          <p:spPr bwMode="auto">
            <a:xfrm>
              <a:off x="476" y="-1396"/>
              <a:ext cx="12095" cy="1646"/>
            </a:xfrm>
            <a:prstGeom prst="wedgeRoundRectCallout">
              <a:avLst>
                <a:gd name="adj1" fmla="val -49975"/>
                <a:gd name="adj2" fmla="val 31742"/>
                <a:gd name="adj3" fmla="val 16667"/>
              </a:avLst>
            </a:prstGeom>
            <a:noFill/>
            <a:ln w="19050">
              <a:solidFill>
                <a:srgbClr val="000000">
                  <a:alpha val="0"/>
                </a:srgbClr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6">
                      <a:lumMod val="20000"/>
                      <a:lumOff val="80000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量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比较短的物体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，可以用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厘米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作单位。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93715" y="2560320"/>
            <a:ext cx="358140" cy="4146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  <p:bldP spid="5" grpId="2" bldLvl="0" animBg="1"/>
      <p:bldP spid="17" grpId="0" bldLvl="0" animBg="1"/>
      <p:bldP spid="17" grpId="1" bldLvl="0" animBg="1"/>
      <p:bldP spid="17" grpId="2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9" descr="E:\R二数上\resource\U01\doc\纸条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96403" y="1366838"/>
            <a:ext cx="4448175" cy="67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 descr="E:\R二数上\resource\U01\doc\尺子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293" y="2667000"/>
            <a:ext cx="8355012" cy="1009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8" descr="E:\R二数上\resource\U01\doc\手拿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" y="2676525"/>
            <a:ext cx="8326438" cy="240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43"/>
          <p:cNvSpPr>
            <a:spLocks noChangeArrowheads="1"/>
          </p:cNvSpPr>
          <p:nvPr/>
        </p:nvSpPr>
        <p:spPr bwMode="auto">
          <a:xfrm>
            <a:off x="2475230" y="870903"/>
            <a:ext cx="238760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en-US" altLang="zh-CN" sz="30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厘米多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1105" y="287020"/>
            <a:ext cx="439483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量一量下面纸条的长度。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2873" y="287045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15" name="任意多边形 14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5867400" y="1885950"/>
            <a:ext cx="3810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944110" y="3790950"/>
            <a:ext cx="3797935" cy="1149350"/>
            <a:chOff x="3713" y="9949"/>
            <a:chExt cx="5981" cy="1810"/>
          </a:xfrm>
        </p:grpSpPr>
        <p:sp>
          <p:nvSpPr>
            <p:cNvPr id="9" name="AutoShape 34"/>
            <p:cNvSpPr>
              <a:spLocks noChangeArrowheads="1"/>
            </p:cNvSpPr>
            <p:nvPr/>
          </p:nvSpPr>
          <p:spPr bwMode="auto">
            <a:xfrm>
              <a:off x="3713" y="10372"/>
              <a:ext cx="3974" cy="965"/>
            </a:xfrm>
            <a:prstGeom prst="wedgeRoundRectCallout">
              <a:avLst>
                <a:gd name="adj1" fmla="val 67438"/>
                <a:gd name="adj2" fmla="val -834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这样量对吗？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0" name="Picture 42" descr="C:\Users\Administrator\Desktop\新画人物图\老师8 拷贝.png老师8 拷贝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 flipH="1">
              <a:off x="8285" y="9949"/>
              <a:ext cx="1409" cy="181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123 L 0.154097 -0.137284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9" descr="E:\R二数上\resource\U01\doc\纸条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30743" y="1366838"/>
            <a:ext cx="4448175" cy="67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 descr="E:\R二数上\resource\U01\doc\尺子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293" y="2667000"/>
            <a:ext cx="8355012" cy="1009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8" descr="E:\R二数上\resource\U01\doc\手拿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" y="2676525"/>
            <a:ext cx="8326438" cy="240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43"/>
          <p:cNvSpPr>
            <a:spLocks noChangeArrowheads="1"/>
          </p:cNvSpPr>
          <p:nvPr/>
        </p:nvSpPr>
        <p:spPr bwMode="auto">
          <a:xfrm>
            <a:off x="3608705" y="804863"/>
            <a:ext cx="238760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en-US" altLang="zh-CN" sz="30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1105" y="287020"/>
            <a:ext cx="439483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量一量下面纸条的长度。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2873" y="287045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15" name="任意多边形 14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6356985" y="2016125"/>
            <a:ext cx="3810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123 L 0.154097 -0.137284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4" name="Group 44"/>
          <p:cNvGrpSpPr/>
          <p:nvPr/>
        </p:nvGrpSpPr>
        <p:grpSpPr>
          <a:xfrm>
            <a:off x="401320" y="60960"/>
            <a:ext cx="6508750" cy="1605915"/>
            <a:chOff x="975" y="1842"/>
            <a:chExt cx="3656" cy="902"/>
          </a:xfrm>
        </p:grpSpPr>
        <p:pic>
          <p:nvPicPr>
            <p:cNvPr id="9233" name="Picture 40" descr="2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75" y="2069"/>
              <a:ext cx="3656" cy="6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Rectangle 43"/>
            <p:cNvSpPr/>
            <p:nvPr/>
          </p:nvSpPr>
          <p:spPr>
            <a:xfrm>
              <a:off x="1637" y="1842"/>
              <a:ext cx="820" cy="29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厘米多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0286" name="Group 46"/>
          <p:cNvGrpSpPr/>
          <p:nvPr/>
        </p:nvGrpSpPr>
        <p:grpSpPr>
          <a:xfrm>
            <a:off x="463550" y="1567180"/>
            <a:ext cx="6384290" cy="1507490"/>
            <a:chOff x="1156" y="1890"/>
            <a:chExt cx="3583" cy="846"/>
          </a:xfrm>
        </p:grpSpPr>
        <p:pic>
          <p:nvPicPr>
            <p:cNvPr id="9231" name="Picture 30" descr="5厘米纸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6" y="2069"/>
              <a:ext cx="3583" cy="6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2" name="Text Box 45"/>
            <p:cNvSpPr txBox="1"/>
            <p:nvPr/>
          </p:nvSpPr>
          <p:spPr>
            <a:xfrm>
              <a:off x="2018" y="1890"/>
              <a:ext cx="681" cy="29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厘米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1045" y="3175000"/>
            <a:ext cx="7258050" cy="1640840"/>
            <a:chOff x="3199" y="10372"/>
            <a:chExt cx="11430" cy="2584"/>
          </a:xfrm>
        </p:grpSpPr>
        <p:sp>
          <p:nvSpPr>
            <p:cNvPr id="13" name="AutoShape 34"/>
            <p:cNvSpPr>
              <a:spLocks noChangeArrowheads="1"/>
            </p:cNvSpPr>
            <p:nvPr/>
          </p:nvSpPr>
          <p:spPr bwMode="auto">
            <a:xfrm>
              <a:off x="3199" y="10372"/>
              <a:ext cx="9153" cy="2584"/>
            </a:xfrm>
            <a:prstGeom prst="wedgeRoundRectCallout">
              <a:avLst>
                <a:gd name="adj1" fmla="val 62698"/>
                <a:gd name="adj2" fmla="val -1142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在用尺测量纸条的长度时，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要注意把尺子的刻度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0对准纸条的左端，再看纸条的右端对着几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2" name="Picture 42" descr="C:\Users\Administrator\Desktop\新画人物图\老师8 拷贝.png老师8 拷贝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 flipH="1">
              <a:off x="13192" y="10622"/>
              <a:ext cx="1437" cy="18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7391400" y="895350"/>
            <a:ext cx="1321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×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57415" y="2187575"/>
            <a:ext cx="1321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</a:rPr>
              <a:t>√</a:t>
            </a:r>
            <a:endParaRPr lang="en-US" altLang="zh-CN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9" descr="E:\R二数上\resource\U01\doc\纸条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51063" y="1366838"/>
            <a:ext cx="4448175" cy="67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 descr="E:\R二数上\resource\U01\doc\尺子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293" y="2667000"/>
            <a:ext cx="8355012" cy="1009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8" descr="E:\R二数上\resource\U01\doc\手拿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" y="2676525"/>
            <a:ext cx="8326438" cy="240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43"/>
          <p:cNvSpPr>
            <a:spLocks noChangeArrowheads="1"/>
          </p:cNvSpPr>
          <p:nvPr/>
        </p:nvSpPr>
        <p:spPr bwMode="auto">
          <a:xfrm>
            <a:off x="3608705" y="804863"/>
            <a:ext cx="2387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91770"/>
            <a:ext cx="286321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还可以这样量：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356985" y="2016125"/>
            <a:ext cx="3810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81200" y="2016125"/>
            <a:ext cx="3810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34000" y="3676650"/>
            <a:ext cx="26619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5(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厘米）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05 -0.00037037 L 0.0622222 -0.136049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" grpId="0" bldLvl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/>
          <p:cNvPicPr>
            <a:picLocks noChangeAspect="1"/>
          </p:cNvPicPr>
          <p:nvPr/>
        </p:nvPicPr>
        <p:blipFill>
          <a:blip r:embed="rId1" cstate="print"/>
          <a:srcRect t="52424"/>
          <a:stretch>
            <a:fillRect/>
          </a:stretch>
        </p:blipFill>
        <p:spPr>
          <a:xfrm>
            <a:off x="1021080" y="2846070"/>
            <a:ext cx="6925945" cy="897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文本框 4"/>
          <p:cNvSpPr txBox="1"/>
          <p:nvPr/>
        </p:nvSpPr>
        <p:spPr>
          <a:xfrm>
            <a:off x="695325" y="1421765"/>
            <a:ext cx="535495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看一看，铅笔长（   ）厘米。</a:t>
            </a:r>
            <a:endParaRPr lang="zh-CN" altLang="zh-CN" sz="3000" b="1" dirty="0"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2400" y="1276350"/>
            <a:ext cx="51752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3584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110" t="18289" r="35260" b="26167"/>
          <a:stretch>
            <a:fillRect/>
          </a:stretch>
        </p:blipFill>
        <p:spPr>
          <a:xfrm rot="5400000">
            <a:off x="4151948" y="-169545"/>
            <a:ext cx="470853" cy="5970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36195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800600" y="209550"/>
            <a:ext cx="32696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上面的做一做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1402080" y="2391410"/>
            <a:ext cx="0" cy="561975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7094220" y="2366645"/>
            <a:ext cx="0" cy="561975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09575" y="2089150"/>
            <a:ext cx="8334375" cy="159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Rectangle 8"/>
          <p:cNvSpPr/>
          <p:nvPr/>
        </p:nvSpPr>
        <p:spPr>
          <a:xfrm>
            <a:off x="239713" y="666750"/>
            <a:ext cx="880427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57505" indent="-357505" latinLnBrk="1">
              <a:lnSpc>
                <a:spcPct val="150000"/>
              </a:lnSpc>
            </a:pPr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1.</a:t>
            </a: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下面哪种测量方法正确？在括号内画“</a:t>
            </a:r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√</a:t>
            </a: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”。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1747" name="文本框 3"/>
          <p:cNvSpPr txBox="1"/>
          <p:nvPr/>
        </p:nvSpPr>
        <p:spPr>
          <a:xfrm>
            <a:off x="4040188" y="3246438"/>
            <a:ext cx="693737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√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4" name="文本框 3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7" name="任意多边形 6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2652395"/>
            <a:ext cx="539115" cy="464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2886710"/>
            <a:ext cx="539115" cy="4648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 bwMode="auto">
          <a:xfrm flipH="1">
            <a:off x="381000" y="135255"/>
            <a:ext cx="20129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量一量。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723900" y="1977073"/>
            <a:ext cx="7839075" cy="21685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indent="1778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177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用尺子量一量，食指宽约（     ）厘米，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  <a:p>
            <a:pPr marL="0" marR="0" lvl="0" indent="177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             手掌宽约（     ）厘米，        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  <a:p>
            <a:pPr marL="0" marR="0" lvl="0" indent="177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              一拃长约（     ）厘米。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489575" y="2144395"/>
            <a:ext cx="100965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indent="1778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177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1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pic>
        <p:nvPicPr>
          <p:cNvPr id="33800" name="图片 3"/>
          <p:cNvPicPr>
            <a:picLocks noChangeAspect="1"/>
          </p:cNvPicPr>
          <p:nvPr/>
        </p:nvPicPr>
        <p:blipFill>
          <a:blip r:embed="rId1" cstate="print"/>
          <a:srcRect t="51751"/>
          <a:stretch>
            <a:fillRect/>
          </a:stretch>
        </p:blipFill>
        <p:spPr>
          <a:xfrm>
            <a:off x="1021080" y="1004570"/>
            <a:ext cx="7229475" cy="909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4660265" y="4098290"/>
            <a:ext cx="3259455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indent="1778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177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楷体_GB2312" panose="02010609030101010101" pitchFamily="1" charset="-122"/>
              </a:rPr>
              <a:t>（答案合理即可）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5478780" y="2648585"/>
            <a:ext cx="1009650" cy="78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indent="1778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177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6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487035" y="3545205"/>
            <a:ext cx="1009650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indent="1778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177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10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 bwMode="auto">
          <a:xfrm flipH="1">
            <a:off x="533718" y="133350"/>
            <a:ext cx="32416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填一填。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1539875" y="2098040"/>
            <a:ext cx="41084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纸条长（    ）厘米。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3350895" y="2098040"/>
            <a:ext cx="684213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4</a:t>
            </a:r>
            <a:endParaRPr kumimoji="0" lang="zh-CN" altLang="en-US" sz="30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544638" y="4283393"/>
            <a:ext cx="5148263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纸条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楷体_GB2312" panose="02010609030101010101" pitchFamily="1" charset="-122"/>
              </a:rPr>
              <a:t>长（    ）厘米。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楷体_GB2312" panose="02010609030101010101" pitchFamily="1" charset="-122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3425825" y="4292918"/>
            <a:ext cx="827088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楷体_GB2312" panose="02010609030101010101" pitchFamily="1" charset="-122"/>
              </a:rPr>
              <a:t>2</a:t>
            </a:r>
            <a:endParaRPr kumimoji="0" lang="en-US" altLang="zh-CN" sz="30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楷体_GB2312" panose="02010609030101010101" pitchFamily="1" charset="-122"/>
            </a:endParaRPr>
          </a:p>
        </p:txBody>
      </p:sp>
      <p:grpSp>
        <p:nvGrpSpPr>
          <p:cNvPr id="34823" name="Group 46"/>
          <p:cNvGrpSpPr/>
          <p:nvPr/>
        </p:nvGrpSpPr>
        <p:grpSpPr>
          <a:xfrm>
            <a:off x="1228725" y="828040"/>
            <a:ext cx="6740525" cy="1174750"/>
            <a:chOff x="262" y="1434"/>
            <a:chExt cx="2300" cy="401"/>
          </a:xfrm>
        </p:grpSpPr>
        <p:pic>
          <p:nvPicPr>
            <p:cNvPr id="34824" name="Picture 34" descr="尺子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5" y="1570"/>
              <a:ext cx="2267" cy="2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5" name="Picture 39" descr="尺子-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2" y="1434"/>
              <a:ext cx="1264" cy="18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4840" y="2773045"/>
            <a:ext cx="396240" cy="421640"/>
          </a:xfrm>
          <a:prstGeom prst="rect">
            <a:avLst/>
          </a:prstGeom>
        </p:spPr>
      </p:pic>
      <p:grpSp>
        <p:nvGrpSpPr>
          <p:cNvPr id="7" name="Group 46"/>
          <p:cNvGrpSpPr/>
          <p:nvPr/>
        </p:nvGrpSpPr>
        <p:grpSpPr>
          <a:xfrm>
            <a:off x="1296227" y="2859405"/>
            <a:ext cx="6643813" cy="1174750"/>
            <a:chOff x="295" y="1434"/>
            <a:chExt cx="2267" cy="401"/>
          </a:xfrm>
        </p:grpSpPr>
        <p:pic>
          <p:nvPicPr>
            <p:cNvPr id="9" name="Picture 34" descr="尺子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5" y="1570"/>
              <a:ext cx="2267" cy="2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Picture 39" descr="尺子-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3" y="1434"/>
              <a:ext cx="638" cy="18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200785" y="2419985"/>
            <a:ext cx="69488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4000" b="1">
                <a:latin typeface="楷体" panose="02010609060101010101" charset="-122"/>
                <a:ea typeface="楷体" panose="02010609060101010101" charset="-122"/>
              </a:rPr>
              <a:t>第1课时  认识厘米 用厘米量</a:t>
            </a:r>
            <a:endParaRPr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639820" y="1558925"/>
            <a:ext cx="2692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长度单位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265045" y="1575435"/>
            <a:ext cx="556886" cy="61403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rcRect l="67339" t="62683" b="12891"/>
          <a:stretch>
            <a:fillRect/>
          </a:stretch>
        </p:blipFill>
        <p:spPr>
          <a:xfrm>
            <a:off x="6407150" y="2181860"/>
            <a:ext cx="2180590" cy="8915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/>
          <a:srcRect l="35087" t="62683" r="34487" b="13413"/>
          <a:stretch>
            <a:fillRect/>
          </a:stretch>
        </p:blipFill>
        <p:spPr>
          <a:xfrm>
            <a:off x="3833495" y="2191385"/>
            <a:ext cx="2031365" cy="872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rcRect t="62683" r="66511" b="12891"/>
          <a:stretch>
            <a:fillRect/>
          </a:stretch>
        </p:blipFill>
        <p:spPr>
          <a:xfrm>
            <a:off x="1143000" y="2191385"/>
            <a:ext cx="2235835" cy="891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2130" y="819150"/>
            <a:ext cx="805561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哪个测量的结果对？在（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）里画“√”。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5400" y="3257550"/>
            <a:ext cx="71824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    ）   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    ）   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    ）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5466" y="3241341"/>
            <a:ext cx="75859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79791" y="3224206"/>
            <a:ext cx="75859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000" y="2709545"/>
            <a:ext cx="13055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53865" y="2709545"/>
            <a:ext cx="1334135" cy="46037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64630" y="2709545"/>
            <a:ext cx="1976755" cy="46037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大约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厘米长。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24600" y="209550"/>
            <a:ext cx="1796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P10 T10)</a:t>
            </a:r>
            <a:endParaRPr lang="en-US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7"/>
          <p:cNvSpPr txBox="1"/>
          <p:nvPr/>
        </p:nvSpPr>
        <p:spPr>
          <a:xfrm>
            <a:off x="607060" y="1505585"/>
            <a:ext cx="7912100" cy="7835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量比较短的物体，可以用</a:t>
            </a:r>
            <a:r>
              <a:rPr lang="en-US" altLang="zh-CN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厘米</a:t>
            </a:r>
            <a:r>
              <a:rPr lang="en-US" altLang="zh-CN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作单位。</a:t>
            </a:r>
            <a:endParaRPr lang="zh-CN" altLang="en-US" sz="3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6425" y="2496185"/>
            <a:ext cx="7907020" cy="21685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量物体的长度时，</a:t>
            </a:r>
            <a:r>
              <a:rPr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把尺的刻度0对准物体的左端，再看物体的右端，物体的右端对着几，物体的长度就是几厘米</a:t>
            </a:r>
            <a:r>
              <a:rPr lang="zh-CN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。</a:t>
            </a:r>
            <a:endParaRPr lang="zh-CN" sz="3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0" name="Text Box 16"/>
          <p:cNvSpPr txBox="1"/>
          <p:nvPr/>
        </p:nvSpPr>
        <p:spPr>
          <a:xfrm>
            <a:off x="777240" y="570548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2" name="任意多边形 1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860" y="1047115"/>
            <a:ext cx="3632200" cy="35052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91685" y="847725"/>
            <a:ext cx="3656965" cy="3681730"/>
            <a:chOff x="3515" y="6500"/>
            <a:chExt cx="5759" cy="5798"/>
          </a:xfrm>
        </p:grpSpPr>
        <p:sp>
          <p:nvSpPr>
            <p:cNvPr id="16" name="AutoShape 27"/>
            <p:cNvSpPr>
              <a:spLocks noChangeArrowheads="1"/>
            </p:cNvSpPr>
            <p:nvPr/>
          </p:nvSpPr>
          <p:spPr bwMode="auto">
            <a:xfrm>
              <a:off x="3515" y="6500"/>
              <a:ext cx="5019" cy="3348"/>
            </a:xfrm>
            <a:prstGeom prst="wedgeRoundRectCallout">
              <a:avLst>
                <a:gd name="adj1" fmla="val 35774"/>
                <a:gd name="adj2" fmla="val 73655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在没有尺子的情况下，想量出这张课桌的长，你会怎么做？</a:t>
              </a:r>
              <a:endPara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6396" name="图片 3" descr="C:\Users\Administrator\Desktop\新画人物图\书本 拷贝.png书本 拷贝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7680" y="10293"/>
              <a:ext cx="1594" cy="200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55320" y="1734185"/>
            <a:ext cx="3453130" cy="26447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75" h="6720">
                <a:moveTo>
                  <a:pt x="3184" y="681"/>
                </a:moveTo>
                <a:lnTo>
                  <a:pt x="3275" y="790"/>
                </a:lnTo>
                <a:lnTo>
                  <a:pt x="3402" y="881"/>
                </a:lnTo>
                <a:lnTo>
                  <a:pt x="3511" y="990"/>
                </a:lnTo>
                <a:lnTo>
                  <a:pt x="3620" y="1044"/>
                </a:lnTo>
                <a:lnTo>
                  <a:pt x="3693" y="1153"/>
                </a:lnTo>
                <a:lnTo>
                  <a:pt x="3638" y="1262"/>
                </a:lnTo>
                <a:lnTo>
                  <a:pt x="3747" y="1317"/>
                </a:lnTo>
                <a:lnTo>
                  <a:pt x="3856" y="1317"/>
                </a:lnTo>
                <a:lnTo>
                  <a:pt x="3965" y="1317"/>
                </a:lnTo>
                <a:lnTo>
                  <a:pt x="4075" y="1299"/>
                </a:lnTo>
                <a:lnTo>
                  <a:pt x="4184" y="1244"/>
                </a:lnTo>
                <a:lnTo>
                  <a:pt x="4293" y="1153"/>
                </a:lnTo>
                <a:lnTo>
                  <a:pt x="4402" y="1081"/>
                </a:lnTo>
                <a:lnTo>
                  <a:pt x="4456" y="972"/>
                </a:lnTo>
                <a:lnTo>
                  <a:pt x="4329" y="862"/>
                </a:lnTo>
                <a:lnTo>
                  <a:pt x="4202" y="808"/>
                </a:lnTo>
                <a:lnTo>
                  <a:pt x="4093" y="753"/>
                </a:lnTo>
                <a:lnTo>
                  <a:pt x="3984" y="717"/>
                </a:lnTo>
                <a:lnTo>
                  <a:pt x="3875" y="681"/>
                </a:lnTo>
                <a:lnTo>
                  <a:pt x="3729" y="681"/>
                </a:lnTo>
                <a:lnTo>
                  <a:pt x="3620" y="662"/>
                </a:lnTo>
                <a:lnTo>
                  <a:pt x="3493" y="644"/>
                </a:lnTo>
                <a:lnTo>
                  <a:pt x="3384" y="626"/>
                </a:lnTo>
                <a:lnTo>
                  <a:pt x="3256" y="626"/>
                </a:lnTo>
                <a:lnTo>
                  <a:pt x="3129" y="554"/>
                </a:lnTo>
                <a:lnTo>
                  <a:pt x="3184" y="681"/>
                </a:lnTo>
                <a:close/>
                <a:moveTo>
                  <a:pt x="0" y="0"/>
                </a:moveTo>
                <a:lnTo>
                  <a:pt x="8775" y="0"/>
                </a:lnTo>
                <a:lnTo>
                  <a:pt x="8775" y="6720"/>
                </a:lnTo>
                <a:lnTo>
                  <a:pt x="0" y="672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685768" y="666140"/>
            <a:ext cx="682129" cy="535648"/>
            <a:chOff x="3670176" y="2797105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15" name="任意多边形 14"/>
            <p:cNvSpPr/>
            <p:nvPr/>
          </p:nvSpPr>
          <p:spPr>
            <a:xfrm>
              <a:off x="3670176" y="2797105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18" name="任意多边形 1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Picture 9" descr="C:\Users\Administrator\Desktop\图片2.png图片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14705" y="3479483"/>
            <a:ext cx="1738630" cy="1260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8" descr="C:\Users\Administrator\Desktop\图片2.png图片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05815" y="3471545"/>
            <a:ext cx="1747520" cy="12668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752" h="1995">
                <a:moveTo>
                  <a:pt x="0" y="0"/>
                </a:moveTo>
                <a:lnTo>
                  <a:pt x="2752" y="0"/>
                </a:lnTo>
                <a:lnTo>
                  <a:pt x="2752" y="1995"/>
                </a:lnTo>
                <a:lnTo>
                  <a:pt x="1011" y="1995"/>
                </a:lnTo>
                <a:lnTo>
                  <a:pt x="1011" y="1703"/>
                </a:lnTo>
                <a:lnTo>
                  <a:pt x="651" y="1703"/>
                </a:lnTo>
                <a:lnTo>
                  <a:pt x="651" y="1683"/>
                </a:lnTo>
                <a:lnTo>
                  <a:pt x="651" y="1680"/>
                </a:lnTo>
                <a:cubicBezTo>
                  <a:pt x="653" y="1625"/>
                  <a:pt x="597" y="1582"/>
                  <a:pt x="553" y="1583"/>
                </a:cubicBezTo>
                <a:lnTo>
                  <a:pt x="551" y="1583"/>
                </a:lnTo>
                <a:lnTo>
                  <a:pt x="0" y="1583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876800" y="3638550"/>
            <a:ext cx="34810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这块石头有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庹</a:t>
            </a: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宽。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rcRect t="-6410" r="4522"/>
          <a:stretch>
            <a:fillRect/>
          </a:stretch>
        </p:blipFill>
        <p:spPr>
          <a:xfrm>
            <a:off x="5791200" y="2063750"/>
            <a:ext cx="938530" cy="12649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8" h="1992">
                <a:moveTo>
                  <a:pt x="0" y="120"/>
                </a:moveTo>
                <a:lnTo>
                  <a:pt x="1000" y="120"/>
                </a:lnTo>
                <a:lnTo>
                  <a:pt x="1000" y="480"/>
                </a:lnTo>
                <a:lnTo>
                  <a:pt x="1446" y="480"/>
                </a:lnTo>
                <a:lnTo>
                  <a:pt x="1446" y="120"/>
                </a:lnTo>
                <a:lnTo>
                  <a:pt x="1478" y="120"/>
                </a:lnTo>
                <a:lnTo>
                  <a:pt x="1478" y="1992"/>
                </a:lnTo>
                <a:lnTo>
                  <a:pt x="0" y="1992"/>
                </a:lnTo>
                <a:lnTo>
                  <a:pt x="0" y="120"/>
                </a:lnTo>
                <a:close/>
                <a:moveTo>
                  <a:pt x="1000" y="0"/>
                </a:moveTo>
                <a:lnTo>
                  <a:pt x="1446" y="0"/>
                </a:lnTo>
                <a:lnTo>
                  <a:pt x="1446" y="120"/>
                </a:lnTo>
                <a:lnTo>
                  <a:pt x="1000" y="120"/>
                </a:lnTo>
                <a:lnTo>
                  <a:pt x="1000" y="0"/>
                </a:lnTo>
                <a:close/>
              </a:path>
            </a:pathLst>
          </a:custGeom>
        </p:spPr>
      </p:pic>
      <p:grpSp>
        <p:nvGrpSpPr>
          <p:cNvPr id="22" name="组合 21"/>
          <p:cNvGrpSpPr/>
          <p:nvPr/>
        </p:nvGrpSpPr>
        <p:grpSpPr>
          <a:xfrm>
            <a:off x="1600835" y="554990"/>
            <a:ext cx="7145655" cy="1198880"/>
            <a:chOff x="2521" y="874"/>
            <a:chExt cx="11253" cy="1888"/>
          </a:xfrm>
        </p:grpSpPr>
        <p:sp>
          <p:nvSpPr>
            <p:cNvPr id="13" name="文本框 12"/>
            <p:cNvSpPr txBox="1"/>
            <p:nvPr/>
          </p:nvSpPr>
          <p:spPr>
            <a:xfrm>
              <a:off x="2521" y="874"/>
              <a:ext cx="11253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很久以前，人们用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庹（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）、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拃（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）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endParaRPr lang="en-US" altLang="zh-CN" sz="3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等作为测量长度的单位。</a:t>
              </a:r>
              <a:endParaRPr lang="zh-CN" altLang="en-US" sz="3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80" y="1136"/>
              <a:ext cx="917" cy="61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40" y="1171"/>
              <a:ext cx="824" cy="46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37037 L 0.174653 -0.0017284 " pathEditMode="relative" rAng="0" ptsTypes="">
                                      <p:cBhvr>
                                        <p:cTn id="1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49263" y="468948"/>
            <a:ext cx="8258175" cy="26860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005" h="4230">
                <a:moveTo>
                  <a:pt x="2652" y="432"/>
                </a:moveTo>
                <a:lnTo>
                  <a:pt x="5052" y="432"/>
                </a:lnTo>
                <a:lnTo>
                  <a:pt x="5052" y="1392"/>
                </a:lnTo>
                <a:lnTo>
                  <a:pt x="2652" y="1392"/>
                </a:lnTo>
                <a:lnTo>
                  <a:pt x="2652" y="432"/>
                </a:lnTo>
                <a:close/>
                <a:moveTo>
                  <a:pt x="0" y="0"/>
                </a:moveTo>
                <a:lnTo>
                  <a:pt x="13005" y="0"/>
                </a:lnTo>
                <a:lnTo>
                  <a:pt x="13005" y="4230"/>
                </a:lnTo>
                <a:lnTo>
                  <a:pt x="0" y="423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2" name="Picture 9" descr="E:\R二数上\resource\U01\doc\一拃（浅）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6913" y="2053273"/>
            <a:ext cx="1368425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R二数上\resource\U01\doc\一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70563" y="2029460"/>
            <a:ext cx="1368425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9" descr="E:\R二数上\resource\U01\doc\一拃（浅）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9763" y="2053273"/>
            <a:ext cx="1366837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9" descr="E:\R二数上\resource\U01\doc\一拃（浅）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1025" y="2053273"/>
            <a:ext cx="1368425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10" descr="E:\R二数上\resource\U01\doc\一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3088" y="2046923"/>
            <a:ext cx="1368425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9" descr="E:\R二数上\resource\U01\doc\一拃（浅）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875" y="2053273"/>
            <a:ext cx="1368425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10" descr="E:\R二数上\resource\U01\doc\一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76413" y="2035810"/>
            <a:ext cx="1368425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10" descr="E:\R二数上\resource\U01\doc\一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0238" y="2054860"/>
            <a:ext cx="1366837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895600" y="3638233"/>
            <a:ext cx="30556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这块布有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拃长。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467600" y="3124835"/>
            <a:ext cx="960120" cy="12192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12" h="1920">
                <a:moveTo>
                  <a:pt x="1216" y="0"/>
                </a:moveTo>
                <a:lnTo>
                  <a:pt x="1456" y="0"/>
                </a:lnTo>
                <a:lnTo>
                  <a:pt x="1456" y="360"/>
                </a:lnTo>
                <a:lnTo>
                  <a:pt x="1216" y="360"/>
                </a:lnTo>
                <a:lnTo>
                  <a:pt x="1216" y="0"/>
                </a:lnTo>
                <a:close/>
                <a:moveTo>
                  <a:pt x="0" y="0"/>
                </a:moveTo>
                <a:lnTo>
                  <a:pt x="1512" y="0"/>
                </a:lnTo>
                <a:lnTo>
                  <a:pt x="1512" y="1920"/>
                </a:lnTo>
                <a:lnTo>
                  <a:pt x="0" y="192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35802E-6 L -0.14531 -1.35802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35802E-6 L -0.14531 -1.35802E-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35802E-6 L -0.14531 -1.35802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35802E-6 L -0.14531 -1.35802E-6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276475" y="895350"/>
            <a:ext cx="6124575" cy="1381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45" h="2175">
                <a:moveTo>
                  <a:pt x="3960" y="240"/>
                </a:moveTo>
                <a:lnTo>
                  <a:pt x="6960" y="240"/>
                </a:lnTo>
                <a:lnTo>
                  <a:pt x="6960" y="1440"/>
                </a:lnTo>
                <a:lnTo>
                  <a:pt x="3960" y="1440"/>
                </a:lnTo>
                <a:lnTo>
                  <a:pt x="3960" y="240"/>
                </a:lnTo>
                <a:close/>
                <a:moveTo>
                  <a:pt x="0" y="0"/>
                </a:moveTo>
                <a:lnTo>
                  <a:pt x="9645" y="0"/>
                </a:lnTo>
                <a:lnTo>
                  <a:pt x="9645" y="2175"/>
                </a:lnTo>
                <a:lnTo>
                  <a:pt x="0" y="2175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7414" name="Picture 2" descr="E:\R二数上\resource\U01\doc\脚掌浅.png"/>
          <p:cNvPicPr>
            <a:picLocks noChangeAspect="1"/>
          </p:cNvPicPr>
          <p:nvPr/>
        </p:nvPicPr>
        <p:blipFill>
          <a:blip r:embed="rId2" cstate="print"/>
          <a:srcRect l="-2" r="1099"/>
          <a:stretch>
            <a:fillRect/>
          </a:stretch>
        </p:blipFill>
        <p:spPr>
          <a:xfrm>
            <a:off x="5383213" y="2330450"/>
            <a:ext cx="1544637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2" descr="E:\R二数上\resource\U01\doc\脚掌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80038" y="2363788"/>
            <a:ext cx="1598612" cy="846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2" descr="E:\R二数上\resource\U01\doc\脚掌浅.png"/>
          <p:cNvPicPr>
            <a:picLocks noChangeAspect="1"/>
          </p:cNvPicPr>
          <p:nvPr/>
        </p:nvPicPr>
        <p:blipFill>
          <a:blip r:embed="rId2" cstate="print"/>
          <a:srcRect l="-2" r="1099"/>
          <a:stretch>
            <a:fillRect/>
          </a:stretch>
        </p:blipFill>
        <p:spPr>
          <a:xfrm>
            <a:off x="3822700" y="2252663"/>
            <a:ext cx="1544638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 descr="E:\R二数上\resource\U01\doc\脚掌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25875" y="2284413"/>
            <a:ext cx="1598613" cy="846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2" descr="E:\R二数上\resource\U01\doc\脚掌浅.png"/>
          <p:cNvPicPr>
            <a:picLocks noChangeAspect="1"/>
          </p:cNvPicPr>
          <p:nvPr/>
        </p:nvPicPr>
        <p:blipFill>
          <a:blip r:embed="rId2" cstate="print"/>
          <a:srcRect l="-2" r="1099"/>
          <a:stretch>
            <a:fillRect/>
          </a:stretch>
        </p:blipFill>
        <p:spPr>
          <a:xfrm>
            <a:off x="2289175" y="2178050"/>
            <a:ext cx="1544638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2" descr="E:\R二数上\resource\U01\doc\脚掌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2209800"/>
            <a:ext cx="1598613" cy="846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61958" y="3561715"/>
            <a:ext cx="382143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这根竹竿有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个脚长。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rcRect t="-2632" r="-3175"/>
          <a:stretch>
            <a:fillRect/>
          </a:stretch>
        </p:blipFill>
        <p:spPr>
          <a:xfrm>
            <a:off x="611505" y="1734185"/>
            <a:ext cx="990600" cy="11887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60" h="1872">
                <a:moveTo>
                  <a:pt x="0" y="48"/>
                </a:moveTo>
                <a:lnTo>
                  <a:pt x="1200" y="48"/>
                </a:lnTo>
                <a:lnTo>
                  <a:pt x="1200" y="360"/>
                </a:lnTo>
                <a:lnTo>
                  <a:pt x="1512" y="360"/>
                </a:lnTo>
                <a:lnTo>
                  <a:pt x="1512" y="1872"/>
                </a:lnTo>
                <a:lnTo>
                  <a:pt x="0" y="1872"/>
                </a:lnTo>
                <a:lnTo>
                  <a:pt x="0" y="48"/>
                </a:lnTo>
                <a:close/>
                <a:moveTo>
                  <a:pt x="1200" y="0"/>
                </a:moveTo>
                <a:lnTo>
                  <a:pt x="1560" y="0"/>
                </a:lnTo>
                <a:lnTo>
                  <a:pt x="1560" y="360"/>
                </a:lnTo>
                <a:lnTo>
                  <a:pt x="1512" y="360"/>
                </a:lnTo>
                <a:lnTo>
                  <a:pt x="1512" y="48"/>
                </a:lnTo>
                <a:lnTo>
                  <a:pt x="1200" y="48"/>
                </a:lnTo>
                <a:lnTo>
                  <a:pt x="120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4.44444E-6 L 0.16511 -4.44444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0.16458 -4.44444E-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031 L 0.1651 0.00185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580" y="3829685"/>
            <a:ext cx="3813175" cy="75247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6170" y="1913890"/>
            <a:ext cx="3780155" cy="752475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3061970" y="3257550"/>
            <a:ext cx="1038225" cy="62992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534253" y="438210"/>
            <a:ext cx="650367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用</a:t>
            </a:r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拃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3000" b="1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zhǎ</a:t>
            </a:r>
            <a:r>
              <a:rPr lang="zh-CN" alt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作单位量一量课桌</a:t>
            </a:r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</a:t>
            </a:r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长。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3" name="Picture 10" descr="E:\R二数上\resource\U01\doc\一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27830" y="1463040"/>
            <a:ext cx="626110" cy="501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050415" y="3261995"/>
            <a:ext cx="1038225" cy="62992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3305" y="3261995"/>
            <a:ext cx="1038225" cy="62992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10" descr="E:\R二数上\resource\U01\doc\一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22040" y="1469390"/>
            <a:ext cx="626110" cy="501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10" descr="E:\R二数上\resource\U01\doc\一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19425" y="1460500"/>
            <a:ext cx="626110" cy="501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10" descr="E:\R二数上\resource\U01\doc\一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6175" y="1463040"/>
            <a:ext cx="626110" cy="501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10" descr="E:\R二数上\resource\U01\doc\一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3245" y="1469390"/>
            <a:ext cx="626110" cy="501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男04 拷贝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386320" y="1165225"/>
            <a:ext cx="732790" cy="1536700"/>
          </a:xfrm>
          <a:prstGeom prst="rect">
            <a:avLst/>
          </a:prstGeom>
        </p:spPr>
      </p:pic>
      <p:pic>
        <p:nvPicPr>
          <p:cNvPr id="21" name="图片 20" descr="男老师2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30415" y="2952750"/>
            <a:ext cx="988695" cy="180276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572760" y="1400810"/>
            <a:ext cx="1813560" cy="567690"/>
            <a:chOff x="1062" y="1935"/>
            <a:chExt cx="2856" cy="894"/>
          </a:xfrm>
        </p:grpSpPr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 flipH="1">
              <a:off x="1133" y="1935"/>
              <a:ext cx="2504" cy="894"/>
            </a:xfrm>
            <a:prstGeom prst="wedgeRoundRectCallout">
              <a:avLst>
                <a:gd name="adj1" fmla="val -69526"/>
                <a:gd name="adj2" fmla="val 36754"/>
                <a:gd name="adj3" fmla="val 16667"/>
              </a:avLst>
            </a:prstGeom>
            <a:noFill/>
            <a:ln w="19050">
              <a:solidFill>
                <a:srgbClr val="00B0F0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endParaRPr lang="zh-CN" altLang="en-US" dirty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62" y="1947"/>
              <a:ext cx="2856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有</a:t>
              </a:r>
              <a:r>
                <a:rPr lang="en-US" altLang="zh-CN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拃长。</a:t>
              </a:r>
              <a:endPara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40985" y="3323590"/>
            <a:ext cx="1813560" cy="567690"/>
            <a:chOff x="9720" y="1783"/>
            <a:chExt cx="2856" cy="894"/>
          </a:xfrm>
        </p:grpSpPr>
        <p:sp>
          <p:nvSpPr>
            <p:cNvPr id="28" name="AutoShape 27"/>
            <p:cNvSpPr>
              <a:spLocks noChangeArrowheads="1"/>
            </p:cNvSpPr>
            <p:nvPr/>
          </p:nvSpPr>
          <p:spPr bwMode="auto">
            <a:xfrm flipH="1">
              <a:off x="9839" y="1783"/>
              <a:ext cx="2553" cy="894"/>
            </a:xfrm>
            <a:prstGeom prst="wedgeRoundRectCallout">
              <a:avLst>
                <a:gd name="adj1" fmla="val -65746"/>
                <a:gd name="adj2" fmla="val 20022"/>
                <a:gd name="adj3" fmla="val 16667"/>
              </a:avLst>
            </a:prstGeom>
            <a:noFill/>
            <a:ln w="19050">
              <a:solidFill>
                <a:srgbClr val="00B0F0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endParaRPr lang="zh-CN" altLang="en-US" dirty="0">
                <a:effectLst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720" y="1806"/>
              <a:ext cx="2856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有</a:t>
              </a:r>
              <a:r>
                <a:rPr lang="en-US" altLang="zh-CN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拃长。</a:t>
              </a:r>
              <a:endPara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349468" y="380425"/>
            <a:ext cx="650367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用</a:t>
            </a:r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拃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3000" b="1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zhǎ</a:t>
            </a:r>
            <a:r>
              <a:rPr lang="zh-CN" alt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作单位量一量课桌</a:t>
            </a:r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</a:t>
            </a:r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长。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95070" y="3315335"/>
            <a:ext cx="6546215" cy="1137920"/>
            <a:chOff x="573" y="5459"/>
            <a:chExt cx="10309" cy="1792"/>
          </a:xfrm>
        </p:grpSpPr>
        <p:grpSp>
          <p:nvGrpSpPr>
            <p:cNvPr id="3" name="组合 2"/>
            <p:cNvGrpSpPr/>
            <p:nvPr/>
          </p:nvGrpSpPr>
          <p:grpSpPr>
            <a:xfrm>
              <a:off x="2682" y="5459"/>
              <a:ext cx="8200" cy="1792"/>
              <a:chOff x="2082" y="4935"/>
              <a:chExt cx="8200" cy="1792"/>
            </a:xfrm>
          </p:grpSpPr>
          <p:sp>
            <p:nvSpPr>
              <p:cNvPr id="10" name="圆角矩形标注 9"/>
              <p:cNvSpPr/>
              <p:nvPr/>
            </p:nvSpPr>
            <p:spPr bwMode="auto">
              <a:xfrm>
                <a:off x="2082" y="4935"/>
                <a:ext cx="7749" cy="1792"/>
              </a:xfrm>
              <a:prstGeom prst="wedgeRoundRectCallout">
                <a:avLst>
                  <a:gd name="adj1" fmla="val -61757"/>
                  <a:gd name="adj2" fmla="val -2634"/>
                  <a:gd name="adj3" fmla="val 16667"/>
                </a:avLst>
              </a:prstGeom>
              <a:noFill/>
              <a:ln w="19050" cap="flat" cmpd="sng" algn="ctr">
                <a:solidFill>
                  <a:srgbClr val="00B0F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68520" tIns="34260" rIns="68520" bIns="34260" anchor="ctr"/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2280" y="5010"/>
                <a:ext cx="8002" cy="15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3000" b="1">
                    <a:latin typeface="楷体" panose="02010609060101010101" charset="-122"/>
                    <a:ea typeface="楷体" panose="02010609060101010101" charset="-122"/>
                  </a:rPr>
                  <a:t>量的都是课桌的长，为什么量的结果不一样呢？</a:t>
                </a:r>
                <a:endParaRPr lang="zh-CN" altLang="en-US" sz="3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8" name="Picture 33" descr="F:\1.有关教学课件\123\新画人物图\书本02 拷贝.png书本02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573" y="5534"/>
              <a:ext cx="1238" cy="155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" name="组合 14"/>
          <p:cNvGrpSpPr/>
          <p:nvPr/>
        </p:nvGrpSpPr>
        <p:grpSpPr>
          <a:xfrm>
            <a:off x="760095" y="3213735"/>
            <a:ext cx="7620000" cy="1371600"/>
            <a:chOff x="1062" y="5101"/>
            <a:chExt cx="12000" cy="2160"/>
          </a:xfrm>
        </p:grpSpPr>
        <p:sp>
          <p:nvSpPr>
            <p:cNvPr id="14" name="圆角矩形 13"/>
            <p:cNvSpPr/>
            <p:nvPr/>
          </p:nvSpPr>
          <p:spPr>
            <a:xfrm>
              <a:off x="1062" y="5101"/>
              <a:ext cx="12000" cy="216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82" y="5663"/>
              <a:ext cx="6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195" b="1" dirty="0" smtClean="0">
                  <a:solidFill>
                    <a:srgbClr val="FF515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需要统一长度单位。</a:t>
              </a:r>
              <a:endParaRPr lang="zh-CN" altLang="en-US" sz="3195" b="1" dirty="0" smtClean="0">
                <a:solidFill>
                  <a:srgbClr val="FF51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endParaRPr>
            </a:p>
          </p:txBody>
        </p:sp>
      </p:grpSp>
      <p:pic>
        <p:nvPicPr>
          <p:cNvPr id="19" name="图片 18" descr="男04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8075930" y="972820"/>
            <a:ext cx="732790" cy="1536700"/>
          </a:xfrm>
          <a:prstGeom prst="rect">
            <a:avLst/>
          </a:prstGeom>
        </p:spPr>
      </p:pic>
      <p:pic>
        <p:nvPicPr>
          <p:cNvPr id="21" name="图片 20" descr="男老师2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86715" y="1122680"/>
            <a:ext cx="988695" cy="180276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262370" y="1208405"/>
            <a:ext cx="1813560" cy="567690"/>
            <a:chOff x="1062" y="1935"/>
            <a:chExt cx="2856" cy="894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 flipH="1">
              <a:off x="1133" y="1935"/>
              <a:ext cx="2504" cy="894"/>
            </a:xfrm>
            <a:prstGeom prst="wedgeRoundRectCallout">
              <a:avLst>
                <a:gd name="adj1" fmla="val -69526"/>
                <a:gd name="adj2" fmla="val 36754"/>
                <a:gd name="adj3" fmla="val 16667"/>
              </a:avLst>
            </a:prstGeom>
            <a:noFill/>
            <a:ln w="19050">
              <a:solidFill>
                <a:srgbClr val="00B0F0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endParaRPr lang="zh-CN" altLang="en-US" dirty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62" y="1947"/>
              <a:ext cx="2856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有</a:t>
              </a:r>
              <a:r>
                <a:rPr lang="en-US" altLang="zh-CN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拃长。</a:t>
              </a:r>
              <a:endPara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75410" y="1601470"/>
            <a:ext cx="1813560" cy="567690"/>
            <a:chOff x="9720" y="1783"/>
            <a:chExt cx="2856" cy="894"/>
          </a:xfrm>
        </p:grpSpPr>
        <p:sp>
          <p:nvSpPr>
            <p:cNvPr id="17" name="AutoShape 27"/>
            <p:cNvSpPr>
              <a:spLocks noChangeArrowheads="1"/>
            </p:cNvSpPr>
            <p:nvPr/>
          </p:nvSpPr>
          <p:spPr bwMode="auto">
            <a:xfrm flipH="1">
              <a:off x="9839" y="1783"/>
              <a:ext cx="2553" cy="894"/>
            </a:xfrm>
            <a:prstGeom prst="wedgeRoundRectCallout">
              <a:avLst>
                <a:gd name="adj1" fmla="val 72522"/>
                <a:gd name="adj2" fmla="val 11297"/>
                <a:gd name="adj3" fmla="val 16667"/>
              </a:avLst>
            </a:prstGeom>
            <a:noFill/>
            <a:ln w="19050">
              <a:solidFill>
                <a:srgbClr val="00B0F0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endParaRPr lang="zh-CN" altLang="en-US" dirty="0">
                <a:effectLst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720" y="1806"/>
              <a:ext cx="2856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有</a:t>
              </a:r>
              <a:r>
                <a:rPr lang="en-US" altLang="zh-CN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拃长。</a:t>
              </a:r>
              <a:endPara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6235" y="2051685"/>
            <a:ext cx="378015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4410" y="225425"/>
            <a:ext cx="401193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尺子是测量长度的工具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6178" y="246405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15" name="任意多边形 14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88695" y="219075"/>
            <a:ext cx="7458075" cy="1122045"/>
            <a:chOff x="2390" y="702"/>
            <a:chExt cx="11745" cy="1767"/>
          </a:xfrm>
        </p:grpSpPr>
        <p:sp>
          <p:nvSpPr>
            <p:cNvPr id="5" name="文本框 4"/>
            <p:cNvSpPr txBox="1"/>
            <p:nvPr/>
          </p:nvSpPr>
          <p:spPr>
            <a:xfrm>
              <a:off x="2390" y="1598"/>
              <a:ext cx="7524" cy="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就是一个统一的长度单位。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420" y="702"/>
              <a:ext cx="5715" cy="8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000" b="1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zh-CN" altLang="en-US" sz="3000" b="1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尺子上的</a:t>
              </a:r>
              <a:r>
                <a:rPr lang="en-US" altLang="zh-CN" sz="3000" b="1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“</a:t>
              </a:r>
              <a:r>
                <a:rPr lang="zh-CN" altLang="en-US" sz="3000" b="1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厘米</a:t>
              </a:r>
              <a:r>
                <a:rPr lang="en-US" altLang="zh-CN" sz="3000" b="1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”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0035" y="2952750"/>
            <a:ext cx="6149670" cy="1529715"/>
            <a:chOff x="1500" y="3980"/>
            <a:chExt cx="9685" cy="2409"/>
          </a:xfrm>
        </p:grpSpPr>
        <p:sp>
          <p:nvSpPr>
            <p:cNvPr id="9" name="AutoShape 14"/>
            <p:cNvSpPr>
              <a:spLocks noChangeArrowheads="1"/>
            </p:cNvSpPr>
            <p:nvPr/>
          </p:nvSpPr>
          <p:spPr bwMode="auto">
            <a:xfrm>
              <a:off x="1500" y="4295"/>
              <a:ext cx="7213" cy="2094"/>
            </a:xfrm>
            <a:prstGeom prst="wedgeRoundRectCallout">
              <a:avLst>
                <a:gd name="adj1" fmla="val 63284"/>
                <a:gd name="adj2" fmla="val -18887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请你认真观察尺子，看看尺子上都有些什么。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0" name="Picture 42" descr="C:\Users\Administrator\Desktop\新画人物图\老师8 拷贝.png老师8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 flipH="1">
              <a:off x="9370" y="3980"/>
              <a:ext cx="1815" cy="23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8" name="矩形 217"/>
          <p:cNvSpPr/>
          <p:nvPr/>
        </p:nvSpPr>
        <p:spPr>
          <a:xfrm>
            <a:off x="795235" y="2095049"/>
            <a:ext cx="3803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ea typeface="华文仿宋" panose="02010600040101010101" pitchFamily="2" charset="-122"/>
                <a:cs typeface="Arial" panose="020B0604020202020204" pitchFamily="34" charset="0"/>
              </a:rPr>
              <a:t>0</a:t>
            </a:r>
            <a:endParaRPr lang="zh-CN" altLang="en-US" sz="2800" dirty="0"/>
          </a:p>
        </p:txBody>
      </p:sp>
      <p:pic>
        <p:nvPicPr>
          <p:cNvPr id="211" name="图片 2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6EA"/>
              </a:clrFrom>
              <a:clrTo>
                <a:srgbClr val="FFF6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413" y="1781549"/>
            <a:ext cx="8072845" cy="918558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791076" y="2087407"/>
            <a:ext cx="7171000" cy="541908"/>
            <a:chOff x="1040744" y="2954025"/>
            <a:chExt cx="6591641" cy="347982"/>
          </a:xfrm>
        </p:grpSpPr>
        <p:sp>
          <p:nvSpPr>
            <p:cNvPr id="50" name="矩形 49"/>
            <p:cNvSpPr/>
            <p:nvPr/>
          </p:nvSpPr>
          <p:spPr>
            <a:xfrm>
              <a:off x="1040744" y="2958932"/>
              <a:ext cx="349635" cy="335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0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772760" y="2954025"/>
              <a:ext cx="440691" cy="335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1 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620243" y="2961187"/>
              <a:ext cx="349635" cy="335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2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358283" y="2959541"/>
              <a:ext cx="349635" cy="335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3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181619" y="2955546"/>
              <a:ext cx="349635" cy="335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4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909723" y="2966767"/>
              <a:ext cx="349635" cy="335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5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736137" y="2966828"/>
              <a:ext cx="440691" cy="335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6 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542316" y="2966828"/>
              <a:ext cx="349635" cy="335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7</a:t>
              </a:r>
              <a:endParaRPr lang="zh-CN" altLang="en-US" sz="2800" dirty="0">
                <a:solidFill>
                  <a:srgbClr val="FF5151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7282750" y="2961187"/>
              <a:ext cx="349635" cy="3351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5151"/>
                  </a:solidFill>
                  <a:latin typeface="Arial" panose="020B0604020202020204" pitchFamily="34" charset="0"/>
                  <a:ea typeface="华文仿宋" panose="02010600040101010101" pitchFamily="2" charset="-122"/>
                  <a:cs typeface="Arial" panose="020B0604020202020204" pitchFamily="34" charset="0"/>
                </a:rPr>
                <a:t>8</a:t>
              </a:r>
              <a:endParaRPr lang="zh-CN" altLang="en-US" sz="2800" dirty="0">
                <a:solidFill>
                  <a:srgbClr val="FF5151"/>
                </a:solidFill>
                <a:latin typeface="Arial" panose="020B0604020202020204" pitchFamily="34" charset="0"/>
                <a:ea typeface="华文仿宋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4617" y="1790647"/>
            <a:ext cx="6765257" cy="375989"/>
            <a:chOff x="1223645" y="2626267"/>
            <a:chExt cx="6471025" cy="336799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2844323" y="2635725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3251517" y="2635727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2925615" y="2635727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3005730" y="2635727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3093561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>
              <a:off x="3172417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3336650" y="263810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3413125" y="263810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3490172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3569029" y="2637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2033745" y="2638898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2438558" y="2636519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2123092" y="2645113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2202433" y="264200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2281861" y="264415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2366738" y="264415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2516548" y="264438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2601425" y="264438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2689256" y="2638662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2763350" y="2636281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1223645" y="2637711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1638120" y="2640094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1308720" y="264009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1394714" y="264009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1479038" y="263985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1549495" y="263985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1713728" y="264009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1791325" y="264009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1875653" y="263985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1954510" y="263985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3658234" y="2633740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4067809" y="2633742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3741907" y="2631361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3826784" y="2633742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3905091" y="263350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3988709" y="263350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4138519" y="2633742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4223396" y="2633742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4310105" y="2631123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4379299" y="2633504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5272702" y="2632314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5679896" y="2634697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5361275" y="2629935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5438871" y="2629935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5525580" y="263445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5602055" y="263445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>
              <a:off x="5749483" y="263707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5835482" y="263707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5922192" y="263684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5998667" y="264232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>
              <a:off x="4467024" y="2633106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4868196" y="2633108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>
              <a:off x="4551955" y="263310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>
              <a:off x="4637954" y="263310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>
              <a:off x="4713880" y="2632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>
              <a:off x="4783075" y="2632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>
              <a:off x="4948567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>
              <a:off x="5034565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>
              <a:off x="5112873" y="2632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>
              <a:off x="5188089" y="2632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>
              <a:off x="6884409" y="2633344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>
              <a:off x="7293983" y="2641215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>
              <a:off x="6968082" y="2635727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>
              <a:off x="7058981" y="2635727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7140790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>
              <a:off x="7208862" y="263548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>
              <a:off x="7364694" y="264359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7449571" y="264359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7530759" y="2637036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7619899" y="263787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6079853" y="2626267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6481025" y="2634138"/>
              <a:ext cx="0" cy="243205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>
              <a:off x="6164785" y="263413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6243641" y="263413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>
              <a:off x="6320688" y="263390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>
              <a:off x="6399544" y="263390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>
              <a:off x="6563777" y="263413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>
              <a:off x="6646274" y="2634138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>
              <a:off x="6725703" y="2633900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>
              <a:off x="6804558" y="2641769"/>
              <a:ext cx="0" cy="152558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>
              <a:off x="7694670" y="2634932"/>
              <a:ext cx="0" cy="324168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文本框 60"/>
          <p:cNvSpPr txBox="1"/>
          <p:nvPr/>
        </p:nvSpPr>
        <p:spPr>
          <a:xfrm>
            <a:off x="271747" y="2624597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charset="-122"/>
                <a:ea typeface="楷体" panose="02010609060101010101" charset="-122"/>
              </a:rPr>
              <a:t>数字</a:t>
            </a:r>
            <a:endParaRPr lang="zh-CN" altLang="en-US" sz="2800" b="1" dirty="0">
              <a:solidFill>
                <a:srgbClr val="FF515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292510" y="1265263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5151"/>
                </a:solidFill>
                <a:latin typeface="楷体" panose="02010609060101010101" charset="-122"/>
                <a:ea typeface="楷体" panose="02010609060101010101" charset="-122"/>
              </a:rPr>
              <a:t>刻度线</a:t>
            </a:r>
            <a:endParaRPr lang="zh-CN" altLang="en-US" sz="2800" b="1" dirty="0">
              <a:solidFill>
                <a:srgbClr val="FF515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816196" y="1788031"/>
            <a:ext cx="329488" cy="368323"/>
            <a:chOff x="7894630" y="1940837"/>
            <a:chExt cx="329773" cy="368641"/>
          </a:xfrm>
        </p:grpSpPr>
        <p:cxnSp>
          <p:nvCxnSpPr>
            <p:cNvPr id="212" name="直接连接符 211"/>
            <p:cNvCxnSpPr/>
            <p:nvPr/>
          </p:nvCxnSpPr>
          <p:spPr>
            <a:xfrm>
              <a:off x="7894630" y="1956685"/>
              <a:ext cx="0" cy="170457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>
              <a:off x="7982553" y="1949631"/>
              <a:ext cx="0" cy="170457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>
              <a:off x="8070481" y="1940837"/>
              <a:ext cx="0" cy="170457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>
              <a:off x="8149602" y="1949627"/>
              <a:ext cx="0" cy="170457"/>
            </a:xfrm>
            <a:prstGeom prst="line">
              <a:avLst/>
            </a:prstGeom>
            <a:ln w="19050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8224403" y="1947277"/>
              <a:ext cx="0" cy="362201"/>
            </a:xfrm>
            <a:prstGeom prst="line">
              <a:avLst/>
            </a:prstGeom>
            <a:ln w="28575">
              <a:solidFill>
                <a:srgbClr val="FF6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2127885" y="2963545"/>
            <a:ext cx="5271770" cy="533400"/>
            <a:chOff x="3303" y="9224"/>
            <a:chExt cx="8302" cy="840"/>
          </a:xfrm>
        </p:grpSpPr>
        <p:sp>
          <p:nvSpPr>
            <p:cNvPr id="2" name="圆角矩形标注 1"/>
            <p:cNvSpPr/>
            <p:nvPr/>
          </p:nvSpPr>
          <p:spPr>
            <a:xfrm>
              <a:off x="3303" y="9224"/>
              <a:ext cx="7489" cy="840"/>
            </a:xfrm>
            <a:prstGeom prst="wedgeRoundRectCallout">
              <a:avLst>
                <a:gd name="adj1" fmla="val -45458"/>
                <a:gd name="adj2" fmla="val -120238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381" y="9224"/>
              <a:ext cx="8224" cy="822"/>
            </a:xfrm>
            <a:prstGeom prst="rect">
              <a:avLst/>
            </a:prstGeom>
            <a:noFill/>
            <a:ln w="1270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>
                      <a:lumMod val="20000"/>
                      <a:lumOff val="80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defTabSz="914400" eaLnBrk="0" hangingPunct="0">
                <a:defRPr/>
              </a:pPr>
              <a:r>
                <a:rPr lang="en-US" altLang="zh-CN" sz="2800" b="1" kern="0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 b="1" kern="0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厘米</a:t>
              </a:r>
              <a:r>
                <a:rPr lang="en-US" altLang="zh-CN" sz="2800" b="1" kern="0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 b="1" dirty="0" smtClean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可以</a:t>
              </a: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用“</a:t>
              </a:r>
              <a:r>
                <a:rPr lang="en-US" altLang="zh-CN" sz="28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cm</a:t>
              </a: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”表示。</a:t>
              </a:r>
              <a:endParaRPr lang="zh-CN" altLang="en-US" sz="2800" b="1" kern="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sp>
        <p:nvSpPr>
          <p:cNvPr id="66" name="圆角矩形标注 65"/>
          <p:cNvSpPr/>
          <p:nvPr/>
        </p:nvSpPr>
        <p:spPr>
          <a:xfrm>
            <a:off x="1863725" y="2193290"/>
            <a:ext cx="457200" cy="380365"/>
          </a:xfrm>
          <a:prstGeom prst="wedgeRoundRectCallout">
            <a:avLst>
              <a:gd name="adj1" fmla="val 23611"/>
              <a:gd name="adj2" fmla="val 44490"/>
              <a:gd name="adj3" fmla="val 16667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395605" y="2573655"/>
            <a:ext cx="5816600" cy="2329815"/>
            <a:chOff x="362" y="2419"/>
            <a:chExt cx="9160" cy="3669"/>
          </a:xfrm>
        </p:grpSpPr>
        <p:cxnSp>
          <p:nvCxnSpPr>
            <p:cNvPr id="69" name="直接箭头连接符 68"/>
            <p:cNvCxnSpPr/>
            <p:nvPr/>
          </p:nvCxnSpPr>
          <p:spPr>
            <a:xfrm>
              <a:off x="1398" y="2419"/>
              <a:ext cx="960" cy="2040"/>
            </a:xfrm>
            <a:prstGeom prst="straightConnector1">
              <a:avLst/>
            </a:prstGeom>
            <a:ln w="31750">
              <a:solidFill>
                <a:srgbClr val="7030A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 69"/>
            <p:cNvSpPr/>
            <p:nvPr/>
          </p:nvSpPr>
          <p:spPr>
            <a:xfrm>
              <a:off x="362" y="4490"/>
              <a:ext cx="9160" cy="15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“0”在尺子上表示起点，测量时，一般以“0”作为起点开始测量</a:t>
              </a:r>
              <a:r>
                <a:rPr kumimoji="0" 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kumimoji="0" 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1" grpId="1"/>
      <p:bldP spid="61" grpId="2"/>
      <p:bldP spid="210" grpId="0"/>
      <p:bldP spid="210" grpId="1"/>
      <p:bldP spid="210" grpId="2"/>
      <p:bldP spid="66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832,&quot;width&quot;:2208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1011</Words>
  <Application>WPS 演示</Application>
  <PresentationFormat>全屏显示(16:9)</PresentationFormat>
  <Paragraphs>204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华文仿宋</vt:lpstr>
      <vt:lpstr>Arial Unicode MS</vt:lpstr>
      <vt:lpstr>楷体_GB2312</vt:lpstr>
      <vt:lpstr>新宋体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501</cp:revision>
  <dcterms:created xsi:type="dcterms:W3CDTF">2015-05-29T07:51:00Z</dcterms:created>
  <dcterms:modified xsi:type="dcterms:W3CDTF">2023-09-28T13:20:23Z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