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10"/>
  </p:notesMasterIdLst>
  <p:handoutMasterIdLst>
    <p:handoutMasterId r:id="rId54"/>
  </p:handoutMasterIdLst>
  <p:sldIdLst>
    <p:sldId id="392" r:id="rId4"/>
    <p:sldId id="399" r:id="rId5"/>
    <p:sldId id="400" r:id="rId6"/>
    <p:sldId id="393" r:id="rId7"/>
    <p:sldId id="395" r:id="rId8"/>
    <p:sldId id="396" r:id="rId9"/>
    <p:sldId id="398" r:id="rId11"/>
    <p:sldId id="401" r:id="rId12"/>
    <p:sldId id="403" r:id="rId13"/>
    <p:sldId id="461" r:id="rId14"/>
    <p:sldId id="405" r:id="rId15"/>
    <p:sldId id="453" r:id="rId16"/>
    <p:sldId id="406" r:id="rId17"/>
    <p:sldId id="407" r:id="rId18"/>
    <p:sldId id="462" r:id="rId19"/>
    <p:sldId id="408" r:id="rId20"/>
    <p:sldId id="410" r:id="rId21"/>
    <p:sldId id="454" r:id="rId22"/>
    <p:sldId id="411" r:id="rId23"/>
    <p:sldId id="409" r:id="rId24"/>
    <p:sldId id="412" r:id="rId25"/>
    <p:sldId id="413" r:id="rId26"/>
    <p:sldId id="414" r:id="rId27"/>
    <p:sldId id="456" r:id="rId28"/>
    <p:sldId id="416" r:id="rId29"/>
    <p:sldId id="435" r:id="rId30"/>
    <p:sldId id="457" r:id="rId31"/>
    <p:sldId id="458" r:id="rId32"/>
    <p:sldId id="419" r:id="rId33"/>
    <p:sldId id="422" r:id="rId34"/>
    <p:sldId id="423" r:id="rId35"/>
    <p:sldId id="444" r:id="rId36"/>
    <p:sldId id="446" r:id="rId37"/>
    <p:sldId id="425" r:id="rId38"/>
    <p:sldId id="426" r:id="rId39"/>
    <p:sldId id="427" r:id="rId40"/>
    <p:sldId id="428" r:id="rId41"/>
    <p:sldId id="449" r:id="rId42"/>
    <p:sldId id="450" r:id="rId43"/>
    <p:sldId id="430" r:id="rId44"/>
    <p:sldId id="431" r:id="rId45"/>
    <p:sldId id="432" r:id="rId46"/>
    <p:sldId id="459" r:id="rId47"/>
    <p:sldId id="463" r:id="rId48"/>
    <p:sldId id="460" r:id="rId49"/>
    <p:sldId id="391" r:id="rId50"/>
    <p:sldId id="451" r:id="rId51"/>
    <p:sldId id="452" r:id="rId52"/>
    <p:sldId id="500" r:id="rId53"/>
  </p:sldIdLst>
  <p:sldSz cx="9144000" cy="5143500"/>
  <p:notesSz cx="6858000" cy="9144000"/>
  <p:custDataLst>
    <p:tags r:id="rId5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B13229"/>
    <a:srgbClr val="0000FF"/>
    <a:srgbClr val="0033CC"/>
    <a:srgbClr val="FF66FF"/>
    <a:srgbClr val="FFFF99"/>
    <a:srgbClr val="EEF9FB"/>
    <a:srgbClr val="FFFFCC"/>
    <a:srgbClr val="65BF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70"/>
    <p:restoredTop sz="97237"/>
  </p:normalViewPr>
  <p:slideViewPr>
    <p:cSldViewPr showGuides="1">
      <p:cViewPr varScale="1">
        <p:scale>
          <a:sx n="135" d="100"/>
          <a:sy n="135" d="100"/>
        </p:scale>
        <p:origin x="882" y="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9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8" Type="http://schemas.openxmlformats.org/officeDocument/2006/relationships/tags" Target="tags/tag1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handoutMaster" Target="handoutMasters/handoutMaster1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323BF93-2081-4B5F-92C8-749BF864496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AF0E96B-5B46-43F1-9142-3A1E345A41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8B08A48-5F51-4CFE-B405-E642224F774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2BDE64-7297-49BA-B073-9197EE01094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331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1331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5604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25605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2" name="组合 4"/>
          <p:cNvGrpSpPr/>
          <p:nvPr userDrawn="1"/>
        </p:nvGrpSpPr>
        <p:grpSpPr>
          <a:xfrm>
            <a:off x="0" y="339725"/>
            <a:ext cx="9153525" cy="4608513"/>
            <a:chOff x="-4" y="467816"/>
            <a:chExt cx="12192004" cy="6138032"/>
          </a:xfrm>
        </p:grpSpPr>
        <p:pic>
          <p:nvPicPr>
            <p:cNvPr id="2053" name="图片 5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6118168"/>
              <a:ext cx="12192000" cy="487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4" name="图片 6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-4" y="467816"/>
              <a:ext cx="12192000" cy="48768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0838" y="0"/>
            <a:ext cx="3362325" cy="100806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35825" y="3890963"/>
            <a:ext cx="1935163" cy="1252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7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7" name="组合 9"/>
          <p:cNvGrpSpPr/>
          <p:nvPr userDrawn="1"/>
        </p:nvGrpSpPr>
        <p:grpSpPr>
          <a:xfrm>
            <a:off x="0" y="-92075"/>
            <a:ext cx="9144000" cy="5327650"/>
            <a:chOff x="-1" y="-74795"/>
            <a:chExt cx="9144002" cy="5293089"/>
          </a:xfrm>
        </p:grpSpPr>
        <p:pic>
          <p:nvPicPr>
            <p:cNvPr id="1028" name="图片 8"/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-1" y="-10857"/>
              <a:ext cx="9144002" cy="51652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9" name="图片 2"/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 rot="-5400000">
              <a:off x="1925456" y="-2000250"/>
              <a:ext cx="5293089" cy="914399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jpeg"/><Relationship Id="rId3" Type="http://schemas.openxmlformats.org/officeDocument/2006/relationships/slide" Target="slide29.xml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5.png"/><Relationship Id="rId2" Type="http://schemas.microsoft.com/office/2007/relationships/media" Target="file:///\\pc-2\&#19978;&#35838;&#35838;&#20214;&#27719;&#24635;\&#24453;&#26657;&#23545;\R&#20108;&#35821;&#19979;&#12304;&#25945;&#26696;&#29256;&#12305;\&#31532;&#20108;&#21333;&#20803;\5%20&#38647;&#38155;&#21460;&#21460;&#65292;&#20320;&#22312;&#21738;&#37324;&#12304;&#25945;&#26696;&#21305;&#37197;&#29256;&#12305;&#25512;&#33616;&#9829;\&#26152;.wmv" TargetMode="External"/><Relationship Id="rId1" Type="http://schemas.openxmlformats.org/officeDocument/2006/relationships/video" Target="file:///\\pc-2\&#19978;&#35838;&#35838;&#20214;&#27719;&#24635;\&#24453;&#26657;&#23545;\R&#20108;&#35821;&#19979;&#12304;&#25945;&#26696;&#29256;&#12305;\&#31532;&#20108;&#21333;&#20803;\5%20&#38647;&#38155;&#21460;&#21460;&#65292;&#20320;&#22312;&#21738;&#37324;&#12304;&#25945;&#26696;&#21305;&#37197;&#29256;&#12305;&#25512;&#33616;&#9829;\&#26152;.wmv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38.png"/><Relationship Id="rId6" Type="http://schemas.openxmlformats.org/officeDocument/2006/relationships/image" Target="../media/image37.png"/><Relationship Id="rId5" Type="http://schemas.microsoft.com/office/2007/relationships/media" Target="file:///H:\&#26607;&#26230;&#26230;\&#19978;&#35838;&#35838;&#20214;\&#35838;&#20214;&#21046;&#20316;\&#25945;&#26696;&#29256;&#35838;&#20214;&#21046;&#20316;\&#20108;&#35821;&#19979;\&#31532;&#20108;&#21333;&#20803;\5%20&#38647;&#38155;&#21460;&#21460;&#65292;&#20320;&#22312;&#21738;&#37324;&#12304;&#25945;&#26696;&#21305;&#37197;&#29256;&#12305;&#25512;&#33616;&#9829;\&#30041;.wmv" TargetMode="External"/><Relationship Id="rId4" Type="http://schemas.openxmlformats.org/officeDocument/2006/relationships/video" Target="file:///H:\&#26607;&#26230;&#26230;\&#19978;&#35838;&#35838;&#20214;\&#35838;&#20214;&#21046;&#20316;\&#25945;&#26696;&#29256;&#35838;&#20214;&#21046;&#20316;\&#20108;&#35821;&#19979;\&#31532;&#20108;&#21333;&#20803;\5%20&#38647;&#38155;&#21460;&#21460;&#65292;&#20320;&#22312;&#21738;&#37324;&#12304;&#25945;&#26696;&#21305;&#37197;&#29256;&#12305;&#25512;&#33616;&#9829;\&#30041;.wmv" TargetMode="External"/><Relationship Id="rId3" Type="http://schemas.openxmlformats.org/officeDocument/2006/relationships/image" Target="../media/image36.png"/><Relationship Id="rId2" Type="http://schemas.microsoft.com/office/2007/relationships/media" Target="file:///\\pc-2\&#19978;&#35838;&#35838;&#20214;&#27719;&#24635;\&#24453;&#26657;&#23545;\&#37096;&#32534;&#29256;&#20108;&#35821;&#19979;&#12304;&#20132;&#20114;&#29256;&#12305;\&#31532;&#20108;&#21333;&#20803;\5%20&#38647;&#38155;&#21460;&#21460;&#65292;&#20320;&#22312;&#21738;&#37324;&#12304;&#20132;&#20114;&#29256;&#12305;\&#20882;.wmv" TargetMode="External"/><Relationship Id="rId1" Type="http://schemas.openxmlformats.org/officeDocument/2006/relationships/video" Target="file:///\\pc-2\&#19978;&#35838;&#35838;&#20214;&#27719;&#24635;\&#24453;&#26657;&#23545;\&#37096;&#32534;&#29256;&#20108;&#35821;&#19979;&#12304;&#20132;&#20114;&#29256;&#12305;\&#31532;&#20108;&#21333;&#20803;\5%20&#38647;&#38155;&#21460;&#21460;&#65292;&#20320;&#22312;&#21738;&#37324;&#12304;&#20132;&#20114;&#29256;&#12305;\&#20882;.wmv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microsoft.com/office/2007/relationships/media" Target="file:///\\Pc-2\&#19978;&#35838;&#35838;&#20214;&#27719;&#24635;\&#24050;&#26657;&#23545;\&#20108;&#35821;&#19979;&#12304;&#25945;&#26696;&#29256;&#12305;\&#31532;&#20108;&#21333;&#20803;\5%20&#38647;&#38155;&#21460;&#21460;&#65292;&#20320;&#22312;&#21738;&#37324;&#12304;&#25945;&#26696;&#21305;&#37197;&#29256;&#12305;&#25512;&#33616;&#9829;\&#23398;&#20064;&#38647;&#38155;&#22909;&#27036;&#26679;.mp3" TargetMode="External"/><Relationship Id="rId3" Type="http://schemas.openxmlformats.org/officeDocument/2006/relationships/audio" Target="file:///\\Pc-2\&#19978;&#35838;&#35838;&#20214;&#27719;&#24635;\&#24050;&#26657;&#23545;\&#20108;&#35821;&#19979;&#12304;&#25945;&#26696;&#29256;&#12305;\&#31532;&#20108;&#21333;&#20803;\5%20&#38647;&#38155;&#21460;&#21460;&#65292;&#20320;&#22312;&#21738;&#37324;&#12304;&#25945;&#26696;&#21305;&#37197;&#29256;&#12305;&#25512;&#33616;&#9829;\&#23398;&#20064;&#38647;&#38155;&#22909;&#27036;&#26679;.mp3" TargetMode="External"/><Relationship Id="rId2" Type="http://schemas.openxmlformats.org/officeDocument/2006/relationships/image" Target="../media/image21.jpeg"/><Relationship Id="rId1" Type="http://schemas.openxmlformats.org/officeDocument/2006/relationships/hyperlink" Target="&#23398;&#20064;&#38647;&#38155;&#22909;&#27036;&#26679;.mp3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2.png"/><Relationship Id="rId2" Type="http://schemas.microsoft.com/office/2007/relationships/media" Target="file:///\\pc-2\&#31508;&#39034;&#23383;&#24211;\&#24367;.wmv" TargetMode="External"/><Relationship Id="rId1" Type="http://schemas.openxmlformats.org/officeDocument/2006/relationships/video" Target="file:///\\pc-2\&#31508;&#39034;&#23383;&#24211;\&#24367;.wmv" TargetMode="External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microsoft.com/office/2007/relationships/media" Target="file:///\\pc-2\&#31508;&#39034;&#23383;&#24211;\&#32972;.wmv" TargetMode="External"/><Relationship Id="rId1" Type="http://schemas.openxmlformats.org/officeDocument/2006/relationships/video" Target="file:///\\pc-2\&#31508;&#39034;&#23383;&#24211;\&#32972;.wmv" TargetMode="Externa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5.png"/><Relationship Id="rId2" Type="http://schemas.microsoft.com/office/2007/relationships/media" Target="file:///H:\&#26607;&#26230;&#26230;\&#19978;&#35838;&#35838;&#20214;\&#35838;&#20214;&#21046;&#20316;\&#25945;&#26696;&#29256;&#35838;&#20214;&#21046;&#20316;\&#20108;&#35821;&#19979;\&#31532;&#20108;&#21333;&#20803;\5%20&#38647;&#38155;&#21460;&#21460;&#65292;&#20320;&#22312;&#21738;&#37324;&#12304;&#25945;&#26696;&#21305;&#37197;&#29256;&#12305;&#25512;&#33616;&#9829;\&#27922;.wmv" TargetMode="External"/><Relationship Id="rId1" Type="http://schemas.openxmlformats.org/officeDocument/2006/relationships/video" Target="file:///H:\&#26607;&#26230;&#26230;\&#19978;&#35838;&#35838;&#20214;\&#35838;&#20214;&#21046;&#20316;\&#25945;&#26696;&#29256;&#35838;&#20214;&#21046;&#20316;\&#20108;&#35821;&#19979;\&#31532;&#20108;&#21333;&#20803;\5%20&#38647;&#38155;&#21460;&#21460;&#65292;&#20320;&#22312;&#21738;&#37324;&#12304;&#25945;&#26696;&#21305;&#37197;&#29256;&#12305;&#25512;&#33616;&#9829;\&#27922;.wmv" TargetMode="Externa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6.png"/><Relationship Id="rId2" Type="http://schemas.microsoft.com/office/2007/relationships/media" Target="file:///H:\&#26607;&#26230;&#26230;\&#19978;&#35838;&#35838;&#20214;\&#35838;&#20214;&#21046;&#20316;\&#25945;&#26696;&#29256;&#35838;&#20214;&#21046;&#20316;\&#20108;&#35821;&#19979;\&#31532;&#20108;&#21333;&#20803;\5%20&#38647;&#38155;&#21460;&#21460;&#65292;&#20320;&#22312;&#21738;&#37324;&#12304;&#25945;&#26696;&#21305;&#37197;&#29256;&#12305;&#25512;&#33616;&#9829;\&#28201;.wmv" TargetMode="External"/><Relationship Id="rId1" Type="http://schemas.openxmlformats.org/officeDocument/2006/relationships/video" Target="file:///H:\&#26607;&#26230;&#26230;\&#19978;&#35838;&#35838;&#20214;\&#35838;&#20214;&#21046;&#20316;\&#25945;&#26696;&#29256;&#35838;&#20214;&#21046;&#20316;\&#20108;&#35821;&#19979;\&#31532;&#20108;&#21333;&#20803;\5%20&#38647;&#38155;&#21460;&#21460;&#65292;&#20320;&#22312;&#21738;&#37324;&#12304;&#25945;&#26696;&#21305;&#37197;&#29256;&#12305;&#25512;&#33616;&#9829;\&#28201;.wmv" TargetMode="Externa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7.png"/><Relationship Id="rId2" Type="http://schemas.microsoft.com/office/2007/relationships/media" Target="file:///C:\Users\User\Desktop\5%20&#38647;&#38155;&#21460;&#21460;&#65292;&#20320;&#22312;&#21738;&#37324;&#12304;&#20132;&#20114;&#29256;&#12305;\&#26262;.wmv" TargetMode="External"/><Relationship Id="rId1" Type="http://schemas.openxmlformats.org/officeDocument/2006/relationships/video" Target="file:///C:\Users\User\Desktop\5%20&#38647;&#38155;&#21460;&#21460;&#65292;&#20320;&#22312;&#21738;&#37324;&#12304;&#20132;&#20114;&#29256;&#12305;\&#26262;.wmv" TargetMode="Externa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microsoft.com/office/2007/relationships/media" Target="file:///\\Pc-2\&#19978;&#35838;&#35838;&#20214;&#27719;&#24635;\&#24050;&#26657;&#23545;\&#20108;&#35821;&#19979;&#12304;&#25945;&#26696;&#29256;&#12305;\&#31532;&#20108;&#21333;&#20803;\5%20&#38647;&#38155;&#21460;&#21460;&#65292;&#20320;&#22312;&#21738;&#37324;&#12304;&#25945;&#26696;&#21305;&#37197;&#29256;&#12305;&#25512;&#33616;&#9829;\&#38155;.wmv" TargetMode="External"/><Relationship Id="rId1" Type="http://schemas.openxmlformats.org/officeDocument/2006/relationships/video" Target="file:///\\Pc-2\&#19978;&#35838;&#35838;&#20214;&#27719;&#24635;\&#24050;&#26657;&#23545;\&#20108;&#35821;&#19979;&#12304;&#25945;&#26696;&#29256;&#12305;\&#31532;&#20108;&#21333;&#20803;\5%20&#38647;&#38155;&#21460;&#21460;&#65292;&#20320;&#22312;&#21738;&#37324;&#12304;&#25945;&#26696;&#21305;&#37197;&#29256;&#12305;&#25512;&#33616;&#9829;\&#38155;.wmv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1176338"/>
            <a:ext cx="3362325" cy="100806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2513013"/>
            <a:ext cx="3362325" cy="10096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172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611"/>
          <a:stretch>
            <a:fillRect/>
          </a:stretch>
        </p:blipFill>
        <p:spPr>
          <a:xfrm>
            <a:off x="4716463" y="879475"/>
            <a:ext cx="3557587" cy="3529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矩形 4">
            <a:hlinkClick r:id="rId1" action="ppaction://hlinksldjump"/>
          </p:cNvPr>
          <p:cNvSpPr/>
          <p:nvPr/>
        </p:nvSpPr>
        <p:spPr>
          <a:xfrm>
            <a:off x="1852613" y="1266825"/>
            <a:ext cx="16271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4" name="矩形 5">
            <a:hlinkClick r:id="rId3" action="ppaction://hlinksldjump"/>
          </p:cNvPr>
          <p:cNvSpPr/>
          <p:nvPr/>
        </p:nvSpPr>
        <p:spPr>
          <a:xfrm>
            <a:off x="1852613" y="2643188"/>
            <a:ext cx="16271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547813" y="1243013"/>
            <a:ext cx="5767387" cy="968375"/>
            <a:chOff x="1714500" y="1566863"/>
            <a:chExt cx="5767387" cy="967674"/>
          </a:xfrm>
        </p:grpSpPr>
        <p:sp>
          <p:nvSpPr>
            <p:cNvPr id="17423" name="文本框 1"/>
            <p:cNvSpPr txBox="1"/>
            <p:nvPr/>
          </p:nvSpPr>
          <p:spPr>
            <a:xfrm>
              <a:off x="1766887" y="1634291"/>
              <a:ext cx="5715000" cy="9002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20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曾   蒙   泞   荆   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莹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714500" y="1592245"/>
              <a:ext cx="1033462" cy="5234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 err="1">
                  <a:solidFill>
                    <a:srgbClr val="0000FF"/>
                  </a:solidFill>
                  <a:latin typeface="+mn-ea"/>
                  <a:ea typeface="+mn-ea"/>
                  <a:cs typeface="+mn-cs"/>
                </a:rPr>
                <a:t>cénɡ</a:t>
              </a:r>
              <a:endPara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765425" y="1584312"/>
              <a:ext cx="936625" cy="5234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 err="1">
                  <a:solidFill>
                    <a:srgbClr val="0000FF"/>
                  </a:solidFill>
                  <a:latin typeface="+mn-ea"/>
                  <a:ea typeface="+mn-ea"/>
                  <a:cs typeface="+mn-cs"/>
                </a:rPr>
                <a:t>ménɡ</a:t>
              </a:r>
              <a:endPara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863975" y="1582727"/>
              <a:ext cx="936625" cy="5234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 err="1">
                  <a:solidFill>
                    <a:srgbClr val="0000FF"/>
                  </a:solidFill>
                  <a:latin typeface="+mn-ea"/>
                  <a:ea typeface="+mn-ea"/>
                  <a:cs typeface="+mn-cs"/>
                </a:rPr>
                <a:t>nìnɡ</a:t>
              </a:r>
              <a:endPara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829175" y="1582727"/>
              <a:ext cx="935037" cy="5234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 err="1">
                  <a:solidFill>
                    <a:srgbClr val="0000FF"/>
                  </a:solidFill>
                  <a:latin typeface="+mn-ea"/>
                  <a:ea typeface="+mn-ea"/>
                  <a:cs typeface="+mn-cs"/>
                </a:rPr>
                <a:t>jīnɡ</a:t>
              </a:r>
              <a:endPara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810250" y="1566863"/>
              <a:ext cx="936625" cy="5234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 err="1">
                  <a:solidFill>
                    <a:srgbClr val="0000FF"/>
                  </a:solidFill>
                  <a:latin typeface="+mn-ea"/>
                  <a:ea typeface="+mn-ea"/>
                  <a:cs typeface="+mn-cs"/>
                </a:rPr>
                <a:t>yínɡ</a:t>
              </a:r>
              <a:endPara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588125" y="1546225"/>
            <a:ext cx="1420813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后鼻音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40263" y="2503488"/>
            <a:ext cx="1420812" cy="603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前鼻音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265488" y="3400425"/>
            <a:ext cx="1420812" cy="603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翘舌音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495425" y="1408113"/>
            <a:ext cx="360363" cy="323850"/>
          </a:xfrm>
          <a:prstGeom prst="ellipse">
            <a:avLst/>
          </a:prstGeom>
          <a:noFill/>
          <a:ln w="38100" cap="flat" cmpd="sng" algn="ctr">
            <a:solidFill>
              <a:srgbClr val="F7964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7413" y="739775"/>
            <a:ext cx="1419225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平舌音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47813" y="2139950"/>
            <a:ext cx="1911350" cy="1108075"/>
            <a:chOff x="1714500" y="2463750"/>
            <a:chExt cx="1911712" cy="1108650"/>
          </a:xfrm>
        </p:grpSpPr>
        <p:sp>
          <p:nvSpPr>
            <p:cNvPr id="10" name="文本框 9"/>
            <p:cNvSpPr txBox="1"/>
            <p:nvPr/>
          </p:nvSpPr>
          <p:spPr>
            <a:xfrm>
              <a:off x="1714500" y="2465339"/>
              <a:ext cx="792312" cy="5241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 err="1">
                  <a:solidFill>
                    <a:srgbClr val="0000FF"/>
                  </a:solidFill>
                  <a:latin typeface="+mn-ea"/>
                  <a:ea typeface="+mn-ea"/>
                  <a:cs typeface="+mn-cs"/>
                </a:rPr>
                <a:t>bàn</a:t>
              </a:r>
              <a:endPara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721166" y="2463750"/>
              <a:ext cx="905046" cy="5241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 err="1">
                  <a:solidFill>
                    <a:srgbClr val="0000FF"/>
                  </a:solidFill>
                  <a:latin typeface="+mn-ea"/>
                  <a:ea typeface="+mn-ea"/>
                  <a:cs typeface="+mn-cs"/>
                </a:rPr>
                <a:t>xiàn</a:t>
              </a:r>
              <a:endPara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7422" name="矩形 8"/>
            <p:cNvSpPr/>
            <p:nvPr/>
          </p:nvSpPr>
          <p:spPr>
            <a:xfrm>
              <a:off x="1799514" y="2987625"/>
              <a:ext cx="1628972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瓣   献</a:t>
              </a:r>
              <a:endParaRPr lang="zh-CN" altLang="en-US" sz="32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77963" y="3084513"/>
            <a:ext cx="906462" cy="942975"/>
            <a:chOff x="1644601" y="3408142"/>
            <a:chExt cx="906463" cy="942804"/>
          </a:xfrm>
        </p:grpSpPr>
        <p:sp>
          <p:nvSpPr>
            <p:cNvPr id="17" name="文本框 16"/>
            <p:cNvSpPr txBox="1"/>
            <p:nvPr/>
          </p:nvSpPr>
          <p:spPr>
            <a:xfrm>
              <a:off x="1644601" y="3408142"/>
              <a:ext cx="906463" cy="5221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 err="1">
                  <a:solidFill>
                    <a:srgbClr val="0000FF"/>
                  </a:solidFill>
                  <a:latin typeface="+mn-ea"/>
                  <a:ea typeface="+mn-ea"/>
                  <a:cs typeface="+mn-cs"/>
                </a:rPr>
                <a:t>shùn</a:t>
              </a:r>
              <a:endPara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7419" name="矩形 11"/>
            <p:cNvSpPr/>
            <p:nvPr/>
          </p:nvSpPr>
          <p:spPr>
            <a:xfrm>
              <a:off x="1799514" y="3766171"/>
              <a:ext cx="596638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顺</a:t>
              </a:r>
              <a:endParaRPr lang="zh-CN" altLang="en-US" sz="1200" dirty="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2" grpId="0" animBg="1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1476375" y="1203325"/>
            <a:ext cx="2973388" cy="957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蒙  莹  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文本框 5"/>
          <p:cNvSpPr txBox="1"/>
          <p:nvPr/>
        </p:nvSpPr>
        <p:spPr>
          <a:xfrm>
            <a:off x="1547813" y="2646363"/>
            <a:ext cx="2624137" cy="957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莹  萤 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19250" y="1384300"/>
            <a:ext cx="601663" cy="203200"/>
          </a:xfrm>
          <a:prstGeom prst="ellipse">
            <a:avLst/>
          </a:prstGeom>
          <a:noFill/>
          <a:ln w="19050" cap="flat" cmpd="sng" algn="ctr">
            <a:solidFill>
              <a:srgbClr val="F7964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973388" y="1384300"/>
            <a:ext cx="600075" cy="203200"/>
          </a:xfrm>
          <a:prstGeom prst="ellipse">
            <a:avLst/>
          </a:prstGeom>
          <a:noFill/>
          <a:ln w="19050" cap="flat" cmpd="sng" algn="ctr">
            <a:solidFill>
              <a:srgbClr val="F7964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606550" y="3151188"/>
            <a:ext cx="661988" cy="360363"/>
          </a:xfrm>
          <a:prstGeom prst="ellipse">
            <a:avLst/>
          </a:prstGeom>
          <a:noFill/>
          <a:ln w="19050" cap="flat" cmpd="sng" algn="ctr">
            <a:solidFill>
              <a:srgbClr val="F7964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065463" y="3160713"/>
            <a:ext cx="661988" cy="360363"/>
          </a:xfrm>
          <a:prstGeom prst="ellipse">
            <a:avLst/>
          </a:prstGeom>
          <a:noFill/>
          <a:ln w="19050" cap="flat" cmpd="sng" algn="ctr">
            <a:solidFill>
              <a:srgbClr val="F7964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300663" y="1293813"/>
            <a:ext cx="1727200" cy="738187"/>
            <a:chOff x="5300051" y="1506679"/>
            <a:chExt cx="1728358" cy="738076"/>
          </a:xfrm>
        </p:grpSpPr>
        <p:sp>
          <p:nvSpPr>
            <p:cNvPr id="18" name="矩形 17"/>
            <p:cNvSpPr/>
            <p:nvPr/>
          </p:nvSpPr>
          <p:spPr>
            <a:xfrm>
              <a:off x="5363594" y="1544773"/>
              <a:ext cx="1601273" cy="69998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445" name="文本框 2"/>
            <p:cNvSpPr txBox="1"/>
            <p:nvPr/>
          </p:nvSpPr>
          <p:spPr>
            <a:xfrm>
              <a:off x="5300051" y="1506679"/>
              <a:ext cx="1728358" cy="7328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草字头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268913" y="2787650"/>
            <a:ext cx="1728787" cy="773113"/>
            <a:chOff x="5428124" y="3032214"/>
            <a:chExt cx="1728358" cy="773084"/>
          </a:xfrm>
        </p:grpSpPr>
        <p:sp>
          <p:nvSpPr>
            <p:cNvPr id="23" name="矩形 22"/>
            <p:cNvSpPr/>
            <p:nvPr/>
          </p:nvSpPr>
          <p:spPr>
            <a:xfrm>
              <a:off x="5491608" y="3105236"/>
              <a:ext cx="1601390" cy="70006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443" name="文本框 15"/>
            <p:cNvSpPr txBox="1"/>
            <p:nvPr/>
          </p:nvSpPr>
          <p:spPr>
            <a:xfrm>
              <a:off x="5428124" y="3032214"/>
              <a:ext cx="1728358" cy="7328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形近字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3"/>
          <p:cNvSpPr txBox="1"/>
          <p:nvPr/>
        </p:nvSpPr>
        <p:spPr>
          <a:xfrm>
            <a:off x="2627313" y="1563688"/>
            <a:ext cx="3024187" cy="2633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迈 （    ）  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需 （    ）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献 （    ）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17975" y="1563688"/>
            <a:ext cx="1422400" cy="8620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迈开</a:t>
            </a:r>
            <a:endParaRPr lang="zh-CN" altLang="en-US" sz="48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73538" y="2425700"/>
            <a:ext cx="1422400" cy="860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  <a:endParaRPr lang="zh-CN" altLang="en-US" sz="48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3538" y="3286125"/>
            <a:ext cx="1422400" cy="860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献出</a:t>
            </a:r>
            <a:endParaRPr lang="zh-CN" altLang="en-US" sz="48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2" name="文本框 1"/>
          <p:cNvSpPr txBox="1"/>
          <p:nvPr/>
        </p:nvSpPr>
        <p:spPr>
          <a:xfrm>
            <a:off x="1187450" y="642938"/>
            <a:ext cx="3481388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给下面的字组词。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"/>
          <p:cNvSpPr txBox="1"/>
          <p:nvPr/>
        </p:nvSpPr>
        <p:spPr>
          <a:xfrm>
            <a:off x="1474788" y="1212850"/>
            <a:ext cx="6194425" cy="271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蒙蒙  泥泞  年迈  晶莹  冒着  顺着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踏着  寻觅  需要  献出  荆棘  花瓣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483" name="组合 3"/>
          <p:cNvGrpSpPr/>
          <p:nvPr/>
        </p:nvGrpSpPr>
        <p:grpSpPr>
          <a:xfrm>
            <a:off x="3459163" y="195263"/>
            <a:ext cx="2225675" cy="1057275"/>
            <a:chOff x="871586" y="162746"/>
            <a:chExt cx="2224380" cy="1057645"/>
          </a:xfrm>
        </p:grpSpPr>
        <p:sp>
          <p:nvSpPr>
            <p:cNvPr id="5" name="Text Box 15"/>
            <p:cNvSpPr txBox="1">
              <a:spLocks noChangeArrowheads="1"/>
            </p:cNvSpPr>
            <p:nvPr/>
          </p:nvSpPr>
          <p:spPr bwMode="auto">
            <a:xfrm>
              <a:off x="1266305" y="635616"/>
              <a:ext cx="1829661" cy="584775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我会读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2048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1586" y="162746"/>
              <a:ext cx="574213" cy="103034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"/>
          <p:cNvSpPr txBox="1"/>
          <p:nvPr/>
        </p:nvSpPr>
        <p:spPr>
          <a:xfrm>
            <a:off x="1619250" y="1241425"/>
            <a:ext cx="5761038" cy="2197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长长的小溪   弯弯的小路  蒙蒙的细雨   晶莹的露珠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年迈的大娘   温暖的春风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文本框 3"/>
          <p:cNvSpPr txBox="1"/>
          <p:nvPr/>
        </p:nvSpPr>
        <p:spPr>
          <a:xfrm>
            <a:off x="3654425" y="123825"/>
            <a:ext cx="1833563" cy="603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认读短语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39975" y="3694113"/>
            <a:ext cx="4716463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“的”字要读得轻而短。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555875" y="1419225"/>
            <a:ext cx="576263" cy="474663"/>
          </a:xfrm>
          <a:prstGeom prst="ellipse">
            <a:avLst/>
          </a:prstGeom>
          <a:noFill/>
          <a:ln w="19050" cap="flat" cmpd="sng" algn="ctr">
            <a:solidFill>
              <a:srgbClr val="FF66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555875" y="2101850"/>
            <a:ext cx="576263" cy="476250"/>
          </a:xfrm>
          <a:prstGeom prst="ellipse">
            <a:avLst/>
          </a:prstGeom>
          <a:noFill/>
          <a:ln w="19050" cap="flat" cmpd="sng" algn="ctr">
            <a:solidFill>
              <a:srgbClr val="FF66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555875" y="2808288"/>
            <a:ext cx="576263" cy="474663"/>
          </a:xfrm>
          <a:prstGeom prst="ellipse">
            <a:avLst/>
          </a:prstGeom>
          <a:noFill/>
          <a:ln w="19050" cap="flat" cmpd="sng" algn="ctr">
            <a:solidFill>
              <a:srgbClr val="FF66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580063" y="1419225"/>
            <a:ext cx="576263" cy="474663"/>
          </a:xfrm>
          <a:prstGeom prst="ellipse">
            <a:avLst/>
          </a:prstGeom>
          <a:noFill/>
          <a:ln w="19050" cap="flat" cmpd="sng" algn="ctr">
            <a:solidFill>
              <a:srgbClr val="FF66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578475" y="2101850"/>
            <a:ext cx="576263" cy="476250"/>
          </a:xfrm>
          <a:prstGeom prst="ellipse">
            <a:avLst/>
          </a:prstGeom>
          <a:noFill/>
          <a:ln w="19050" cap="flat" cmpd="sng" algn="ctr">
            <a:solidFill>
              <a:srgbClr val="FF66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578475" y="2808288"/>
            <a:ext cx="576263" cy="474663"/>
          </a:xfrm>
          <a:prstGeom prst="ellipse">
            <a:avLst/>
          </a:prstGeom>
          <a:noFill/>
          <a:ln w="19050" cap="flat" cmpd="sng" algn="ctr">
            <a:solidFill>
              <a:srgbClr val="FF66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1331913" y="1419225"/>
            <a:ext cx="6480175" cy="2033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读诗歌，给每一小节标上序号。说一说，诗歌一共有多少个小节？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93725" y="1296988"/>
            <a:ext cx="7991475" cy="1274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合作朗读诗歌。思考：我们到哪里去寻找雷锋叔叔的足迹呢？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89013" y="3436938"/>
            <a:ext cx="3600450" cy="636587"/>
            <a:chOff x="989013" y="3436938"/>
            <a:chExt cx="3600450" cy="636587"/>
          </a:xfrm>
        </p:grpSpPr>
        <p:sp>
          <p:nvSpPr>
            <p:cNvPr id="5" name="燕尾形 12"/>
            <p:cNvSpPr/>
            <p:nvPr/>
          </p:nvSpPr>
          <p:spPr>
            <a:xfrm>
              <a:off x="989013" y="3436938"/>
              <a:ext cx="3600450" cy="636587"/>
            </a:xfrm>
            <a:prstGeom prst="chevron">
              <a:avLst>
                <a:gd name="adj" fmla="val 34882"/>
              </a:avLst>
            </a:prstGeom>
            <a:solidFill>
              <a:srgbClr val="B13229"/>
            </a:solidFill>
            <a:ln>
              <a:noFill/>
            </a:ln>
          </p:spPr>
          <p:style>
            <a:lnRef idx="1">
              <a:schemeClr val="accent3"/>
            </a:lnRef>
            <a:fillRef idx="1003">
              <a:schemeClr val="lt1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3561" name="矩形 2"/>
            <p:cNvSpPr/>
            <p:nvPr/>
          </p:nvSpPr>
          <p:spPr>
            <a:xfrm>
              <a:off x="1255713" y="3462338"/>
              <a:ext cx="3067050" cy="5857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>
                <a:spcBef>
                  <a:spcPct val="50000"/>
                </a:spcBef>
              </a:pPr>
              <a:r>
                <a:rPr lang="zh-CN" altLang="en-US" sz="32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沿着长长的小溪</a:t>
              </a:r>
              <a:endPara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18025" y="3436938"/>
            <a:ext cx="3854450" cy="636587"/>
            <a:chOff x="4518025" y="3436938"/>
            <a:chExt cx="3854450" cy="636587"/>
          </a:xfrm>
        </p:grpSpPr>
        <p:sp>
          <p:nvSpPr>
            <p:cNvPr id="6" name="燕尾形 13"/>
            <p:cNvSpPr/>
            <p:nvPr/>
          </p:nvSpPr>
          <p:spPr>
            <a:xfrm>
              <a:off x="4518025" y="3436938"/>
              <a:ext cx="3854450" cy="636587"/>
            </a:xfrm>
            <a:prstGeom prst="chevron">
              <a:avLst>
                <a:gd name="adj" fmla="val 34882"/>
              </a:avLst>
            </a:prstGeom>
            <a:solidFill>
              <a:srgbClr val="FFC000"/>
            </a:solidFill>
            <a:ln>
              <a:noFill/>
            </a:ln>
          </p:spPr>
          <p:style>
            <a:lnRef idx="1">
              <a:schemeClr val="accent5"/>
            </a:lnRef>
            <a:fillRef idx="1003">
              <a:schemeClr val="lt1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3559" name="矩形 6"/>
            <p:cNvSpPr/>
            <p:nvPr/>
          </p:nvSpPr>
          <p:spPr>
            <a:xfrm>
              <a:off x="4821238" y="3436938"/>
              <a:ext cx="3067050" cy="5842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顺着弯弯的小路</a:t>
              </a:r>
              <a:endPara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3557" name="矩形 12"/>
          <p:cNvSpPr/>
          <p:nvPr/>
        </p:nvSpPr>
        <p:spPr>
          <a:xfrm>
            <a:off x="3671888" y="138113"/>
            <a:ext cx="1833562" cy="587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课文讲解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2"/>
          <p:cNvSpPr txBox="1"/>
          <p:nvPr/>
        </p:nvSpPr>
        <p:spPr>
          <a:xfrm>
            <a:off x="1403350" y="1203325"/>
            <a:ext cx="3455988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沿着长长的小溪，寻找雷锋的足迹。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411413" y="1804988"/>
            <a:ext cx="1955800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16" name="组合 15"/>
          <p:cNvGrpSpPr/>
          <p:nvPr/>
        </p:nvGrpSpPr>
        <p:grpSpPr>
          <a:xfrm>
            <a:off x="5148263" y="930275"/>
            <a:ext cx="2292350" cy="1152525"/>
            <a:chOff x="5148064" y="497876"/>
            <a:chExt cx="2292350" cy="1152128"/>
          </a:xfrm>
        </p:grpSpPr>
        <p:sp>
          <p:nvSpPr>
            <p:cNvPr id="15" name="思想气泡: 云 14"/>
            <p:cNvSpPr/>
            <p:nvPr/>
          </p:nvSpPr>
          <p:spPr>
            <a:xfrm>
              <a:off x="5148064" y="497876"/>
              <a:ext cx="2292350" cy="1152128"/>
            </a:xfrm>
            <a:prstGeom prst="cloudCallout">
              <a:avLst>
                <a:gd name="adj1" fmla="val -67569"/>
                <a:gd name="adj2" fmla="val 2584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83" name="文本框 5"/>
            <p:cNvSpPr txBox="1"/>
            <p:nvPr/>
          </p:nvSpPr>
          <p:spPr>
            <a:xfrm>
              <a:off x="5195889" y="751266"/>
              <a:ext cx="2244525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边读边想象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547813" y="2787650"/>
            <a:ext cx="6364287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读这句话时，你仿佛看到了什么？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对话气泡: 矩形 1"/>
          <p:cNvSpPr/>
          <p:nvPr/>
        </p:nvSpPr>
        <p:spPr>
          <a:xfrm>
            <a:off x="5100638" y="2333625"/>
            <a:ext cx="3071813" cy="1076325"/>
          </a:xfrm>
          <a:prstGeom prst="wedgeRectCallout">
            <a:avLst>
              <a:gd name="adj1" fmla="val -80723"/>
              <a:gd name="adj2" fmla="val -3952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圆角矩形 11"/>
          <p:cNvSpPr/>
          <p:nvPr/>
        </p:nvSpPr>
        <p:spPr>
          <a:xfrm>
            <a:off x="1770063" y="2058988"/>
            <a:ext cx="1657350" cy="549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" name="圆角矩形 11"/>
          <p:cNvSpPr/>
          <p:nvPr/>
        </p:nvSpPr>
        <p:spPr>
          <a:xfrm>
            <a:off x="3859213" y="1412875"/>
            <a:ext cx="1582738" cy="5937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6629" name="文本框 3"/>
          <p:cNvSpPr txBox="1"/>
          <p:nvPr/>
        </p:nvSpPr>
        <p:spPr>
          <a:xfrm>
            <a:off x="1692275" y="1376363"/>
            <a:ext cx="4303713" cy="11953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雷锋叔叔，你在哪里，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你在哪里？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2"/>
          <p:cNvSpPr/>
          <p:nvPr/>
        </p:nvSpPr>
        <p:spPr>
          <a:xfrm>
            <a:off x="5100638" y="2333625"/>
            <a:ext cx="31432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反复，读出疑问的语气。</a:t>
            </a:r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"/>
          <p:cNvSpPr txBox="1"/>
          <p:nvPr/>
        </p:nvSpPr>
        <p:spPr>
          <a:xfrm>
            <a:off x="900113" y="1677988"/>
            <a:ext cx="7615237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大家在哪里找到了雷锋叔叔的足迹？请默读第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节，找一找描写雷锋叔叔的动作的词语。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23850" y="1041400"/>
            <a:ext cx="6015038" cy="3636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雷锋</a:t>
            </a: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1940—1962</a:t>
            </a:r>
            <a:r>
              <a:rPr lang="zh-CN" altLang="en-US" sz="3200" b="1" dirty="0">
                <a:latin typeface="宋体" panose="02010600030101010101" pitchFamily="2" charset="-122"/>
              </a:rPr>
              <a:t>），中国人民解放军全心全意为人民服务的楷模，共产主义战士。湖南长沙简家塘（今属望城）人。他出生于贫苦农民家庭，</a:t>
            </a:r>
            <a:r>
              <a:rPr lang="en-US" altLang="zh-CN" sz="3200" b="1" dirty="0">
                <a:latin typeface="宋体" panose="02010600030101010101" pitchFamily="2" charset="-122"/>
              </a:rPr>
              <a:t>7</a:t>
            </a:r>
            <a:r>
              <a:rPr lang="zh-CN" altLang="en-US" sz="3200" b="1" dirty="0">
                <a:latin typeface="宋体" panose="02010600030101010101" pitchFamily="2" charset="-122"/>
              </a:rPr>
              <a:t>岁时就成了孤儿。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88224" y="1076158"/>
            <a:ext cx="2433910" cy="3107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196" name="矩形 6"/>
          <p:cNvSpPr/>
          <p:nvPr/>
        </p:nvSpPr>
        <p:spPr>
          <a:xfrm>
            <a:off x="3757613" y="123825"/>
            <a:ext cx="162877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7" name="矩形 3"/>
          <p:cNvSpPr/>
          <p:nvPr/>
        </p:nvSpPr>
        <p:spPr>
          <a:xfrm>
            <a:off x="179388" y="555625"/>
            <a:ext cx="100806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B132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</a:t>
            </a:r>
            <a:endParaRPr lang="zh-CN" altLang="en-US" dirty="0">
              <a:solidFill>
                <a:srgbClr val="B1322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 2"/>
          <p:cNvSpPr/>
          <p:nvPr/>
        </p:nvSpPr>
        <p:spPr>
          <a:xfrm>
            <a:off x="736600" y="2455863"/>
            <a:ext cx="927100" cy="549275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36600" y="3060700"/>
            <a:ext cx="927100" cy="520700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05350" y="995363"/>
            <a:ext cx="3895725" cy="2330450"/>
            <a:chOff x="2932350" y="3255532"/>
            <a:chExt cx="3895215" cy="2329846"/>
          </a:xfrm>
        </p:grpSpPr>
        <p:sp>
          <p:nvSpPr>
            <p:cNvPr id="6" name="思想气泡: 云 5"/>
            <p:cNvSpPr/>
            <p:nvPr/>
          </p:nvSpPr>
          <p:spPr>
            <a:xfrm>
              <a:off x="2932350" y="3255532"/>
              <a:ext cx="3895215" cy="2329846"/>
            </a:xfrm>
            <a:prstGeom prst="cloudCallout">
              <a:avLst>
                <a:gd name="adj1" fmla="val -65283"/>
                <a:gd name="adj2" fmla="val 30491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8679" name="Text Box 5"/>
            <p:cNvSpPr txBox="1"/>
            <p:nvPr/>
          </p:nvSpPr>
          <p:spPr>
            <a:xfrm>
              <a:off x="3124009" y="3413916"/>
              <a:ext cx="3511896" cy="17861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33CC"/>
                  </a:solidFill>
                  <a:latin typeface="宋体" panose="02010600030101010101" pitchFamily="2" charset="-122"/>
                </a:rPr>
                <a:t>    雷锋叔叔是怎样“抱”呢？模拟动作“抱着”。</a:t>
              </a:r>
              <a:endParaRPr lang="en-US" altLang="zh-CN" sz="3200" b="1" dirty="0">
                <a:solidFill>
                  <a:srgbClr val="0033CC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8677" name="文本框 8"/>
          <p:cNvSpPr txBox="1"/>
          <p:nvPr/>
        </p:nvSpPr>
        <p:spPr>
          <a:xfrm>
            <a:off x="684213" y="1203325"/>
            <a:ext cx="4303712" cy="237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小溪说：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昨天，他曾路过这里，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抱着迷路的孩子，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冒着蒙蒙的细雨。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1090613"/>
            <a:ext cx="4197350" cy="2036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3673" y="1791490"/>
            <a:ext cx="1988244" cy="15731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9700" name="文本框 8"/>
          <p:cNvSpPr txBox="1"/>
          <p:nvPr/>
        </p:nvSpPr>
        <p:spPr>
          <a:xfrm>
            <a:off x="1073150" y="1938338"/>
            <a:ext cx="4608513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冒  古今对照，上面部分表示头上戴着的帽子，下面的“目”表示人的脑袋。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2"/>
          <p:cNvSpPr/>
          <p:nvPr/>
        </p:nvSpPr>
        <p:spPr>
          <a:xfrm>
            <a:off x="812800" y="1830388"/>
            <a:ext cx="4878388" cy="2593975"/>
          </a:xfrm>
          <a:prstGeom prst="roundRect">
            <a:avLst/>
          </a:prstGeom>
          <a:noFill/>
          <a:ln w="15875" cap="flat" cmpd="sng" algn="ctr">
            <a:solidFill>
              <a:srgbClr val="F79646">
                <a:lumMod val="75000"/>
              </a:srgbClr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2"/>
          <p:cNvSpPr/>
          <p:nvPr/>
        </p:nvSpPr>
        <p:spPr>
          <a:xfrm>
            <a:off x="1116013" y="842963"/>
            <a:ext cx="4897437" cy="1430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瞧，那泥泞路上的脚窝，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就是他留下的足迹。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: 圆角 7"/>
          <p:cNvSpPr/>
          <p:nvPr/>
        </p:nvSpPr>
        <p:spPr>
          <a:xfrm>
            <a:off x="2632075" y="1009650"/>
            <a:ext cx="860425" cy="493713"/>
          </a:xfrm>
          <a:prstGeom prst="roundRect">
            <a:avLst/>
          </a:prstGeom>
          <a:noFill/>
          <a:ln w="28575" cap="flat" cmpd="thinThick" algn="ctr">
            <a:solidFill>
              <a:srgbClr val="FFC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149850" y="2211388"/>
            <a:ext cx="3024188" cy="1430337"/>
            <a:chOff x="6027738" y="700088"/>
            <a:chExt cx="2809875" cy="1430337"/>
          </a:xfrm>
        </p:grpSpPr>
        <p:sp>
          <p:nvSpPr>
            <p:cNvPr id="12" name="思想气泡: 云 11"/>
            <p:cNvSpPr/>
            <p:nvPr/>
          </p:nvSpPr>
          <p:spPr bwMode="auto">
            <a:xfrm>
              <a:off x="6027738" y="700088"/>
              <a:ext cx="2809875" cy="1430337"/>
            </a:xfrm>
            <a:prstGeom prst="cloudCallout">
              <a:avLst>
                <a:gd name="adj1" fmla="val -47720"/>
                <a:gd name="adj2" fmla="val -83606"/>
              </a:avLst>
            </a:prstGeom>
            <a:gradFill rotWithShape="1">
              <a:gsLst>
                <a:gs pos="0">
                  <a:srgbClr val="4BACC6">
                    <a:tint val="50000"/>
                    <a:satMod val="300000"/>
                  </a:srgbClr>
                </a:gs>
                <a:gs pos="35000">
                  <a:srgbClr val="4BACC6">
                    <a:tint val="37000"/>
                    <a:satMod val="300000"/>
                  </a:srgbClr>
                </a:gs>
                <a:gs pos="100000">
                  <a:srgbClr val="4BACC6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26" name="文本框 9"/>
            <p:cNvSpPr txBox="1"/>
            <p:nvPr/>
          </p:nvSpPr>
          <p:spPr>
            <a:xfrm>
              <a:off x="6215063" y="808038"/>
              <a:ext cx="2492375" cy="11969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泥泞是什么意思？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747838" y="847725"/>
            <a:ext cx="2087563" cy="6699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60538" y="3622675"/>
            <a:ext cx="4081463" cy="6683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思想气泡: 云 3"/>
          <p:cNvSpPr/>
          <p:nvPr/>
        </p:nvSpPr>
        <p:spPr>
          <a:xfrm>
            <a:off x="4330700" y="211138"/>
            <a:ext cx="2449513" cy="1620838"/>
          </a:xfrm>
          <a:prstGeom prst="cloudCallout">
            <a:avLst>
              <a:gd name="adj1" fmla="val -63684"/>
              <a:gd name="adj2" fmla="val 8705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74838" y="852488"/>
            <a:ext cx="1831975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蒙蒙细雨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74825" y="2376488"/>
            <a:ext cx="2089150" cy="66833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71663" y="2398713"/>
            <a:ext cx="1831975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泥泞路上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56100" y="327025"/>
            <a:ext cx="24479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你能体会到什么？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31975" y="3686175"/>
            <a:ext cx="4303713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条件艰苦，行走艰难。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4" grpId="0" animBg="1"/>
      <p:bldP spid="5" grpId="0"/>
      <p:bldP spid="10" grpId="0" animBg="1"/>
      <p:bldP spid="11" grpId="0"/>
      <p:bldP spid="9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52387"/>
            <a:ext cx="9144000" cy="5195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圆角矩形 7"/>
          <p:cNvSpPr/>
          <p:nvPr/>
        </p:nvSpPr>
        <p:spPr>
          <a:xfrm>
            <a:off x="981075" y="268288"/>
            <a:ext cx="6862763" cy="3887787"/>
          </a:xfrm>
          <a:prstGeom prst="roundRect">
            <a:avLst>
              <a:gd name="adj" fmla="val 16667"/>
            </a:avLst>
          </a:prstGeom>
          <a:solidFill>
            <a:srgbClr val="FFFFFF">
              <a:alpha val="70195"/>
            </a:srgbClr>
          </a:solidFill>
          <a:ln w="12700">
            <a:noFill/>
          </a:ln>
        </p:spPr>
        <p:txBody>
          <a:bodyPr anchor="ctr" anchorCtr="0"/>
          <a:p>
            <a:pPr eaLnBrk="1" hangingPunct="1">
              <a:lnSpc>
                <a:spcPct val="120000"/>
              </a:lnSpc>
            </a:pP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2772" name="矩形 5"/>
          <p:cNvSpPr/>
          <p:nvPr/>
        </p:nvSpPr>
        <p:spPr>
          <a:xfrm>
            <a:off x="987425" y="684213"/>
            <a:ext cx="68040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雷锋叔叔在泥泞的小路上还会做哪些动作？</a:t>
            </a:r>
            <a:endParaRPr lang="en-US" altLang="zh-CN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971550" y="2090738"/>
            <a:ext cx="681990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沿着长长的小路，冒着蒙蒙的细雨，雷锋叔叔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6" name="图片 2"/>
          <p:cNvPicPr>
            <a:picLocks noChangeAspect="1"/>
          </p:cNvPicPr>
          <p:nvPr/>
        </p:nvPicPr>
        <p:blipFill>
          <a:blip r:embed="rId1"/>
          <a:srcRect l="16045" t="7568" r="-5084" b="7568"/>
          <a:stretch>
            <a:fillRect/>
          </a:stretch>
        </p:blipFill>
        <p:spPr>
          <a:xfrm>
            <a:off x="2771775" y="2066925"/>
            <a:ext cx="3243263" cy="223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矩形 1"/>
          <p:cNvSpPr/>
          <p:nvPr/>
        </p:nvSpPr>
        <p:spPr>
          <a:xfrm>
            <a:off x="395288" y="987425"/>
            <a:ext cx="8640762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朗读诗歌第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小节，边读边想象画面。</a:t>
            </a:r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818" name="组合 4"/>
          <p:cNvGrpSpPr/>
          <p:nvPr/>
        </p:nvGrpSpPr>
        <p:grpSpPr>
          <a:xfrm>
            <a:off x="1009650" y="2060575"/>
            <a:ext cx="1662113" cy="1577975"/>
            <a:chOff x="1409624" y="1811103"/>
            <a:chExt cx="1097411" cy="860752"/>
          </a:xfrm>
        </p:grpSpPr>
        <p:grpSp>
          <p:nvGrpSpPr>
            <p:cNvPr id="34838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34840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4841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4842" name="直接连接符 60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4839" name="TextBox 1"/>
            <p:cNvSpPr txBox="1"/>
            <p:nvPr/>
          </p:nvSpPr>
          <p:spPr>
            <a:xfrm>
              <a:off x="1467471" y="1811103"/>
              <a:ext cx="1039564" cy="7895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锋</a:t>
              </a:r>
              <a:endPara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819" name="组合 4"/>
          <p:cNvGrpSpPr/>
          <p:nvPr/>
        </p:nvGrpSpPr>
        <p:grpSpPr>
          <a:xfrm>
            <a:off x="4619625" y="2032000"/>
            <a:ext cx="1708150" cy="1593850"/>
            <a:chOff x="1409624" y="1801562"/>
            <a:chExt cx="1129037" cy="870293"/>
          </a:xfrm>
        </p:grpSpPr>
        <p:grpSp>
          <p:nvGrpSpPr>
            <p:cNvPr id="34833" name="组合 7"/>
            <p:cNvGrpSpPr/>
            <p:nvPr/>
          </p:nvGrpSpPr>
          <p:grpSpPr>
            <a:xfrm>
              <a:off x="1409624" y="1831726"/>
              <a:ext cx="1062580" cy="840129"/>
              <a:chOff x="2307" y="2049"/>
              <a:chExt cx="1580" cy="1248"/>
            </a:xfrm>
          </p:grpSpPr>
          <p:sp>
            <p:nvSpPr>
              <p:cNvPr id="34835" name="矩形 1"/>
              <p:cNvSpPr/>
              <p:nvPr/>
            </p:nvSpPr>
            <p:spPr>
              <a:xfrm>
                <a:off x="2380" y="2049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4836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483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4834" name="TextBox 1"/>
            <p:cNvSpPr txBox="1"/>
            <p:nvPr/>
          </p:nvSpPr>
          <p:spPr>
            <a:xfrm>
              <a:off x="1499097" y="1801562"/>
              <a:ext cx="1039564" cy="7897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冒</a:t>
              </a:r>
              <a:endPara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820" name="组合 4"/>
          <p:cNvGrpSpPr/>
          <p:nvPr/>
        </p:nvGrpSpPr>
        <p:grpSpPr>
          <a:xfrm>
            <a:off x="6378575" y="2032000"/>
            <a:ext cx="1674813" cy="1577975"/>
            <a:chOff x="1409624" y="1810934"/>
            <a:chExt cx="1106028" cy="860921"/>
          </a:xfrm>
        </p:grpSpPr>
        <p:grpSp>
          <p:nvGrpSpPr>
            <p:cNvPr id="34828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34830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4831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483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4829" name="TextBox 1"/>
            <p:cNvSpPr txBox="1"/>
            <p:nvPr/>
          </p:nvSpPr>
          <p:spPr>
            <a:xfrm>
              <a:off x="1476088" y="1810934"/>
              <a:ext cx="1039564" cy="7896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留</a:t>
              </a:r>
              <a:endPara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821" name="组合 4"/>
          <p:cNvGrpSpPr/>
          <p:nvPr/>
        </p:nvGrpSpPr>
        <p:grpSpPr>
          <a:xfrm>
            <a:off x="2835275" y="2049463"/>
            <a:ext cx="1647825" cy="1577975"/>
            <a:chOff x="1409624" y="1810753"/>
            <a:chExt cx="1087964" cy="861102"/>
          </a:xfrm>
        </p:grpSpPr>
        <p:grpSp>
          <p:nvGrpSpPr>
            <p:cNvPr id="34823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34825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4826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482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4824" name="TextBox 1"/>
            <p:cNvSpPr txBox="1"/>
            <p:nvPr/>
          </p:nvSpPr>
          <p:spPr>
            <a:xfrm>
              <a:off x="1458024" y="1810753"/>
              <a:ext cx="1039564" cy="7896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昨</a:t>
              </a:r>
              <a:endPara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822" name="矩形 30"/>
          <p:cNvSpPr/>
          <p:nvPr/>
        </p:nvSpPr>
        <p:spPr>
          <a:xfrm>
            <a:off x="3719513" y="122238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书写指导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7"/>
          <p:cNvSpPr txBox="1"/>
          <p:nvPr/>
        </p:nvSpPr>
        <p:spPr>
          <a:xfrm>
            <a:off x="3059113" y="484188"/>
            <a:ext cx="1111250" cy="1244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昨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3" name="文本框 8"/>
          <p:cNvSpPr txBox="1"/>
          <p:nvPr/>
        </p:nvSpPr>
        <p:spPr>
          <a:xfrm>
            <a:off x="4957763" y="458788"/>
            <a:ext cx="1111250" cy="1244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95663" y="2005013"/>
            <a:ext cx="4705350" cy="219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“日”字要写得瘦窄一些，“乍”的第三笔应写在第二笔“一”的起笔往右一点的位置。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03575" y="796925"/>
            <a:ext cx="385763" cy="736600"/>
          </a:xfrm>
          <a:prstGeom prst="ellipse">
            <a:avLst/>
          </a:prstGeom>
          <a:noFill/>
          <a:ln w="28575" cap="flat" cmpd="sng" algn="ctr">
            <a:solidFill>
              <a:srgbClr val="FF66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129213" y="738188"/>
            <a:ext cx="385763" cy="795338"/>
          </a:xfrm>
          <a:prstGeom prst="ellipse">
            <a:avLst/>
          </a:prstGeom>
          <a:noFill/>
          <a:ln w="28575" cap="flat" cmpd="sng" algn="ctr">
            <a:solidFill>
              <a:srgbClr val="FF66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" name="昨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11188" y="2139950"/>
            <a:ext cx="1584325" cy="1558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">
                <p:cTn id="18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冒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55650" y="701675"/>
            <a:ext cx="1584325" cy="1589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留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5650" y="2644775"/>
            <a:ext cx="1595438" cy="158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2555875" y="2787650"/>
            <a:ext cx="6084888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上边写得宽，下边的“田”写得略小一些，第三笔是“丶”。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5875" y="698500"/>
            <a:ext cx="6084888" cy="1787525"/>
            <a:chOff x="2843808" y="913113"/>
            <a:chExt cx="6084887" cy="1786643"/>
          </a:xfrm>
        </p:grpSpPr>
        <p:sp>
          <p:nvSpPr>
            <p:cNvPr id="4" name="文本框 15"/>
            <p:cNvSpPr txBox="1"/>
            <p:nvPr/>
          </p:nvSpPr>
          <p:spPr>
            <a:xfrm>
              <a:off x="2843808" y="913113"/>
              <a:ext cx="6084887" cy="17866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3200" b="1" kern="1200" cap="none" spc="0" normalizeH="0" baseline="0" noProof="0" dirty="0">
                  <a:latin typeface="+mn-ea"/>
                  <a:ea typeface="宋体" panose="02010600030101010101" pitchFamily="2" charset="-122"/>
                  <a:cs typeface="+mn-cs"/>
                </a:rPr>
                <a:t>    上边“    ”写得扁宽，两横不能与左右两边相连，下边的“目”字写得窄长。</a:t>
              </a:r>
              <a:endParaRPr kumimoji="0" lang="en-US" altLang="zh-CN" sz="32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36871" name="图片 4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47965" y="1154756"/>
              <a:ext cx="556683" cy="26881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 numSld="1">
                <p:cTn id="2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任意多边形 21"/>
          <p:cNvSpPr/>
          <p:nvPr/>
        </p:nvSpPr>
        <p:spPr>
          <a:xfrm>
            <a:off x="2019300" y="1595438"/>
            <a:ext cx="2012950" cy="628650"/>
          </a:xfrm>
          <a:custGeom>
            <a:avLst/>
            <a:gdLst>
              <a:gd name="connsiteX0" fmla="*/ 239843 w 1399114"/>
              <a:gd name="connsiteY0" fmla="*/ 59961 h 629587"/>
              <a:gd name="connsiteX1" fmla="*/ 239843 w 1399114"/>
              <a:gd name="connsiteY1" fmla="*/ 59961 h 629587"/>
              <a:gd name="connsiteX2" fmla="*/ 164892 w 1399114"/>
              <a:gd name="connsiteY2" fmla="*/ 67456 h 629587"/>
              <a:gd name="connsiteX3" fmla="*/ 134912 w 1399114"/>
              <a:gd name="connsiteY3" fmla="*/ 89941 h 629587"/>
              <a:gd name="connsiteX4" fmla="*/ 97437 w 1399114"/>
              <a:gd name="connsiteY4" fmla="*/ 97436 h 629587"/>
              <a:gd name="connsiteX5" fmla="*/ 67456 w 1399114"/>
              <a:gd name="connsiteY5" fmla="*/ 112427 h 629587"/>
              <a:gd name="connsiteX6" fmla="*/ 29981 w 1399114"/>
              <a:gd name="connsiteY6" fmla="*/ 232348 h 629587"/>
              <a:gd name="connsiteX7" fmla="*/ 7496 w 1399114"/>
              <a:gd name="connsiteY7" fmla="*/ 352269 h 629587"/>
              <a:gd name="connsiteX8" fmla="*/ 0 w 1399114"/>
              <a:gd name="connsiteY8" fmla="*/ 412230 h 629587"/>
              <a:gd name="connsiteX9" fmla="*/ 7496 w 1399114"/>
              <a:gd name="connsiteY9" fmla="*/ 584617 h 629587"/>
              <a:gd name="connsiteX10" fmla="*/ 29981 w 1399114"/>
              <a:gd name="connsiteY10" fmla="*/ 592112 h 629587"/>
              <a:gd name="connsiteX11" fmla="*/ 59961 w 1399114"/>
              <a:gd name="connsiteY11" fmla="*/ 599607 h 629587"/>
              <a:gd name="connsiteX12" fmla="*/ 427220 w 1399114"/>
              <a:gd name="connsiteY12" fmla="*/ 607102 h 629587"/>
              <a:gd name="connsiteX13" fmla="*/ 517161 w 1399114"/>
              <a:gd name="connsiteY13" fmla="*/ 622092 h 629587"/>
              <a:gd name="connsiteX14" fmla="*/ 569627 w 1399114"/>
              <a:gd name="connsiteY14" fmla="*/ 629587 h 629587"/>
              <a:gd name="connsiteX15" fmla="*/ 1176728 w 1399114"/>
              <a:gd name="connsiteY15" fmla="*/ 622092 h 629587"/>
              <a:gd name="connsiteX16" fmla="*/ 1274164 w 1399114"/>
              <a:gd name="connsiteY16" fmla="*/ 599607 h 629587"/>
              <a:gd name="connsiteX17" fmla="*/ 1326630 w 1399114"/>
              <a:gd name="connsiteY17" fmla="*/ 584617 h 629587"/>
              <a:gd name="connsiteX18" fmla="*/ 1356610 w 1399114"/>
              <a:gd name="connsiteY18" fmla="*/ 532151 h 629587"/>
              <a:gd name="connsiteX19" fmla="*/ 1386591 w 1399114"/>
              <a:gd name="connsiteY19" fmla="*/ 487181 h 629587"/>
              <a:gd name="connsiteX20" fmla="*/ 1386591 w 1399114"/>
              <a:gd name="connsiteY20" fmla="*/ 277318 h 629587"/>
              <a:gd name="connsiteX21" fmla="*/ 1371600 w 1399114"/>
              <a:gd name="connsiteY21" fmla="*/ 254833 h 629587"/>
              <a:gd name="connsiteX22" fmla="*/ 1364105 w 1399114"/>
              <a:gd name="connsiteY22" fmla="*/ 232348 h 629587"/>
              <a:gd name="connsiteX23" fmla="*/ 1304145 w 1399114"/>
              <a:gd name="connsiteY23" fmla="*/ 187377 h 629587"/>
              <a:gd name="connsiteX24" fmla="*/ 1214204 w 1399114"/>
              <a:gd name="connsiteY24" fmla="*/ 127417 h 629587"/>
              <a:gd name="connsiteX25" fmla="*/ 1169233 w 1399114"/>
              <a:gd name="connsiteY25" fmla="*/ 112427 h 629587"/>
              <a:gd name="connsiteX26" fmla="*/ 1056807 w 1399114"/>
              <a:gd name="connsiteY26" fmla="*/ 52466 h 629587"/>
              <a:gd name="connsiteX27" fmla="*/ 1004341 w 1399114"/>
              <a:gd name="connsiteY27" fmla="*/ 44971 h 629587"/>
              <a:gd name="connsiteX28" fmla="*/ 884420 w 1399114"/>
              <a:gd name="connsiteY28" fmla="*/ 14990 h 629587"/>
              <a:gd name="connsiteX29" fmla="*/ 712033 w 1399114"/>
              <a:gd name="connsiteY29" fmla="*/ 0 h 629587"/>
              <a:gd name="connsiteX30" fmla="*/ 412230 w 1399114"/>
              <a:gd name="connsiteY30" fmla="*/ 7495 h 629587"/>
              <a:gd name="connsiteX31" fmla="*/ 397240 w 1399114"/>
              <a:gd name="connsiteY31" fmla="*/ 22486 h 629587"/>
              <a:gd name="connsiteX32" fmla="*/ 374755 w 1399114"/>
              <a:gd name="connsiteY32" fmla="*/ 29981 h 629587"/>
              <a:gd name="connsiteX33" fmla="*/ 292309 w 1399114"/>
              <a:gd name="connsiteY33" fmla="*/ 82446 h 629587"/>
              <a:gd name="connsiteX34" fmla="*/ 239843 w 1399114"/>
              <a:gd name="connsiteY34" fmla="*/ 59961 h 629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399114" h="629587">
                <a:moveTo>
                  <a:pt x="239843" y="59961"/>
                </a:moveTo>
                <a:lnTo>
                  <a:pt x="239843" y="59961"/>
                </a:lnTo>
                <a:cubicBezTo>
                  <a:pt x="214859" y="62459"/>
                  <a:pt x="189034" y="60558"/>
                  <a:pt x="164892" y="67456"/>
                </a:cubicBezTo>
                <a:cubicBezTo>
                  <a:pt x="152881" y="70888"/>
                  <a:pt x="146327" y="84868"/>
                  <a:pt x="134912" y="89941"/>
                </a:cubicBezTo>
                <a:cubicBezTo>
                  <a:pt x="123271" y="95115"/>
                  <a:pt x="109929" y="94938"/>
                  <a:pt x="97437" y="97436"/>
                </a:cubicBezTo>
                <a:cubicBezTo>
                  <a:pt x="87443" y="102433"/>
                  <a:pt x="74879" y="104076"/>
                  <a:pt x="67456" y="112427"/>
                </a:cubicBezTo>
                <a:cubicBezTo>
                  <a:pt x="28255" y="156528"/>
                  <a:pt x="37450" y="176330"/>
                  <a:pt x="29981" y="232348"/>
                </a:cubicBezTo>
                <a:cubicBezTo>
                  <a:pt x="22837" y="285929"/>
                  <a:pt x="17856" y="290114"/>
                  <a:pt x="7496" y="352269"/>
                </a:cubicBezTo>
                <a:cubicBezTo>
                  <a:pt x="4184" y="372138"/>
                  <a:pt x="2499" y="392243"/>
                  <a:pt x="0" y="412230"/>
                </a:cubicBezTo>
                <a:cubicBezTo>
                  <a:pt x="2499" y="469692"/>
                  <a:pt x="-1960" y="527883"/>
                  <a:pt x="7496" y="584617"/>
                </a:cubicBezTo>
                <a:cubicBezTo>
                  <a:pt x="8795" y="592410"/>
                  <a:pt x="22385" y="589942"/>
                  <a:pt x="29981" y="592112"/>
                </a:cubicBezTo>
                <a:cubicBezTo>
                  <a:pt x="39886" y="594942"/>
                  <a:pt x="49667" y="599219"/>
                  <a:pt x="59961" y="599607"/>
                </a:cubicBezTo>
                <a:cubicBezTo>
                  <a:pt x="182319" y="604224"/>
                  <a:pt x="304800" y="604604"/>
                  <a:pt x="427220" y="607102"/>
                </a:cubicBezTo>
                <a:cubicBezTo>
                  <a:pt x="472921" y="622336"/>
                  <a:pt x="436833" y="612051"/>
                  <a:pt x="517161" y="622092"/>
                </a:cubicBezTo>
                <a:cubicBezTo>
                  <a:pt x="534691" y="624283"/>
                  <a:pt x="552138" y="627089"/>
                  <a:pt x="569627" y="629587"/>
                </a:cubicBezTo>
                <a:cubicBezTo>
                  <a:pt x="771994" y="627089"/>
                  <a:pt x="974455" y="628760"/>
                  <a:pt x="1176728" y="622092"/>
                </a:cubicBezTo>
                <a:cubicBezTo>
                  <a:pt x="1233125" y="620233"/>
                  <a:pt x="1235664" y="610607"/>
                  <a:pt x="1274164" y="599607"/>
                </a:cubicBezTo>
                <a:cubicBezTo>
                  <a:pt x="1340043" y="580785"/>
                  <a:pt x="1272719" y="602587"/>
                  <a:pt x="1326630" y="584617"/>
                </a:cubicBezTo>
                <a:cubicBezTo>
                  <a:pt x="1377117" y="534128"/>
                  <a:pt x="1326410" y="592549"/>
                  <a:pt x="1356610" y="532151"/>
                </a:cubicBezTo>
                <a:cubicBezTo>
                  <a:pt x="1364667" y="516037"/>
                  <a:pt x="1386591" y="487181"/>
                  <a:pt x="1386591" y="487181"/>
                </a:cubicBezTo>
                <a:cubicBezTo>
                  <a:pt x="1403496" y="402654"/>
                  <a:pt x="1403081" y="420224"/>
                  <a:pt x="1386591" y="277318"/>
                </a:cubicBezTo>
                <a:cubicBezTo>
                  <a:pt x="1385558" y="268369"/>
                  <a:pt x="1376597" y="262328"/>
                  <a:pt x="1371600" y="254833"/>
                </a:cubicBezTo>
                <a:cubicBezTo>
                  <a:pt x="1369102" y="247338"/>
                  <a:pt x="1368845" y="238668"/>
                  <a:pt x="1364105" y="232348"/>
                </a:cubicBezTo>
                <a:cubicBezTo>
                  <a:pt x="1335397" y="194070"/>
                  <a:pt x="1336971" y="198319"/>
                  <a:pt x="1304145" y="187377"/>
                </a:cubicBezTo>
                <a:cubicBezTo>
                  <a:pt x="1281486" y="170383"/>
                  <a:pt x="1235367" y="134471"/>
                  <a:pt x="1214204" y="127417"/>
                </a:cubicBezTo>
                <a:cubicBezTo>
                  <a:pt x="1199214" y="122420"/>
                  <a:pt x="1183366" y="119494"/>
                  <a:pt x="1169233" y="112427"/>
                </a:cubicBezTo>
                <a:cubicBezTo>
                  <a:pt x="1109961" y="82791"/>
                  <a:pt x="1117356" y="69765"/>
                  <a:pt x="1056807" y="52466"/>
                </a:cubicBezTo>
                <a:cubicBezTo>
                  <a:pt x="1039820" y="47613"/>
                  <a:pt x="1021604" y="48724"/>
                  <a:pt x="1004341" y="44971"/>
                </a:cubicBezTo>
                <a:cubicBezTo>
                  <a:pt x="964077" y="36218"/>
                  <a:pt x="925210" y="20817"/>
                  <a:pt x="884420" y="14990"/>
                </a:cubicBezTo>
                <a:cubicBezTo>
                  <a:pt x="792306" y="1831"/>
                  <a:pt x="849586" y="8597"/>
                  <a:pt x="712033" y="0"/>
                </a:cubicBezTo>
                <a:cubicBezTo>
                  <a:pt x="612099" y="2498"/>
                  <a:pt x="511941" y="373"/>
                  <a:pt x="412230" y="7495"/>
                </a:cubicBezTo>
                <a:cubicBezTo>
                  <a:pt x="405181" y="7998"/>
                  <a:pt x="403299" y="18850"/>
                  <a:pt x="397240" y="22486"/>
                </a:cubicBezTo>
                <a:cubicBezTo>
                  <a:pt x="390466" y="26551"/>
                  <a:pt x="381691" y="26198"/>
                  <a:pt x="374755" y="29981"/>
                </a:cubicBezTo>
                <a:cubicBezTo>
                  <a:pt x="370064" y="32540"/>
                  <a:pt x="310362" y="69551"/>
                  <a:pt x="292309" y="82446"/>
                </a:cubicBezTo>
                <a:cubicBezTo>
                  <a:pt x="258731" y="106430"/>
                  <a:pt x="248587" y="63708"/>
                  <a:pt x="239843" y="59961"/>
                </a:cubicBezTo>
                <a:close/>
              </a:path>
            </a:pathLst>
          </a:cu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891" name="TextBox 7"/>
          <p:cNvSpPr txBox="1"/>
          <p:nvPr/>
        </p:nvSpPr>
        <p:spPr>
          <a:xfrm>
            <a:off x="1076325" y="1595438"/>
            <a:ext cx="4319588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顺着弯弯的小路，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寻找雷锋的足迹。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雷锋叔叔，你在哪里，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你在哪里？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352800" y="3363913"/>
            <a:ext cx="1589088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225550" y="3973513"/>
            <a:ext cx="158750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811838" y="973138"/>
            <a:ext cx="2925762" cy="1598612"/>
            <a:chOff x="5773617" y="848633"/>
            <a:chExt cx="2925210" cy="1966216"/>
          </a:xfrm>
        </p:grpSpPr>
        <p:sp>
          <p:nvSpPr>
            <p:cNvPr id="20" name="圆角矩形标注 19"/>
            <p:cNvSpPr/>
            <p:nvPr/>
          </p:nvSpPr>
          <p:spPr>
            <a:xfrm>
              <a:off x="5773617" y="848633"/>
              <a:ext cx="2883943" cy="1966216"/>
            </a:xfrm>
            <a:prstGeom prst="wedgeRoundRectCallout">
              <a:avLst>
                <a:gd name="adj1" fmla="val -103556"/>
                <a:gd name="adj2" fmla="val 26124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anose="02010600030101010101" pitchFamily="2" charset="-122"/>
                  <a:ea typeface="+mn-ea"/>
                  <a:cs typeface="+mn-cs"/>
                </a:rPr>
                <a:t>  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7901" name="矩形 2"/>
            <p:cNvSpPr/>
            <p:nvPr/>
          </p:nvSpPr>
          <p:spPr>
            <a:xfrm>
              <a:off x="5890539" y="848633"/>
              <a:ext cx="2808288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0033CC"/>
                  </a:solidFill>
                  <a:latin typeface="宋体" panose="02010600030101010101" pitchFamily="2" charset="-122"/>
                </a:rPr>
                <a:t>    你的眼前仿佛出现一条怎样的小路？</a:t>
              </a:r>
              <a:endParaRPr lang="zh-CN" altLang="en-US" dirty="0">
                <a:solidFill>
                  <a:srgbClr val="0033CC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38838" y="3178175"/>
            <a:ext cx="2654300" cy="1598613"/>
            <a:chOff x="5870575" y="3316288"/>
            <a:chExt cx="2654300" cy="1706562"/>
          </a:xfrm>
        </p:grpSpPr>
        <p:sp>
          <p:nvSpPr>
            <p:cNvPr id="32" name="圆角矩形标注 31"/>
            <p:cNvSpPr/>
            <p:nvPr/>
          </p:nvSpPr>
          <p:spPr>
            <a:xfrm>
              <a:off x="5870575" y="3316288"/>
              <a:ext cx="2654300" cy="1706562"/>
            </a:xfrm>
            <a:prstGeom prst="wedgeRoundRectCallout">
              <a:avLst>
                <a:gd name="adj1" fmla="val -124448"/>
                <a:gd name="adj2" fmla="val -11065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7899" name="矩形 3"/>
            <p:cNvSpPr/>
            <p:nvPr/>
          </p:nvSpPr>
          <p:spPr>
            <a:xfrm>
              <a:off x="6004718" y="3337194"/>
              <a:ext cx="2384425" cy="15700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    </a:t>
              </a:r>
              <a:r>
                <a:rPr lang="zh-CN" altLang="en-US" sz="3200" b="1" dirty="0">
                  <a:solidFill>
                    <a:srgbClr val="0033CC"/>
                  </a:solidFill>
                  <a:latin typeface="宋体" panose="02010600030101010101" pitchFamily="2" charset="-122"/>
                </a:rPr>
                <a:t>和第一节第二句有什么不同？</a:t>
              </a:r>
              <a:endParaRPr lang="zh-CN" altLang="en-US" dirty="0">
                <a:solidFill>
                  <a:srgbClr val="0033CC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37896" name="矩形 3"/>
          <p:cNvSpPr/>
          <p:nvPr/>
        </p:nvSpPr>
        <p:spPr>
          <a:xfrm>
            <a:off x="3851275" y="125413"/>
            <a:ext cx="1627188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7" name="矩形 15"/>
          <p:cNvSpPr/>
          <p:nvPr/>
        </p:nvSpPr>
        <p:spPr>
          <a:xfrm>
            <a:off x="468313" y="746125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课文讲解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1"/>
          <p:cNvSpPr/>
          <p:nvPr/>
        </p:nvSpPr>
        <p:spPr>
          <a:xfrm>
            <a:off x="287338" y="1047750"/>
            <a:ext cx="8569325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1957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年加入共青团，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1960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年参加中国人民解放军，被编入工程兵某部运输连四班当汽车兵，同年加入中国共产党。在入伍不到三年的时间里，荣立二等功一次、三等功两次。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1962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15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日因公殉职。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403350" y="1203325"/>
            <a:ext cx="6696075" cy="2455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顺着弯弯的小路，我们还在哪里找到了雷锋叔叔的足迹？默读诗歌第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4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小节，用“抓动作，想画面”的方法学习第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4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小节。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任意多边形 9"/>
          <p:cNvSpPr/>
          <p:nvPr/>
        </p:nvSpPr>
        <p:spPr>
          <a:xfrm>
            <a:off x="677863" y="2227263"/>
            <a:ext cx="3313113" cy="628650"/>
          </a:xfrm>
          <a:custGeom>
            <a:avLst/>
            <a:gdLst>
              <a:gd name="connsiteX0" fmla="*/ 239843 w 1399114"/>
              <a:gd name="connsiteY0" fmla="*/ 59961 h 629587"/>
              <a:gd name="connsiteX1" fmla="*/ 239843 w 1399114"/>
              <a:gd name="connsiteY1" fmla="*/ 59961 h 629587"/>
              <a:gd name="connsiteX2" fmla="*/ 164892 w 1399114"/>
              <a:gd name="connsiteY2" fmla="*/ 67456 h 629587"/>
              <a:gd name="connsiteX3" fmla="*/ 134912 w 1399114"/>
              <a:gd name="connsiteY3" fmla="*/ 89941 h 629587"/>
              <a:gd name="connsiteX4" fmla="*/ 97437 w 1399114"/>
              <a:gd name="connsiteY4" fmla="*/ 97436 h 629587"/>
              <a:gd name="connsiteX5" fmla="*/ 67456 w 1399114"/>
              <a:gd name="connsiteY5" fmla="*/ 112427 h 629587"/>
              <a:gd name="connsiteX6" fmla="*/ 29981 w 1399114"/>
              <a:gd name="connsiteY6" fmla="*/ 232348 h 629587"/>
              <a:gd name="connsiteX7" fmla="*/ 7496 w 1399114"/>
              <a:gd name="connsiteY7" fmla="*/ 352269 h 629587"/>
              <a:gd name="connsiteX8" fmla="*/ 0 w 1399114"/>
              <a:gd name="connsiteY8" fmla="*/ 412230 h 629587"/>
              <a:gd name="connsiteX9" fmla="*/ 7496 w 1399114"/>
              <a:gd name="connsiteY9" fmla="*/ 584617 h 629587"/>
              <a:gd name="connsiteX10" fmla="*/ 29981 w 1399114"/>
              <a:gd name="connsiteY10" fmla="*/ 592112 h 629587"/>
              <a:gd name="connsiteX11" fmla="*/ 59961 w 1399114"/>
              <a:gd name="connsiteY11" fmla="*/ 599607 h 629587"/>
              <a:gd name="connsiteX12" fmla="*/ 427220 w 1399114"/>
              <a:gd name="connsiteY12" fmla="*/ 607102 h 629587"/>
              <a:gd name="connsiteX13" fmla="*/ 517161 w 1399114"/>
              <a:gd name="connsiteY13" fmla="*/ 622092 h 629587"/>
              <a:gd name="connsiteX14" fmla="*/ 569627 w 1399114"/>
              <a:gd name="connsiteY14" fmla="*/ 629587 h 629587"/>
              <a:gd name="connsiteX15" fmla="*/ 1176728 w 1399114"/>
              <a:gd name="connsiteY15" fmla="*/ 622092 h 629587"/>
              <a:gd name="connsiteX16" fmla="*/ 1274164 w 1399114"/>
              <a:gd name="connsiteY16" fmla="*/ 599607 h 629587"/>
              <a:gd name="connsiteX17" fmla="*/ 1326630 w 1399114"/>
              <a:gd name="connsiteY17" fmla="*/ 584617 h 629587"/>
              <a:gd name="connsiteX18" fmla="*/ 1356610 w 1399114"/>
              <a:gd name="connsiteY18" fmla="*/ 532151 h 629587"/>
              <a:gd name="connsiteX19" fmla="*/ 1386591 w 1399114"/>
              <a:gd name="connsiteY19" fmla="*/ 487181 h 629587"/>
              <a:gd name="connsiteX20" fmla="*/ 1386591 w 1399114"/>
              <a:gd name="connsiteY20" fmla="*/ 277318 h 629587"/>
              <a:gd name="connsiteX21" fmla="*/ 1371600 w 1399114"/>
              <a:gd name="connsiteY21" fmla="*/ 254833 h 629587"/>
              <a:gd name="connsiteX22" fmla="*/ 1364105 w 1399114"/>
              <a:gd name="connsiteY22" fmla="*/ 232348 h 629587"/>
              <a:gd name="connsiteX23" fmla="*/ 1304145 w 1399114"/>
              <a:gd name="connsiteY23" fmla="*/ 187377 h 629587"/>
              <a:gd name="connsiteX24" fmla="*/ 1214204 w 1399114"/>
              <a:gd name="connsiteY24" fmla="*/ 127417 h 629587"/>
              <a:gd name="connsiteX25" fmla="*/ 1169233 w 1399114"/>
              <a:gd name="connsiteY25" fmla="*/ 112427 h 629587"/>
              <a:gd name="connsiteX26" fmla="*/ 1056807 w 1399114"/>
              <a:gd name="connsiteY26" fmla="*/ 52466 h 629587"/>
              <a:gd name="connsiteX27" fmla="*/ 1004341 w 1399114"/>
              <a:gd name="connsiteY27" fmla="*/ 44971 h 629587"/>
              <a:gd name="connsiteX28" fmla="*/ 884420 w 1399114"/>
              <a:gd name="connsiteY28" fmla="*/ 14990 h 629587"/>
              <a:gd name="connsiteX29" fmla="*/ 712033 w 1399114"/>
              <a:gd name="connsiteY29" fmla="*/ 0 h 629587"/>
              <a:gd name="connsiteX30" fmla="*/ 412230 w 1399114"/>
              <a:gd name="connsiteY30" fmla="*/ 7495 h 629587"/>
              <a:gd name="connsiteX31" fmla="*/ 397240 w 1399114"/>
              <a:gd name="connsiteY31" fmla="*/ 22486 h 629587"/>
              <a:gd name="connsiteX32" fmla="*/ 374755 w 1399114"/>
              <a:gd name="connsiteY32" fmla="*/ 29981 h 629587"/>
              <a:gd name="connsiteX33" fmla="*/ 292309 w 1399114"/>
              <a:gd name="connsiteY33" fmla="*/ 82446 h 629587"/>
              <a:gd name="connsiteX34" fmla="*/ 239843 w 1399114"/>
              <a:gd name="connsiteY34" fmla="*/ 59961 h 629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399114" h="629587">
                <a:moveTo>
                  <a:pt x="239843" y="59961"/>
                </a:moveTo>
                <a:lnTo>
                  <a:pt x="239843" y="59961"/>
                </a:lnTo>
                <a:cubicBezTo>
                  <a:pt x="214859" y="62459"/>
                  <a:pt x="189034" y="60558"/>
                  <a:pt x="164892" y="67456"/>
                </a:cubicBezTo>
                <a:cubicBezTo>
                  <a:pt x="152881" y="70888"/>
                  <a:pt x="146327" y="84868"/>
                  <a:pt x="134912" y="89941"/>
                </a:cubicBezTo>
                <a:cubicBezTo>
                  <a:pt x="123271" y="95115"/>
                  <a:pt x="109929" y="94938"/>
                  <a:pt x="97437" y="97436"/>
                </a:cubicBezTo>
                <a:cubicBezTo>
                  <a:pt x="87443" y="102433"/>
                  <a:pt x="74879" y="104076"/>
                  <a:pt x="67456" y="112427"/>
                </a:cubicBezTo>
                <a:cubicBezTo>
                  <a:pt x="28255" y="156528"/>
                  <a:pt x="37450" y="176330"/>
                  <a:pt x="29981" y="232348"/>
                </a:cubicBezTo>
                <a:cubicBezTo>
                  <a:pt x="22837" y="285929"/>
                  <a:pt x="17856" y="290114"/>
                  <a:pt x="7496" y="352269"/>
                </a:cubicBezTo>
                <a:cubicBezTo>
                  <a:pt x="4184" y="372138"/>
                  <a:pt x="2499" y="392243"/>
                  <a:pt x="0" y="412230"/>
                </a:cubicBezTo>
                <a:cubicBezTo>
                  <a:pt x="2499" y="469692"/>
                  <a:pt x="-1960" y="527883"/>
                  <a:pt x="7496" y="584617"/>
                </a:cubicBezTo>
                <a:cubicBezTo>
                  <a:pt x="8795" y="592410"/>
                  <a:pt x="22385" y="589942"/>
                  <a:pt x="29981" y="592112"/>
                </a:cubicBezTo>
                <a:cubicBezTo>
                  <a:pt x="39886" y="594942"/>
                  <a:pt x="49667" y="599219"/>
                  <a:pt x="59961" y="599607"/>
                </a:cubicBezTo>
                <a:cubicBezTo>
                  <a:pt x="182319" y="604224"/>
                  <a:pt x="304800" y="604604"/>
                  <a:pt x="427220" y="607102"/>
                </a:cubicBezTo>
                <a:cubicBezTo>
                  <a:pt x="472921" y="622336"/>
                  <a:pt x="436833" y="612051"/>
                  <a:pt x="517161" y="622092"/>
                </a:cubicBezTo>
                <a:cubicBezTo>
                  <a:pt x="534691" y="624283"/>
                  <a:pt x="552138" y="627089"/>
                  <a:pt x="569627" y="629587"/>
                </a:cubicBezTo>
                <a:cubicBezTo>
                  <a:pt x="771994" y="627089"/>
                  <a:pt x="974455" y="628760"/>
                  <a:pt x="1176728" y="622092"/>
                </a:cubicBezTo>
                <a:cubicBezTo>
                  <a:pt x="1233125" y="620233"/>
                  <a:pt x="1235664" y="610607"/>
                  <a:pt x="1274164" y="599607"/>
                </a:cubicBezTo>
                <a:cubicBezTo>
                  <a:pt x="1340043" y="580785"/>
                  <a:pt x="1272719" y="602587"/>
                  <a:pt x="1326630" y="584617"/>
                </a:cubicBezTo>
                <a:cubicBezTo>
                  <a:pt x="1377117" y="534128"/>
                  <a:pt x="1326410" y="592549"/>
                  <a:pt x="1356610" y="532151"/>
                </a:cubicBezTo>
                <a:cubicBezTo>
                  <a:pt x="1364667" y="516037"/>
                  <a:pt x="1386591" y="487181"/>
                  <a:pt x="1386591" y="487181"/>
                </a:cubicBezTo>
                <a:cubicBezTo>
                  <a:pt x="1403496" y="402654"/>
                  <a:pt x="1403081" y="420224"/>
                  <a:pt x="1386591" y="277318"/>
                </a:cubicBezTo>
                <a:cubicBezTo>
                  <a:pt x="1385558" y="268369"/>
                  <a:pt x="1376597" y="262328"/>
                  <a:pt x="1371600" y="254833"/>
                </a:cubicBezTo>
                <a:cubicBezTo>
                  <a:pt x="1369102" y="247338"/>
                  <a:pt x="1368845" y="238668"/>
                  <a:pt x="1364105" y="232348"/>
                </a:cubicBezTo>
                <a:cubicBezTo>
                  <a:pt x="1335397" y="194070"/>
                  <a:pt x="1336971" y="198319"/>
                  <a:pt x="1304145" y="187377"/>
                </a:cubicBezTo>
                <a:cubicBezTo>
                  <a:pt x="1281486" y="170383"/>
                  <a:pt x="1235367" y="134471"/>
                  <a:pt x="1214204" y="127417"/>
                </a:cubicBezTo>
                <a:cubicBezTo>
                  <a:pt x="1199214" y="122420"/>
                  <a:pt x="1183366" y="119494"/>
                  <a:pt x="1169233" y="112427"/>
                </a:cubicBezTo>
                <a:cubicBezTo>
                  <a:pt x="1109961" y="82791"/>
                  <a:pt x="1117356" y="69765"/>
                  <a:pt x="1056807" y="52466"/>
                </a:cubicBezTo>
                <a:cubicBezTo>
                  <a:pt x="1039820" y="47613"/>
                  <a:pt x="1021604" y="48724"/>
                  <a:pt x="1004341" y="44971"/>
                </a:cubicBezTo>
                <a:cubicBezTo>
                  <a:pt x="964077" y="36218"/>
                  <a:pt x="925210" y="20817"/>
                  <a:pt x="884420" y="14990"/>
                </a:cubicBezTo>
                <a:cubicBezTo>
                  <a:pt x="792306" y="1831"/>
                  <a:pt x="849586" y="8597"/>
                  <a:pt x="712033" y="0"/>
                </a:cubicBezTo>
                <a:cubicBezTo>
                  <a:pt x="612099" y="2498"/>
                  <a:pt x="511941" y="373"/>
                  <a:pt x="412230" y="7495"/>
                </a:cubicBezTo>
                <a:cubicBezTo>
                  <a:pt x="405181" y="7998"/>
                  <a:pt x="403299" y="18850"/>
                  <a:pt x="397240" y="22486"/>
                </a:cubicBezTo>
                <a:cubicBezTo>
                  <a:pt x="390466" y="26551"/>
                  <a:pt x="381691" y="26198"/>
                  <a:pt x="374755" y="29981"/>
                </a:cubicBezTo>
                <a:cubicBezTo>
                  <a:pt x="370064" y="32540"/>
                  <a:pt x="310362" y="69551"/>
                  <a:pt x="292309" y="82446"/>
                </a:cubicBezTo>
                <a:cubicBezTo>
                  <a:pt x="258731" y="106430"/>
                  <a:pt x="248587" y="63708"/>
                  <a:pt x="239843" y="59961"/>
                </a:cubicBezTo>
                <a:close/>
              </a:path>
            </a:pathLst>
          </a:cu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939" name="TextBox 1"/>
          <p:cNvSpPr txBox="1"/>
          <p:nvPr/>
        </p:nvSpPr>
        <p:spPr>
          <a:xfrm>
            <a:off x="642938" y="334963"/>
            <a:ext cx="4305300" cy="2554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小路说：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昨天，他曾路过这里，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背着年迈的大娘，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踏着路上的荆棘。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547813" y="2130425"/>
            <a:ext cx="84931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874" name="矩形 1"/>
          <p:cNvSpPr/>
          <p:nvPr/>
        </p:nvSpPr>
        <p:spPr>
          <a:xfrm>
            <a:off x="755650" y="4144963"/>
            <a:ext cx="72707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可以看出他走在布满荆棘的路上。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83138" y="2000250"/>
            <a:ext cx="2881312" cy="833438"/>
            <a:chOff x="5902299" y="1305020"/>
            <a:chExt cx="2881313" cy="833189"/>
          </a:xfrm>
        </p:grpSpPr>
        <p:sp>
          <p:nvSpPr>
            <p:cNvPr id="6" name="矩形: 剪去对角 5"/>
            <p:cNvSpPr/>
            <p:nvPr/>
          </p:nvSpPr>
          <p:spPr>
            <a:xfrm>
              <a:off x="5902299" y="1305020"/>
              <a:ext cx="2881313" cy="833189"/>
            </a:xfrm>
            <a:prstGeom prst="snip2Diag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948" name="文本框 1"/>
            <p:cNvSpPr txBox="1"/>
            <p:nvPr/>
          </p:nvSpPr>
          <p:spPr>
            <a:xfrm>
              <a:off x="6063570" y="1419314"/>
              <a:ext cx="2656496" cy="6046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近义词：年老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714875" y="403225"/>
            <a:ext cx="2665413" cy="1362075"/>
            <a:chOff x="5188500" y="551762"/>
            <a:chExt cx="2664296" cy="1363110"/>
          </a:xfrm>
        </p:grpSpPr>
        <p:sp>
          <p:nvSpPr>
            <p:cNvPr id="7" name="思想气泡: 云 6"/>
            <p:cNvSpPr/>
            <p:nvPr/>
          </p:nvSpPr>
          <p:spPr>
            <a:xfrm>
              <a:off x="5188500" y="551762"/>
              <a:ext cx="2664296" cy="1363110"/>
            </a:xfrm>
            <a:prstGeom prst="cloudCallout">
              <a:avLst>
                <a:gd name="adj1" fmla="val -79580"/>
                <a:gd name="adj2" fmla="val 5198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946" name="文本框 7"/>
            <p:cNvSpPr txBox="1"/>
            <p:nvPr/>
          </p:nvSpPr>
          <p:spPr>
            <a:xfrm>
              <a:off x="5420916" y="608357"/>
              <a:ext cx="2431880" cy="11957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猜测年迈的意思。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55650" y="3003550"/>
            <a:ext cx="7127875" cy="1109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雷锋叔叔背着年迈的大娘，走在怎样的小路上？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4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Picture 2"/>
          <p:cNvPicPr>
            <a:picLocks noChangeAspect="1"/>
          </p:cNvPicPr>
          <p:nvPr/>
        </p:nvPicPr>
        <p:blipFill>
          <a:blip r:embed="rId1"/>
          <a:srcRect b="999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矩形 2"/>
          <p:cNvSpPr/>
          <p:nvPr/>
        </p:nvSpPr>
        <p:spPr>
          <a:xfrm>
            <a:off x="755650" y="674688"/>
            <a:ext cx="1344613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荆 棘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94" y="1690022"/>
            <a:ext cx="9130112" cy="1964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965" name="TextBox 4"/>
          <p:cNvSpPr txBox="1"/>
          <p:nvPr/>
        </p:nvSpPr>
        <p:spPr>
          <a:xfrm>
            <a:off x="946150" y="1924050"/>
            <a:ext cx="7443788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联系生活，想象小路荆棘丛生，蜿蜒曲折的画面。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4235450" y="498475"/>
            <a:ext cx="792163" cy="457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987" name="矩形 1"/>
          <p:cNvSpPr/>
          <p:nvPr/>
        </p:nvSpPr>
        <p:spPr>
          <a:xfrm>
            <a:off x="1679575" y="411163"/>
            <a:ext cx="5400675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瞧，那花瓣上晶莹的露珠，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就是他洒下的汗滴。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79575" y="3948113"/>
            <a:ext cx="6553200" cy="604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填一填：晶莹的（     ）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16200" y="1773238"/>
            <a:ext cx="1111250" cy="1244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晶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936875" y="1920875"/>
            <a:ext cx="468313" cy="503238"/>
          </a:xfrm>
          <a:prstGeom prst="ellipse">
            <a:avLst/>
          </a:prstGeom>
          <a:noFill/>
          <a:ln w="28575" cap="flat" cmpd="sng" algn="ctr">
            <a:solidFill>
              <a:srgbClr val="FF66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149600" y="2424113"/>
            <a:ext cx="468313" cy="504825"/>
          </a:xfrm>
          <a:prstGeom prst="ellipse">
            <a:avLst/>
          </a:prstGeom>
          <a:noFill/>
          <a:ln w="28575" cap="flat" cmpd="sng" algn="ctr">
            <a:solidFill>
              <a:srgbClr val="FF66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703513" y="2424113"/>
            <a:ext cx="468313" cy="504825"/>
          </a:xfrm>
          <a:prstGeom prst="ellipse">
            <a:avLst/>
          </a:prstGeom>
          <a:noFill/>
          <a:ln w="28575" cap="flat" cmpd="sng" algn="ctr">
            <a:solidFill>
              <a:srgbClr val="FF66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43400" y="2166938"/>
            <a:ext cx="2244725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三个“日”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92275" y="3219450"/>
            <a:ext cx="4716463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晶莹的物体是亮闪闪的。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7" grpId="0" animBg="1"/>
      <p:bldP spid="8" grpId="0" animBg="1"/>
      <p:bldP spid="9" grpId="0" animBg="1"/>
      <p:bldP spid="4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2" name="TextBox 4"/>
          <p:cNvSpPr txBox="1"/>
          <p:nvPr/>
        </p:nvSpPr>
        <p:spPr>
          <a:xfrm>
            <a:off x="1087438" y="842963"/>
            <a:ext cx="6967537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读诗句，找动作。找一找描写雷锋叔叔背大娘时的动作的词语。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背着、踏着、洒下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3" name="TextBox 5"/>
          <p:cNvSpPr txBox="1"/>
          <p:nvPr/>
        </p:nvSpPr>
        <p:spPr>
          <a:xfrm>
            <a:off x="1187450" y="2932113"/>
            <a:ext cx="66008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再读第</a:t>
            </a:r>
            <a:r>
              <a:rPr lang="en-US" altLang="zh-CN" sz="3200" b="1" dirty="0">
                <a:latin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宋体" panose="02010600030101010101" pitchFamily="2" charset="-122"/>
              </a:rPr>
              <a:t>节，边读边想雷锋叔叔背着大娘的画面。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892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charRg st="33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892">
                                            <p:txEl>
                                              <p:charRg st="33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TextBox 1"/>
          <p:cNvSpPr txBox="1"/>
          <p:nvPr/>
        </p:nvSpPr>
        <p:spPr>
          <a:xfrm>
            <a:off x="900113" y="1492250"/>
            <a:ext cx="7524750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根据课文内容，接着“顺着弯弯的小路，踏着路上的荆棘，雷锋叔叔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宋体" panose="02010600030101010101" pitchFamily="2" charset="-122"/>
              </a:rPr>
              <a:t>”这句话说一说雷锋叔叔的事迹。  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TextBox 1"/>
          <p:cNvSpPr txBox="1"/>
          <p:nvPr/>
        </p:nvSpPr>
        <p:spPr>
          <a:xfrm>
            <a:off x="914400" y="1203325"/>
            <a:ext cx="4032250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看着浑身湿透的雷锋叔叔，看着泥泞路上深浅不一的脚印，此时此刻，你想对他说些什么？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1" cstate="print"/>
          <a:srcRect b="16035"/>
          <a:stretch>
            <a:fillRect/>
          </a:stretch>
        </p:blipFill>
        <p:spPr bwMode="auto">
          <a:xfrm>
            <a:off x="5364087" y="1419622"/>
            <a:ext cx="3635897" cy="20451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3" name="TextBox 2"/>
          <p:cNvSpPr txBox="1"/>
          <p:nvPr/>
        </p:nvSpPr>
        <p:spPr>
          <a:xfrm>
            <a:off x="503238" y="1068388"/>
            <a:ext cx="8137525" cy="2408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读第</a:t>
            </a:r>
            <a:r>
              <a:rPr lang="en-US" altLang="zh-CN" sz="3200" b="1" dirty="0">
                <a:latin typeface="宋体" panose="02010600030101010101" pitchFamily="2" charset="-122"/>
              </a:rPr>
              <a:t>5</a:t>
            </a:r>
            <a:r>
              <a:rPr lang="zh-CN" altLang="en-US" sz="3200" b="1" dirty="0">
                <a:latin typeface="宋体" panose="02010600030101010101" pitchFamily="2" charset="-122"/>
              </a:rPr>
              <a:t>节，思考：孩子们“沿着长长的小溪”，“顺着弯弯的小路”寻找“雷锋的足迹”，他们还去哪些地方寻找了呢？你是从哪里看出来的？</a:t>
            </a:r>
            <a:endParaRPr lang="zh-CN" altLang="en-US" dirty="0">
              <a:solidFill>
                <a:srgbClr val="0033CC"/>
              </a:solidFill>
              <a:latin typeface="Calibri" panose="020F0502020204030204" pitchFamily="34" charset="0"/>
            </a:endParaRPr>
          </a:p>
        </p:txBody>
      </p:sp>
      <p:sp>
        <p:nvSpPr>
          <p:cNvPr id="43012" name="矩形 2"/>
          <p:cNvSpPr/>
          <p:nvPr/>
        </p:nvSpPr>
        <p:spPr>
          <a:xfrm>
            <a:off x="3419475" y="3651250"/>
            <a:ext cx="183356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四处寻觅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3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3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3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3243263" y="1671638"/>
            <a:ext cx="968375" cy="50323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107" name="TextBox 2"/>
          <p:cNvSpPr txBox="1"/>
          <p:nvPr/>
        </p:nvSpPr>
        <p:spPr>
          <a:xfrm>
            <a:off x="1319213" y="931863"/>
            <a:ext cx="3890962" cy="13335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乘着温暖的春风，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我们四处寻觅。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19213" y="2844800"/>
            <a:ext cx="4716462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像这样的词语还有哪些？</a:t>
            </a:r>
            <a:endParaRPr lang="en-US" altLang="zh-CN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364163" y="1319213"/>
            <a:ext cx="2516187" cy="841375"/>
            <a:chOff x="5364088" y="1318897"/>
            <a:chExt cx="2516278" cy="841570"/>
          </a:xfrm>
        </p:grpSpPr>
        <p:sp>
          <p:nvSpPr>
            <p:cNvPr id="47110" name="文本框 2"/>
            <p:cNvSpPr txBox="1"/>
            <p:nvPr/>
          </p:nvSpPr>
          <p:spPr>
            <a:xfrm>
              <a:off x="5364088" y="1491630"/>
              <a:ext cx="647934" cy="6688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寻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111" name="文本框 8"/>
            <p:cNvSpPr txBox="1"/>
            <p:nvPr/>
          </p:nvSpPr>
          <p:spPr>
            <a:xfrm>
              <a:off x="7232432" y="1491630"/>
              <a:ext cx="647934" cy="6688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觅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" name="直接箭头连接符 7"/>
            <p:cNvCxnSpPr/>
            <p:nvPr/>
          </p:nvCxnSpPr>
          <p:spPr>
            <a:xfrm>
              <a:off x="5940371" y="1923874"/>
              <a:ext cx="1439915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47113" name="文本框 11"/>
            <p:cNvSpPr txBox="1"/>
            <p:nvPr/>
          </p:nvSpPr>
          <p:spPr>
            <a:xfrm>
              <a:off x="5965506" y="1318897"/>
              <a:ext cx="1420582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近义词</a:t>
              </a:r>
              <a:endPara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1547813" y="987425"/>
            <a:ext cx="5451475" cy="2254250"/>
          </a:xfrm>
          <a:prstGeom prst="round1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啊，终于找到了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哪里需要献出爱心，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雷锋叔叔就出现在哪里。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1792288" y="2363788"/>
            <a:ext cx="238125" cy="14446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2251075" y="2362200"/>
            <a:ext cx="238125" cy="14446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5368925" y="3100388"/>
            <a:ext cx="238125" cy="14446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5876925" y="3100388"/>
            <a:ext cx="238125" cy="14446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700213" y="2351088"/>
            <a:ext cx="3649663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700213" y="3073400"/>
            <a:ext cx="4568825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6" name="等腰三角形 15"/>
          <p:cNvSpPr/>
          <p:nvPr/>
        </p:nvSpPr>
        <p:spPr>
          <a:xfrm>
            <a:off x="1789113" y="1606550"/>
            <a:ext cx="238125" cy="14446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066" name="矩形 6"/>
          <p:cNvSpPr/>
          <p:nvPr/>
        </p:nvSpPr>
        <p:spPr>
          <a:xfrm>
            <a:off x="1042988" y="3625850"/>
            <a:ext cx="54514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思考：这句话是什么意思？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6" grpId="0" animBg="1"/>
      <p:bldP spid="450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3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8688" y="1366838"/>
            <a:ext cx="4437063" cy="31988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908175" y="627063"/>
            <a:ext cx="5019675" cy="64611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学习雷锋好榜样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4" name="学习雷锋好榜样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16688" y="681038"/>
            <a:ext cx="6096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1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6013" y="88900"/>
            <a:ext cx="1831975" cy="6826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仿编诗歌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9155" name="TextBox 2"/>
          <p:cNvSpPr txBox="1"/>
          <p:nvPr/>
        </p:nvSpPr>
        <p:spPr>
          <a:xfrm>
            <a:off x="1643063" y="1058863"/>
            <a:ext cx="5967412" cy="3636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昨天，他曾路过这里，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____________,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____________,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瞧，那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____________________,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就是他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TextBox 2"/>
          <p:cNvSpPr txBox="1"/>
          <p:nvPr/>
        </p:nvSpPr>
        <p:spPr>
          <a:xfrm>
            <a:off x="107950" y="987425"/>
            <a:ext cx="8782050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雷锋叔叔全心全意为人民服务的精神感动了大家，毛主席号召全国人民“向雷锋同志学习”，此后每年的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日成为我国的“学雷锋日”。像这样关爱他人、助人为乐的精神，我们就称为“雷锋精神”，能够关爱他人、乐于助人的人，我们就称他为“雷锋”或者“活雷锋”。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79" name="矩形 4"/>
          <p:cNvSpPr/>
          <p:nvPr/>
        </p:nvSpPr>
        <p:spPr>
          <a:xfrm>
            <a:off x="3767138" y="123825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02" name="组合 4"/>
          <p:cNvGrpSpPr/>
          <p:nvPr/>
        </p:nvGrpSpPr>
        <p:grpSpPr>
          <a:xfrm>
            <a:off x="2700338" y="1635125"/>
            <a:ext cx="1263650" cy="1362075"/>
            <a:chOff x="1409624" y="1740239"/>
            <a:chExt cx="1043720" cy="931616"/>
          </a:xfrm>
        </p:grpSpPr>
        <p:grpSp>
          <p:nvGrpSpPr>
            <p:cNvPr id="51229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6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51232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5123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5" name="TextBox 1"/>
            <p:cNvSpPr txBox="1">
              <a:spLocks noChangeArrowheads="1"/>
            </p:cNvSpPr>
            <p:nvPr/>
          </p:nvSpPr>
          <p:spPr bwMode="auto">
            <a:xfrm>
              <a:off x="1413557" y="1740239"/>
              <a:ext cx="1039787" cy="90447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背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51203" name="组合 4"/>
          <p:cNvGrpSpPr/>
          <p:nvPr/>
        </p:nvGrpSpPr>
        <p:grpSpPr>
          <a:xfrm>
            <a:off x="4210050" y="1654175"/>
            <a:ext cx="1290638" cy="1336675"/>
            <a:chOff x="1409624" y="1759599"/>
            <a:chExt cx="1067133" cy="912256"/>
          </a:xfrm>
        </p:grpSpPr>
        <p:grpSp>
          <p:nvGrpSpPr>
            <p:cNvPr id="51224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2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07" cy="1246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51227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5122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1" name="TextBox 1"/>
            <p:cNvSpPr txBox="1">
              <a:spLocks noChangeArrowheads="1"/>
            </p:cNvSpPr>
            <p:nvPr/>
          </p:nvSpPr>
          <p:spPr bwMode="auto">
            <a:xfrm>
              <a:off x="1437189" y="1759599"/>
              <a:ext cx="1039568" cy="90358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洒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51204" name="组合 4"/>
          <p:cNvGrpSpPr/>
          <p:nvPr/>
        </p:nvGrpSpPr>
        <p:grpSpPr>
          <a:xfrm>
            <a:off x="5724525" y="1635125"/>
            <a:ext cx="1257300" cy="1349375"/>
            <a:chOff x="1396582" y="1749919"/>
            <a:chExt cx="1039568" cy="921936"/>
          </a:xfrm>
        </p:grpSpPr>
        <p:grpSp>
          <p:nvGrpSpPr>
            <p:cNvPr id="51219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8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51222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5122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7" name="TextBox 1"/>
            <p:cNvSpPr txBox="1">
              <a:spLocks noChangeArrowheads="1"/>
            </p:cNvSpPr>
            <p:nvPr/>
          </p:nvSpPr>
          <p:spPr bwMode="auto">
            <a:xfrm>
              <a:off x="1396582" y="1749919"/>
              <a:ext cx="1039568" cy="9045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温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51205" name="组合 4"/>
          <p:cNvGrpSpPr/>
          <p:nvPr/>
        </p:nvGrpSpPr>
        <p:grpSpPr>
          <a:xfrm>
            <a:off x="1116013" y="1654175"/>
            <a:ext cx="1284287" cy="1323975"/>
            <a:chOff x="1409624" y="1769279"/>
            <a:chExt cx="1061272" cy="904067"/>
          </a:xfrm>
        </p:grpSpPr>
        <p:grpSp>
          <p:nvGrpSpPr>
            <p:cNvPr id="51214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4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21" cy="1246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51217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5121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3" name="TextBox 1"/>
            <p:cNvSpPr txBox="1">
              <a:spLocks noChangeArrowheads="1"/>
            </p:cNvSpPr>
            <p:nvPr/>
          </p:nvSpPr>
          <p:spPr bwMode="auto">
            <a:xfrm>
              <a:off x="1431925" y="1769279"/>
              <a:ext cx="1038971" cy="90406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弯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51206" name="组合 4"/>
          <p:cNvGrpSpPr/>
          <p:nvPr/>
        </p:nvGrpSpPr>
        <p:grpSpPr>
          <a:xfrm>
            <a:off x="7165975" y="1657350"/>
            <a:ext cx="1290638" cy="1349375"/>
            <a:chOff x="1409624" y="1749919"/>
            <a:chExt cx="1067133" cy="921936"/>
          </a:xfrm>
        </p:grpSpPr>
        <p:grpSp>
          <p:nvGrpSpPr>
            <p:cNvPr id="51209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30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51212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5121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9" name="TextBox 1"/>
            <p:cNvSpPr txBox="1">
              <a:spLocks noChangeArrowheads="1"/>
            </p:cNvSpPr>
            <p:nvPr/>
          </p:nvSpPr>
          <p:spPr bwMode="auto">
            <a:xfrm>
              <a:off x="1437189" y="1749919"/>
              <a:ext cx="1039568" cy="9045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暖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44040" name="TextBox 2"/>
          <p:cNvSpPr txBox="1">
            <a:spLocks noChangeArrowheads="1"/>
          </p:cNvSpPr>
          <p:nvPr/>
        </p:nvSpPr>
        <p:spPr bwMode="auto">
          <a:xfrm>
            <a:off x="1484313" y="3341688"/>
            <a:ext cx="5746750" cy="6048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组词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弯曲、背包、洒水、温暖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1208" name="矩形 38"/>
          <p:cNvSpPr/>
          <p:nvPr/>
        </p:nvSpPr>
        <p:spPr>
          <a:xfrm>
            <a:off x="3705225" y="136525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书写指导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251520" y="267494"/>
            <a:ext cx="4032553" cy="6463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重难点字书写指导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6" name="弯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55650" y="1851025"/>
            <a:ext cx="1662113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8" name="文本框 17"/>
          <p:cNvSpPr txBox="1"/>
          <p:nvPr/>
        </p:nvSpPr>
        <p:spPr>
          <a:xfrm>
            <a:off x="2771775" y="1087438"/>
            <a:ext cx="5976938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“弯”字三个点画的朝向，第二个点画和第三个点画应该呈八字形相对，“弓”字最后一笔竖折折钩要写得稍微大一点儿，让整个字显得稳重。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 numSld="1">
                <p:cTn id="2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背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84213" y="1635125"/>
            <a:ext cx="1655762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文本框 18"/>
          <p:cNvSpPr txBox="1"/>
          <p:nvPr/>
        </p:nvSpPr>
        <p:spPr>
          <a:xfrm>
            <a:off x="2771775" y="1865313"/>
            <a:ext cx="5545138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“背”字下边的“  ”字要注意撇在这里变成竖。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53252" name="图片 1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9925" y="2066925"/>
            <a:ext cx="288925" cy="280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 numSld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洒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50888" y="1741488"/>
            <a:ext cx="1657350" cy="166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6227763" y="771525"/>
            <a:ext cx="1216025" cy="1323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酒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67175" y="779463"/>
            <a:ext cx="1216025" cy="1323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洒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588125" y="1492250"/>
            <a:ext cx="806450" cy="338138"/>
          </a:xfrm>
          <a:prstGeom prst="ellipse">
            <a:avLst/>
          </a:prstGeom>
          <a:noFill/>
          <a:ln w="28575" cap="flat" cmpd="sng" algn="ctr">
            <a:solidFill>
              <a:srgbClr val="FF66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48038" y="2449513"/>
            <a:ext cx="4281487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注意“洒”和“酒”的区别。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 showWhenStopped="1">
                <p:cTn id="2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5" grpId="0"/>
      <p:bldP spid="16" grpId="0"/>
      <p:bldP spid="18" grpId="0" animBg="1"/>
      <p:bldP spid="1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15"/>
          <p:cNvSpPr txBox="1"/>
          <p:nvPr/>
        </p:nvSpPr>
        <p:spPr>
          <a:xfrm>
            <a:off x="3348038" y="1687513"/>
            <a:ext cx="4895850" cy="1920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    右边部分的“日”要写得稍窄，下面的“皿”要写得宽而扁。</a:t>
            </a:r>
            <a:endParaRPr kumimoji="0" lang="en-US" altLang="zh-CN" sz="3200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温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55650" y="1784350"/>
            <a:ext cx="1831975" cy="1824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 fullScrn="1">
              <p:cMediaNode vol="80000" showWhenStopped="1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15"/>
          <p:cNvSpPr txBox="1"/>
          <p:nvPr/>
        </p:nvSpPr>
        <p:spPr>
          <a:xfrm>
            <a:off x="2987675" y="1382713"/>
            <a:ext cx="5688013" cy="237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    右边是“爰”不是“爱”， “爰”要写得稍大；长撇伸展，支撑“日”的右下角，最后一笔捺要写得舒展。</a:t>
            </a:r>
            <a:endParaRPr kumimoji="0" lang="en-US" altLang="zh-CN" sz="3200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暖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00113" y="1995488"/>
            <a:ext cx="1638300" cy="1644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 fullScrn="1">
              <p:cMediaNode vol="80000" showWhenStopped="1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文本框 46"/>
          <p:cNvSpPr txBox="1"/>
          <p:nvPr/>
        </p:nvSpPr>
        <p:spPr>
          <a:xfrm rot="-1380000">
            <a:off x="5024438" y="15382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6FFEC"/>
                </a:solidFill>
                <a:latin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6FFEC"/>
              </a:solidFill>
              <a:latin typeface="宋体" panose="02010600030101010101" pitchFamily="2" charset="-122"/>
            </a:endParaRPr>
          </a:p>
        </p:txBody>
      </p:sp>
      <p:sp>
        <p:nvSpPr>
          <p:cNvPr id="57347" name="文本框 34"/>
          <p:cNvSpPr txBox="1"/>
          <p:nvPr/>
        </p:nvSpPr>
        <p:spPr>
          <a:xfrm rot="8340000">
            <a:off x="5116513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6FFEC"/>
                </a:solidFill>
                <a:latin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6FFEC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286000" y="1033463"/>
            <a:ext cx="228600" cy="3652838"/>
          </a:xfrm>
          <a:prstGeom prst="leftBrace">
            <a:avLst>
              <a:gd name="adj1" fmla="val 39762"/>
              <a:gd name="adj2" fmla="val 50000"/>
            </a:avLst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49525" y="896938"/>
            <a:ext cx="4065588" cy="1455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小溪边</a:t>
            </a:r>
            <a:r>
              <a:rPr lang="en-US" altLang="zh-CN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抱着孩子</a:t>
            </a:r>
            <a:endParaRPr lang="en-US" altLang="zh-CN" sz="2800" b="1" dirty="0">
              <a:solidFill>
                <a:srgbClr val="0033CC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          </a:t>
            </a: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冒着细雨</a:t>
            </a:r>
            <a:endParaRPr lang="en-US" altLang="zh-CN" sz="2800" b="1" dirty="0">
              <a:solidFill>
                <a:srgbClr val="0033CC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          </a:t>
            </a: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留下足迹</a:t>
            </a:r>
            <a:endParaRPr lang="zh-CN" altLang="en-US" sz="28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49525" y="2339975"/>
            <a:ext cx="4378325" cy="1455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小路上</a:t>
            </a:r>
            <a:r>
              <a:rPr lang="en-US" altLang="zh-CN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背着大娘</a:t>
            </a:r>
            <a:endParaRPr lang="en-US" altLang="zh-CN" sz="2800" b="1" dirty="0">
              <a:solidFill>
                <a:srgbClr val="0033CC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          </a:t>
            </a: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踏着荆棘</a:t>
            </a:r>
            <a:endParaRPr lang="en-US" altLang="zh-CN" sz="2800" b="1" dirty="0">
              <a:solidFill>
                <a:srgbClr val="0033CC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          </a:t>
            </a: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洒下汗滴</a:t>
            </a:r>
            <a:endParaRPr lang="zh-CN" altLang="en-US" sz="28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49525" y="3776663"/>
            <a:ext cx="4610100" cy="982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乘春风</a:t>
            </a:r>
            <a:r>
              <a:rPr lang="en-US" altLang="zh-CN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四处寻觅</a:t>
            </a:r>
            <a:endParaRPr lang="en-US" altLang="zh-CN" sz="2800" b="1" dirty="0">
              <a:solidFill>
                <a:srgbClr val="0033CC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          </a:t>
            </a: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哪里需要在哪里</a:t>
            </a:r>
            <a:endParaRPr lang="zh-CN" altLang="en-US" sz="28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右大括号 7"/>
          <p:cNvSpPr/>
          <p:nvPr/>
        </p:nvSpPr>
        <p:spPr>
          <a:xfrm>
            <a:off x="7031038" y="1033463"/>
            <a:ext cx="227013" cy="3652838"/>
          </a:xfrm>
          <a:prstGeom prst="rightBrace">
            <a:avLst>
              <a:gd name="adj1" fmla="val 29226"/>
              <a:gd name="adj2" fmla="val 50000"/>
            </a:avLst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57353" name="矩形 15"/>
          <p:cNvSpPr/>
          <p:nvPr/>
        </p:nvSpPr>
        <p:spPr>
          <a:xfrm>
            <a:off x="403225" y="2311400"/>
            <a:ext cx="1979613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雷锋叔叔，你在哪里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45350" y="2265363"/>
            <a:ext cx="1820863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奉献爱心乐于助人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7355" name="文本框 6"/>
          <p:cNvSpPr txBox="1"/>
          <p:nvPr/>
        </p:nvSpPr>
        <p:spPr>
          <a:xfrm>
            <a:off x="3708400" y="90488"/>
            <a:ext cx="198437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613" y="2279650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33CC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33CC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1150" y="2932113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33CC"/>
                </a:solidFill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solidFill>
                <a:srgbClr val="0033CC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3838" y="3532188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33CC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33CC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60588" y="3533775"/>
            <a:ext cx="6875463" cy="1174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左窄右宽，右下部“丰”的三横不要写错，第二横稍短，第三横略长。</a:t>
            </a:r>
            <a:endParaRPr kumimoji="0" lang="en-US" altLang="zh-CN" sz="3200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8613" y="1422400"/>
            <a:ext cx="1171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33CC"/>
                </a:solidFill>
                <a:latin typeface="+mn-ea"/>
                <a:ea typeface="宋体" panose="02010600030101010101" pitchFamily="2" charset="-122"/>
                <a:cs typeface="+mn-cs"/>
              </a:rPr>
              <a:t>fēnɡ</a:t>
            </a:r>
            <a:endParaRPr kumimoji="0" lang="en-US" altLang="zh-CN" sz="3200" b="1" kern="1200" cap="none" spc="0" normalizeH="0" baseline="0" noProof="0" dirty="0">
              <a:solidFill>
                <a:srgbClr val="0033CC"/>
              </a:solidFill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文本框 17"/>
          <p:cNvSpPr txBox="1"/>
          <p:nvPr/>
        </p:nvSpPr>
        <p:spPr>
          <a:xfrm>
            <a:off x="1447800" y="1046163"/>
            <a:ext cx="1181100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锋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58925" y="2359025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左右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pic>
        <p:nvPicPr>
          <p:cNvPr id="9" name="锋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932363" y="1319213"/>
            <a:ext cx="1889125" cy="177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1587500" y="2932113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钅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204636" y="556070"/>
            <a:ext cx="4032552" cy="6463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重难点字书写指导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 fullScrn="1">
              <p:cMediaNode vol="80000" showWhenStopped="1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1938" y="1390650"/>
            <a:ext cx="1096962" cy="194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45"/>
          <p:cNvSpPr/>
          <p:nvPr/>
        </p:nvSpPr>
        <p:spPr>
          <a:xfrm>
            <a:off x="1814513" y="2101850"/>
            <a:ext cx="935038" cy="50323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等号 7"/>
          <p:cNvSpPr/>
          <p:nvPr/>
        </p:nvSpPr>
        <p:spPr>
          <a:xfrm>
            <a:off x="5487988" y="1227138"/>
            <a:ext cx="719138" cy="358775"/>
          </a:xfrm>
          <a:prstGeom prst="mathEqua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等号 8"/>
          <p:cNvSpPr/>
          <p:nvPr/>
        </p:nvSpPr>
        <p:spPr>
          <a:xfrm>
            <a:off x="5487988" y="2241550"/>
            <a:ext cx="719138" cy="360363"/>
          </a:xfrm>
          <a:prstGeom prst="mathEqua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4" name="文本框 11" hidden="1"/>
          <p:cNvSpPr txBox="1"/>
          <p:nvPr/>
        </p:nvSpPr>
        <p:spPr>
          <a:xfrm>
            <a:off x="3730625" y="4156075"/>
            <a:ext cx="133826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Calibri" panose="020F0502020204030204" pitchFamily="34" charset="0"/>
              </a:rPr>
              <a:t>刀锋、锋利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grpSp>
        <p:nvGrpSpPr>
          <p:cNvPr id="9226" name="组合 20"/>
          <p:cNvGrpSpPr/>
          <p:nvPr/>
        </p:nvGrpSpPr>
        <p:grpSpPr>
          <a:xfrm>
            <a:off x="1787525" y="1131888"/>
            <a:ext cx="3079750" cy="1536700"/>
            <a:chOff x="1802299" y="1379427"/>
            <a:chExt cx="3078307" cy="1536560"/>
          </a:xfrm>
        </p:grpSpPr>
        <p:sp>
          <p:nvSpPr>
            <p:cNvPr id="5" name="加号 4"/>
            <p:cNvSpPr/>
            <p:nvPr/>
          </p:nvSpPr>
          <p:spPr>
            <a:xfrm>
              <a:off x="3176430" y="2236599"/>
              <a:ext cx="575993" cy="504779"/>
            </a:xfrm>
            <a:prstGeom prst="mathPlus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圆角矩形 7"/>
            <p:cNvSpPr/>
            <p:nvPr/>
          </p:nvSpPr>
          <p:spPr>
            <a:xfrm>
              <a:off x="1802299" y="1379427"/>
              <a:ext cx="863195" cy="503191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2316" name="矩形 11"/>
            <p:cNvSpPr/>
            <p:nvPr/>
          </p:nvSpPr>
          <p:spPr>
            <a:xfrm>
              <a:off x="4283968" y="2311206"/>
              <a:ext cx="596638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夆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圆角矩形 45"/>
          <p:cNvSpPr/>
          <p:nvPr/>
        </p:nvSpPr>
        <p:spPr>
          <a:xfrm>
            <a:off x="1814513" y="3119438"/>
            <a:ext cx="935038" cy="50323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0" name="等号 8"/>
          <p:cNvSpPr/>
          <p:nvPr/>
        </p:nvSpPr>
        <p:spPr>
          <a:xfrm>
            <a:off x="5561013" y="3190875"/>
            <a:ext cx="719138" cy="360363"/>
          </a:xfrm>
          <a:prstGeom prst="mathEqua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30" name="TextBox 12"/>
          <p:cNvSpPr txBox="1"/>
          <p:nvPr/>
        </p:nvSpPr>
        <p:spPr>
          <a:xfrm>
            <a:off x="1639888" y="3824288"/>
            <a:ext cx="5961062" cy="6826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给“锋”字组词：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  _____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1" name="矩形 22"/>
          <p:cNvSpPr/>
          <p:nvPr/>
        </p:nvSpPr>
        <p:spPr>
          <a:xfrm>
            <a:off x="4983163" y="3821113"/>
            <a:ext cx="1009650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刀锋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2" name="矩形 23"/>
          <p:cNvSpPr/>
          <p:nvPr/>
        </p:nvSpPr>
        <p:spPr>
          <a:xfrm>
            <a:off x="6494463" y="3817938"/>
            <a:ext cx="1008062" cy="603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锋利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1" name="TextBox 21"/>
          <p:cNvSpPr txBox="1"/>
          <p:nvPr/>
        </p:nvSpPr>
        <p:spPr>
          <a:xfrm>
            <a:off x="3910013" y="98425"/>
            <a:ext cx="14208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加一加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4" name="矩形 1"/>
          <p:cNvSpPr/>
          <p:nvPr/>
        </p:nvSpPr>
        <p:spPr>
          <a:xfrm>
            <a:off x="1854200" y="1054100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5" name="矩形 2"/>
          <p:cNvSpPr/>
          <p:nvPr/>
        </p:nvSpPr>
        <p:spPr>
          <a:xfrm>
            <a:off x="1895475" y="2024063"/>
            <a:ext cx="64770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虫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6" name="矩形 3"/>
          <p:cNvSpPr/>
          <p:nvPr/>
        </p:nvSpPr>
        <p:spPr>
          <a:xfrm>
            <a:off x="2025650" y="3033713"/>
            <a:ext cx="64770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钅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572250" y="1060450"/>
            <a:ext cx="935038" cy="646113"/>
            <a:chOff x="6665913" y="1060451"/>
            <a:chExt cx="935037" cy="646112"/>
          </a:xfrm>
        </p:grpSpPr>
        <p:sp>
          <p:nvSpPr>
            <p:cNvPr id="10" name="圆角矩形 50"/>
            <p:cNvSpPr/>
            <p:nvPr/>
          </p:nvSpPr>
          <p:spPr>
            <a:xfrm>
              <a:off x="6665913" y="1138239"/>
              <a:ext cx="935037" cy="504824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2313" name="矩形 11"/>
            <p:cNvSpPr/>
            <p:nvPr/>
          </p:nvSpPr>
          <p:spPr>
            <a:xfrm>
              <a:off x="6808787" y="1060451"/>
              <a:ext cx="649287" cy="6461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en-US" sz="3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峰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567488" y="2119313"/>
            <a:ext cx="935037" cy="646112"/>
            <a:chOff x="6567488" y="2119313"/>
            <a:chExt cx="935037" cy="646112"/>
          </a:xfrm>
        </p:grpSpPr>
        <p:sp>
          <p:nvSpPr>
            <p:cNvPr id="11" name="圆角矩形 51"/>
            <p:cNvSpPr/>
            <p:nvPr/>
          </p:nvSpPr>
          <p:spPr>
            <a:xfrm>
              <a:off x="6567488" y="2190750"/>
              <a:ext cx="935037" cy="503238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2311" name="矩形 12"/>
            <p:cNvSpPr/>
            <p:nvPr/>
          </p:nvSpPr>
          <p:spPr>
            <a:xfrm>
              <a:off x="6710363" y="2119313"/>
              <a:ext cx="649287" cy="6461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en-US" sz="3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蜂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67488" y="3016250"/>
            <a:ext cx="935037" cy="647700"/>
            <a:chOff x="6567488" y="3016250"/>
            <a:chExt cx="935037" cy="647700"/>
          </a:xfrm>
        </p:grpSpPr>
        <p:sp>
          <p:nvSpPr>
            <p:cNvPr id="19" name="圆角矩形 51"/>
            <p:cNvSpPr/>
            <p:nvPr/>
          </p:nvSpPr>
          <p:spPr>
            <a:xfrm>
              <a:off x="6567488" y="3105150"/>
              <a:ext cx="935037" cy="503238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2309" name="矩形 13"/>
            <p:cNvSpPr/>
            <p:nvPr/>
          </p:nvSpPr>
          <p:spPr>
            <a:xfrm>
              <a:off x="6716713" y="3016250"/>
              <a:ext cx="647700" cy="6477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en-US" sz="3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锋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9230" grpId="0"/>
      <p:bldP spid="9231" grpId="0"/>
      <p:bldP spid="9232" grpId="0"/>
      <p:bldP spid="9234" grpId="0"/>
      <p:bldP spid="9235" grpId="0"/>
      <p:bldP spid="92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433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" y="-57150"/>
            <a:ext cx="9140825" cy="5256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椭圆 4"/>
          <p:cNvSpPr/>
          <p:nvPr/>
        </p:nvSpPr>
        <p:spPr>
          <a:xfrm>
            <a:off x="1624013" y="1127125"/>
            <a:ext cx="720725" cy="720725"/>
          </a:xfrm>
          <a:prstGeom prst="ellipse">
            <a:avLst/>
          </a:prstGeom>
          <a:solidFill>
            <a:srgbClr val="22B7BB"/>
          </a:solidFill>
          <a:ln>
            <a:solidFill>
              <a:srgbClr val="22B7BB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40" name="标题 1"/>
          <p:cNvSpPr txBox="1"/>
          <p:nvPr/>
        </p:nvSpPr>
        <p:spPr>
          <a:xfrm>
            <a:off x="1187450" y="1065213"/>
            <a:ext cx="691832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雷锋叔叔，你在哪里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1" name="图片 4"/>
          <p:cNvPicPr>
            <a:picLocks noChangeAspect="1"/>
          </p:cNvPicPr>
          <p:nvPr/>
        </p:nvPicPr>
        <p:blipFill>
          <a:blip r:embed="rId3"/>
          <a:srcRect l="36107"/>
          <a:stretch>
            <a:fillRect/>
          </a:stretch>
        </p:blipFill>
        <p:spPr>
          <a:xfrm>
            <a:off x="323850" y="123825"/>
            <a:ext cx="2293938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6"/>
          <p:cNvSpPr txBox="1"/>
          <p:nvPr/>
        </p:nvSpPr>
        <p:spPr>
          <a:xfrm>
            <a:off x="2519363" y="123825"/>
            <a:ext cx="41052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初读诗歌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3238" y="1203325"/>
            <a:ext cx="8137525" cy="3048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marR="0" indent="-457200" defTabSz="914400" eaLnBrk="1" hangingPunct="1">
              <a:lnSpc>
                <a:spcPct val="12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读一读：借助拼音，自由朗读诗歌。注意把字音读准，把句子读通顺。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用圆圈圈出本课的生字，再多读几遍。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数一数：诗歌一共有多少节？给每一节标上序号。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2255838" y="1920875"/>
            <a:ext cx="5715000" cy="3138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曾  蒙  泞  荆  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莹  顺  瓣  献  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迈  踏  棘  觅  需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84400" y="1733550"/>
            <a:ext cx="10334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cénɡ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55975" y="1733550"/>
            <a:ext cx="9366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ménɡ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25963" y="1733550"/>
            <a:ext cx="9366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nìnɡ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27688" y="1733550"/>
            <a:ext cx="9350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jīnɡ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84400" y="2779713"/>
            <a:ext cx="9366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yínɡ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14700" y="2779713"/>
            <a:ext cx="9064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shùn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29000" y="3721100"/>
            <a:ext cx="7921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tà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06900" y="2760663"/>
            <a:ext cx="7921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bàn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78463" y="2778125"/>
            <a:ext cx="9048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xiàn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81238" y="3721100"/>
            <a:ext cx="7921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mài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48188" y="3721100"/>
            <a:ext cx="10350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j</a:t>
            </a: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宋体" panose="02010600030101010101" pitchFamily="2" charset="-122"/>
                <a:cs typeface="+mn-cs"/>
              </a:rPr>
              <a:t>í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65800" y="3709988"/>
            <a:ext cx="7921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mì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34175" y="3721100"/>
            <a:ext cx="10191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xū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grpSp>
        <p:nvGrpSpPr>
          <p:cNvPr id="16400" name="组合 3"/>
          <p:cNvGrpSpPr/>
          <p:nvPr/>
        </p:nvGrpSpPr>
        <p:grpSpPr>
          <a:xfrm>
            <a:off x="3687763" y="736600"/>
            <a:ext cx="2224087" cy="1057275"/>
            <a:chOff x="871586" y="162746"/>
            <a:chExt cx="2224380" cy="1057645"/>
          </a:xfrm>
        </p:grpSpPr>
        <p:sp>
          <p:nvSpPr>
            <p:cNvPr id="27" name="Text Box 15"/>
            <p:cNvSpPr txBox="1">
              <a:spLocks noChangeArrowheads="1"/>
            </p:cNvSpPr>
            <p:nvPr/>
          </p:nvSpPr>
          <p:spPr bwMode="auto">
            <a:xfrm>
              <a:off x="1266305" y="635616"/>
              <a:ext cx="1829661" cy="584775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我会读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1640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1586" y="162746"/>
              <a:ext cx="574213" cy="103034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401" name="文本框 20"/>
          <p:cNvSpPr txBox="1"/>
          <p:nvPr/>
        </p:nvSpPr>
        <p:spPr>
          <a:xfrm>
            <a:off x="7345363" y="1651000"/>
            <a:ext cx="811212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02" name="矩形 1"/>
          <p:cNvSpPr/>
          <p:nvPr/>
        </p:nvSpPr>
        <p:spPr>
          <a:xfrm>
            <a:off x="3687763" y="149225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识记字词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20000"/>
          </a:lnSpc>
          <a:defRPr sz="3200" b="1" dirty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2582</Words>
  <Application>WPS 演示</Application>
  <PresentationFormat/>
  <Paragraphs>378</Paragraphs>
  <Slides>49</Slides>
  <Notes>2</Notes>
  <HiddenSlides>0</HiddenSlides>
  <MMClips>10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49</vt:i4>
      </vt:variant>
    </vt:vector>
  </HeadingPairs>
  <TitlesOfParts>
    <vt:vector size="63" baseType="lpstr">
      <vt:lpstr>Arial</vt:lpstr>
      <vt:lpstr>宋体</vt:lpstr>
      <vt:lpstr>Wingdings</vt:lpstr>
      <vt:lpstr>Calibri</vt:lpstr>
      <vt:lpstr>楷体</vt:lpstr>
      <vt:lpstr>黑体</vt:lpstr>
      <vt:lpstr>Arial</vt:lpstr>
      <vt:lpstr>微软雅黑</vt:lpstr>
      <vt:lpstr>Arial Unicode MS</vt:lpstr>
      <vt:lpstr>Calibri</vt:lpstr>
      <vt:lpstr>Cambria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3</cp:revision>
  <dcterms:created xsi:type="dcterms:W3CDTF">2016-10-29T08:56:00Z</dcterms:created>
  <dcterms:modified xsi:type="dcterms:W3CDTF">2023-11-13T15:23:58Z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E6B9E3076090427CA09732387B3E17C2_13</vt:lpwstr>
  </property>
  <property fmtid="{D5CDD505-2E9C-101B-9397-08002B2CF9AE}" pid="4" name="KSOProductBuildVer">
    <vt:lpwstr>2052-12.1.0.15374</vt:lpwstr>
  </property>
</Properties>
</file>