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4"/>
  </p:notesMasterIdLst>
  <p:sldIdLst>
    <p:sldId id="256" r:id="rId4"/>
    <p:sldId id="257" r:id="rId5"/>
    <p:sldId id="272" r:id="rId6"/>
    <p:sldId id="273" r:id="rId7"/>
    <p:sldId id="274" r:id="rId8"/>
    <p:sldId id="275" r:id="rId9"/>
    <p:sldId id="279" r:id="rId10"/>
    <p:sldId id="280" r:id="rId11"/>
    <p:sldId id="276" r:id="rId12"/>
    <p:sldId id="277" r:id="rId13"/>
    <p:sldId id="283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1D4B1C"/>
    <a:srgbClr val="0066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51"/>
    <p:restoredTop sz="94685"/>
  </p:normalViewPr>
  <p:slideViewPr>
    <p:cSldViewPr showGuides="1">
      <p:cViewPr>
        <p:scale>
          <a:sx n="105" d="100"/>
          <a:sy n="105" d="100"/>
        </p:scale>
        <p:origin x="-216" y="-150"/>
      </p:cViewPr>
      <p:guideLst>
        <p:guide orient="horz" pos="216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09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/>
            </a:lvl1pPr>
          </a:lstStyle>
          <a:p>
            <a:pPr fontAlgn="base"/>
            <a:endParaRPr lang="en-US" altLang="zh-CN" strike="noStrike" noProof="1"/>
          </a:p>
        </p:txBody>
      </p:sp>
      <p:sp>
        <p:nvSpPr>
          <p:cNvPr id="909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fontAlgn="base"/>
            <a:endParaRPr lang="en-US" altLang="zh-CN" strike="noStrike" noProof="1"/>
          </a:p>
        </p:txBody>
      </p:sp>
      <p:sp>
        <p:nvSpPr>
          <p:cNvPr id="2052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Rectangle 5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09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/>
            </a:lvl1pPr>
          </a:lstStyle>
          <a:p>
            <a:pPr fontAlgn="base"/>
            <a:endParaRPr lang="en-US" altLang="zh-CN" strike="noStrike" noProof="1"/>
          </a:p>
        </p:txBody>
      </p:sp>
      <p:sp>
        <p:nvSpPr>
          <p:cNvPr id="909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E9CF61C5-2AA7-4961-988D-7C2FE17F4AB5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331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6695DA98-A44B-4252-AF7A-A19BEEC5E455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6695DA98-A44B-4252-AF7A-A19BEEC5E455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6695DA98-A44B-4252-AF7A-A19BEEC5E455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6695DA98-A44B-4252-AF7A-A19BEEC5E455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6695DA98-A44B-4252-AF7A-A19BEEC5E455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6695DA98-A44B-4252-AF7A-A19BEEC5E455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6695DA98-A44B-4252-AF7A-A19BEEC5E455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6695DA98-A44B-4252-AF7A-A19BEEC5E455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6695DA98-A44B-4252-AF7A-A19BEEC5E455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6695DA98-A44B-4252-AF7A-A19BEEC5E455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6695DA98-A44B-4252-AF7A-A19BEEC5E455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/>
            </a:lvl1pPr>
          </a:lstStyle>
          <a:p>
            <a:pPr fontAlgn="base"/>
            <a:endParaRPr lang="en-US" altLang="zh-CN" strike="noStrike" noProof="1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/>
            <a:endParaRPr lang="en-US" altLang="zh-CN" strike="noStrike" noProof="1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/>
            <a:fld id="{6695DA98-A44B-4252-AF7A-A19BEEC5E455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1"/>
          <p:cNvPicPr>
            <a:picLocks noChangeAspect="1"/>
          </p:cNvPicPr>
          <p:nvPr/>
        </p:nvPicPr>
        <p:blipFill>
          <a:blip r:embed="rId2"/>
          <a:srcRect l="2307" t="2339"/>
          <a:stretch>
            <a:fillRect/>
          </a:stretch>
        </p:blipFill>
        <p:spPr>
          <a:xfrm>
            <a:off x="2209800" y="2203450"/>
            <a:ext cx="4886325" cy="3663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4"/>
          <p:cNvSpPr/>
          <p:nvPr/>
        </p:nvSpPr>
        <p:spPr>
          <a:xfrm>
            <a:off x="703263" y="887413"/>
            <a:ext cx="7848600" cy="1323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8000" b="1" dirty="0">
                <a:solidFill>
                  <a:srgbClr val="006600"/>
                </a:solidFill>
                <a:latin typeface="时尚中黑简体" pitchFamily="2" charset="-122"/>
                <a:ea typeface="时尚中黑简体" pitchFamily="2" charset="-122"/>
              </a:rPr>
              <a:t>童年的水墨画</a:t>
            </a:r>
            <a:endParaRPr lang="zh-CN" altLang="en-US" sz="8000" b="1" dirty="0">
              <a:solidFill>
                <a:srgbClr val="00660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827" name="Text Box 3"/>
          <p:cNvSpPr txBox="1"/>
          <p:nvPr/>
        </p:nvSpPr>
        <p:spPr>
          <a:xfrm>
            <a:off x="468313" y="2363788"/>
            <a:ext cx="4679950" cy="3657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>
                <a:solidFill>
                  <a:srgbClr val="CC0099"/>
                </a:solidFill>
                <a:latin typeface="Arial" panose="020B0604020202020204" pitchFamily="34" charset="0"/>
                <a:ea typeface="楷体_GB2312" pitchFamily="49" charset="-122"/>
              </a:rPr>
              <a:t>云是画面的主角</a:t>
            </a:r>
            <a:endParaRPr lang="zh-CN" altLang="en-US" sz="3200">
              <a:solidFill>
                <a:srgbClr val="CC0099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>
                <a:solidFill>
                  <a:srgbClr val="CC0099"/>
                </a:solidFill>
                <a:latin typeface="Arial" panose="020B0604020202020204" pitchFamily="34" charset="0"/>
                <a:ea typeface="楷体_GB2312" pitchFamily="49" charset="-122"/>
              </a:rPr>
              <a:t>让阳光渲染它的模样</a:t>
            </a:r>
            <a:endParaRPr lang="zh-CN" altLang="en-US" sz="3200">
              <a:solidFill>
                <a:srgbClr val="CC0099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>
                <a:solidFill>
                  <a:srgbClr val="CC0099"/>
                </a:solidFill>
                <a:latin typeface="Arial" panose="020B0604020202020204" pitchFamily="34" charset="0"/>
                <a:ea typeface="楷体_GB2312" pitchFamily="49" charset="-122"/>
              </a:rPr>
              <a:t>暖一抹，冷一抹</a:t>
            </a:r>
            <a:endParaRPr lang="zh-CN" altLang="en-US" sz="3200">
              <a:solidFill>
                <a:srgbClr val="CC0099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>
                <a:solidFill>
                  <a:srgbClr val="CC0099"/>
                </a:solidFill>
                <a:latin typeface="Arial" panose="020B0604020202020204" pitchFamily="34" charset="0"/>
                <a:ea typeface="楷体_GB2312" pitchFamily="49" charset="-122"/>
              </a:rPr>
              <a:t>在小溪的天空漂浮</a:t>
            </a:r>
            <a:endParaRPr lang="zh-CN" altLang="en-US" sz="3200">
              <a:solidFill>
                <a:srgbClr val="CC0099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>
                <a:solidFill>
                  <a:srgbClr val="CC0099"/>
                </a:solidFill>
                <a:latin typeface="Arial" panose="020B0604020202020204" pitchFamily="34" charset="0"/>
                <a:ea typeface="楷体_GB2312" pitchFamily="49" charset="-122"/>
              </a:rPr>
              <a:t>树是画面的主角</a:t>
            </a:r>
            <a:endParaRPr lang="zh-CN" altLang="en-US" sz="3200">
              <a:solidFill>
                <a:srgbClr val="CC0099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>
                <a:solidFill>
                  <a:srgbClr val="CC0099"/>
                </a:solidFill>
                <a:latin typeface="Arial" panose="020B0604020202020204" pitchFamily="34" charset="0"/>
                <a:ea typeface="楷体_GB2312" pitchFamily="49" charset="-122"/>
              </a:rPr>
              <a:t>让风涂抹它的年轮</a:t>
            </a:r>
            <a:endParaRPr lang="zh-CN" altLang="en-US" sz="3200">
              <a:solidFill>
                <a:srgbClr val="CC00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41828" name="Text Box 4"/>
          <p:cNvSpPr txBox="1"/>
          <p:nvPr/>
        </p:nvSpPr>
        <p:spPr>
          <a:xfrm>
            <a:off x="2124075" y="981075"/>
            <a:ext cx="4392613" cy="1311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3600" b="1">
                <a:solidFill>
                  <a:srgbClr val="FF7C8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 </a:t>
            </a:r>
            <a:r>
              <a:rPr lang="zh-CN" altLang="en-US" sz="4400" b="1">
                <a:solidFill>
                  <a:srgbClr val="FF7C8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山村孩子的画</a:t>
            </a:r>
            <a:endParaRPr lang="zh-CN" altLang="en-US" sz="4400" b="1">
              <a:solidFill>
                <a:srgbClr val="FF7C8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 algn="ctr"/>
            <a:r>
              <a:rPr lang="zh-CN" altLang="en-US" sz="3600">
                <a:latin typeface="Arial" panose="020B0604020202020204" pitchFamily="34" charset="0"/>
                <a:ea typeface="隶书" panose="02010509060101010101" pitchFamily="49" charset="-122"/>
              </a:rPr>
              <a:t>邱易东</a:t>
            </a:r>
            <a:endParaRPr lang="zh-CN" altLang="en-US" sz="360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741829" name="Text Box 5"/>
          <p:cNvSpPr txBox="1"/>
          <p:nvPr/>
        </p:nvSpPr>
        <p:spPr>
          <a:xfrm>
            <a:off x="4427538" y="2349500"/>
            <a:ext cx="4681537" cy="3657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CC0099"/>
                </a:solidFill>
                <a:latin typeface="Arial" panose="020B0604020202020204" pitchFamily="34" charset="0"/>
                <a:ea typeface="楷体_GB2312" pitchFamily="49" charset="-122"/>
              </a:rPr>
              <a:t>浓一笔，淡一笔</a:t>
            </a:r>
            <a:endParaRPr lang="zh-CN" altLang="en-US" sz="3200" dirty="0">
              <a:solidFill>
                <a:srgbClr val="CC0099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CC0099"/>
                </a:solidFill>
                <a:latin typeface="Arial" panose="020B0604020202020204" pitchFamily="34" charset="0"/>
                <a:ea typeface="楷体_GB2312" pitchFamily="49" charset="-122"/>
              </a:rPr>
              <a:t>叶的眼睛在崖畔张望</a:t>
            </a:r>
            <a:endParaRPr lang="zh-CN" altLang="en-US" sz="3200" dirty="0">
              <a:solidFill>
                <a:srgbClr val="CC0099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CC0099"/>
                </a:solidFill>
                <a:latin typeface="Arial" panose="020B0604020202020204" pitchFamily="34" charset="0"/>
                <a:ea typeface="楷体_GB2312" pitchFamily="49" charset="-122"/>
              </a:rPr>
              <a:t>泥土是画面的主角</a:t>
            </a:r>
            <a:endParaRPr lang="zh-CN" altLang="en-US" sz="3200" dirty="0">
              <a:solidFill>
                <a:srgbClr val="CC0099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CC0099"/>
                </a:solidFill>
                <a:latin typeface="Arial" panose="020B0604020202020204" pitchFamily="34" charset="0"/>
                <a:ea typeface="楷体_GB2312" pitchFamily="49" charset="-122"/>
              </a:rPr>
              <a:t>让幻想展示它的富有</a:t>
            </a:r>
            <a:endParaRPr lang="zh-CN" altLang="en-US" sz="3200" dirty="0">
              <a:solidFill>
                <a:srgbClr val="CC0099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CC0099"/>
                </a:solidFill>
                <a:latin typeface="Arial" panose="020B0604020202020204" pitchFamily="34" charset="0"/>
                <a:ea typeface="楷体_GB2312" pitchFamily="49" charset="-122"/>
              </a:rPr>
              <a:t>深一脚，浅一脚</a:t>
            </a:r>
            <a:endParaRPr lang="zh-CN" altLang="en-US" sz="3200" dirty="0">
              <a:solidFill>
                <a:srgbClr val="CC0099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CC0099"/>
                </a:solidFill>
                <a:latin typeface="Arial" panose="020B0604020202020204" pitchFamily="34" charset="0"/>
                <a:ea typeface="楷体_GB2312" pitchFamily="49" charset="-122"/>
              </a:rPr>
              <a:t>山路上印满秋天的芬芳 </a:t>
            </a:r>
            <a:endParaRPr lang="zh-CN" altLang="en-US" sz="3200" dirty="0">
              <a:solidFill>
                <a:srgbClr val="CC00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2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828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28">
                                            <p:txEl>
                                              <p:charRg st="9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741828">
                                            <p:txEl>
                                              <p:charRg st="9" end="1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7418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7418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827" grpId="0"/>
      <p:bldP spid="17418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21346" name="Rectangle 2"/>
          <p:cNvSpPr>
            <a:spLocks noGrp="1"/>
          </p:cNvSpPr>
          <p:nvPr>
            <p:ph idx="1"/>
          </p:nvPr>
        </p:nvSpPr>
        <p:spPr>
          <a:xfrm>
            <a:off x="900113" y="1989138"/>
            <a:ext cx="7561262" cy="3744912"/>
          </a:xfrm>
        </p:spPr>
        <p:txBody>
          <a:bodyPr vert="horz" wrap="square" lIns="91440" tIns="45720" rIns="91440" bIns="45720" anchor="t" anchorCtr="0"/>
          <a:p>
            <a:pPr>
              <a:lnSpc>
                <a:spcPct val="130000"/>
              </a:lnSpc>
              <a:buNone/>
            </a:pPr>
            <a:r>
              <a:rPr lang="en-US" altLang="zh-CN" dirty="0">
                <a:solidFill>
                  <a:srgbClr val="0066FF"/>
                </a:solidFill>
              </a:rPr>
              <a:t>1</a:t>
            </a:r>
            <a:r>
              <a:rPr lang="zh-CN" altLang="en-US" dirty="0">
                <a:solidFill>
                  <a:srgbClr val="0066FF"/>
                </a:solidFill>
              </a:rPr>
              <a:t>．借助拼音读准本课出现的生字。</a:t>
            </a:r>
            <a:endParaRPr lang="zh-CN" altLang="en-US" dirty="0">
              <a:solidFill>
                <a:srgbClr val="0066FF"/>
              </a:solidFill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dirty="0">
                <a:solidFill>
                  <a:srgbClr val="0066FF"/>
                </a:solidFill>
              </a:rPr>
              <a:t>2</a:t>
            </a:r>
            <a:r>
              <a:rPr lang="zh-CN" altLang="en-US" dirty="0">
                <a:solidFill>
                  <a:srgbClr val="0066FF"/>
                </a:solidFill>
              </a:rPr>
              <a:t>．有感情地朗读课文。</a:t>
            </a:r>
            <a:endParaRPr lang="zh-CN" altLang="en-US" dirty="0">
              <a:solidFill>
                <a:srgbClr val="0066FF"/>
              </a:solidFill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dirty="0">
                <a:solidFill>
                  <a:srgbClr val="0066FF"/>
                </a:solidFill>
              </a:rPr>
              <a:t>3</a:t>
            </a:r>
            <a:r>
              <a:rPr lang="zh-CN" altLang="en-US" dirty="0">
                <a:solidFill>
                  <a:srgbClr val="0066FF"/>
                </a:solidFill>
              </a:rPr>
              <a:t>．通过朗读课文，感受儿童丰富的想象力，体会童年生活的快乐。感悟儿童诗的特点。</a:t>
            </a:r>
            <a:endParaRPr lang="zh-CN" altLang="en-US" dirty="0">
              <a:solidFill>
                <a:srgbClr val="0066FF"/>
              </a:solidFill>
            </a:endParaRPr>
          </a:p>
        </p:txBody>
      </p:sp>
      <p:sp>
        <p:nvSpPr>
          <p:cNvPr id="4098" name="WordArt 3"/>
          <p:cNvSpPr>
            <a:spLocks noTextEdit="1"/>
          </p:cNvSpPr>
          <p:nvPr/>
        </p:nvSpPr>
        <p:spPr>
          <a:xfrm>
            <a:off x="900113" y="1268413"/>
            <a:ext cx="21605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l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学习目标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134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2134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2134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2134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2134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134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134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1346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721346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721346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721346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721346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1346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1346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1346">
                                            <p:txEl>
                                              <p:charRg st="2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721346">
                                            <p:txEl>
                                              <p:charRg st="29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721346">
                                            <p:txEl>
                                              <p:charRg st="2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721346">
                                            <p:txEl>
                                              <p:charRg st="2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721346">
                                            <p:txEl>
                                              <p:charRg st="2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1346">
                                            <p:txEl>
                                              <p:charRg st="2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21346">
                                            <p:txEl>
                                              <p:charRg st="29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134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36707" name="Text Box 3"/>
          <p:cNvSpPr txBox="1"/>
          <p:nvPr/>
        </p:nvSpPr>
        <p:spPr>
          <a:xfrm>
            <a:off x="900113" y="836613"/>
            <a:ext cx="6624637" cy="55848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66FF"/>
                </a:solidFill>
                <a:latin typeface="Times New Roman" panose="02020603050405020304" pitchFamily="18" charset="0"/>
                <a:ea typeface="黑体" panose="02010609060101010101" charset="-122"/>
              </a:rPr>
              <a:t>       </a:t>
            </a:r>
            <a:r>
              <a:rPr lang="zh-CN" altLang="en-US" sz="3600" b="1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溪边</a:t>
            </a:r>
            <a:endParaRPr lang="zh-CN" altLang="en-US" sz="3600" b="1">
              <a:solidFill>
                <a:srgbClr val="66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7C80"/>
                </a:solidFill>
                <a:latin typeface="Times New Roman" panose="02020603050405020304" pitchFamily="18" charset="0"/>
                <a:ea typeface="黑体" panose="02010609060101010101" charset="-122"/>
              </a:rPr>
              <a:t>垂柳把溪水当做梳妆的镜子，</a:t>
            </a:r>
            <a:endParaRPr lang="zh-CN" altLang="en-US" sz="3600" b="1">
              <a:solidFill>
                <a:srgbClr val="FF7C8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7C80"/>
                </a:solidFill>
                <a:latin typeface="Times New Roman" panose="02020603050405020304" pitchFamily="18" charset="0"/>
                <a:ea typeface="黑体" panose="02010609060101010101" charset="-122"/>
              </a:rPr>
              <a:t>山溪像玉带一样平静。</a:t>
            </a:r>
            <a:endParaRPr lang="zh-CN" altLang="en-US" sz="3600" b="1">
              <a:solidFill>
                <a:srgbClr val="FF7C8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7C80"/>
                </a:solidFill>
                <a:latin typeface="Times New Roman" panose="02020603050405020304" pitchFamily="18" charset="0"/>
                <a:ea typeface="黑体" panose="02010609060101010101" charset="-122"/>
              </a:rPr>
              <a:t>人影给溪水染绿了，</a:t>
            </a:r>
            <a:endParaRPr lang="zh-CN" altLang="en-US" sz="3600" b="1">
              <a:solidFill>
                <a:srgbClr val="FF7C8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7C80"/>
                </a:solidFill>
                <a:latin typeface="Times New Roman" panose="02020603050405020304" pitchFamily="18" charset="0"/>
                <a:ea typeface="黑体" panose="02010609060101010101" charset="-122"/>
              </a:rPr>
              <a:t>钓竿上立着一只红蜻蜓。</a:t>
            </a:r>
            <a:endParaRPr lang="zh-CN" altLang="en-US" sz="3600" b="1">
              <a:solidFill>
                <a:srgbClr val="FF7C8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7C80"/>
                </a:solidFill>
                <a:latin typeface="Times New Roman" panose="02020603050405020304" pitchFamily="18" charset="0"/>
                <a:ea typeface="黑体" panose="02010609060101010101" charset="-122"/>
              </a:rPr>
              <a:t>忽然扑腾一声人影碎了，</a:t>
            </a:r>
            <a:endParaRPr lang="zh-CN" altLang="en-US" sz="3600" b="1">
              <a:solidFill>
                <a:srgbClr val="FF7C8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7C80"/>
                </a:solidFill>
                <a:latin typeface="Times New Roman" panose="02020603050405020304" pitchFamily="18" charset="0"/>
                <a:ea typeface="黑体" panose="02010609060101010101" charset="-122"/>
              </a:rPr>
              <a:t>草地上蹦跳着鱼儿和笑声。</a:t>
            </a:r>
            <a:endParaRPr lang="zh-CN" altLang="en-US" sz="3600" b="1">
              <a:solidFill>
                <a:srgbClr val="FF7C8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6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367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670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37731" name="Text Box 3"/>
          <p:cNvSpPr txBox="1"/>
          <p:nvPr/>
        </p:nvSpPr>
        <p:spPr>
          <a:xfrm>
            <a:off x="1476375" y="1052513"/>
            <a:ext cx="7056438" cy="5035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CC0099"/>
                </a:solidFill>
                <a:latin typeface="Arial" panose="020B0604020202020204" pitchFamily="34" charset="0"/>
                <a:ea typeface="华文新魏" panose="02010800040101010101" charset="-122"/>
              </a:rPr>
              <a:t>      《</a:t>
            </a:r>
            <a:r>
              <a:rPr lang="zh-CN" altLang="en-US" sz="3600" dirty="0">
                <a:solidFill>
                  <a:srgbClr val="CC0099"/>
                </a:solidFill>
                <a:latin typeface="Arial" panose="020B0604020202020204" pitchFamily="34" charset="0"/>
                <a:ea typeface="华文新魏" panose="02010800040101010101" charset="-122"/>
              </a:rPr>
              <a:t>溪边</a:t>
            </a:r>
            <a:r>
              <a:rPr lang="en-US" altLang="zh-CN" sz="3600" dirty="0">
                <a:solidFill>
                  <a:srgbClr val="CC0099"/>
                </a:solidFill>
                <a:latin typeface="Arial" panose="020B0604020202020204" pitchFamily="34" charset="0"/>
                <a:ea typeface="华文新魏" panose="02010800040101010101" charset="-122"/>
              </a:rPr>
              <a:t>》──</a:t>
            </a:r>
            <a:r>
              <a:rPr lang="zh-CN" altLang="en-US" sz="3600" dirty="0">
                <a:solidFill>
                  <a:srgbClr val="CC0099"/>
                </a:solidFill>
                <a:latin typeface="Arial" panose="020B0604020202020204" pitchFamily="34" charset="0"/>
                <a:ea typeface="华文新魏" panose="02010800040101010101" charset="-122"/>
              </a:rPr>
              <a:t>钓鱼的孩子，那样的快乐，静静的溪水映着爱美的柳树，映着钓鱼孩子的倒影，静静的钓鱼竿，立着红蜻蜓，我们仿佛觉得空气都停止了流动，似乎大家都怕鱼受惊，而鱼上钩的一刹那，这种静立刻被打破了，溪水动了，人影碎了，鱼跃人欢，寥寥几句，勾勒出一个现代垂钓儿童的形象。</a:t>
            </a:r>
            <a:endParaRPr lang="zh-CN" altLang="en-US" sz="3600" dirty="0">
              <a:solidFill>
                <a:srgbClr val="CC0099"/>
              </a:solidFill>
              <a:latin typeface="Arial" panose="020B0604020202020204" pitchFamily="34" charset="0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7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377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77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38755" name="Text Box 3"/>
          <p:cNvSpPr txBox="1"/>
          <p:nvPr/>
        </p:nvSpPr>
        <p:spPr>
          <a:xfrm>
            <a:off x="2124075" y="1524000"/>
            <a:ext cx="6842125" cy="38306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33CC33"/>
                </a:solidFill>
                <a:latin typeface="Times New Roman" panose="02020603050405020304" pitchFamily="18" charset="0"/>
                <a:ea typeface="黑体" panose="02010609060101010101" charset="-122"/>
              </a:rPr>
              <a:t>像刚下水的鸭群，</a:t>
            </a:r>
            <a:endParaRPr lang="zh-CN" altLang="en-US" sz="3200" b="1" dirty="0">
              <a:solidFill>
                <a:srgbClr val="33CC33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33CC33"/>
                </a:solidFill>
                <a:latin typeface="Times New Roman" panose="02020603050405020304" pitchFamily="18" charset="0"/>
                <a:ea typeface="黑体" panose="02010609060101010101" charset="-122"/>
              </a:rPr>
              <a:t>扇动翅膀拍水戏耍。</a:t>
            </a:r>
            <a:endParaRPr lang="zh-CN" altLang="en-US" sz="3200" b="1" dirty="0">
              <a:solidFill>
                <a:srgbClr val="33CC33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33CC33"/>
                </a:solidFill>
                <a:latin typeface="Times New Roman" panose="02020603050405020304" pitchFamily="18" charset="0"/>
                <a:ea typeface="黑体" panose="02010609060101010101" charset="-122"/>
              </a:rPr>
              <a:t>一双双小手拨动着浪花，</a:t>
            </a:r>
            <a:endParaRPr lang="zh-CN" altLang="en-US" sz="3200" b="1" dirty="0">
              <a:solidFill>
                <a:srgbClr val="33CC33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33CC33"/>
                </a:solidFill>
                <a:latin typeface="Times New Roman" panose="02020603050405020304" pitchFamily="18" charset="0"/>
                <a:ea typeface="黑体" panose="02010609060101010101" charset="-122"/>
              </a:rPr>
              <a:t>你拨我溅笑哈哈。</a:t>
            </a:r>
            <a:endParaRPr lang="zh-CN" altLang="en-US" sz="3200" b="1" dirty="0">
              <a:solidFill>
                <a:srgbClr val="33CC33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33CC33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是哪个“水葫芦”一下钻入水中，</a:t>
            </a:r>
            <a:endParaRPr lang="zh-CN" altLang="en-US" sz="3200" b="1" dirty="0">
              <a:solidFill>
                <a:srgbClr val="33CC33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33CC33"/>
                </a:solidFill>
                <a:latin typeface="Times New Roman" panose="02020603050405020304" pitchFamily="18" charset="0"/>
                <a:ea typeface="黑体" panose="02010609060101010101" charset="-122"/>
              </a:rPr>
              <a:t>出水时只见一阵水花两排银牙。</a:t>
            </a:r>
            <a:endParaRPr lang="zh-CN" altLang="en-US" sz="3200" b="1" dirty="0">
              <a:solidFill>
                <a:srgbClr val="33CC33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38756" name="WordArt 4"/>
          <p:cNvSpPr>
            <a:spLocks noTextEdit="1"/>
          </p:cNvSpPr>
          <p:nvPr/>
        </p:nvSpPr>
        <p:spPr>
          <a:xfrm>
            <a:off x="539750" y="981075"/>
            <a:ext cx="158432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l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江上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387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7387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8755" grpId="0" bldLvl="0" animBg="1"/>
      <p:bldP spid="17387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39779" name="Text Box 3"/>
          <p:cNvSpPr txBox="1"/>
          <p:nvPr/>
        </p:nvSpPr>
        <p:spPr>
          <a:xfrm>
            <a:off x="971550" y="1052513"/>
            <a:ext cx="7416800" cy="45227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  <a:ea typeface="华文新魏" panose="02010800040101010101" charset="-122"/>
              </a:rPr>
              <a:t>     </a:t>
            </a:r>
            <a:r>
              <a:rPr lang="en-US" altLang="zh-CN" sz="3600" dirty="0">
                <a:solidFill>
                  <a:srgbClr val="FF9900"/>
                </a:solidFill>
                <a:latin typeface="Arial" panose="020B0604020202020204" pitchFamily="34" charset="0"/>
                <a:ea typeface="华文新魏" panose="02010800040101010101" charset="-122"/>
              </a:rPr>
              <a:t>《</a:t>
            </a:r>
            <a:r>
              <a:rPr lang="zh-CN" altLang="en-US" sz="3600" dirty="0">
                <a:solidFill>
                  <a:srgbClr val="FF9900"/>
                </a:solidFill>
                <a:latin typeface="Arial" panose="020B0604020202020204" pitchFamily="34" charset="0"/>
                <a:ea typeface="华文新魏" panose="02010800040101010101" charset="-122"/>
              </a:rPr>
              <a:t>江上</a:t>
            </a:r>
            <a:r>
              <a:rPr lang="en-US" altLang="zh-CN" sz="3600" dirty="0">
                <a:solidFill>
                  <a:srgbClr val="FF9900"/>
                </a:solidFill>
                <a:latin typeface="Arial" panose="020B0604020202020204" pitchFamily="34" charset="0"/>
                <a:ea typeface="华文新魏" panose="02010800040101010101" charset="-122"/>
              </a:rPr>
              <a:t>》──</a:t>
            </a:r>
            <a:r>
              <a:rPr lang="zh-CN" altLang="en-US" sz="3600" dirty="0">
                <a:solidFill>
                  <a:srgbClr val="FF9900"/>
                </a:solidFill>
                <a:latin typeface="Arial" panose="020B0604020202020204" pitchFamily="34" charset="0"/>
                <a:ea typeface="华文新魏" panose="02010800040101010101" charset="-122"/>
              </a:rPr>
              <a:t>戏水的孩子，那样的调皮，一群孩子像鸭群一样跳入水中，在水里互相你拨我溅地嬉戏，就在这嬉戏中，一个孩子钻入水中，不见了，突然一阵水花，他出现了，调皮地笑着，露出两排牙。一群孩子的嬉戏和一个孩子的特写，给人以鲜明的形象感。</a:t>
            </a:r>
            <a:endParaRPr lang="zh-CN" altLang="en-US" sz="3600" dirty="0">
              <a:solidFill>
                <a:srgbClr val="FF9900"/>
              </a:solidFill>
              <a:latin typeface="Arial" panose="020B0604020202020204" pitchFamily="34" charset="0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9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397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977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38755" name="Text Box 3"/>
          <p:cNvSpPr txBox="1"/>
          <p:nvPr/>
        </p:nvSpPr>
        <p:spPr>
          <a:xfrm>
            <a:off x="1622425" y="1069975"/>
            <a:ext cx="6842125" cy="4718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1D4B1C"/>
                </a:solidFill>
                <a:latin typeface="Times New Roman" panose="02020603050405020304" pitchFamily="18" charset="0"/>
                <a:ea typeface="黑体" panose="02010609060101010101" charset="-122"/>
              </a:rPr>
              <a:t>松树刚洗过澡一身清清爽爽，</a:t>
            </a:r>
            <a:endParaRPr lang="zh-CN" altLang="en-US" sz="3200" b="1" dirty="0">
              <a:solidFill>
                <a:srgbClr val="1D4B1C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1D4B1C"/>
                </a:solidFill>
                <a:latin typeface="Times New Roman" panose="02020603050405020304" pitchFamily="18" charset="0"/>
                <a:ea typeface="黑体" panose="02010609060101010101" charset="-122"/>
              </a:rPr>
              <a:t>松针上一串串雨珠明明亮亮。</a:t>
            </a:r>
            <a:endParaRPr lang="zh-CN" altLang="en-US" sz="3200" b="1" dirty="0">
              <a:solidFill>
                <a:srgbClr val="1D4B1C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1D4B1C"/>
                </a:solidFill>
                <a:latin typeface="Times New Roman" panose="02020603050405020304" pitchFamily="18" charset="0"/>
                <a:ea typeface="黑体" panose="02010609060101010101" charset="-122"/>
              </a:rPr>
              <a:t>小蘑菇钻出泥土戴一顶斗笠，</a:t>
            </a:r>
            <a:endParaRPr lang="zh-CN" altLang="en-US" sz="3200" b="1" dirty="0">
              <a:solidFill>
                <a:srgbClr val="1D4B1C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1D4B1C"/>
                </a:solidFill>
                <a:latin typeface="Times New Roman" panose="02020603050405020304" pitchFamily="18" charset="0"/>
                <a:ea typeface="黑体" panose="02010609060101010101" charset="-122"/>
              </a:rPr>
              <a:t>像一朵朵山花在树下开放。</a:t>
            </a:r>
            <a:endParaRPr lang="zh-CN" altLang="en-US" sz="3200" b="1" dirty="0">
              <a:solidFill>
                <a:srgbClr val="1D4B1C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1D4B1C"/>
                </a:solidFill>
                <a:latin typeface="Times New Roman" panose="02020603050405020304" pitchFamily="18" charset="0"/>
                <a:ea typeface="黑体" panose="02010609060101010101" charset="-122"/>
              </a:rPr>
              <a:t>是谁一声欢叫把雨珠抖落，</a:t>
            </a:r>
            <a:endParaRPr lang="zh-CN" altLang="en-US" sz="3200" b="1" dirty="0">
              <a:solidFill>
                <a:srgbClr val="1D4B1C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1D4B1C"/>
                </a:solidFill>
                <a:latin typeface="Times New Roman" panose="02020603050405020304" pitchFamily="18" charset="0"/>
                <a:ea typeface="黑体" panose="02010609060101010101" charset="-122"/>
              </a:rPr>
              <a:t>只见松林里一个个斗笠像蘑菇一样。</a:t>
            </a:r>
            <a:endParaRPr lang="zh-CN" altLang="en-US" sz="3200" b="1" dirty="0">
              <a:solidFill>
                <a:srgbClr val="1D4B1C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738756" name="WordArt 4"/>
          <p:cNvSpPr>
            <a:spLocks noTextEdit="1"/>
          </p:cNvSpPr>
          <p:nvPr/>
        </p:nvSpPr>
        <p:spPr>
          <a:xfrm>
            <a:off x="960438" y="396875"/>
            <a:ext cx="1409700" cy="701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l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1D4B1C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林中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1D4B1C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387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7387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8755" grpId="0" bldLvl="0" animBg="1"/>
      <p:bldP spid="173875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39779" name="Text Box 3"/>
          <p:cNvSpPr txBox="1"/>
          <p:nvPr/>
        </p:nvSpPr>
        <p:spPr>
          <a:xfrm>
            <a:off x="788988" y="563563"/>
            <a:ext cx="7566025" cy="5132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rgbClr val="1E4649"/>
                </a:solidFill>
                <a:latin typeface="Arial" panose="020B0604020202020204" pitchFamily="34" charset="0"/>
                <a:ea typeface="华文新魏" panose="02010800040101010101" charset="-122"/>
              </a:rPr>
              <a:t>     《</a:t>
            </a:r>
            <a:r>
              <a:rPr lang="zh-CN" altLang="en-US" sz="3600" dirty="0">
                <a:solidFill>
                  <a:srgbClr val="1E4649"/>
                </a:solidFill>
                <a:latin typeface="Arial" panose="020B0604020202020204" pitchFamily="34" charset="0"/>
                <a:ea typeface="华文新魏" panose="02010800040101010101" charset="-122"/>
              </a:rPr>
              <a:t>林中</a:t>
            </a:r>
            <a:r>
              <a:rPr lang="en-US" altLang="zh-CN" sz="3600" dirty="0">
                <a:solidFill>
                  <a:srgbClr val="1E4649"/>
                </a:solidFill>
                <a:latin typeface="Arial" panose="020B0604020202020204" pitchFamily="34" charset="0"/>
                <a:ea typeface="华文新魏" panose="02010800040101010101" charset="-122"/>
              </a:rPr>
              <a:t>》──</a:t>
            </a:r>
            <a:r>
              <a:rPr lang="zh-CN" altLang="en-US" sz="3600" dirty="0">
                <a:solidFill>
                  <a:srgbClr val="1E4649"/>
                </a:solidFill>
                <a:latin typeface="Arial" panose="020B0604020202020204" pitchFamily="34" charset="0"/>
                <a:ea typeface="华文新魏" panose="02010800040101010101" charset="-122"/>
              </a:rPr>
              <a:t>雨后的松林空气清新，松针上颗颗雨珠滚来滚去。蘑菇汲取了水分后，迫不及待地钻出了地面，就像带了一顶斗笠。采蘑菇的人们戴着斗笠在松林里说笑，像是一朵朵蘑菇，震落了一地雨珠。蘑菇和戴斗笠的人的相互比喻在雨中显得格外和谐。</a:t>
            </a:r>
            <a:endParaRPr lang="zh-CN" altLang="en-US" sz="3600" dirty="0">
              <a:solidFill>
                <a:srgbClr val="1E4649"/>
              </a:solidFill>
              <a:latin typeface="Arial" panose="020B0604020202020204" pitchFamily="34" charset="0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9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397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977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03" name="Text Box 3"/>
          <p:cNvSpPr txBox="1"/>
          <p:nvPr/>
        </p:nvSpPr>
        <p:spPr>
          <a:xfrm>
            <a:off x="1116013" y="2133600"/>
            <a:ext cx="7056437" cy="25638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        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读了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童年的水墨画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这首诗，你看到了怎样的画面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?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这个画面给你怎样的感觉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? </a:t>
            </a:r>
            <a:endParaRPr lang="en-US" altLang="zh-CN" sz="3600" b="1" dirty="0">
              <a:solidFill>
                <a:srgbClr val="000000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08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0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0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4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4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871</Words>
  <Application>WPS 演示</Application>
  <PresentationFormat>全屏显示(4:3)</PresentationFormat>
  <Paragraphs>63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31" baseType="lpstr">
      <vt:lpstr>Arial</vt:lpstr>
      <vt:lpstr>宋体</vt:lpstr>
      <vt:lpstr>Wingdings</vt:lpstr>
      <vt:lpstr>时尚中黑简体</vt:lpstr>
      <vt:lpstr>黑体</vt:lpstr>
      <vt:lpstr>华文新魏</vt:lpstr>
      <vt:lpstr>Times New Roman</vt:lpstr>
      <vt:lpstr>幼圆</vt:lpstr>
      <vt:lpstr>楷体_GB2312</vt:lpstr>
      <vt:lpstr>新宋体</vt:lpstr>
      <vt:lpstr>华文行楷</vt:lpstr>
      <vt:lpstr>隶书</vt:lpstr>
      <vt:lpstr>微软雅黑</vt:lpstr>
      <vt:lpstr>Arial Unicode MS</vt:lpstr>
      <vt:lpstr>Cambria</vt:lpstr>
      <vt:lpstr>Arial</vt:lpstr>
      <vt:lpstr>等线</vt:lpstr>
      <vt:lpstr>Calibri</vt:lpstr>
      <vt:lpstr>0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204</cp:revision>
  <cp:lastPrinted>2113-01-01T00:00:00Z</cp:lastPrinted>
  <dcterms:created xsi:type="dcterms:W3CDTF">2113-01-01T00:00:00Z</dcterms:created>
  <dcterms:modified xsi:type="dcterms:W3CDTF">2023-11-13T12:49:17Z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FC4C2798016B406EA0FEBC53D61D13CD_13</vt:lpwstr>
  </property>
</Properties>
</file>