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26"/>
  </p:notesMasterIdLst>
  <p:sldIdLst>
    <p:sldId id="305" r:id="rId4"/>
    <p:sldId id="324" r:id="rId5"/>
    <p:sldId id="325" r:id="rId6"/>
    <p:sldId id="326" r:id="rId7"/>
    <p:sldId id="327" r:id="rId8"/>
    <p:sldId id="328" r:id="rId9"/>
    <p:sldId id="329" r:id="rId10"/>
    <p:sldId id="314" r:id="rId11"/>
    <p:sldId id="315" r:id="rId12"/>
    <p:sldId id="316" r:id="rId13"/>
    <p:sldId id="330" r:id="rId14"/>
    <p:sldId id="335" r:id="rId15"/>
    <p:sldId id="336" r:id="rId16"/>
    <p:sldId id="331" r:id="rId17"/>
    <p:sldId id="332" r:id="rId18"/>
    <p:sldId id="333" r:id="rId19"/>
    <p:sldId id="334" r:id="rId20"/>
    <p:sldId id="281" r:id="rId21"/>
    <p:sldId id="265" r:id="rId22"/>
    <p:sldId id="303" r:id="rId23"/>
    <p:sldId id="310" r:id="rId24"/>
    <p:sldId id="345" r:id="rId25"/>
  </p:sldIdLst>
  <p:sldSz cx="9144000" cy="6858000" type="screen4x3"/>
  <p:notesSz cx="6858000" cy="9144000"/>
  <p:custDataLst>
    <p:tags r:id="rId30"/>
  </p:custDataLst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79" userDrawn="1">
          <p15:clr>
            <a:srgbClr val="A4A3A4"/>
          </p15:clr>
        </p15:guide>
        <p15:guide id="2" pos="288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FF3300"/>
    <a:srgbClr val="CC00CC"/>
    <a:srgbClr val="990033"/>
    <a:srgbClr val="99CC00"/>
    <a:srgbClr val="33CC33"/>
    <a:srgbClr val="CC0066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2" d="100"/>
          <a:sy n="62" d="100"/>
        </p:scale>
        <p:origin x="-1512" y="-72"/>
      </p:cViewPr>
      <p:guideLst>
        <p:guide orient="horz" pos="1979"/>
        <p:guide pos="288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tags" Target="tags/tag1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556" name="Rectangle 4"/>
          <p:cNvSpPr>
            <a:spLocks noGrp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 cmpd="sng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>
    <p:zo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>
    <p:zo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jpeg"/><Relationship Id="rId2" Type="http://schemas.openxmlformats.org/officeDocument/2006/relationships/image" Target="../media/image22.jpeg"/><Relationship Id="rId1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3.jpeg"/><Relationship Id="rId2" Type="http://schemas.openxmlformats.org/officeDocument/2006/relationships/image" Target="../media/image21.jpeg"/><Relationship Id="rId1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0" name="Picture 5" descr="a272902477d60b208744f9b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3429000"/>
            <a:ext cx="4138613" cy="3101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WordArt 6"/>
          <p:cNvSpPr>
            <a:spLocks noChangeArrowheads="1" noChangeShapeType="1" noTextEdit="1"/>
          </p:cNvSpPr>
          <p:nvPr/>
        </p:nvSpPr>
        <p:spPr bwMode="auto">
          <a:xfrm>
            <a:off x="107950" y="476250"/>
            <a:ext cx="3714750" cy="1117600"/>
          </a:xfrm>
          <a:prstGeom prst="rect">
            <a:avLst/>
          </a:prstGeom>
        </p:spPr>
        <p:txBody>
          <a:bodyPr wrap="none" numCol="1" fromWordArt="1">
            <a:prstTxWarp prst="textCascadeUp">
              <a:avLst>
                <a:gd name="adj" fmla="val 50088"/>
              </a:avLst>
            </a:prstTxWarp>
            <a:scene3d>
              <a:camera prst="legacyPerspectiveFront">
                <a:rot lat="20519990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400" b="1" i="0" u="none" strike="noStrike" kern="1200" cap="none" spc="0" normalizeH="0" baseline="0" noProof="0" smtClean="0">
                <a:ln w="9525" cmpd="sng">
                  <a:rou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effectLst/>
                <a:uLnTx/>
                <a:uFillTx/>
                <a:latin typeface="Arial Black" panose="020B0A04020102020204"/>
                <a:ea typeface="宋体" panose="02010600030101010101" pitchFamily="2" charset="-122"/>
                <a:cs typeface="+mn-cs"/>
              </a:rPr>
              <a:t>Unit 3</a:t>
            </a:r>
            <a:endParaRPr kumimoji="0" lang="zh-CN" altLang="en-US" sz="4400" b="1" i="0" u="none" strike="noStrike" kern="1200" cap="none" spc="0" normalizeH="0" baseline="0" noProof="0" smtClean="0">
              <a:ln w="9525" cmpd="sng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effectLst/>
              <a:uLnTx/>
              <a:uFillTx/>
              <a:latin typeface="Arial Black" panose="020B0A040201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WordArt 7"/>
          <p:cNvSpPr>
            <a:spLocks noTextEdit="1"/>
          </p:cNvSpPr>
          <p:nvPr/>
        </p:nvSpPr>
        <p:spPr>
          <a:xfrm>
            <a:off x="2844800" y="981075"/>
            <a:ext cx="5765800" cy="2016125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36944"/>
              </a:avLst>
            </a:prstTxWarp>
            <a:normAutofit/>
            <a:scene3d>
              <a:camera prst="legacyObliqueTopLeft">
                <a:rot lat="0" lon="0" rev="0"/>
              </a:camera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p>
            <a:pPr algn="ctr"/>
            <a:r>
              <a:rPr lang="zh-CN" altLang="en-US" sz="4400" b="1"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  <a:tileRect/>
                </a:gradFill>
                <a:latin typeface="Arial Black" panose="020B0A04020102020204" charset="0"/>
                <a:ea typeface="Arial Black" panose="020B0A04020102020204" charset="0"/>
              </a:rPr>
              <a:t>Lesson 16 </a:t>
            </a:r>
            <a:endParaRPr lang="zh-CN" altLang="en-US" sz="4400" b="1">
              <a:gradFill rotWithShape="1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  <a:tileRect/>
              </a:gradFill>
              <a:latin typeface="Arial Black" panose="020B0A04020102020204" charset="0"/>
              <a:ea typeface="Arial Black" panose="020B0A04020102020204" charset="0"/>
            </a:endParaRPr>
          </a:p>
          <a:p>
            <a:pPr algn="ctr"/>
            <a:r>
              <a:rPr lang="zh-CN" altLang="en-US" sz="4400" b="1"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  <a:tileRect/>
                </a:gradFill>
                <a:latin typeface="Arial Black" panose="020B0A04020102020204" charset="0"/>
                <a:ea typeface="Arial Black" panose="020B0A04020102020204" charset="0"/>
              </a:rPr>
              <a:t>A Skating Lesson</a:t>
            </a:r>
            <a:endParaRPr lang="zh-CN" altLang="en-US" sz="4400" b="1">
              <a:gradFill rotWithShape="1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  <a:tileRect/>
              </a:gradFill>
              <a:latin typeface="Arial Black" panose="020B0A04020102020204" charset="0"/>
              <a:ea typeface="Arial Black" panose="020B0A04020102020204" charset="0"/>
            </a:endParaRPr>
          </a:p>
        </p:txBody>
      </p:sp>
    </p:spTree>
  </p:cSld>
  <p:clrMapOvr>
    <a:masterClrMapping/>
  </p:clrMapOvr>
  <p:transition>
    <p:zo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290" name="圆角矩形标注 1"/>
          <p:cNvSpPr/>
          <p:nvPr/>
        </p:nvSpPr>
        <p:spPr>
          <a:xfrm>
            <a:off x="2700338" y="4725988"/>
            <a:ext cx="3168650" cy="1439862"/>
          </a:xfrm>
          <a:prstGeom prst="wedgeRoundRectCallout">
            <a:avLst>
              <a:gd name="adj1" fmla="val 65741"/>
              <a:gd name="adj2" fmla="val -63315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r>
              <a:rPr lang="en-US" altLang="zh-CN" sz="3600" b="1" dirty="0">
                <a:latin typeface="Times New Roman" panose="02020603050405020304" pitchFamily="18" charset="0"/>
              </a:rPr>
              <a:t>Can </a:t>
            </a:r>
            <a:r>
              <a:rPr lang="zh-CN" altLang="en-US" sz="3600" b="1" dirty="0">
                <a:latin typeface="Times New Roman" panose="02020603050405020304" pitchFamily="18" charset="0"/>
              </a:rPr>
              <a:t>you play football</a:t>
            </a:r>
            <a:r>
              <a:rPr lang="en-US" altLang="zh-CN" sz="3600" b="1" dirty="0">
                <a:latin typeface="Times New Roman" panose="02020603050405020304" pitchFamily="18" charset="0"/>
              </a:rPr>
              <a:t>?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12291" name="圆角矩形标注 2"/>
          <p:cNvSpPr/>
          <p:nvPr/>
        </p:nvSpPr>
        <p:spPr>
          <a:xfrm>
            <a:off x="5724525" y="333375"/>
            <a:ext cx="2879725" cy="936625"/>
          </a:xfrm>
          <a:prstGeom prst="wedgeRoundRectCallout">
            <a:avLst>
              <a:gd name="adj1" fmla="val -59671"/>
              <a:gd name="adj2" fmla="val 70662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r>
              <a:rPr lang="en-US" altLang="zh-CN" sz="3600" b="1" dirty="0">
                <a:latin typeface="Times New Roman" panose="02020603050405020304" pitchFamily="18" charset="0"/>
              </a:rPr>
              <a:t>Yes, </a:t>
            </a:r>
            <a:r>
              <a:rPr lang="zh-CN" altLang="en-US" sz="3600" b="1" dirty="0">
                <a:latin typeface="Times New Roman" panose="02020603050405020304" pitchFamily="18" charset="0"/>
              </a:rPr>
              <a:t>I</a:t>
            </a:r>
            <a:r>
              <a:rPr lang="en-US" altLang="zh-CN" sz="3600" b="1" dirty="0">
                <a:latin typeface="Times New Roman" panose="02020603050405020304" pitchFamily="18" charset="0"/>
              </a:rPr>
              <a:t> can.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pic>
        <p:nvPicPr>
          <p:cNvPr id="11268" name="Picture 4" descr="play football (20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406400"/>
            <a:ext cx="5184775" cy="3887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9" name="Picture 5" descr="2957343_172534099_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5250" y="2565400"/>
            <a:ext cx="2193925" cy="28400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bldLvl="0" animBg="1"/>
      <p:bldP spid="1229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314" name="圆角矩形标注 1"/>
          <p:cNvSpPr/>
          <p:nvPr/>
        </p:nvSpPr>
        <p:spPr>
          <a:xfrm>
            <a:off x="2700338" y="4725988"/>
            <a:ext cx="3168650" cy="1439862"/>
          </a:xfrm>
          <a:prstGeom prst="wedgeRoundRectCallout">
            <a:avLst>
              <a:gd name="adj1" fmla="val 65741"/>
              <a:gd name="adj2" fmla="val -63315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en-US" altLang="zh-CN" sz="3600" b="1" dirty="0">
                <a:latin typeface="Times New Roman" panose="02020603050405020304" pitchFamily="18" charset="0"/>
              </a:rPr>
              <a:t>Can </a:t>
            </a:r>
            <a:r>
              <a:rPr lang="zh-CN" altLang="en-US" sz="3600" b="1" dirty="0">
                <a:latin typeface="Times New Roman" panose="02020603050405020304" pitchFamily="18" charset="0"/>
              </a:rPr>
              <a:t>you play the piano</a:t>
            </a:r>
            <a:r>
              <a:rPr lang="en-US" altLang="zh-CN" sz="3600" b="1" dirty="0">
                <a:latin typeface="Times New Roman" panose="02020603050405020304" pitchFamily="18" charset="0"/>
              </a:rPr>
              <a:t>?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13315" name="圆角矩形标注 2"/>
          <p:cNvSpPr/>
          <p:nvPr/>
        </p:nvSpPr>
        <p:spPr>
          <a:xfrm>
            <a:off x="5868988" y="333375"/>
            <a:ext cx="2879725" cy="936625"/>
          </a:xfrm>
          <a:prstGeom prst="wedgeRoundRectCallout">
            <a:avLst>
              <a:gd name="adj1" fmla="val -59671"/>
              <a:gd name="adj2" fmla="val 70662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en-US" altLang="zh-CN" sz="3600" b="1" dirty="0">
                <a:latin typeface="Times New Roman" panose="02020603050405020304" pitchFamily="18" charset="0"/>
              </a:rPr>
              <a:t>Yes, </a:t>
            </a:r>
            <a:r>
              <a:rPr lang="zh-CN" altLang="en-US" sz="3600" b="1" dirty="0">
                <a:latin typeface="Times New Roman" panose="02020603050405020304" pitchFamily="18" charset="0"/>
              </a:rPr>
              <a:t>I</a:t>
            </a:r>
            <a:r>
              <a:rPr lang="en-US" altLang="zh-CN" sz="3600" b="1" dirty="0">
                <a:latin typeface="Times New Roman" panose="02020603050405020304" pitchFamily="18" charset="0"/>
              </a:rPr>
              <a:t> can.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pic>
        <p:nvPicPr>
          <p:cNvPr id="12292" name="Picture 4" descr="2957343_172534099_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5250" y="2565400"/>
            <a:ext cx="2193925" cy="28400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3" name="Picture 5" descr="playing the piano (2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388" y="404813"/>
            <a:ext cx="5329237" cy="39957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bldLvl="0" animBg="1"/>
      <p:bldP spid="1331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WordArt 2"/>
          <p:cNvSpPr/>
          <p:nvPr/>
        </p:nvSpPr>
        <p:spPr>
          <a:xfrm>
            <a:off x="395288" y="260350"/>
            <a:ext cx="4540250" cy="184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Let's practice!</a:t>
            </a:r>
            <a:endParaRPr lang="zh-CN" altLang="en-US" sz="3600" b="1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r="100000" b="10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3315" name="Picture 3" descr="C:\Users\Administrator\Desktop\资源\pictures\人物\QQ图片20141010224744.jpgQQ图片201410102247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64163" y="333375"/>
            <a:ext cx="3408362" cy="4346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6" name="Text Box 4"/>
          <p:cNvSpPr txBox="1"/>
          <p:nvPr/>
        </p:nvSpPr>
        <p:spPr>
          <a:xfrm>
            <a:off x="381000" y="2608263"/>
            <a:ext cx="4335463" cy="3017837"/>
          </a:xfrm>
          <a:prstGeom prst="rect">
            <a:avLst/>
          </a:prstGeom>
          <a:solidFill>
            <a:srgbClr val="FF66FF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4800" dirty="0">
                <a:latin typeface="Times New Roman" panose="02020603050405020304" pitchFamily="18" charset="0"/>
              </a:rPr>
              <a:t>1. I can ...</a:t>
            </a:r>
            <a:endParaRPr lang="zh-CN" altLang="en-US" sz="4800" dirty="0">
              <a:latin typeface="Times New Roman" panose="02020603050405020304" pitchFamily="18" charset="0"/>
            </a:endParaRPr>
          </a:p>
          <a:p>
            <a:r>
              <a:rPr lang="zh-CN" altLang="en-US" sz="4800" dirty="0">
                <a:latin typeface="Times New Roman" panose="02020603050405020304" pitchFamily="18" charset="0"/>
              </a:rPr>
              <a:t>2. Can you ...?</a:t>
            </a:r>
            <a:endParaRPr lang="zh-CN" altLang="en-US" sz="4800" dirty="0">
              <a:latin typeface="Times New Roman" panose="02020603050405020304" pitchFamily="18" charset="0"/>
            </a:endParaRPr>
          </a:p>
          <a:p>
            <a:r>
              <a:rPr lang="zh-CN" altLang="en-US" sz="4800" dirty="0">
                <a:latin typeface="Times New Roman" panose="02020603050405020304" pitchFamily="18" charset="0"/>
              </a:rPr>
              <a:t>    Yes, I can./ </a:t>
            </a:r>
            <a:endParaRPr lang="zh-CN" altLang="en-US" sz="4800" dirty="0">
              <a:latin typeface="Times New Roman" panose="02020603050405020304" pitchFamily="18" charset="0"/>
            </a:endParaRPr>
          </a:p>
          <a:p>
            <a:r>
              <a:rPr lang="zh-CN" altLang="en-US" sz="4800" dirty="0">
                <a:latin typeface="Times New Roman" panose="02020603050405020304" pitchFamily="18" charset="0"/>
              </a:rPr>
              <a:t>     No, I can't.</a:t>
            </a:r>
            <a:endParaRPr lang="zh-CN" altLang="en-US" sz="4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zo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2" descr="play  pipa (2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0" y="3502025"/>
            <a:ext cx="4248150" cy="3186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3" descr="play baseball (2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7900" y="1485900"/>
            <a:ext cx="4243388" cy="3181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4" name="Picture 4" descr="dancer (8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825" y="117475"/>
            <a:ext cx="4321175" cy="32400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362" name="Rectangle 2"/>
          <p:cNvSpPr/>
          <p:nvPr>
            <p:ph type="title" idx="4294967295"/>
          </p:nvPr>
        </p:nvSpPr>
        <p:spPr>
          <a:xfrm>
            <a:off x="1066800" y="549275"/>
            <a:ext cx="8077200" cy="10668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dirty="0"/>
              <a:t>重点、难点</a:t>
            </a:r>
            <a:endParaRPr lang="zh-CN" altLang="en-US" dirty="0"/>
          </a:p>
        </p:txBody>
      </p:sp>
      <p:sp>
        <p:nvSpPr>
          <p:cNvPr id="15363" name="Rectangle 3"/>
          <p:cNvSpPr/>
          <p:nvPr>
            <p:ph type="body" idx="4294967295"/>
          </p:nvPr>
        </p:nvSpPr>
        <p:spPr>
          <a:xfrm>
            <a:off x="0" y="1125538"/>
            <a:ext cx="9144000" cy="5410200"/>
          </a:xfrm>
        </p:spPr>
        <p:txBody>
          <a:bodyPr vert="horz" wrap="square" lIns="91440" tIns="45720" rIns="91440" bIns="45720" anchor="t" anchorCtr="0"/>
          <a:p>
            <a:pPr eaLnBrk="1" hangingPunct="1"/>
            <a:r>
              <a:rPr lang="zh-CN" altLang="en-US" sz="2800" dirty="0"/>
              <a:t>一、</a:t>
            </a:r>
            <a:r>
              <a:rPr lang="en-US" altLang="zh-CN" sz="3600" b="1" i="1" dirty="0">
                <a:solidFill>
                  <a:srgbClr val="CC00CC"/>
                </a:solidFill>
              </a:rPr>
              <a:t>Can</a:t>
            </a:r>
            <a:r>
              <a:rPr lang="zh-CN" altLang="en-US" sz="2800" dirty="0"/>
              <a:t>的用法</a:t>
            </a:r>
            <a:endParaRPr lang="zh-CN" altLang="en-US" sz="2800" dirty="0"/>
          </a:p>
          <a:p>
            <a:pPr eaLnBrk="1" hangingPunct="1"/>
            <a:r>
              <a:rPr lang="en-US" altLang="zh-CN" sz="2800" dirty="0"/>
              <a:t>(1)</a:t>
            </a:r>
            <a:r>
              <a:rPr lang="zh-CN" altLang="en-US" sz="2800" dirty="0"/>
              <a:t>它是辅助动词帮助说明</a:t>
            </a:r>
            <a:r>
              <a:rPr lang="zh-CN" altLang="en-US" sz="2800" dirty="0">
                <a:solidFill>
                  <a:srgbClr val="CC3300"/>
                </a:solidFill>
              </a:rPr>
              <a:t>能力、意愿</a:t>
            </a:r>
            <a:r>
              <a:rPr lang="zh-CN" altLang="en-US" sz="2800" dirty="0"/>
              <a:t>等的词，</a:t>
            </a:r>
            <a:r>
              <a:rPr lang="en-US" altLang="zh-CN" sz="2800" b="1" i="1" dirty="0">
                <a:solidFill>
                  <a:srgbClr val="CC3300"/>
                </a:solidFill>
              </a:rPr>
              <a:t>can</a:t>
            </a:r>
            <a:r>
              <a:rPr lang="zh-CN" altLang="en-US" sz="2800" b="1" i="1" dirty="0">
                <a:solidFill>
                  <a:srgbClr val="CC3300"/>
                </a:solidFill>
              </a:rPr>
              <a:t>后跟动词原形</a:t>
            </a:r>
            <a:r>
              <a:rPr lang="zh-CN" altLang="en-US" sz="2800" dirty="0"/>
              <a:t>，</a:t>
            </a:r>
            <a:r>
              <a:rPr lang="zh-CN" altLang="en-US" sz="2800" dirty="0">
                <a:solidFill>
                  <a:schemeClr val="accent2"/>
                </a:solidFill>
              </a:rPr>
              <a:t>并且它不随主语人称的变化而变化 。</a:t>
            </a:r>
            <a:endParaRPr lang="zh-CN" altLang="en-US" sz="2800" dirty="0">
              <a:solidFill>
                <a:schemeClr val="accent2"/>
              </a:solidFill>
            </a:endParaRPr>
          </a:p>
          <a:p>
            <a:pPr eaLnBrk="1" hangingPunct="1"/>
            <a:r>
              <a:rPr lang="en-US" altLang="zh-CN" sz="2800" dirty="0"/>
              <a:t>Eg.  I    can    sing.</a:t>
            </a:r>
            <a:endParaRPr lang="en-US" altLang="zh-CN" sz="2800" dirty="0"/>
          </a:p>
          <a:p>
            <a:pPr eaLnBrk="1" hangingPunct="1"/>
            <a:r>
              <a:rPr lang="en-US" altLang="zh-CN" sz="2800" dirty="0"/>
              <a:t>       He   can    swim.</a:t>
            </a:r>
            <a:endParaRPr lang="en-US" altLang="zh-CN" sz="2800" dirty="0"/>
          </a:p>
          <a:p>
            <a:pPr eaLnBrk="1" hangingPunct="1"/>
            <a:r>
              <a:rPr lang="en-US" altLang="zh-CN" sz="2800" dirty="0"/>
              <a:t>(2) </a:t>
            </a:r>
            <a:r>
              <a:rPr lang="zh-CN" altLang="en-US" sz="2800" dirty="0"/>
              <a:t>变否定句直接在</a:t>
            </a:r>
            <a:r>
              <a:rPr lang="en-US" altLang="zh-CN" sz="2800" dirty="0"/>
              <a:t>can</a:t>
            </a:r>
            <a:r>
              <a:rPr lang="zh-CN" altLang="en-US" sz="2800" dirty="0"/>
              <a:t>后加“</a:t>
            </a:r>
            <a:r>
              <a:rPr lang="en-US" altLang="zh-CN" sz="2800" dirty="0"/>
              <a:t>not”</a:t>
            </a:r>
            <a:r>
              <a:rPr lang="zh-CN" altLang="en-US" sz="2800" dirty="0"/>
              <a:t>。</a:t>
            </a:r>
            <a:endParaRPr lang="zh-CN" altLang="en-US" sz="2800" dirty="0"/>
          </a:p>
          <a:p>
            <a:pPr eaLnBrk="1" hangingPunct="1"/>
            <a:r>
              <a:rPr lang="en-US" altLang="zh-CN" sz="2800" dirty="0"/>
              <a:t>Eg.  I   can  not   dance</a:t>
            </a:r>
            <a:endParaRPr lang="en-US" altLang="zh-CN" sz="2800" dirty="0"/>
          </a:p>
          <a:p>
            <a:pPr eaLnBrk="1" hangingPunct="1"/>
            <a:r>
              <a:rPr lang="en-US" altLang="zh-CN" sz="2800" b="1" dirty="0">
                <a:solidFill>
                  <a:srgbClr val="FF0066"/>
                </a:solidFill>
              </a:rPr>
              <a:t>(3)</a:t>
            </a:r>
            <a:r>
              <a:rPr lang="zh-CN" altLang="en-US" sz="2800" b="1" dirty="0">
                <a:solidFill>
                  <a:srgbClr val="FF0066"/>
                </a:solidFill>
              </a:rPr>
              <a:t>变一般疑问句直接把</a:t>
            </a:r>
            <a:r>
              <a:rPr lang="en-US" altLang="zh-CN" sz="2800" b="1" dirty="0">
                <a:solidFill>
                  <a:srgbClr val="FF0066"/>
                </a:solidFill>
              </a:rPr>
              <a:t>can</a:t>
            </a:r>
            <a:r>
              <a:rPr lang="zh-CN" altLang="en-US" sz="2800" b="1" dirty="0">
                <a:solidFill>
                  <a:srgbClr val="FF0066"/>
                </a:solidFill>
              </a:rPr>
              <a:t>提前。</a:t>
            </a:r>
            <a:endParaRPr lang="zh-CN" altLang="en-US" sz="2800" b="1" dirty="0">
              <a:solidFill>
                <a:srgbClr val="FF0066"/>
              </a:solidFill>
            </a:endParaRPr>
          </a:p>
          <a:p>
            <a:pPr eaLnBrk="1" hangingPunct="1"/>
            <a:r>
              <a:rPr lang="en-US" altLang="zh-CN" sz="2800" dirty="0"/>
              <a:t>Eg.  Can you dance ? </a:t>
            </a:r>
            <a:endParaRPr lang="en-US" altLang="zh-CN" sz="2800" dirty="0"/>
          </a:p>
          <a:p>
            <a:pPr eaLnBrk="1" hangingPunct="1"/>
            <a:r>
              <a:rPr lang="en-US" altLang="zh-CN" sz="2800" dirty="0"/>
              <a:t>    What can you do ? </a:t>
            </a:r>
            <a:endParaRPr lang="en-US" altLang="zh-CN" sz="2800" dirty="0"/>
          </a:p>
          <a:p>
            <a:pPr eaLnBrk="1" hangingPunct="1"/>
            <a:endParaRPr lang="en-US" altLang="zh-CN" sz="2800" dirty="0"/>
          </a:p>
        </p:txBody>
      </p:sp>
      <p:sp>
        <p:nvSpPr>
          <p:cNvPr id="15364" name="Oval 4"/>
          <p:cNvSpPr/>
          <p:nvPr/>
        </p:nvSpPr>
        <p:spPr>
          <a:xfrm>
            <a:off x="285750" y="357188"/>
            <a:ext cx="2500313" cy="8382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5365" name="Text Box 5"/>
          <p:cNvSpPr txBox="1"/>
          <p:nvPr/>
        </p:nvSpPr>
        <p:spPr>
          <a:xfrm>
            <a:off x="357188" y="571500"/>
            <a:ext cx="2743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Times New Roman" panose="02020603050405020304" pitchFamily="18" charset="0"/>
              </a:rPr>
              <a:t>Grammar focus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zo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6" name="Rectangle 2"/>
          <p:cNvSpPr>
            <a:spLocks noGrp="1" noRot="1"/>
          </p:cNvSpPr>
          <p:nvPr>
            <p:ph type="title" idx="4294967295"/>
          </p:nvPr>
        </p:nvSpPr>
        <p:spPr>
          <a:xfrm>
            <a:off x="457200" y="838200"/>
            <a:ext cx="822960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sz="3200" b="1" dirty="0"/>
              <a:t> </a:t>
            </a:r>
            <a:r>
              <a:rPr lang="en-US" altLang="zh-CN" sz="3600" b="1" dirty="0">
                <a:solidFill>
                  <a:schemeClr val="tx1"/>
                </a:solidFill>
              </a:rPr>
              <a:t>Can</a:t>
            </a:r>
            <a:r>
              <a:rPr lang="zh-CN" altLang="en-US" sz="3600" b="1" dirty="0">
                <a:solidFill>
                  <a:schemeClr val="tx1"/>
                </a:solidFill>
              </a:rPr>
              <a:t>的肯定句及否定句形式：</a:t>
            </a:r>
            <a:r>
              <a:rPr lang="zh-CN" altLang="en-US" sz="1600" dirty="0"/>
              <a:t> </a:t>
            </a:r>
            <a:endParaRPr lang="zh-CN" altLang="en-US" sz="1600" dirty="0"/>
          </a:p>
        </p:txBody>
      </p:sp>
      <p:sp>
        <p:nvSpPr>
          <p:cNvPr id="16387" name="Text Box 3"/>
          <p:cNvSpPr/>
          <p:nvPr>
            <p:ph type="body" idx="4294967295"/>
          </p:nvPr>
        </p:nvSpPr>
        <p:spPr>
          <a:xfrm>
            <a:off x="1187450" y="2276475"/>
            <a:ext cx="1447800" cy="4114800"/>
          </a:xfrm>
          <a:solidFill>
            <a:schemeClr val="accent1">
              <a:alpha val="100000"/>
            </a:schemeClr>
          </a:solidFill>
          <a:ln>
            <a:solidFill>
              <a:schemeClr val="tx1">
                <a:alpha val="100000"/>
              </a:schemeClr>
            </a:solidFill>
            <a:miter/>
          </a:ln>
        </p:spPr>
        <p:txBody>
          <a:bodyPr vert="horz" wrap="square" lIns="91440" tIns="45720" rIns="91440" bIns="45720" anchor="t" anchorCtr="0"/>
          <a:p>
            <a:pPr algn="just">
              <a:spcBef>
                <a:spcPct val="0"/>
              </a:spcBef>
              <a:buNone/>
            </a:pPr>
            <a:r>
              <a:rPr lang="en-US" altLang="zh-CN" sz="3600" b="1" dirty="0"/>
              <a:t>I</a:t>
            </a:r>
            <a:endParaRPr lang="en-US" altLang="zh-CN" sz="3600" b="1" dirty="0"/>
          </a:p>
          <a:p>
            <a:pPr algn="just">
              <a:spcBef>
                <a:spcPct val="0"/>
              </a:spcBef>
              <a:buNone/>
            </a:pPr>
            <a:r>
              <a:rPr lang="en-US" altLang="zh-CN" sz="3600" b="1" dirty="0"/>
              <a:t>We</a:t>
            </a:r>
            <a:endParaRPr lang="en-US" altLang="zh-CN" sz="3600" b="1" dirty="0"/>
          </a:p>
          <a:p>
            <a:pPr algn="just">
              <a:spcBef>
                <a:spcPct val="0"/>
              </a:spcBef>
              <a:buNone/>
            </a:pPr>
            <a:r>
              <a:rPr lang="en-US" altLang="zh-CN" sz="3600" b="1" dirty="0"/>
              <a:t>You</a:t>
            </a:r>
            <a:endParaRPr lang="en-US" altLang="zh-CN" sz="3600" b="1" dirty="0"/>
          </a:p>
          <a:p>
            <a:pPr algn="just">
              <a:spcBef>
                <a:spcPct val="0"/>
              </a:spcBef>
              <a:buNone/>
            </a:pPr>
            <a:r>
              <a:rPr lang="en-US" altLang="zh-CN" sz="3600" b="1" dirty="0"/>
              <a:t>She</a:t>
            </a:r>
            <a:endParaRPr lang="en-US" altLang="zh-CN" sz="3600" b="1" dirty="0"/>
          </a:p>
          <a:p>
            <a:pPr algn="just">
              <a:spcBef>
                <a:spcPct val="0"/>
              </a:spcBef>
              <a:buNone/>
            </a:pPr>
            <a:r>
              <a:rPr lang="en-US" altLang="zh-CN" sz="3600" b="1" dirty="0"/>
              <a:t>He</a:t>
            </a:r>
            <a:endParaRPr lang="en-US" altLang="zh-CN" sz="3600" b="1" dirty="0"/>
          </a:p>
          <a:p>
            <a:pPr algn="just">
              <a:spcBef>
                <a:spcPct val="0"/>
              </a:spcBef>
              <a:buNone/>
            </a:pPr>
            <a:r>
              <a:rPr lang="en-US" altLang="zh-CN" sz="3600" b="1" dirty="0"/>
              <a:t>It</a:t>
            </a:r>
            <a:endParaRPr lang="en-US" altLang="zh-CN" sz="3600" b="1" dirty="0"/>
          </a:p>
          <a:p>
            <a:pPr algn="just">
              <a:spcBef>
                <a:spcPct val="0"/>
              </a:spcBef>
              <a:buNone/>
            </a:pPr>
            <a:r>
              <a:rPr lang="en-US" altLang="zh-CN" sz="3600" b="1" dirty="0"/>
              <a:t>They</a:t>
            </a:r>
            <a:endParaRPr lang="en-US" altLang="zh-CN" sz="3600" b="1" dirty="0"/>
          </a:p>
          <a:p>
            <a:pPr algn="just">
              <a:spcBef>
                <a:spcPct val="0"/>
              </a:spcBef>
              <a:buNone/>
            </a:pPr>
            <a:endParaRPr lang="en-US" altLang="zh-CN" sz="1000" dirty="0"/>
          </a:p>
        </p:txBody>
      </p:sp>
      <p:sp>
        <p:nvSpPr>
          <p:cNvPr id="16388" name="Text Box 4"/>
          <p:cNvSpPr txBox="1"/>
          <p:nvPr/>
        </p:nvSpPr>
        <p:spPr>
          <a:xfrm>
            <a:off x="3048000" y="3581400"/>
            <a:ext cx="5724525" cy="944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dirty="0">
                <a:latin typeface="Tahoma" panose="020B0604030504040204" pitchFamily="34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Tahoma" panose="020B0604030504040204" pitchFamily="34" charset="0"/>
              </a:rPr>
              <a:t>can/ can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’</a:t>
            </a:r>
            <a:r>
              <a:rPr lang="en-US" altLang="zh-CN" sz="3200" b="1" dirty="0">
                <a:solidFill>
                  <a:srgbClr val="FF0000"/>
                </a:solidFill>
                <a:latin typeface="Tahoma" panose="020B0604030504040204" pitchFamily="34" charset="0"/>
              </a:rPr>
              <a:t>t</a:t>
            </a:r>
            <a:r>
              <a:rPr lang="en-US" altLang="zh-CN" sz="3200" b="1" dirty="0">
                <a:latin typeface="Tahoma" panose="020B0604030504040204" pitchFamily="34" charset="0"/>
              </a:rPr>
              <a:t>  play the guitar.</a:t>
            </a:r>
            <a:endParaRPr lang="en-US" altLang="zh-CN" sz="3200" b="1" dirty="0">
              <a:latin typeface="Tahoma" panose="020B0604030504040204" pitchFamily="34" charset="0"/>
            </a:endParaRPr>
          </a:p>
          <a:p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>
    <p:zo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10" name="Rectangle 2"/>
          <p:cNvSpPr>
            <a:spLocks noGrp="1" noRot="1"/>
          </p:cNvSpPr>
          <p:nvPr>
            <p:ph type="title" idx="4294967295"/>
          </p:nvPr>
        </p:nvSpPr>
        <p:spPr>
          <a:xfrm>
            <a:off x="323850" y="620713"/>
            <a:ext cx="822960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b="1" dirty="0"/>
              <a:t>Can </a:t>
            </a:r>
            <a:r>
              <a:rPr lang="zh-CN" altLang="en-US" b="1" dirty="0"/>
              <a:t>的一般疑问句形式：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17411" name="Rectangle 3"/>
          <p:cNvSpPr>
            <a:spLocks noGrp="1" noRot="1"/>
          </p:cNvSpPr>
          <p:nvPr>
            <p:ph type="body" idx="4294967295"/>
          </p:nvPr>
        </p:nvSpPr>
        <p:spPr>
          <a:xfrm>
            <a:off x="468313" y="1989138"/>
            <a:ext cx="1330325" cy="4525962"/>
          </a:xfrm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endParaRPr lang="en-US" altLang="zh-CN" dirty="0"/>
          </a:p>
          <a:p>
            <a:pPr eaLnBrk="1" hangingPunct="1">
              <a:buNone/>
            </a:pPr>
            <a:endParaRPr lang="en-US" altLang="zh-CN" dirty="0"/>
          </a:p>
          <a:p>
            <a:pPr eaLnBrk="1" hangingPunct="1">
              <a:buNone/>
            </a:pPr>
            <a:endParaRPr lang="en-US" altLang="zh-CN" dirty="0"/>
          </a:p>
          <a:p>
            <a:pPr eaLnBrk="1" hangingPunct="1">
              <a:buNone/>
            </a:pPr>
            <a:r>
              <a:rPr lang="en-US" altLang="zh-CN" sz="4000" dirty="0">
                <a:solidFill>
                  <a:srgbClr val="FF0000"/>
                </a:solidFill>
              </a:rPr>
              <a:t>Can</a:t>
            </a:r>
            <a:endParaRPr lang="en-US" altLang="zh-CN" sz="4000" dirty="0">
              <a:solidFill>
                <a:srgbClr val="FF0000"/>
              </a:solidFill>
            </a:endParaRPr>
          </a:p>
        </p:txBody>
      </p:sp>
      <p:sp>
        <p:nvSpPr>
          <p:cNvPr id="17412" name="Text Box 4"/>
          <p:cNvSpPr txBox="1"/>
          <p:nvPr/>
        </p:nvSpPr>
        <p:spPr>
          <a:xfrm>
            <a:off x="3870325" y="2743200"/>
            <a:ext cx="549275" cy="30480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17413" name="Text Box 5"/>
          <p:cNvSpPr txBox="1"/>
          <p:nvPr/>
        </p:nvSpPr>
        <p:spPr>
          <a:xfrm>
            <a:off x="2590800" y="2209800"/>
            <a:ext cx="1447800" cy="4114800"/>
          </a:xfrm>
          <a:prstGeom prst="rect">
            <a:avLst/>
          </a:prstGeom>
          <a:solidFill>
            <a:srgbClr val="FF66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marL="342900" indent="-342900" algn="just" eaLnBrk="0" hangingPunct="0"/>
            <a:r>
              <a:rPr lang="en-US" altLang="zh-CN" sz="3600" b="1" dirty="0">
                <a:latin typeface="Times New Roman" panose="02020603050405020304" pitchFamily="18" charset="0"/>
              </a:rPr>
              <a:t>I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pPr marL="342900" indent="-342900" algn="just" eaLnBrk="0" hangingPunct="0"/>
            <a:r>
              <a:rPr lang="en-US" altLang="zh-CN" sz="3600" b="1" dirty="0">
                <a:latin typeface="Times New Roman" panose="02020603050405020304" pitchFamily="18" charset="0"/>
              </a:rPr>
              <a:t>we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pPr marL="342900" indent="-342900" algn="just" eaLnBrk="0" hangingPunct="0"/>
            <a:r>
              <a:rPr lang="en-US" altLang="zh-CN" sz="3600" b="1" dirty="0">
                <a:latin typeface="Times New Roman" panose="02020603050405020304" pitchFamily="18" charset="0"/>
              </a:rPr>
              <a:t>you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pPr marL="342900" indent="-342900" algn="just" eaLnBrk="0" hangingPunct="0"/>
            <a:r>
              <a:rPr lang="en-US" altLang="zh-CN" sz="3600" b="1" dirty="0">
                <a:latin typeface="Times New Roman" panose="02020603050405020304" pitchFamily="18" charset="0"/>
              </a:rPr>
              <a:t>she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pPr marL="342900" indent="-342900" algn="just" eaLnBrk="0" hangingPunct="0"/>
            <a:r>
              <a:rPr lang="en-US" altLang="zh-CN" sz="3600" b="1" dirty="0">
                <a:latin typeface="Times New Roman" panose="02020603050405020304" pitchFamily="18" charset="0"/>
              </a:rPr>
              <a:t>he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pPr marL="342900" indent="-342900" algn="just" eaLnBrk="0" hangingPunct="0"/>
            <a:r>
              <a:rPr lang="en-US" altLang="zh-CN" sz="3600" b="1" dirty="0">
                <a:latin typeface="Times New Roman" panose="02020603050405020304" pitchFamily="18" charset="0"/>
              </a:rPr>
              <a:t>it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pPr marL="342900" indent="-342900" algn="just" eaLnBrk="0" hangingPunct="0"/>
            <a:r>
              <a:rPr lang="en-US" altLang="zh-CN" sz="3600" b="1" dirty="0">
                <a:latin typeface="Times New Roman" panose="02020603050405020304" pitchFamily="18" charset="0"/>
              </a:rPr>
              <a:t>they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pPr marL="342900" indent="-342900" algn="just" eaLnBrk="0" hangingPunct="0"/>
            <a:endParaRPr lang="en-US" altLang="zh-CN" sz="1000" dirty="0">
              <a:latin typeface="Times New Roman" panose="02020603050405020304" pitchFamily="18" charset="0"/>
            </a:endParaRPr>
          </a:p>
        </p:txBody>
      </p:sp>
      <p:sp>
        <p:nvSpPr>
          <p:cNvPr id="17414" name="Text Box 6"/>
          <p:cNvSpPr txBox="1"/>
          <p:nvPr/>
        </p:nvSpPr>
        <p:spPr>
          <a:xfrm>
            <a:off x="4594225" y="3810000"/>
            <a:ext cx="27971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Tahoma" panose="020B0604030504040204" pitchFamily="34" charset="0"/>
              </a:rPr>
              <a:t>skate</a:t>
            </a:r>
            <a:r>
              <a:rPr lang="en-US" altLang="zh-CN" sz="3200" dirty="0">
                <a:latin typeface="Tahoma" panose="020B0604030504040204" pitchFamily="34" charset="0"/>
              </a:rPr>
              <a:t>?</a:t>
            </a:r>
            <a:endParaRPr lang="en-US" altLang="zh-CN" sz="3200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>
    <p:zo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434" name="Rectangle 2"/>
          <p:cNvSpPr>
            <a:spLocks noGrp="1" noRot="1"/>
          </p:cNvSpPr>
          <p:nvPr>
            <p:ph type="title" idx="4294967295"/>
          </p:nvPr>
        </p:nvSpPr>
        <p:spPr>
          <a:xfrm>
            <a:off x="468313" y="476250"/>
            <a:ext cx="822960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b="1" dirty="0"/>
              <a:t>Can</a:t>
            </a:r>
            <a:r>
              <a:rPr lang="zh-CN" altLang="en-US" b="1" dirty="0"/>
              <a:t>的肯定及否定回答：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18435" name="Rectangle 3"/>
          <p:cNvSpPr>
            <a:spLocks noGrp="1" noRot="1"/>
          </p:cNvSpPr>
          <p:nvPr>
            <p:ph type="body" idx="4294967295"/>
          </p:nvPr>
        </p:nvSpPr>
        <p:spPr>
          <a:xfrm>
            <a:off x="611188" y="1700213"/>
            <a:ext cx="1066800" cy="4514850"/>
          </a:xfrm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endParaRPr lang="en-US" altLang="zh-CN" dirty="0"/>
          </a:p>
          <a:p>
            <a:pPr eaLnBrk="1" hangingPunct="1">
              <a:buNone/>
            </a:pPr>
            <a:endParaRPr lang="en-US" altLang="zh-CN" dirty="0"/>
          </a:p>
          <a:p>
            <a:pPr eaLnBrk="1" hangingPunct="1">
              <a:buNone/>
            </a:pPr>
            <a:endParaRPr lang="en-US" altLang="zh-CN" dirty="0"/>
          </a:p>
          <a:p>
            <a:pPr eaLnBrk="1" hangingPunct="1">
              <a:buNone/>
            </a:pPr>
            <a:r>
              <a:rPr lang="en-US" altLang="zh-CN" sz="2800" b="1" dirty="0"/>
              <a:t>Yes,</a:t>
            </a:r>
            <a:r>
              <a:rPr lang="en-US" altLang="zh-CN" dirty="0"/>
              <a:t> </a:t>
            </a:r>
            <a:endParaRPr lang="en-US" altLang="zh-CN" dirty="0"/>
          </a:p>
          <a:p>
            <a:pPr eaLnBrk="1" hangingPunct="1">
              <a:buNone/>
            </a:pPr>
            <a:endParaRPr lang="en-US" altLang="zh-CN" dirty="0"/>
          </a:p>
        </p:txBody>
      </p:sp>
      <p:sp>
        <p:nvSpPr>
          <p:cNvPr id="18436" name="Text Box 4"/>
          <p:cNvSpPr txBox="1"/>
          <p:nvPr/>
        </p:nvSpPr>
        <p:spPr>
          <a:xfrm>
            <a:off x="3184525" y="1981200"/>
            <a:ext cx="549275" cy="44196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18437" name="Rectangle 5"/>
          <p:cNvSpPr/>
          <p:nvPr/>
        </p:nvSpPr>
        <p:spPr>
          <a:xfrm>
            <a:off x="1835150" y="1844675"/>
            <a:ext cx="1495425" cy="4359275"/>
          </a:xfrm>
          <a:prstGeom prst="rect">
            <a:avLst/>
          </a:prstGeom>
          <a:solidFill>
            <a:srgbClr val="FF66FF"/>
          </a:solidFill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I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we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you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she 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he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it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they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18438" name="Text Box 6"/>
          <p:cNvSpPr txBox="1"/>
          <p:nvPr/>
        </p:nvSpPr>
        <p:spPr>
          <a:xfrm>
            <a:off x="5562600" y="3657600"/>
            <a:ext cx="3124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No,               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can’t</a:t>
            </a:r>
            <a:r>
              <a:rPr lang="en-US" altLang="zh-CN" sz="2800" b="1" dirty="0">
                <a:latin typeface="Times New Roman" panose="02020603050405020304" pitchFamily="18" charset="0"/>
              </a:rPr>
              <a:t>.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18439" name="Text Box 7"/>
          <p:cNvSpPr txBox="1"/>
          <p:nvPr/>
        </p:nvSpPr>
        <p:spPr>
          <a:xfrm>
            <a:off x="6400800" y="1676400"/>
            <a:ext cx="990600" cy="4367213"/>
          </a:xfrm>
          <a:prstGeom prst="rect">
            <a:avLst/>
          </a:prstGeom>
          <a:solidFill>
            <a:srgbClr val="FF66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I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we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you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she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he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it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they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18440" name="Text Box 8"/>
          <p:cNvSpPr txBox="1"/>
          <p:nvPr/>
        </p:nvSpPr>
        <p:spPr>
          <a:xfrm>
            <a:off x="3635375" y="3573463"/>
            <a:ext cx="1085850" cy="6397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dirty="0">
                <a:latin typeface="Times New Roman" panose="02020603050405020304" pitchFamily="18" charset="0"/>
              </a:rPr>
              <a:t>  </a:t>
            </a:r>
            <a:r>
              <a:rPr lang="en-US" altLang="zh-CN" sz="3600" dirty="0">
                <a:latin typeface="Times New Roman" panose="02020603050405020304" pitchFamily="18" charset="0"/>
              </a:rPr>
              <a:t>can.</a:t>
            </a:r>
            <a:endParaRPr lang="en-US" altLang="zh-CN" sz="36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zo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Picture 20" descr="boys and a girl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3188" y="1500188"/>
            <a:ext cx="5246687" cy="2274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WordArt 3" descr="大棋盘"/>
          <p:cNvSpPr>
            <a:spLocks noTextEdit="1"/>
          </p:cNvSpPr>
          <p:nvPr/>
        </p:nvSpPr>
        <p:spPr>
          <a:xfrm>
            <a:off x="1828800" y="152400"/>
            <a:ext cx="4876800" cy="9906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5102"/>
                <a:gd name="adj2" fmla="val 282"/>
              </a:avLst>
            </a:prstTxWarp>
            <a:normAutofit/>
          </a:bodyPr>
          <a:p>
            <a:pPr algn="ctr" eaLnBrk="0" hangingPunct="0"/>
            <a:r>
              <a:rPr lang="zh-CN" altLang="en-US" sz="3600" b="1" spc="720">
                <a:gradFill rotWithShape="1">
                  <a:gsLst>
                    <a:gs pos="0">
                      <a:srgbClr val="FFF200">
                        <a:alpha val="100000"/>
                      </a:srgbClr>
                    </a:gs>
                    <a:gs pos="45000">
                      <a:srgbClr val="FF7A00">
                        <a:alpha val="100000"/>
                      </a:srgbClr>
                    </a:gs>
                    <a:gs pos="70000">
                      <a:srgbClr val="FF0300">
                        <a:alpha val="100000"/>
                      </a:srgbClr>
                    </a:gs>
                    <a:gs pos="100000">
                      <a:srgbClr val="4D0808">
                        <a:alpha val="100000"/>
                      </a:srgbClr>
                    </a:gs>
                  </a:gsLst>
                  <a:lin ang="5400000" scaled="1"/>
                  <a:tileRect/>
                </a:gradFill>
                <a:effectLst>
                  <a:outerShdw dist="107763" dir="18900000" algn="ctr" rotWithShape="0">
                    <a:schemeClr val="tx1"/>
                  </a:outerShdw>
                </a:effectLst>
                <a:latin typeface="Arial Black" panose="020B0A04020102020204" charset="0"/>
                <a:ea typeface="Arial Black" panose="020B0A04020102020204" charset="0"/>
              </a:rPr>
              <a:t>Group work</a:t>
            </a:r>
            <a:endParaRPr lang="zh-CN" altLang="en-US" sz="3600" b="1" spc="720">
              <a:gradFill rotWithShape="1">
                <a:gsLst>
                  <a:gs pos="0">
                    <a:srgbClr val="FFF200">
                      <a:alpha val="100000"/>
                    </a:srgbClr>
                  </a:gs>
                  <a:gs pos="45000">
                    <a:srgbClr val="FF7A00">
                      <a:alpha val="100000"/>
                    </a:srgbClr>
                  </a:gs>
                  <a:gs pos="70000">
                    <a:srgbClr val="FF0300">
                      <a:alpha val="100000"/>
                    </a:srgbClr>
                  </a:gs>
                  <a:gs pos="100000">
                    <a:srgbClr val="4D0808">
                      <a:alpha val="100000"/>
                    </a:srgbClr>
                  </a:gs>
                </a:gsLst>
                <a:lin ang="5400000" scaled="1"/>
                <a:tileRect/>
              </a:gradFill>
              <a:effectLst>
                <a:outerShdw dist="107763" dir="18900000" algn="ctr" rotWithShape="0">
                  <a:schemeClr val="tx1"/>
                </a:outerShdw>
              </a:effectLst>
              <a:latin typeface="Arial Black" panose="020B0A04020102020204" charset="0"/>
              <a:ea typeface="Arial Black" panose="020B0A04020102020204" charset="0"/>
            </a:endParaRPr>
          </a:p>
        </p:txBody>
      </p:sp>
      <p:grpSp>
        <p:nvGrpSpPr>
          <p:cNvPr id="2" name="Group 30"/>
          <p:cNvGrpSpPr/>
          <p:nvPr/>
        </p:nvGrpSpPr>
        <p:grpSpPr>
          <a:xfrm>
            <a:off x="5943600" y="3505200"/>
            <a:ext cx="3200400" cy="593725"/>
            <a:chOff x="0" y="0"/>
            <a:chExt cx="2016" cy="374"/>
          </a:xfrm>
        </p:grpSpPr>
        <p:sp>
          <p:nvSpPr>
            <p:cNvPr id="20485" name="AutoShape 22"/>
            <p:cNvSpPr>
              <a:spLocks noChangeArrowheads="1"/>
            </p:cNvSpPr>
            <p:nvPr/>
          </p:nvSpPr>
          <p:spPr bwMode="auto">
            <a:xfrm>
              <a:off x="0" y="0"/>
              <a:ext cx="2016" cy="374"/>
            </a:xfrm>
            <a:prstGeom prst="wedgeEllipseCallout">
              <a:avLst>
                <a:gd name="adj1" fmla="val -41764"/>
                <a:gd name="adj2" fmla="val -122727"/>
              </a:avLst>
            </a:prstGeom>
            <a:solidFill>
              <a:schemeClr val="bg1"/>
            </a:solidFill>
            <a:ln w="12700" cmpd="sng">
              <a:solidFill>
                <a:srgbClr val="FF9966"/>
              </a:solidFill>
              <a:miter lim="800000"/>
            </a:ln>
          </p:spPr>
          <p:txBody>
            <a:bodyPr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486" name="Rectangle 23"/>
            <p:cNvSpPr>
              <a:spLocks noChangeArrowheads="1"/>
            </p:cNvSpPr>
            <p:nvPr/>
          </p:nvSpPr>
          <p:spPr bwMode="auto">
            <a:xfrm>
              <a:off x="33" y="48"/>
              <a:ext cx="1916" cy="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24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I can draw cartoons. </a:t>
              </a: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" name="Group 27"/>
          <p:cNvGrpSpPr/>
          <p:nvPr/>
        </p:nvGrpSpPr>
        <p:grpSpPr>
          <a:xfrm>
            <a:off x="0" y="1000125"/>
            <a:ext cx="3544888" cy="1209675"/>
            <a:chOff x="0" y="0"/>
            <a:chExt cx="2013" cy="672"/>
          </a:xfrm>
        </p:grpSpPr>
        <p:sp>
          <p:nvSpPr>
            <p:cNvPr id="20488" name="AutoShape 17"/>
            <p:cNvSpPr>
              <a:spLocks noChangeArrowheads="1"/>
            </p:cNvSpPr>
            <p:nvPr/>
          </p:nvSpPr>
          <p:spPr bwMode="auto">
            <a:xfrm>
              <a:off x="0" y="0"/>
              <a:ext cx="1776" cy="672"/>
            </a:xfrm>
            <a:prstGeom prst="wedgeEllipseCallout">
              <a:avLst>
                <a:gd name="adj1" fmla="val 49806"/>
                <a:gd name="adj2" fmla="val 97218"/>
              </a:avLst>
            </a:prstGeom>
            <a:solidFill>
              <a:schemeClr val="bg1"/>
            </a:solidFill>
            <a:ln w="12700" cmpd="sng">
              <a:solidFill>
                <a:srgbClr val="FF9966"/>
              </a:solidFill>
              <a:miter lim="800000"/>
            </a:ln>
          </p:spPr>
          <p:txBody>
            <a:bodyPr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489" name="Rectangle 24"/>
            <p:cNvSpPr>
              <a:spLocks noChangeArrowheads="1"/>
            </p:cNvSpPr>
            <p:nvPr/>
          </p:nvSpPr>
          <p:spPr bwMode="auto">
            <a:xfrm>
              <a:off x="122" y="119"/>
              <a:ext cx="1891" cy="46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24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I can’t draw cartoons. </a:t>
              </a:r>
              <a:endPara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24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C</a:t>
              </a:r>
              <a:r>
                <a:rPr kumimoji="0" lang="en-US" sz="24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an you?</a:t>
              </a: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Group 29"/>
          <p:cNvGrpSpPr/>
          <p:nvPr/>
        </p:nvGrpSpPr>
        <p:grpSpPr>
          <a:xfrm>
            <a:off x="914400" y="3200400"/>
            <a:ext cx="2209800" cy="609600"/>
            <a:chOff x="0" y="0"/>
            <a:chExt cx="1392" cy="384"/>
          </a:xfrm>
        </p:grpSpPr>
        <p:sp>
          <p:nvSpPr>
            <p:cNvPr id="20491" name="AutoShape 12"/>
            <p:cNvSpPr>
              <a:spLocks noChangeArrowheads="1"/>
            </p:cNvSpPr>
            <p:nvPr/>
          </p:nvSpPr>
          <p:spPr bwMode="auto">
            <a:xfrm>
              <a:off x="0" y="0"/>
              <a:ext cx="1392" cy="384"/>
            </a:xfrm>
            <a:prstGeom prst="wedgeEllipseCallout">
              <a:avLst>
                <a:gd name="adj1" fmla="val 50574"/>
                <a:gd name="adj2" fmla="val -110157"/>
              </a:avLst>
            </a:prstGeom>
            <a:solidFill>
              <a:schemeClr val="bg1"/>
            </a:solidFill>
            <a:ln w="12700" cmpd="sng">
              <a:solidFill>
                <a:srgbClr val="FF9966"/>
              </a:solidFill>
              <a:miter lim="800000"/>
            </a:ln>
          </p:spPr>
          <p:txBody>
            <a:bodyPr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492" name="Rectangle 25"/>
            <p:cNvSpPr>
              <a:spLocks noChangeArrowheads="1"/>
            </p:cNvSpPr>
            <p:nvPr/>
          </p:nvSpPr>
          <p:spPr bwMode="auto">
            <a:xfrm>
              <a:off x="144" y="48"/>
              <a:ext cx="981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24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Who can</a:t>
              </a:r>
              <a:r>
                <a:rPr kumimoji="0" lang="en-US" sz="24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?</a:t>
              </a: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" name="Group 28"/>
          <p:cNvGrpSpPr/>
          <p:nvPr/>
        </p:nvGrpSpPr>
        <p:grpSpPr>
          <a:xfrm>
            <a:off x="6629400" y="990600"/>
            <a:ext cx="2362200" cy="609600"/>
            <a:chOff x="0" y="0"/>
            <a:chExt cx="1488" cy="384"/>
          </a:xfrm>
        </p:grpSpPr>
        <p:sp>
          <p:nvSpPr>
            <p:cNvPr id="20494" name="AutoShape 4"/>
            <p:cNvSpPr>
              <a:spLocks noChangeArrowheads="1"/>
            </p:cNvSpPr>
            <p:nvPr/>
          </p:nvSpPr>
          <p:spPr bwMode="auto">
            <a:xfrm>
              <a:off x="0" y="0"/>
              <a:ext cx="1488" cy="384"/>
            </a:xfrm>
            <a:prstGeom prst="wedgeEllipseCallout">
              <a:avLst>
                <a:gd name="adj1" fmla="val -31653"/>
                <a:gd name="adj2" fmla="val 117968"/>
              </a:avLst>
            </a:prstGeom>
            <a:solidFill>
              <a:schemeClr val="bg1"/>
            </a:solidFill>
            <a:ln w="12700" cmpd="sng">
              <a:solidFill>
                <a:srgbClr val="FF9966"/>
              </a:solidFill>
              <a:miter lim="800000"/>
            </a:ln>
          </p:spPr>
          <p:txBody>
            <a:bodyPr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495" name="Rectangle 26"/>
            <p:cNvSpPr>
              <a:spLocks noChangeArrowheads="1"/>
            </p:cNvSpPr>
            <p:nvPr/>
          </p:nvSpPr>
          <p:spPr bwMode="auto">
            <a:xfrm>
              <a:off x="144" y="48"/>
              <a:ext cx="1246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24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Sorry, I can’t.</a:t>
              </a: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aphicFrame>
        <p:nvGraphicFramePr>
          <p:cNvPr id="20496" name="Group 16"/>
          <p:cNvGraphicFramePr>
            <a:graphicFrameLocks noGrp="1"/>
          </p:cNvGraphicFramePr>
          <p:nvPr/>
        </p:nvGraphicFramePr>
        <p:xfrm>
          <a:off x="990600" y="4419600"/>
          <a:ext cx="6934200" cy="2074864"/>
        </p:xfrm>
        <a:graphic>
          <a:graphicData uri="http://schemas.openxmlformats.org/drawingml/2006/table">
            <a:tbl>
              <a:tblPr/>
              <a:tblGrid>
                <a:gridCol w="2311400"/>
                <a:gridCol w="2311400"/>
                <a:gridCol w="2311400"/>
              </a:tblGrid>
              <a:tr h="5191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I can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34" marB="4573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hlink"/>
                        </a:gs>
                        <a:gs pos="100000">
                          <a:srgbClr val="D1EEFF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I can’t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34" marB="4573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hlink"/>
                        </a:gs>
                        <a:gs pos="100000">
                          <a:srgbClr val="D1EEFF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Who can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?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34" marB="4573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hlink"/>
                        </a:gs>
                        <a:gs pos="100000">
                          <a:srgbClr val="D1EEFF"/>
                        </a:gs>
                      </a:gsLst>
                      <a:lin ang="5400000" scaled="1"/>
                    </a:gradFill>
                  </a:tcPr>
                </a:tc>
              </a:tr>
              <a:tr h="5191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cook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34" marB="4573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hlink"/>
                        </a:gs>
                        <a:gs pos="100000">
                          <a:srgbClr val="D1EEFF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34" marB="4573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hlink"/>
                        </a:gs>
                        <a:gs pos="100000">
                          <a:srgbClr val="D1EEFF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34" marB="4573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hlink"/>
                        </a:gs>
                        <a:gs pos="100000">
                          <a:srgbClr val="D1EEFF"/>
                        </a:gs>
                      </a:gsLst>
                      <a:lin ang="5400000" scaled="1"/>
                    </a:gradFill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swim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34" marB="4573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hlink"/>
                        </a:gs>
                        <a:gs pos="100000">
                          <a:srgbClr val="D1EEFF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34" marB="4573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hlink"/>
                        </a:gs>
                        <a:gs pos="100000">
                          <a:srgbClr val="D1EEFF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34" marB="4573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hlink"/>
                        </a:gs>
                        <a:gs pos="100000">
                          <a:srgbClr val="D1EEFF"/>
                        </a:gs>
                      </a:gsLst>
                      <a:lin ang="5400000" scaled="1"/>
                    </a:gradFill>
                  </a:tcPr>
                </a:tc>
              </a:tr>
              <a:tr h="5191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…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34" marB="4573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hlink"/>
                        </a:gs>
                        <a:gs pos="100000">
                          <a:srgbClr val="D1EEFF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34" marB="4573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hlink"/>
                        </a:gs>
                        <a:gs pos="100000">
                          <a:srgbClr val="D1EEFF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34" marB="4573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hlink"/>
                        </a:gs>
                        <a:gs pos="100000">
                          <a:srgbClr val="D1EEFF"/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Rectangle 27"/>
          <p:cNvSpPr>
            <a:spLocks noChangeArrowheads="1"/>
          </p:cNvSpPr>
          <p:nvPr/>
        </p:nvSpPr>
        <p:spPr bwMode="auto">
          <a:xfrm>
            <a:off x="2514600" y="1524000"/>
            <a:ext cx="4373563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4800" b="1" i="0" u="none" strike="noStrike" kern="1200" cap="none" spc="0" normalizeH="0" baseline="0" noProof="0" smtClean="0">
                <a:ln>
                  <a:noFill/>
                </a:ln>
                <a:solidFill>
                  <a:srgbClr val="CC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Read and write</a:t>
            </a:r>
            <a:r>
              <a:rPr kumimoji="0" lang="en-US" sz="4800" b="1" i="0" u="none" strike="noStrike" kern="1200" cap="none" spc="0" normalizeH="0" baseline="0" noProof="0" smtClean="0">
                <a:ln>
                  <a:noFill/>
                </a:ln>
                <a:solidFill>
                  <a:srgbClr val="FF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4800" b="1" i="0" u="none" strike="noStrike" kern="1200" cap="none" spc="0" normalizeH="0" baseline="0" noProof="0" smtClean="0">
              <a:ln>
                <a:noFill/>
              </a:ln>
              <a:solidFill>
                <a:srgbClr val="FF33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483" name="Line 60"/>
          <p:cNvSpPr/>
          <p:nvPr/>
        </p:nvSpPr>
        <p:spPr>
          <a:xfrm>
            <a:off x="1331913" y="2565400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484" name="Line 62"/>
          <p:cNvSpPr/>
          <p:nvPr/>
        </p:nvSpPr>
        <p:spPr>
          <a:xfrm>
            <a:off x="1619250" y="2997200"/>
            <a:ext cx="5040313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485" name="Line 63"/>
          <p:cNvSpPr/>
          <p:nvPr/>
        </p:nvSpPr>
        <p:spPr>
          <a:xfrm>
            <a:off x="1619250" y="3141663"/>
            <a:ext cx="5040313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486" name="Line 64"/>
          <p:cNvSpPr/>
          <p:nvPr/>
        </p:nvSpPr>
        <p:spPr>
          <a:xfrm>
            <a:off x="1619250" y="3355975"/>
            <a:ext cx="5040313" cy="158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487" name="Line 65"/>
          <p:cNvSpPr/>
          <p:nvPr/>
        </p:nvSpPr>
        <p:spPr>
          <a:xfrm>
            <a:off x="1619250" y="3500438"/>
            <a:ext cx="496887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12" name="Text Box 58"/>
          <p:cNvSpPr txBox="1">
            <a:spLocks noChangeArrowheads="1"/>
          </p:cNvSpPr>
          <p:nvPr/>
        </p:nvSpPr>
        <p:spPr bwMode="auto">
          <a:xfrm>
            <a:off x="1571625" y="2857500"/>
            <a:ext cx="7215188" cy="3140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algn="just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3600" b="1" kern="1200" cap="none" spc="0" normalizeH="0" baseline="0" noProof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Can you play basketball？</a:t>
            </a:r>
            <a:endParaRPr kumimoji="0" lang="en-US" sz="3600" b="1" kern="1200" cap="none" spc="0" normalizeH="0" baseline="0" noProof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algn="just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3600" b="1" kern="1200" cap="none" spc="0" normalizeH="0" baseline="0" noProof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No, I can’t. </a:t>
            </a:r>
            <a:endParaRPr kumimoji="0" lang="en-US" sz="3600" b="1" kern="1200" cap="none" spc="0" normalizeH="0" baseline="0" noProof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algn="just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3600" b="1" kern="1200" cap="none" spc="0" normalizeH="0" baseline="0" noProof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Can you sing songs? </a:t>
            </a:r>
            <a:endParaRPr kumimoji="0" lang="en-US" sz="3600" b="1" kern="1200" cap="none" spc="0" normalizeH="0" baseline="0" noProof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algn="just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3600" b="1" kern="1200" cap="none" spc="0" normalizeH="0" baseline="0" noProof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Yes, I can.</a:t>
            </a:r>
            <a:r>
              <a:rPr kumimoji="0" lang="en-US" sz="3600" b="1" kern="1200" cap="none" spc="0" normalizeH="0" baseline="0" noProof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kumimoji="0" lang="zh-CN" altLang="en-US" sz="3600" b="1" kern="1200" cap="none" spc="0" normalizeH="0" baseline="0" noProof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489" name="Line 66"/>
          <p:cNvSpPr/>
          <p:nvPr/>
        </p:nvSpPr>
        <p:spPr>
          <a:xfrm>
            <a:off x="1619250" y="3860800"/>
            <a:ext cx="489743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490" name="Line 67"/>
          <p:cNvSpPr/>
          <p:nvPr/>
        </p:nvSpPr>
        <p:spPr>
          <a:xfrm>
            <a:off x="1547813" y="4005263"/>
            <a:ext cx="496887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491" name="Line 68"/>
          <p:cNvSpPr/>
          <p:nvPr/>
        </p:nvSpPr>
        <p:spPr>
          <a:xfrm>
            <a:off x="1547813" y="4149725"/>
            <a:ext cx="496887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492" name="Line 69"/>
          <p:cNvSpPr/>
          <p:nvPr/>
        </p:nvSpPr>
        <p:spPr>
          <a:xfrm>
            <a:off x="1547813" y="4292600"/>
            <a:ext cx="496887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493" name="Line 70"/>
          <p:cNvSpPr/>
          <p:nvPr/>
        </p:nvSpPr>
        <p:spPr>
          <a:xfrm>
            <a:off x="1619250" y="4652963"/>
            <a:ext cx="496887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494" name="Line 71"/>
          <p:cNvSpPr/>
          <p:nvPr/>
        </p:nvSpPr>
        <p:spPr>
          <a:xfrm>
            <a:off x="1619250" y="4797425"/>
            <a:ext cx="496887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495" name="Line 72"/>
          <p:cNvSpPr/>
          <p:nvPr/>
        </p:nvSpPr>
        <p:spPr>
          <a:xfrm>
            <a:off x="1692275" y="5013325"/>
            <a:ext cx="48958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496" name="Line 73"/>
          <p:cNvSpPr/>
          <p:nvPr/>
        </p:nvSpPr>
        <p:spPr>
          <a:xfrm>
            <a:off x="1692275" y="5157788"/>
            <a:ext cx="4824413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497" name="Line 74"/>
          <p:cNvSpPr/>
          <p:nvPr/>
        </p:nvSpPr>
        <p:spPr>
          <a:xfrm>
            <a:off x="1692275" y="5445125"/>
            <a:ext cx="475138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498" name="Line 75"/>
          <p:cNvSpPr/>
          <p:nvPr/>
        </p:nvSpPr>
        <p:spPr>
          <a:xfrm>
            <a:off x="1692275" y="5589588"/>
            <a:ext cx="4679950" cy="7143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499" name="Line 76"/>
          <p:cNvSpPr/>
          <p:nvPr/>
        </p:nvSpPr>
        <p:spPr>
          <a:xfrm>
            <a:off x="1692275" y="5805488"/>
            <a:ext cx="46799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00" name="Line 77"/>
          <p:cNvSpPr/>
          <p:nvPr/>
        </p:nvSpPr>
        <p:spPr>
          <a:xfrm>
            <a:off x="1763713" y="5949950"/>
            <a:ext cx="46799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1512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>
                                            <p:txEl>
                                              <p:charRg st="25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1512">
                                            <p:txEl>
                                              <p:charRg st="25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>
                                            <p:txEl>
                                              <p:charRg st="39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1512">
                                            <p:txEl>
                                              <p:charRg st="39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>
                                            <p:txEl>
                                              <p:charRg st="60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21512">
                                            <p:txEl>
                                              <p:charRg st="60" end="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2" grpId="0" advAuto="100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WordArt 2"/>
          <p:cNvSpPr/>
          <p:nvPr/>
        </p:nvSpPr>
        <p:spPr>
          <a:xfrm>
            <a:off x="323850" y="2349500"/>
            <a:ext cx="4540250" cy="1844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Let's learn!</a:t>
            </a:r>
            <a:endParaRPr lang="zh-CN" altLang="en-US" sz="3600" b="1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r="100000" b="10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075" name="Picture 3" descr="C:\Users\Administrator\Desktop\资源\pictures\人物\QQ图片20141010224744.jpgQQ图片201410102247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64163" y="333375"/>
            <a:ext cx="3408362" cy="4346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WordArt 3"/>
          <p:cNvSpPr>
            <a:spLocks noTextEdit="1"/>
          </p:cNvSpPr>
          <p:nvPr/>
        </p:nvSpPr>
        <p:spPr>
          <a:xfrm>
            <a:off x="1857375" y="285750"/>
            <a:ext cx="4305300" cy="7715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 eaLnBrk="0" hangingPunct="0"/>
            <a:r>
              <a:rPr lang="zh-CN" altLang="en-US" sz="3600" b="1" spc="720">
                <a:ln w="2540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DCEBF5">
                        <a:alpha val="100000"/>
                      </a:srgbClr>
                    </a:gs>
                    <a:gs pos="8000">
                      <a:srgbClr val="83A7C3">
                        <a:alpha val="100000"/>
                      </a:srgbClr>
                    </a:gs>
                    <a:gs pos="13000">
                      <a:srgbClr val="768FB9">
                        <a:alpha val="100000"/>
                      </a:srgbClr>
                    </a:gs>
                    <a:gs pos="21001">
                      <a:srgbClr val="83A7C3">
                        <a:alpha val="100000"/>
                      </a:srgbClr>
                    </a:gs>
                    <a:gs pos="52000">
                      <a:srgbClr val="FFFFFF">
                        <a:alpha val="100000"/>
                      </a:srgbClr>
                    </a:gs>
                    <a:gs pos="56000">
                      <a:srgbClr val="9C6563">
                        <a:alpha val="100000"/>
                      </a:srgbClr>
                    </a:gs>
                    <a:gs pos="58000">
                      <a:srgbClr val="80302D">
                        <a:alpha val="100000"/>
                      </a:srgbClr>
                    </a:gs>
                    <a:gs pos="71001">
                      <a:srgbClr val="C0524E">
                        <a:alpha val="100000"/>
                      </a:srgbClr>
                    </a:gs>
                    <a:gs pos="94000">
                      <a:srgbClr val="EBDAD4">
                        <a:alpha val="100000"/>
                      </a:srgbClr>
                    </a:gs>
                    <a:gs pos="100000">
                      <a:srgbClr val="55261C">
                        <a:alpha val="100000"/>
                      </a:srgbClr>
                    </a:gs>
                  </a:gsLst>
                  <a:lin ang="5400000" scaled="1"/>
                  <a:tileRect/>
                </a:gradFill>
                <a:effectLst>
                  <a:outerShdw dist="107763" dir="18900000" algn="ctr" rotWithShape="0">
                    <a:schemeClr val="tx1"/>
                  </a:outerShdw>
                </a:effectLst>
                <a:latin typeface="Arial Black" panose="020B0A04020102020204" charset="0"/>
                <a:ea typeface="Arial Black" panose="020B0A04020102020204" charset="0"/>
              </a:rPr>
              <a:t>Let's read!</a:t>
            </a:r>
            <a:endParaRPr lang="zh-CN" altLang="en-US" sz="3600" b="1" spc="720">
              <a:ln w="25400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DCEBF5">
                      <a:alpha val="100000"/>
                    </a:srgbClr>
                  </a:gs>
                  <a:gs pos="8000">
                    <a:srgbClr val="83A7C3">
                      <a:alpha val="100000"/>
                    </a:srgbClr>
                  </a:gs>
                  <a:gs pos="13000">
                    <a:srgbClr val="768FB9">
                      <a:alpha val="100000"/>
                    </a:srgbClr>
                  </a:gs>
                  <a:gs pos="21001">
                    <a:srgbClr val="83A7C3">
                      <a:alpha val="100000"/>
                    </a:srgbClr>
                  </a:gs>
                  <a:gs pos="52000">
                    <a:srgbClr val="FFFFFF">
                      <a:alpha val="100000"/>
                    </a:srgbClr>
                  </a:gs>
                  <a:gs pos="56000">
                    <a:srgbClr val="9C6563">
                      <a:alpha val="100000"/>
                    </a:srgbClr>
                  </a:gs>
                  <a:gs pos="58000">
                    <a:srgbClr val="80302D">
                      <a:alpha val="100000"/>
                    </a:srgbClr>
                  </a:gs>
                  <a:gs pos="71001">
                    <a:srgbClr val="C0524E">
                      <a:alpha val="100000"/>
                    </a:srgbClr>
                  </a:gs>
                  <a:gs pos="94000">
                    <a:srgbClr val="EBDAD4">
                      <a:alpha val="100000"/>
                    </a:srgbClr>
                  </a:gs>
                  <a:gs pos="100000">
                    <a:srgbClr val="55261C">
                      <a:alpha val="100000"/>
                    </a:srgbClr>
                  </a:gs>
                </a:gsLst>
                <a:lin ang="5400000" scaled="1"/>
                <a:tileRect/>
              </a:gradFill>
              <a:effectLst>
                <a:outerShdw dist="107763" dir="18900000" algn="ctr" rotWithShape="0">
                  <a:schemeClr val="tx1"/>
                </a:outerShdw>
              </a:effectLst>
              <a:latin typeface="Arial Black" panose="020B0A04020102020204" charset="0"/>
              <a:ea typeface="Arial Black" panose="020B0A04020102020204" charset="0"/>
            </a:endParaRPr>
          </a:p>
        </p:txBody>
      </p:sp>
      <p:sp>
        <p:nvSpPr>
          <p:cNvPr id="22531" name="Text Box 40"/>
          <p:cNvSpPr txBox="1">
            <a:spLocks noChangeArrowheads="1"/>
          </p:cNvSpPr>
          <p:nvPr/>
        </p:nvSpPr>
        <p:spPr bwMode="auto">
          <a:xfrm>
            <a:off x="785813" y="1071563"/>
            <a:ext cx="7705725" cy="5140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800" b="1" kern="1200" cap="none" spc="0" normalizeH="0" baseline="0" noProof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  </a:t>
            </a:r>
            <a:r>
              <a:rPr kumimoji="0" lang="en-US" sz="40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Super Boy</a:t>
            </a:r>
            <a:endParaRPr kumimoji="0" lang="en-US" sz="4000" b="1" kern="1200" cap="none" spc="0" normalizeH="0" baseline="0" noProof="0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36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</a:t>
            </a:r>
            <a:r>
              <a:rPr kumimoji="0" lang="en-US" sz="3600" b="1" i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My name is Super boy. I’m six years old, but I’m very strong. At home, I often help my mother. I can cook the meals and clean the room. At school, I’m a good student. I can read English. I can play football. I also like to dance. You see, I’m little, but I’m smart. Am I super? What about you?</a:t>
            </a:r>
            <a:endParaRPr kumimoji="0" lang="zh-CN" altLang="en-US" sz="3600" b="1" i="1" kern="1200" cap="none" spc="0" normalizeH="0" baseline="0" noProof="0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2532" name="Picture 43" descr="图片play football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0"/>
            <a:ext cx="1611312" cy="1635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3" name="Picture 44" descr="图片ride"/>
          <p:cNvPicPr>
            <a:picLocks noChangeAspect="1"/>
          </p:cNvPicPr>
          <p:nvPr/>
        </p:nvPicPr>
        <p:blipFill>
          <a:blip r:embed="rId2">
            <a:lum bright="12000" contrast="12000"/>
          </a:blip>
          <a:stretch>
            <a:fillRect/>
          </a:stretch>
        </p:blipFill>
        <p:spPr>
          <a:xfrm>
            <a:off x="7358063" y="0"/>
            <a:ext cx="1512887" cy="1317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WordArt 5"/>
          <p:cNvSpPr>
            <a:spLocks noTextEdit="1"/>
          </p:cNvSpPr>
          <p:nvPr/>
        </p:nvSpPr>
        <p:spPr>
          <a:xfrm>
            <a:off x="1692275" y="1989138"/>
            <a:ext cx="6000750" cy="19050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36181"/>
              </a:avLst>
            </a:prstTxWarp>
            <a:normAutofit/>
            <a:scene3d>
              <a:camera prst="legacyObliqueTopLeft">
                <a:rot lat="0" lon="0" rev="0"/>
              </a:camera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p>
            <a:pPr algn="ctr" eaLnBrk="0" hangingPunct="0"/>
            <a:r>
              <a:rPr lang="zh-CN" altLang="en-US" sz="4400" b="1" i="1"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  <a:tileRect/>
                </a:gradFill>
                <a:latin typeface="Arial Black" panose="020B0A04020102020204" charset="0"/>
                <a:ea typeface="Arial Black" panose="020B0A04020102020204" charset="0"/>
              </a:rPr>
              <a:t>Thank you!</a:t>
            </a:r>
            <a:endParaRPr lang="zh-CN" altLang="en-US" sz="4400" b="1" i="1">
              <a:gradFill rotWithShape="1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  <a:tileRect/>
              </a:gradFill>
              <a:latin typeface="Arial Black" panose="020B0A04020102020204" charset="0"/>
              <a:ea typeface="Arial Black" panose="020B0A04020102020204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862013"/>
            <a:ext cx="4537075" cy="52276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AutoShape 3"/>
          <p:cNvSpPr/>
          <p:nvPr/>
        </p:nvSpPr>
        <p:spPr>
          <a:xfrm>
            <a:off x="5076825" y="549275"/>
            <a:ext cx="3455988" cy="2016125"/>
          </a:xfrm>
          <a:prstGeom prst="wedgeRoundRectCallout">
            <a:avLst>
              <a:gd name="adj1" fmla="val -56389"/>
              <a:gd name="adj2" fmla="val 73278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4000" dirty="0">
                <a:latin typeface="Times New Roman" panose="02020603050405020304" pitchFamily="18" charset="0"/>
              </a:rPr>
              <a:t>I can play </a:t>
            </a:r>
            <a:endParaRPr lang="zh-CN" altLang="en-US" sz="4000" dirty="0">
              <a:latin typeface="Times New Roman" panose="02020603050405020304" pitchFamily="18" charset="0"/>
            </a:endParaRPr>
          </a:p>
          <a:p>
            <a:pPr algn="ctr"/>
            <a:r>
              <a:rPr lang="zh-CN" altLang="en-US" sz="4000" dirty="0">
                <a:latin typeface="Times New Roman" panose="02020603050405020304" pitchFamily="18" charset="0"/>
              </a:rPr>
              <a:t>basketball.</a:t>
            </a:r>
            <a:endParaRPr lang="zh-CN" altLang="en-US" sz="40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zo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AutoShape 2"/>
          <p:cNvSpPr/>
          <p:nvPr/>
        </p:nvSpPr>
        <p:spPr>
          <a:xfrm>
            <a:off x="4645025" y="692150"/>
            <a:ext cx="3455988" cy="2016125"/>
          </a:xfrm>
          <a:prstGeom prst="wedgeRoundRectCallout">
            <a:avLst>
              <a:gd name="adj1" fmla="val -56389"/>
              <a:gd name="adj2" fmla="val 73278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4000" dirty="0">
                <a:latin typeface="Times New Roman" panose="02020603050405020304" pitchFamily="18" charset="0"/>
              </a:rPr>
              <a:t>I can sing.</a:t>
            </a:r>
            <a:endParaRPr lang="zh-CN" altLang="en-US" sz="4000" dirty="0">
              <a:latin typeface="Times New Roman" panose="02020603050405020304" pitchFamily="18" charset="0"/>
            </a:endParaRPr>
          </a:p>
        </p:txBody>
      </p:sp>
      <p:pic>
        <p:nvPicPr>
          <p:cNvPr id="5123" name="Picture 6" descr="C:\Users\ysoh\AppData\Local\Microsoft\Windows\Temporary Internet Files\Content.IE5\GLP9Z9BZ\MP900409066[1]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650" y="909638"/>
            <a:ext cx="5181600" cy="5181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AutoShape 2"/>
          <p:cNvSpPr/>
          <p:nvPr/>
        </p:nvSpPr>
        <p:spPr>
          <a:xfrm>
            <a:off x="4645025" y="692150"/>
            <a:ext cx="3455988" cy="2016125"/>
          </a:xfrm>
          <a:prstGeom prst="wedgeRoundRectCallout">
            <a:avLst>
              <a:gd name="adj1" fmla="val -56389"/>
              <a:gd name="adj2" fmla="val 73278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4000" dirty="0">
                <a:latin typeface="Times New Roman" panose="02020603050405020304" pitchFamily="18" charset="0"/>
              </a:rPr>
              <a:t>I can draw.</a:t>
            </a:r>
            <a:endParaRPr lang="zh-CN" altLang="en-US" sz="4000" dirty="0">
              <a:latin typeface="Times New Roman" panose="02020603050405020304" pitchFamily="18" charset="0"/>
            </a:endParaRPr>
          </a:p>
        </p:txBody>
      </p:sp>
      <p:pic>
        <p:nvPicPr>
          <p:cNvPr id="7171" name="Picture 5" descr="024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06362" y="1270000"/>
            <a:ext cx="5073650" cy="488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AutoShape 2"/>
          <p:cNvSpPr/>
          <p:nvPr/>
        </p:nvSpPr>
        <p:spPr>
          <a:xfrm>
            <a:off x="4284663" y="692150"/>
            <a:ext cx="3455987" cy="2016125"/>
          </a:xfrm>
          <a:prstGeom prst="wedgeRoundRectCallout">
            <a:avLst>
              <a:gd name="adj1" fmla="val -56389"/>
              <a:gd name="adj2" fmla="val 73278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4000" dirty="0">
                <a:latin typeface="Times New Roman" panose="02020603050405020304" pitchFamily="18" charset="0"/>
              </a:rPr>
              <a:t>I can play the </a:t>
            </a:r>
            <a:endParaRPr lang="zh-CN" altLang="en-US" sz="4000" dirty="0">
              <a:latin typeface="Times New Roman" panose="02020603050405020304" pitchFamily="18" charset="0"/>
            </a:endParaRPr>
          </a:p>
          <a:p>
            <a:pPr algn="ctr"/>
            <a:r>
              <a:rPr lang="zh-CN" altLang="en-US" sz="4000" dirty="0">
                <a:latin typeface="Times New Roman" panose="02020603050405020304" pitchFamily="18" charset="0"/>
              </a:rPr>
              <a:t>violin.</a:t>
            </a:r>
            <a:endParaRPr lang="zh-CN" altLang="en-US" sz="4000" dirty="0">
              <a:latin typeface="Times New Roman" panose="02020603050405020304" pitchFamily="18" charset="0"/>
            </a:endParaRPr>
          </a:p>
        </p:txBody>
      </p:sp>
      <p:pic>
        <p:nvPicPr>
          <p:cNvPr id="7171" name="Picture 2" descr="拉琴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3" y="1125538"/>
            <a:ext cx="3551237" cy="52276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WordArt 2"/>
          <p:cNvSpPr/>
          <p:nvPr/>
        </p:nvSpPr>
        <p:spPr>
          <a:xfrm>
            <a:off x="323850" y="2349500"/>
            <a:ext cx="4540250" cy="1844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Ask and answer</a:t>
            </a:r>
            <a:endParaRPr lang="zh-CN" altLang="en-US" sz="3600" b="1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r="100000" b="10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195" name="Picture 3" descr="C:\Users\Administrator\Desktop\资源\pictures\人物\QQ图片20141010224744.jpgQQ图片201410102247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64163" y="333375"/>
            <a:ext cx="3408362" cy="4346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42" name="圆角矩形标注 3"/>
          <p:cNvSpPr/>
          <p:nvPr/>
        </p:nvSpPr>
        <p:spPr>
          <a:xfrm>
            <a:off x="1785938" y="4725988"/>
            <a:ext cx="4010025" cy="1203325"/>
          </a:xfrm>
          <a:prstGeom prst="wedgeRoundRectCallout">
            <a:avLst>
              <a:gd name="adj1" fmla="val 66282"/>
              <a:gd name="adj2" fmla="val 53444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r>
              <a:rPr lang="en-US" altLang="zh-CN" sz="3600" b="1" dirty="0">
                <a:latin typeface="Times New Roman" panose="02020603050405020304" pitchFamily="18" charset="0"/>
              </a:rPr>
              <a:t>Can you swim?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10243" name="圆角矩形标注 4"/>
          <p:cNvSpPr/>
          <p:nvPr/>
        </p:nvSpPr>
        <p:spPr>
          <a:xfrm>
            <a:off x="6588125" y="836613"/>
            <a:ext cx="2378075" cy="863600"/>
          </a:xfrm>
          <a:prstGeom prst="wedgeRoundRectCallout">
            <a:avLst>
              <a:gd name="adj1" fmla="val -57611"/>
              <a:gd name="adj2" fmla="val 105366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r>
              <a:rPr lang="en-US" altLang="zh-CN" sz="3200" b="1" dirty="0">
                <a:latin typeface="Times New Roman" panose="02020603050405020304" pitchFamily="18" charset="0"/>
              </a:rPr>
              <a:t>Yes, I can.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pic>
        <p:nvPicPr>
          <p:cNvPr id="9220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88" y="188913"/>
            <a:ext cx="6064250" cy="4392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1" name="Picture 5" descr="2957343_172534099_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6688" y="3502025"/>
            <a:ext cx="2360612" cy="3055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bldLvl="0" animBg="1"/>
      <p:bldP spid="1024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4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88" y="188913"/>
            <a:ext cx="4057650" cy="5405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圆角矩形标注 1"/>
          <p:cNvSpPr/>
          <p:nvPr/>
        </p:nvSpPr>
        <p:spPr>
          <a:xfrm>
            <a:off x="4572000" y="5661025"/>
            <a:ext cx="3384550" cy="863600"/>
          </a:xfrm>
          <a:prstGeom prst="wedgeRoundRectCallout">
            <a:avLst>
              <a:gd name="adj1" fmla="val 43528"/>
              <a:gd name="adj2" fmla="val -141319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r>
              <a:rPr lang="en-US" altLang="zh-CN" sz="3600" b="1" dirty="0">
                <a:latin typeface="Times New Roman" panose="02020603050405020304" pitchFamily="18" charset="0"/>
              </a:rPr>
              <a:t>Can you cook?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11268" name="圆角矩形标注 2"/>
          <p:cNvSpPr/>
          <p:nvPr/>
        </p:nvSpPr>
        <p:spPr>
          <a:xfrm>
            <a:off x="5076825" y="692150"/>
            <a:ext cx="2520950" cy="1009650"/>
          </a:xfrm>
          <a:prstGeom prst="wedgeRoundRectCallout">
            <a:avLst>
              <a:gd name="adj1" fmla="val -77773"/>
              <a:gd name="adj2" fmla="val 7069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r>
              <a:rPr lang="en-US" altLang="zh-CN" sz="3600" b="1" dirty="0">
                <a:latin typeface="Times New Roman" panose="02020603050405020304" pitchFamily="18" charset="0"/>
              </a:rPr>
              <a:t>Yes, I can.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pic>
        <p:nvPicPr>
          <p:cNvPr id="10245" name="Picture 5" descr="2957343_172534099_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2225" y="1917700"/>
            <a:ext cx="2193925" cy="2838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ldLvl="0" animBg="1"/>
      <p:bldP spid="11268" grpId="0" bldLvl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ECFF"/>
      </a:hlink>
      <a:folHlink>
        <a:srgbClr val="FFFF66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1326</Words>
  <Application>WPS 演示</Application>
  <PresentationFormat>全屏显示(4:3)</PresentationFormat>
  <Paragraphs>156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8" baseType="lpstr">
      <vt:lpstr>Arial</vt:lpstr>
      <vt:lpstr>宋体</vt:lpstr>
      <vt:lpstr>Wingdings</vt:lpstr>
      <vt:lpstr>Times New Roman</vt:lpstr>
      <vt:lpstr>Arial Black</vt:lpstr>
      <vt:lpstr>Arial Black</vt:lpstr>
      <vt:lpstr>微软雅黑</vt:lpstr>
      <vt:lpstr>Arial Unicode MS</vt:lpstr>
      <vt:lpstr>Tahoma</vt:lpstr>
      <vt:lpstr>Cambria</vt:lpstr>
      <vt:lpstr>黑体</vt:lpstr>
      <vt:lpstr>Arial</vt:lpstr>
      <vt:lpstr>等线</vt:lpstr>
      <vt:lpstr>Calibri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重点、难点</vt:lpstr>
      <vt:lpstr> Can的肯定句及否定句形式： </vt:lpstr>
      <vt:lpstr>Can 的一般疑问句形式： </vt:lpstr>
      <vt:lpstr>Can的肯定及否定回答： 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上帝掷骰子吗</cp:lastModifiedBy>
  <cp:revision>3</cp:revision>
  <dcterms:created xsi:type="dcterms:W3CDTF">2023-09-30T08:43:00Z</dcterms:created>
  <dcterms:modified xsi:type="dcterms:W3CDTF">2023-09-30T12:00:00Z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E800AA4961064DF09F4AF8D99C3CE1BB_13</vt:lpwstr>
  </property>
  <property fmtid="{D5CDD505-2E9C-101B-9397-08002B2CF9AE}" pid="3" name="KSOProductBuildVer">
    <vt:lpwstr>2052-12.1.0.15374</vt:lpwstr>
  </property>
</Properties>
</file>