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6" r:id="rId7"/>
    <p:sldId id="260" r:id="rId8"/>
    <p:sldId id="267" r:id="rId9"/>
    <p:sldId id="268" r:id="rId10"/>
    <p:sldId id="269" r:id="rId11"/>
    <p:sldId id="258" r:id="rId12"/>
    <p:sldId id="275" r:id="rId13"/>
    <p:sldId id="276" r:id="rId14"/>
    <p:sldId id="277" r:id="rId15"/>
    <p:sldId id="278" r:id="rId16"/>
    <p:sldId id="259" r:id="rId17"/>
    <p:sldId id="287" r:id="rId18"/>
    <p:sldId id="261" r:id="rId19"/>
    <p:sldId id="262" r:id="rId20"/>
    <p:sldId id="290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3" userDrawn="1">
          <p15:clr>
            <a:srgbClr val="A4A3A4"/>
          </p15:clr>
        </p15:guide>
        <p15:guide id="2" pos="28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E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35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653" y="682"/>
      </p:cViewPr>
      <p:guideLst>
        <p:guide orient="horz" pos="1623"/>
        <p:guide pos="28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三位数加三位数（二）</a:t>
                  </a:r>
                  <a:endParaRPr lang="zh-CN" altLang="en-US" sz="4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683316" y="601034"/>
            <a:ext cx="23926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460287" y="1851174"/>
            <a:ext cx="7344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97  369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298  456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380  238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479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898" y="2820180"/>
            <a:ext cx="2008697" cy="2013412"/>
          </a:xfrm>
          <a:prstGeom prst="rect">
            <a:avLst/>
          </a:prstGeom>
        </p:spPr>
      </p:pic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036351" y="3237602"/>
            <a:ext cx="6264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683      717      667       836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68399" y="2374394"/>
            <a:ext cx="72008" cy="9352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046071" y="2374394"/>
            <a:ext cx="1590680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780439" y="2302386"/>
            <a:ext cx="1656512" cy="10792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124583" y="2374394"/>
            <a:ext cx="3444272" cy="9352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545077" y="730967"/>
            <a:ext cx="7272808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填上合适的数。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568" y="2120519"/>
            <a:ext cx="69958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499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＋（    ）－（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3968" y="2114151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3568" y="2886583"/>
            <a:ext cx="69958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362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504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362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＋（    ）＋（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88224" y="211415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83968" y="288021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88223" y="288021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65408" y="2787774"/>
            <a:ext cx="1261325" cy="1624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  <p:bldP spid="5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899592" y="643179"/>
            <a:ext cx="7488832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三年级回收废电池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节，四年级回收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节，三年级和四年级一共回收了多少节废电池？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2631932" y="1960364"/>
            <a:ext cx="2913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4506276" y="1954893"/>
            <a:ext cx="2509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（节）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1640" y="4025287"/>
            <a:ext cx="6980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三年级和四年级一共回收了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节废电池。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3991074" y="3502985"/>
            <a:ext cx="6954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1"/>
          <p:cNvSpPr>
            <a:spLocks noChangeArrowheads="1"/>
          </p:cNvSpPr>
          <p:nvPr/>
        </p:nvSpPr>
        <p:spPr bwMode="auto">
          <a:xfrm>
            <a:off x="4344634" y="3502985"/>
            <a:ext cx="6954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4698195" y="3502985"/>
            <a:ext cx="6954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906124" y="2589087"/>
            <a:ext cx="2693490" cy="984250"/>
            <a:chOff x="4640576" y="4272443"/>
            <a:chExt cx="2232025" cy="984250"/>
          </a:xfrm>
        </p:grpSpPr>
        <p:grpSp>
          <p:nvGrpSpPr>
            <p:cNvPr id="15" name="Group 50"/>
            <p:cNvGrpSpPr/>
            <p:nvPr/>
          </p:nvGrpSpPr>
          <p:grpSpPr bwMode="auto">
            <a:xfrm>
              <a:off x="4640576" y="4272443"/>
              <a:ext cx="2232025" cy="984250"/>
              <a:chOff x="2518" y="2834"/>
              <a:chExt cx="1406" cy="620"/>
            </a:xfrm>
          </p:grpSpPr>
          <p:sp>
            <p:nvSpPr>
              <p:cNvPr id="17" name="Rectangle 51"/>
              <p:cNvSpPr>
                <a:spLocks noChangeArrowheads="1"/>
              </p:cNvSpPr>
              <p:nvPr/>
            </p:nvSpPr>
            <p:spPr bwMode="auto">
              <a:xfrm>
                <a:off x="2518" y="2834"/>
                <a:ext cx="140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3 9 8</a:t>
                </a:r>
                <a:endPara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763" y="3454"/>
                <a:ext cx="108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5080283" y="4683771"/>
              <a:ext cx="13538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4 0 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4549853" y="3315329"/>
            <a:ext cx="6934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1"/>
          <p:cNvSpPr>
            <a:spLocks noChangeArrowheads="1"/>
          </p:cNvSpPr>
          <p:nvPr/>
        </p:nvSpPr>
        <p:spPr bwMode="auto">
          <a:xfrm>
            <a:off x="4159533" y="3315329"/>
            <a:ext cx="6934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3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736248" y="639684"/>
            <a:ext cx="7900459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红领巾小学有男生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人，女生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269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人，红领巾小学一共有学生多少人？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2631932" y="1960364"/>
            <a:ext cx="2913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287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269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4506276" y="1954893"/>
            <a:ext cx="2509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3444" y="4026205"/>
            <a:ext cx="6980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红领巾小学一共有学生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3991074" y="3502985"/>
            <a:ext cx="6954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1"/>
          <p:cNvSpPr>
            <a:spLocks noChangeArrowheads="1"/>
          </p:cNvSpPr>
          <p:nvPr/>
        </p:nvSpPr>
        <p:spPr bwMode="auto">
          <a:xfrm>
            <a:off x="4344634" y="3502985"/>
            <a:ext cx="6954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4698195" y="3502985"/>
            <a:ext cx="6954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906124" y="2589087"/>
            <a:ext cx="2693490" cy="984250"/>
            <a:chOff x="4640576" y="4272443"/>
            <a:chExt cx="2232025" cy="984250"/>
          </a:xfrm>
        </p:grpSpPr>
        <p:grpSp>
          <p:nvGrpSpPr>
            <p:cNvPr id="15" name="Group 50"/>
            <p:cNvGrpSpPr/>
            <p:nvPr/>
          </p:nvGrpSpPr>
          <p:grpSpPr bwMode="auto">
            <a:xfrm>
              <a:off x="4640576" y="4272443"/>
              <a:ext cx="2232025" cy="984250"/>
              <a:chOff x="2518" y="2834"/>
              <a:chExt cx="1406" cy="620"/>
            </a:xfrm>
          </p:grpSpPr>
          <p:sp>
            <p:nvSpPr>
              <p:cNvPr id="17" name="Rectangle 51"/>
              <p:cNvSpPr>
                <a:spLocks noChangeArrowheads="1"/>
              </p:cNvSpPr>
              <p:nvPr/>
            </p:nvSpPr>
            <p:spPr bwMode="auto">
              <a:xfrm>
                <a:off x="2518" y="2834"/>
                <a:ext cx="140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2 8 7</a:t>
                </a:r>
                <a:endPara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763" y="3454"/>
                <a:ext cx="108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5080283" y="4683771"/>
              <a:ext cx="13538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 2 6 9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4549853" y="3315329"/>
            <a:ext cx="6934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1"/>
          <p:cNvSpPr>
            <a:spLocks noChangeArrowheads="1"/>
          </p:cNvSpPr>
          <p:nvPr/>
        </p:nvSpPr>
        <p:spPr bwMode="auto">
          <a:xfrm>
            <a:off x="4159533" y="3315329"/>
            <a:ext cx="6934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3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67888" y="784627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4939" y="1672590"/>
            <a:ext cx="4484370" cy="26523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三位数加三位数（连续进位）的笔算方法：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算起，哪一位上的数相加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就向前一位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78" name="Group 58"/>
          <p:cNvGrpSpPr/>
          <p:nvPr/>
        </p:nvGrpSpPr>
        <p:grpSpPr>
          <a:xfrm>
            <a:off x="5749686" y="2464779"/>
            <a:ext cx="2619375" cy="2453640"/>
            <a:chOff x="292" y="2069"/>
            <a:chExt cx="2200" cy="2061"/>
          </a:xfrm>
        </p:grpSpPr>
        <p:sp>
          <p:nvSpPr>
            <p:cNvPr id="17421" name="Rectangle 51"/>
            <p:cNvSpPr/>
            <p:nvPr/>
          </p:nvSpPr>
          <p:spPr>
            <a:xfrm>
              <a:off x="475" y="2069"/>
              <a:ext cx="2017" cy="206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4 4 5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22" y="2861"/>
              <a:ext cx="117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3" name="Rectangle 32"/>
            <p:cNvSpPr/>
            <p:nvPr/>
          </p:nvSpPr>
          <p:spPr>
            <a:xfrm>
              <a:off x="292" y="2489"/>
              <a:ext cx="1954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＋ 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2 9 8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3" name="Rectangle 51"/>
          <p:cNvSpPr/>
          <p:nvPr/>
        </p:nvSpPr>
        <p:spPr>
          <a:xfrm>
            <a:off x="5826521" y="1932649"/>
            <a:ext cx="2640965" cy="68199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298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51"/>
          <p:cNvSpPr/>
          <p:nvPr/>
        </p:nvSpPr>
        <p:spPr>
          <a:xfrm>
            <a:off x="7185421" y="3332189"/>
            <a:ext cx="432435" cy="68199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1"/>
          <p:cNvSpPr/>
          <p:nvPr/>
        </p:nvSpPr>
        <p:spPr>
          <a:xfrm>
            <a:off x="6737746" y="3332189"/>
            <a:ext cx="371475" cy="68199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1"/>
          <p:cNvSpPr/>
          <p:nvPr/>
        </p:nvSpPr>
        <p:spPr>
          <a:xfrm>
            <a:off x="6389131" y="3332189"/>
            <a:ext cx="371475" cy="68199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1"/>
          <p:cNvSpPr/>
          <p:nvPr/>
        </p:nvSpPr>
        <p:spPr>
          <a:xfrm>
            <a:off x="7892811" y="1932649"/>
            <a:ext cx="979170" cy="68199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743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6969521" y="3124544"/>
            <a:ext cx="432435" cy="38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6601856" y="3124544"/>
            <a:ext cx="432435" cy="38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67888" y="784627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4220" y="1899920"/>
            <a:ext cx="4909185" cy="21355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一个数接近整百的数相加，可以把这个数与整百数相加，多加几就减去几，少加几就加上几。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60098" y="1824419"/>
            <a:ext cx="193738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 eaLnBrk="1" hangingPunct="1">
              <a:lnSpc>
                <a:spcPct val="12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298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06708" y="2467674"/>
            <a:ext cx="28435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445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300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14328" y="3051239"/>
            <a:ext cx="18199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745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－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90198" y="3556064"/>
            <a:ext cx="12065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74</a:t>
            </a:r>
            <a:r>
              <a:rPr 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9" grpId="0"/>
      <p:bldP spid="20" grpId="0"/>
      <p:bldP spid="2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7" name="矩形 16"/>
          <p:cNvSpPr/>
          <p:nvPr/>
        </p:nvSpPr>
        <p:spPr>
          <a:xfrm>
            <a:off x="1502410" y="1412240"/>
            <a:ext cx="1750695" cy="405130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238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91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Rectangle 51"/>
          <p:cNvSpPr/>
          <p:nvPr/>
        </p:nvSpPr>
        <p:spPr>
          <a:xfrm>
            <a:off x="3007440" y="1273651"/>
            <a:ext cx="1296590" cy="68199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329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400" name="Text Box 30"/>
          <p:cNvSpPr txBox="1"/>
          <p:nvPr/>
        </p:nvSpPr>
        <p:spPr>
          <a:xfrm>
            <a:off x="785654" y="658894"/>
            <a:ext cx="5254229" cy="58356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先估一估，再笔算下列各题。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16"/>
          <p:cNvSpPr/>
          <p:nvPr/>
        </p:nvSpPr>
        <p:spPr>
          <a:xfrm>
            <a:off x="4486275" y="1412240"/>
            <a:ext cx="2089150" cy="405130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659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6292295" y="1273651"/>
            <a:ext cx="1296590" cy="68199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965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2490" y="2023745"/>
            <a:ext cx="46742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笔算加法时应注意什么？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11240" y="2458085"/>
            <a:ext cx="5943600" cy="1038860"/>
            <a:chOff x="1191" y="4109"/>
            <a:chExt cx="9360" cy="1636"/>
          </a:xfrm>
        </p:grpSpPr>
        <p:sp>
          <p:nvSpPr>
            <p:cNvPr id="16405" name="AutoShape 27"/>
            <p:cNvSpPr/>
            <p:nvPr/>
          </p:nvSpPr>
          <p:spPr>
            <a:xfrm>
              <a:off x="2597" y="4463"/>
              <a:ext cx="7954" cy="1200"/>
            </a:xfrm>
            <a:prstGeom prst="wedgeRoundRectCallout">
              <a:avLst>
                <a:gd name="adj1" fmla="val -51794"/>
                <a:gd name="adj2" fmla="val 27328"/>
                <a:gd name="adj3" fmla="val 16667"/>
              </a:avLst>
            </a:prstGeom>
            <a:noFill/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相同数位对齐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从个位加起。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191" y="4109"/>
              <a:ext cx="1332" cy="1636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2001520" y="3569970"/>
            <a:ext cx="6696075" cy="1211580"/>
            <a:chOff x="3152" y="5622"/>
            <a:chExt cx="10545" cy="1908"/>
          </a:xfrm>
        </p:grpSpPr>
        <p:sp>
          <p:nvSpPr>
            <p:cNvPr id="16408" name="AutoShape 27"/>
            <p:cNvSpPr/>
            <p:nvPr/>
          </p:nvSpPr>
          <p:spPr>
            <a:xfrm>
              <a:off x="3152" y="5824"/>
              <a:ext cx="8778" cy="1706"/>
            </a:xfrm>
            <a:prstGeom prst="wedgeRoundRectCallout">
              <a:avLst>
                <a:gd name="adj1" fmla="val 51287"/>
                <a:gd name="adj2" fmla="val -19225"/>
                <a:gd name="adj3" fmla="val 16667"/>
              </a:avLst>
            </a:prstGeom>
            <a:noFill/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哪一位上的数相加满十，向前一位进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11803" y="5622"/>
              <a:ext cx="1894" cy="189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9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63124" y="3298641"/>
            <a:ext cx="1161388" cy="1426588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4984969" y="2151877"/>
            <a:ext cx="3116924" cy="1146764"/>
            <a:chOff x="2688085" y="3638184"/>
            <a:chExt cx="3342812" cy="1146764"/>
          </a:xfrm>
        </p:grpSpPr>
        <p:sp>
          <p:nvSpPr>
            <p:cNvPr id="202" name="圆角矩形标注 201"/>
            <p:cNvSpPr/>
            <p:nvPr/>
          </p:nvSpPr>
          <p:spPr>
            <a:xfrm>
              <a:off x="2688085" y="3638184"/>
              <a:ext cx="3258376" cy="1146764"/>
            </a:xfrm>
            <a:prstGeom prst="wedgeRoundRectCallout">
              <a:avLst>
                <a:gd name="adj1" fmla="val 27776"/>
                <a:gd name="adj2" fmla="val 6581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873811" y="3733436"/>
              <a:ext cx="315708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说一说从中获得了哪些信息？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595619" y="770418"/>
            <a:ext cx="8313489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某湿地有野生植物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种，野生动物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298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种。该湿地的野生植物和野生动物共有多少种？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2348232" y="2151877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445+298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484001" y="869653"/>
            <a:ext cx="641475" cy="403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6196554" y="869653"/>
            <a:ext cx="641475" cy="403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8699" y="3443902"/>
            <a:ext cx="53644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同桌讨论：如何列竖式计算？解决此类问题要注意什么？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9" grpId="0"/>
      <p:bldP spid="2" grpId="0" bldLvl="0" animBg="1"/>
      <p:bldP spid="3" grpId="0" bldLvl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58301" y="85168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06581" y="915336"/>
            <a:ext cx="396044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445+298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67599" y="2996745"/>
            <a:ext cx="1377815" cy="1377815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707622" y="1640486"/>
            <a:ext cx="2978456" cy="1338554"/>
            <a:chOff x="2411760" y="3465444"/>
            <a:chExt cx="3456384" cy="1338554"/>
          </a:xfrm>
        </p:grpSpPr>
        <p:sp>
          <p:nvSpPr>
            <p:cNvPr id="202" name="云形标注 201"/>
            <p:cNvSpPr/>
            <p:nvPr/>
          </p:nvSpPr>
          <p:spPr>
            <a:xfrm>
              <a:off x="2411760" y="3465444"/>
              <a:ext cx="3456384" cy="1338554"/>
            </a:xfrm>
            <a:prstGeom prst="cloudCallout">
              <a:avLst>
                <a:gd name="adj1" fmla="val 25379"/>
                <a:gd name="adj2" fmla="val 62907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754712" y="3661984"/>
              <a:ext cx="27363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想一想，竖式应该怎样写？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9"/>
          <p:cNvSpPr txBox="1"/>
          <p:nvPr/>
        </p:nvSpPr>
        <p:spPr>
          <a:xfrm>
            <a:off x="4113205" y="1991827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4 4 5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3715996" y="2475864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+ 2 9 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488491" y="3081932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9"/>
          <p:cNvSpPr txBox="1"/>
          <p:nvPr/>
        </p:nvSpPr>
        <p:spPr>
          <a:xfrm>
            <a:off x="4944209" y="3048180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4537017" y="3038907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099358" y="3038907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508104" y="3048180"/>
            <a:ext cx="1800200" cy="689178"/>
          </a:xfrm>
          <a:prstGeom prst="wedgeRoundRectCallout">
            <a:avLst>
              <a:gd name="adj1" fmla="val -58929"/>
              <a:gd name="adj2" fmla="val -50830"/>
              <a:gd name="adj3" fmla="val 16667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，怎样写？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00857" y="2792511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721930" y="3830039"/>
            <a:ext cx="2362237" cy="689178"/>
          </a:xfrm>
          <a:prstGeom prst="wedgeRoundRectCallout">
            <a:avLst>
              <a:gd name="adj1" fmla="val -4795"/>
              <a:gd name="adj2" fmla="val -88607"/>
              <a:gd name="adj3" fmla="val 16667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十位上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，百位进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，十位写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9642" y="278398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187625" y="3392769"/>
            <a:ext cx="2273152" cy="689178"/>
          </a:xfrm>
          <a:prstGeom prst="wedgeRoundRectCallout">
            <a:avLst>
              <a:gd name="adj1" fmla="val 87150"/>
              <a:gd name="adj2" fmla="val -53594"/>
              <a:gd name="adj3" fmla="val 16667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百位上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，百位写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2838" y="1379318"/>
            <a:ext cx="3228960" cy="2074682"/>
            <a:chOff x="709292" y="1724012"/>
            <a:chExt cx="3228960" cy="207468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92" y="1724012"/>
              <a:ext cx="3228960" cy="2074682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1163034" y="2221304"/>
              <a:ext cx="2616510" cy="1057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计算时不要忘记加上进位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7" grpId="0"/>
      <p:bldP spid="8" grpId="0"/>
      <p:bldP spid="9" grpId="0"/>
      <p:bldP spid="10" grpId="0" bldLvl="0" animBg="1"/>
      <p:bldP spid="24" grpId="0"/>
      <p:bldP spid="11" grpId="0" bldLvl="0" animBg="1"/>
      <p:bldP spid="12" grpId="0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056005" y="752475"/>
            <a:ext cx="2762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用竖式计算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110" y="3178810"/>
            <a:ext cx="81521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  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相同数位对齐，从个位算起；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哪一位上相加满十，要向前一位上进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，前一位上的数相加时要加上进位的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5178" name="Group 58"/>
          <p:cNvGrpSpPr/>
          <p:nvPr/>
        </p:nvGrpSpPr>
        <p:grpSpPr>
          <a:xfrm>
            <a:off x="3314700" y="1629410"/>
            <a:ext cx="2619375" cy="2453640"/>
            <a:chOff x="292" y="2069"/>
            <a:chExt cx="2200" cy="2061"/>
          </a:xfrm>
        </p:grpSpPr>
        <p:sp>
          <p:nvSpPr>
            <p:cNvPr id="17421" name="Rectangle 51"/>
            <p:cNvSpPr/>
            <p:nvPr/>
          </p:nvSpPr>
          <p:spPr>
            <a:xfrm>
              <a:off x="475" y="2069"/>
              <a:ext cx="2017" cy="206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4 4 5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22" y="2861"/>
              <a:ext cx="117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3" name="Rectangle 32"/>
            <p:cNvSpPr/>
            <p:nvPr/>
          </p:nvSpPr>
          <p:spPr>
            <a:xfrm>
              <a:off x="292" y="2489"/>
              <a:ext cx="1954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＋ 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2 9 8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5" name="Rectangle 51"/>
          <p:cNvSpPr/>
          <p:nvPr/>
        </p:nvSpPr>
        <p:spPr>
          <a:xfrm>
            <a:off x="3391535" y="1097280"/>
            <a:ext cx="2640965" cy="68199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298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Rectangle 51"/>
          <p:cNvSpPr/>
          <p:nvPr/>
        </p:nvSpPr>
        <p:spPr>
          <a:xfrm>
            <a:off x="4750435" y="2496820"/>
            <a:ext cx="432435" cy="68199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1"/>
          <p:cNvSpPr/>
          <p:nvPr/>
        </p:nvSpPr>
        <p:spPr>
          <a:xfrm>
            <a:off x="4302760" y="2496820"/>
            <a:ext cx="371475" cy="68199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51"/>
          <p:cNvSpPr/>
          <p:nvPr/>
        </p:nvSpPr>
        <p:spPr>
          <a:xfrm>
            <a:off x="3954145" y="2496820"/>
            <a:ext cx="371475" cy="68199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1"/>
          <p:cNvSpPr/>
          <p:nvPr/>
        </p:nvSpPr>
        <p:spPr>
          <a:xfrm>
            <a:off x="5457825" y="1097280"/>
            <a:ext cx="1946275" cy="68199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743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（种）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Rectangle 51"/>
          <p:cNvSpPr>
            <a:spLocks noChangeArrowheads="1"/>
          </p:cNvSpPr>
          <p:nvPr/>
        </p:nvSpPr>
        <p:spPr bwMode="auto">
          <a:xfrm>
            <a:off x="4534535" y="2289175"/>
            <a:ext cx="432435" cy="38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4166870" y="2289175"/>
            <a:ext cx="432435" cy="38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9" grpId="0"/>
      <p:bldP spid="20" grpId="0"/>
      <p:bldP spid="21" grpId="0"/>
      <p:bldP spid="22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13851" y="91391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362131" y="977566"/>
            <a:ext cx="396044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445+298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376784" y="2720179"/>
            <a:ext cx="1767216" cy="176721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663172" y="1702716"/>
            <a:ext cx="2978456" cy="1338554"/>
            <a:chOff x="2411760" y="3465444"/>
            <a:chExt cx="3456384" cy="1338554"/>
          </a:xfrm>
        </p:grpSpPr>
        <p:sp>
          <p:nvSpPr>
            <p:cNvPr id="6" name="云形标注 5"/>
            <p:cNvSpPr/>
            <p:nvPr/>
          </p:nvSpPr>
          <p:spPr>
            <a:xfrm>
              <a:off x="2411760" y="3465444"/>
              <a:ext cx="3456384" cy="1338554"/>
            </a:xfrm>
            <a:prstGeom prst="cloudCallout">
              <a:avLst>
                <a:gd name="adj1" fmla="val 25379"/>
                <a:gd name="adj2" fmla="val 62907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760585" y="3846290"/>
              <a:ext cx="27363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还可以怎样想？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28557" y="2083562"/>
            <a:ext cx="2753929" cy="1273234"/>
          </a:xfrm>
          <a:prstGeom prst="rec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298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51"/>
          <p:cNvSpPr>
            <a:spLocks noChangeArrowheads="1"/>
          </p:cNvSpPr>
          <p:nvPr/>
        </p:nvSpPr>
        <p:spPr bwMode="auto">
          <a:xfrm>
            <a:off x="3824335" y="2216769"/>
            <a:ext cx="24145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445+298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51"/>
          <p:cNvSpPr>
            <a:spLocks noChangeArrowheads="1"/>
          </p:cNvSpPr>
          <p:nvPr/>
        </p:nvSpPr>
        <p:spPr bwMode="auto">
          <a:xfrm>
            <a:off x="3580568" y="2868118"/>
            <a:ext cx="29021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=445+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300-2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51"/>
          <p:cNvSpPr>
            <a:spLocks noChangeArrowheads="1"/>
          </p:cNvSpPr>
          <p:nvPr/>
        </p:nvSpPr>
        <p:spPr bwMode="auto">
          <a:xfrm>
            <a:off x="3580568" y="3481991"/>
            <a:ext cx="29021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=745-2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51"/>
          <p:cNvSpPr>
            <a:spLocks noChangeArrowheads="1"/>
          </p:cNvSpPr>
          <p:nvPr/>
        </p:nvSpPr>
        <p:spPr bwMode="auto">
          <a:xfrm>
            <a:off x="3580567" y="4095864"/>
            <a:ext cx="29021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=743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588979" y="2314187"/>
            <a:ext cx="1080120" cy="108875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标注 39"/>
          <p:cNvSpPr/>
          <p:nvPr/>
        </p:nvSpPr>
        <p:spPr>
          <a:xfrm>
            <a:off x="5318617" y="3705748"/>
            <a:ext cx="2015488" cy="511912"/>
          </a:xfrm>
          <a:prstGeom prst="wedgeRoundRectCallout">
            <a:avLst>
              <a:gd name="adj1" fmla="val -47013"/>
              <a:gd name="adj2" fmla="val -105973"/>
              <a:gd name="adj3" fmla="val 16667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298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11" grpId="0" bldLvl="0" animBg="1"/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58301" y="85168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06581" y="915336"/>
            <a:ext cx="396044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445+298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7909" y="2705895"/>
            <a:ext cx="1161388" cy="1426588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707622" y="1640486"/>
            <a:ext cx="2978456" cy="1338554"/>
            <a:chOff x="2411760" y="3465444"/>
            <a:chExt cx="3456384" cy="1338554"/>
          </a:xfrm>
        </p:grpSpPr>
        <p:sp>
          <p:nvSpPr>
            <p:cNvPr id="202" name="云形标注 201"/>
            <p:cNvSpPr/>
            <p:nvPr/>
          </p:nvSpPr>
          <p:spPr>
            <a:xfrm>
              <a:off x="2411760" y="3465444"/>
              <a:ext cx="3456384" cy="1338554"/>
            </a:xfrm>
            <a:prstGeom prst="cloudCallout">
              <a:avLst>
                <a:gd name="adj1" fmla="val 25379"/>
                <a:gd name="adj2" fmla="val 62907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775239" y="3616864"/>
              <a:ext cx="2736304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举手回答：可以怎样验算？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TextBox 9"/>
          <p:cNvSpPr txBox="1"/>
          <p:nvPr/>
        </p:nvSpPr>
        <p:spPr>
          <a:xfrm>
            <a:off x="5580112" y="796636"/>
            <a:ext cx="2962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743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62838" y="1379318"/>
            <a:ext cx="3228960" cy="2074682"/>
            <a:chOff x="709292" y="1724012"/>
            <a:chExt cx="3228960" cy="2074682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92" y="1724012"/>
              <a:ext cx="3228960" cy="2074682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1163034" y="2221304"/>
              <a:ext cx="2616510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可以用交换加数的位置验算。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Box 9"/>
          <p:cNvSpPr txBox="1"/>
          <p:nvPr/>
        </p:nvSpPr>
        <p:spPr>
          <a:xfrm>
            <a:off x="4232076" y="2362836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2 9 8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2"/>
          <p:cNvSpPr txBox="1"/>
          <p:nvPr/>
        </p:nvSpPr>
        <p:spPr>
          <a:xfrm>
            <a:off x="3834867" y="2846873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+ 4 4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V="1">
            <a:off x="3607362" y="3452941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9"/>
          <p:cNvSpPr txBox="1"/>
          <p:nvPr/>
        </p:nvSpPr>
        <p:spPr>
          <a:xfrm>
            <a:off x="5063080" y="341918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9"/>
          <p:cNvSpPr txBox="1"/>
          <p:nvPr/>
        </p:nvSpPr>
        <p:spPr>
          <a:xfrm>
            <a:off x="4655888" y="3409916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9"/>
          <p:cNvSpPr txBox="1"/>
          <p:nvPr/>
        </p:nvSpPr>
        <p:spPr>
          <a:xfrm>
            <a:off x="4218229" y="3409916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819728" y="316352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418513" y="3154997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标注 57"/>
          <p:cNvSpPr/>
          <p:nvPr/>
        </p:nvSpPr>
        <p:spPr>
          <a:xfrm>
            <a:off x="1918172" y="3556609"/>
            <a:ext cx="2015488" cy="823215"/>
          </a:xfrm>
          <a:prstGeom prst="wedgeRoundRectCallout">
            <a:avLst>
              <a:gd name="adj1" fmla="val 66094"/>
              <a:gd name="adj2" fmla="val -16453"/>
              <a:gd name="adj3" fmla="val 16667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结果相同，计算正确。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0" grpId="0"/>
      <p:bldP spid="51" grpId="0"/>
      <p:bldP spid="53" grpId="0"/>
      <p:bldP spid="54" grpId="0"/>
      <p:bldP spid="55" grpId="0"/>
      <p:bldP spid="56" grpId="0"/>
      <p:bldP spid="57" grpId="0"/>
      <p:bldP spid="5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34465" y="1977504"/>
            <a:ext cx="7254910" cy="2251727"/>
            <a:chOff x="1631454" y="1851670"/>
            <a:chExt cx="6883088" cy="2251727"/>
          </a:xfrm>
        </p:grpSpPr>
        <p:sp>
          <p:nvSpPr>
            <p:cNvPr id="30" name="圆角矩形 29"/>
            <p:cNvSpPr/>
            <p:nvPr/>
          </p:nvSpPr>
          <p:spPr>
            <a:xfrm>
              <a:off x="1631454" y="1851670"/>
              <a:ext cx="5943624" cy="225172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6755266" y="2210389"/>
              <a:ext cx="1759276" cy="1854311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297523" y="2170804"/>
            <a:ext cx="626469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加起；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哪一位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要向前一位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02416" y="680961"/>
            <a:ext cx="6264696" cy="1282539"/>
            <a:chOff x="862447" y="2521364"/>
            <a:chExt cx="4648905" cy="128253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447" y="2521364"/>
              <a:ext cx="901657" cy="83325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764105" y="2603574"/>
              <a:ext cx="37472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三位数加三位数（连续进位）的笔算方法：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"/>
          <p:cNvSpPr txBox="1"/>
          <p:nvPr/>
        </p:nvSpPr>
        <p:spPr>
          <a:xfrm>
            <a:off x="550695" y="770062"/>
            <a:ext cx="45683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列竖式计算并验算。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1475656" y="1942174"/>
            <a:ext cx="75723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165+78=          409+394=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3037845" y="1928731"/>
            <a:ext cx="8366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6683582" y="1929224"/>
            <a:ext cx="12241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9"/>
          <p:cNvSpPr txBox="1"/>
          <p:nvPr/>
        </p:nvSpPr>
        <p:spPr>
          <a:xfrm>
            <a:off x="874731" y="2586213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1 6 5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/>
          <p:nvPr/>
        </p:nvSpPr>
        <p:spPr>
          <a:xfrm>
            <a:off x="667282" y="3070279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7 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15040" y="3676319"/>
            <a:ext cx="1533287" cy="132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9"/>
          <p:cNvSpPr txBox="1"/>
          <p:nvPr/>
        </p:nvSpPr>
        <p:spPr>
          <a:xfrm>
            <a:off x="1657814" y="3637742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9"/>
          <p:cNvSpPr txBox="1"/>
          <p:nvPr/>
        </p:nvSpPr>
        <p:spPr>
          <a:xfrm>
            <a:off x="1230361" y="3633293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9"/>
          <p:cNvSpPr txBox="1"/>
          <p:nvPr/>
        </p:nvSpPr>
        <p:spPr>
          <a:xfrm>
            <a:off x="832889" y="3633293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182265" y="821093"/>
            <a:ext cx="1479268" cy="1479268"/>
          </a:xfrm>
          <a:prstGeom prst="rect">
            <a:avLst/>
          </a:prstGeom>
        </p:spPr>
      </p:pic>
      <p:sp>
        <p:nvSpPr>
          <p:cNvPr id="42" name="TextBox 9"/>
          <p:cNvSpPr txBox="1"/>
          <p:nvPr/>
        </p:nvSpPr>
        <p:spPr>
          <a:xfrm>
            <a:off x="5091089" y="2600684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4 0 9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2"/>
          <p:cNvSpPr txBox="1"/>
          <p:nvPr/>
        </p:nvSpPr>
        <p:spPr>
          <a:xfrm>
            <a:off x="4694138" y="3062989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+ 3 9 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4827680" y="3690790"/>
            <a:ext cx="1537005" cy="164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9"/>
          <p:cNvSpPr txBox="1"/>
          <p:nvPr/>
        </p:nvSpPr>
        <p:spPr>
          <a:xfrm>
            <a:off x="5961687" y="3652213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5548294" y="3652213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9"/>
          <p:cNvSpPr txBox="1"/>
          <p:nvPr/>
        </p:nvSpPr>
        <p:spPr>
          <a:xfrm>
            <a:off x="5119036" y="3643703"/>
            <a:ext cx="5064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91698" y="3393064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25353" y="3399989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33805" y="3393064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1"/>
          <p:cNvSpPr>
            <a:spLocks noChangeArrowheads="1"/>
          </p:cNvSpPr>
          <p:nvPr/>
        </p:nvSpPr>
        <p:spPr bwMode="auto">
          <a:xfrm>
            <a:off x="2175401" y="2894022"/>
            <a:ext cx="8586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3613209" y="2614755"/>
            <a:ext cx="1091226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2784478" y="3106433"/>
            <a:ext cx="20962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+ 1 6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2890064" y="3690790"/>
            <a:ext cx="1611272" cy="59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9"/>
          <p:cNvSpPr txBox="1"/>
          <p:nvPr/>
        </p:nvSpPr>
        <p:spPr>
          <a:xfrm>
            <a:off x="4010823" y="3652213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9"/>
          <p:cNvSpPr txBox="1"/>
          <p:nvPr/>
        </p:nvSpPr>
        <p:spPr>
          <a:xfrm>
            <a:off x="3583370" y="364776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9"/>
          <p:cNvSpPr txBox="1"/>
          <p:nvPr/>
        </p:nvSpPr>
        <p:spPr>
          <a:xfrm>
            <a:off x="3185898" y="364776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844707" y="3407535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386814" y="3407535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273785" y="340862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6395064" y="2920427"/>
            <a:ext cx="8586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9"/>
          <p:cNvSpPr txBox="1"/>
          <p:nvPr/>
        </p:nvSpPr>
        <p:spPr>
          <a:xfrm>
            <a:off x="7387473" y="2609194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3 9 4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12"/>
          <p:cNvSpPr txBox="1"/>
          <p:nvPr/>
        </p:nvSpPr>
        <p:spPr>
          <a:xfrm>
            <a:off x="6990522" y="3071499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+ 4 0 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7124064" y="3699300"/>
            <a:ext cx="1537005" cy="164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9"/>
          <p:cNvSpPr txBox="1"/>
          <p:nvPr/>
        </p:nvSpPr>
        <p:spPr>
          <a:xfrm>
            <a:off x="8258071" y="3660723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9"/>
          <p:cNvSpPr txBox="1"/>
          <p:nvPr/>
        </p:nvSpPr>
        <p:spPr>
          <a:xfrm>
            <a:off x="7844678" y="3660723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9"/>
          <p:cNvSpPr txBox="1"/>
          <p:nvPr/>
        </p:nvSpPr>
        <p:spPr>
          <a:xfrm>
            <a:off x="7415420" y="3652213"/>
            <a:ext cx="5064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021737" y="3408499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570169" y="341713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  <p:bldP spid="37" grpId="0"/>
      <p:bldP spid="39" grpId="0"/>
      <p:bldP spid="40" grpId="0"/>
      <p:bldP spid="41" grpId="0"/>
      <p:bldP spid="42" grpId="0"/>
      <p:bldP spid="43" grpId="0"/>
      <p:bldP spid="45" grpId="0"/>
      <p:bldP spid="46" grpId="0"/>
      <p:bldP spid="47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33" grpId="0"/>
      <p:bldP spid="34" grpId="0"/>
      <p:bldP spid="35" grpId="0"/>
      <p:bldP spid="48" grpId="0"/>
      <p:bldP spid="49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1225</Words>
  <Application>WPS 演示</Application>
  <PresentationFormat>全屏显示(16:9)</PresentationFormat>
  <Paragraphs>310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楷体_GB2312</vt:lpstr>
      <vt:lpstr>新宋体</vt:lpstr>
      <vt:lpstr>Calibri</vt:lpstr>
      <vt:lpstr>等线 Light</vt:lpstr>
      <vt:lpstr>微软雅黑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51</cp:revision>
  <dcterms:created xsi:type="dcterms:W3CDTF">2019-09-02T08:53:00Z</dcterms:created>
  <dcterms:modified xsi:type="dcterms:W3CDTF">2023-09-28T13:37:53Z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F754E94AE81847889A1124DB94758247_12</vt:lpwstr>
  </property>
</Properties>
</file>