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 id="2147483651" r:id="rId3"/>
  </p:sldMasterIdLst>
  <p:notesMasterIdLst>
    <p:notesMasterId r:id="rId18"/>
  </p:notesMasterIdLst>
  <p:handoutMasterIdLst>
    <p:handoutMasterId r:id="rId19"/>
  </p:handoutMasterIdLst>
  <p:sldIdLst>
    <p:sldId id="1135" r:id="rId4"/>
    <p:sldId id="1090" r:id="rId5"/>
    <p:sldId id="1128" r:id="rId6"/>
    <p:sldId id="1129" r:id="rId7"/>
    <p:sldId id="1117" r:id="rId8"/>
    <p:sldId id="1118" r:id="rId9"/>
    <p:sldId id="1099" r:id="rId10"/>
    <p:sldId id="1119" r:id="rId11"/>
    <p:sldId id="1130" r:id="rId12"/>
    <p:sldId id="1131" r:id="rId13"/>
    <p:sldId id="1132" r:id="rId14"/>
    <p:sldId id="1133" r:id="rId15"/>
    <p:sldId id="1134" r:id="rId16"/>
    <p:sldId id="1148" r:id="rId17"/>
  </p:sldIdLst>
  <p:sldSz cx="9144000" cy="5143500" type="screen16x9"/>
  <p:notesSz cx="6858000" cy="9144000"/>
  <p:embeddedFontLst>
    <p:embeddedFont>
      <p:font typeface="黑体" panose="02010609060101010101" pitchFamily="49" charset="-122"/>
      <p:regular r:id="rId24"/>
    </p:embeddedFont>
    <p:embeddedFont>
      <p:font typeface="华文新魏" panose="02010800040101010101" pitchFamily="2" charset="-122"/>
      <p:regular r:id="rId25"/>
    </p:embeddedFont>
    <p:embeddedFont>
      <p:font typeface="方正姚体" panose="02010601030101010101" pitchFamily="2" charset="-122"/>
      <p:regular r:id="rId26"/>
    </p:embeddedFont>
    <p:embeddedFont>
      <p:font typeface="楷体" panose="02010609060101010101" pitchFamily="49" charset="-122"/>
      <p:regular r:id="rId27"/>
    </p:embeddedFont>
    <p:embeddedFont>
      <p:font typeface="汉语拼音" panose="020B0604020202020204" pitchFamily="34" charset="0"/>
      <p:regular r:id="rId28"/>
    </p:embeddedFont>
    <p:embeddedFont>
      <p:font typeface="华文细黑" panose="02010600040101010101" pitchFamily="2" charset="-122"/>
      <p:regular r:id="rId29"/>
    </p:embeddedFont>
    <p:embeddedFont>
      <p:font typeface="微软雅黑" panose="020B0503020204020204" charset="-122"/>
      <p:regular r:id="rId30"/>
    </p:embeddedFont>
    <p:embeddedFont>
      <p:font typeface="Calibri" panose="020F0502020204030204" charset="0"/>
      <p:regular r:id="rId31"/>
      <p:bold r:id="rId32"/>
      <p:italic r:id="rId33"/>
      <p:boldItalic r:id="rId34"/>
    </p:embeddedFont>
  </p:embeddedFontLst>
  <p:custDataLst>
    <p:tags r:id="rId3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userDrawn="1">
          <p15:clr>
            <a:srgbClr val="A4A3A4"/>
          </p15:clr>
        </p15:guide>
        <p15:guide id="2" pos="57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50"/>
    <a:srgbClr val="FF0000"/>
    <a:srgbClr val="0000FF"/>
    <a:srgbClr val="0066FF"/>
    <a:srgbClr val="A38302"/>
    <a:srgbClr val="FEFCDE"/>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73" autoAdjust="0"/>
    <p:restoredTop sz="93225" autoAdjust="0"/>
  </p:normalViewPr>
  <p:slideViewPr>
    <p:cSldViewPr>
      <p:cViewPr varScale="1">
        <p:scale>
          <a:sx n="111" d="100"/>
          <a:sy n="111" d="100"/>
        </p:scale>
        <p:origin x="-174" y="-78"/>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88" d="100"/>
          <a:sy n="88" d="100"/>
        </p:scale>
        <p:origin x="3822" y="102"/>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1.xml"/><Relationship Id="rId34" Type="http://schemas.openxmlformats.org/officeDocument/2006/relationships/font" Target="fonts/font11.fntdata"/><Relationship Id="rId33" Type="http://schemas.openxmlformats.org/officeDocument/2006/relationships/font" Target="fonts/font10.fntdata"/><Relationship Id="rId32" Type="http://schemas.openxmlformats.org/officeDocument/2006/relationships/font" Target="fonts/font9.fntdata"/><Relationship Id="rId31" Type="http://schemas.openxmlformats.org/officeDocument/2006/relationships/font" Target="fonts/font8.fntdata"/><Relationship Id="rId30" Type="http://schemas.openxmlformats.org/officeDocument/2006/relationships/font" Target="fonts/font7.fntdata"/><Relationship Id="rId3" Type="http://schemas.openxmlformats.org/officeDocument/2006/relationships/slideMaster" Target="slideMasters/slideMaster2.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commentAuthors" Target="commentAuthors.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notesMaster" Target="notesMasters/notesMaster1.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8.jpeg"/><Relationship Id="rId5" Type="http://schemas.openxmlformats.org/officeDocument/2006/relationships/slideLayout" Target="../slideLayouts/slideLayout7.xml"/><Relationship Id="rId4" Type="http://schemas.openxmlformats.org/officeDocument/2006/relationships/slideLayout" Target="../slideLayouts/slideLayout6.xml"/><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TextBox 1"/>
          <p:cNvSpPr txBox="1"/>
          <p:nvPr userDrawn="1"/>
        </p:nvSpPr>
        <p:spPr>
          <a:xfrm>
            <a:off x="282705" y="77589"/>
            <a:ext cx="894080" cy="306705"/>
          </a:xfrm>
          <a:prstGeom prst="rect">
            <a:avLst/>
          </a:prstGeom>
          <a:noFill/>
        </p:spPr>
        <p:txBody>
          <a:bodyPr wrap="none" rtlCol="0">
            <a:spAutoFit/>
          </a:bodyPr>
          <a:lstStyle/>
          <a:p>
            <a:r>
              <a:rPr lang="en-US" altLang="zh-CN" dirty="0" smtClean="0">
                <a:latin typeface="黑体" panose="02010609060101010101" pitchFamily="49" charset="-122"/>
                <a:ea typeface="黑体" panose="02010609060101010101" pitchFamily="49" charset="-122"/>
              </a:rPr>
              <a:t>17  </a:t>
            </a:r>
            <a:r>
              <a:rPr lang="zh-CN" altLang="en-US" dirty="0" smtClean="0">
                <a:latin typeface="黑体" panose="02010609060101010101" pitchFamily="49" charset="-122"/>
                <a:ea typeface="黑体" panose="02010609060101010101" pitchFamily="49" charset="-122"/>
              </a:rPr>
              <a:t>麻雀</a:t>
            </a:r>
            <a:endParaRPr lang="zh-CN" altLang="en-US"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32771" y="1622872"/>
            <a:ext cx="1823380" cy="523220"/>
          </a:xfrm>
          <a:prstGeom prst="rect">
            <a:avLst/>
          </a:prstGeom>
          <a:noFill/>
        </p:spPr>
        <p:txBody>
          <a:bodyPr wrap="square" rtlCol="0">
            <a:spAutoFit/>
          </a:bodyPr>
          <a:lstStyle/>
          <a:p>
            <a:r>
              <a:rPr lang="zh-CN" altLang="en-US" sz="2800" dirty="0" smtClean="0"/>
              <a:t>第一课时</a:t>
            </a:r>
            <a:endParaRPr lang="zh-CN" altLang="en-US" sz="2800"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64021" y="2211710"/>
            <a:ext cx="3935081" cy="2619687"/>
          </a:xfrm>
          <a:prstGeom prst="rect">
            <a:avLst/>
          </a:prstGeom>
        </p:spPr>
      </p:pic>
      <p:sp>
        <p:nvSpPr>
          <p:cNvPr id="5" name="TextBox 4"/>
          <p:cNvSpPr txBox="1"/>
          <p:nvPr/>
        </p:nvSpPr>
        <p:spPr>
          <a:xfrm>
            <a:off x="2843808" y="699542"/>
            <a:ext cx="2612343" cy="922020"/>
          </a:xfrm>
          <a:prstGeom prst="rect">
            <a:avLst/>
          </a:prstGeom>
          <a:noFill/>
        </p:spPr>
        <p:txBody>
          <a:bodyPr wrap="square" rtlCol="0">
            <a:spAutoFit/>
          </a:bodyPr>
          <a:lstStyle/>
          <a:p>
            <a:r>
              <a:rPr lang="en-US" altLang="zh-CN" sz="5400" b="1" dirty="0" smtClean="0">
                <a:latin typeface="宋体" panose="02010600030101010101" pitchFamily="2" charset="-122"/>
                <a:ea typeface="宋体" panose="02010600030101010101" pitchFamily="2" charset="-122"/>
              </a:rPr>
              <a:t>17.</a:t>
            </a:r>
            <a:r>
              <a:rPr lang="zh-CN" altLang="en-US" sz="5400" b="1" dirty="0" smtClean="0">
                <a:latin typeface="宋体" panose="02010600030101010101" pitchFamily="2" charset="-122"/>
                <a:ea typeface="宋体" panose="02010600030101010101" pitchFamily="2" charset="-122"/>
              </a:rPr>
              <a:t>麻雀</a:t>
            </a:r>
            <a:endParaRPr lang="zh-CN" altLang="en-US" sz="5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627534"/>
            <a:ext cx="6912768" cy="954107"/>
          </a:xfrm>
          <a:prstGeom prst="rect">
            <a:avLst/>
          </a:prstGeom>
          <a:noFill/>
        </p:spPr>
        <p:txBody>
          <a:bodyPr wrap="square" rtlCol="0">
            <a:spAutoFit/>
          </a:bodyPr>
          <a:lstStyle/>
          <a:p>
            <a:r>
              <a:rPr lang="en-US" altLang="zh-CN" sz="2800" dirty="0" smtClean="0">
                <a:latin typeface="宋体" panose="02010600030101010101" pitchFamily="2" charset="-122"/>
                <a:ea typeface="宋体" panose="02010600030101010101" pitchFamily="2" charset="-122"/>
              </a:rPr>
              <a:t>    </a:t>
            </a:r>
            <a:r>
              <a:rPr lang="zh-CN" altLang="zh-CN" sz="2800" dirty="0" smtClean="0">
                <a:latin typeface="宋体" panose="02010600030101010101" pitchFamily="2" charset="-122"/>
                <a:ea typeface="宋体" panose="02010600030101010101" pitchFamily="2" charset="-122"/>
              </a:rPr>
              <a:t>猎狗</a:t>
            </a:r>
            <a:r>
              <a:rPr lang="zh-CN" altLang="zh-CN" sz="2800" dirty="0">
                <a:latin typeface="宋体" panose="02010600030101010101" pitchFamily="2" charset="-122"/>
                <a:ea typeface="宋体" panose="02010600030101010101" pitchFamily="2" charset="-122"/>
              </a:rPr>
              <a:t>发现小麻雀后，是怎样做的？接着又发生了什么意外情况</a:t>
            </a:r>
            <a:r>
              <a:rPr lang="zh-CN" altLang="zh-CN" sz="2800" dirty="0" smtClean="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
        <p:nvSpPr>
          <p:cNvPr id="3" name="文本框 2"/>
          <p:cNvSpPr txBox="1"/>
          <p:nvPr/>
        </p:nvSpPr>
        <p:spPr>
          <a:xfrm>
            <a:off x="611560" y="1779662"/>
            <a:ext cx="7964188" cy="954107"/>
          </a:xfrm>
          <a:prstGeom prst="rect">
            <a:avLst/>
          </a:prstGeom>
          <a:noFill/>
        </p:spPr>
        <p:txBody>
          <a:bodyPr wrap="square" rtlCol="0">
            <a:spAutoFit/>
          </a:bodyPr>
          <a:lstStyle/>
          <a:p>
            <a:r>
              <a:rPr lang="en-US" altLang="zh-CN" sz="2800" dirty="0" smtClean="0">
                <a:latin typeface="宋体" panose="02010600030101010101" pitchFamily="2" charset="-122"/>
                <a:ea typeface="宋体" panose="02010600030101010101" pitchFamily="2" charset="-122"/>
              </a:rPr>
              <a:t>    </a:t>
            </a:r>
            <a:r>
              <a:rPr lang="zh-CN" altLang="zh-CN" sz="2800" dirty="0" smtClean="0">
                <a:solidFill>
                  <a:srgbClr val="FF0000"/>
                </a:solidFill>
                <a:latin typeface="宋体" panose="02010600030101010101" pitchFamily="2" charset="-122"/>
                <a:ea typeface="宋体" panose="02010600030101010101" pitchFamily="2" charset="-122"/>
              </a:rPr>
              <a:t>猎狗</a:t>
            </a:r>
            <a:r>
              <a:rPr lang="zh-CN" altLang="zh-CN" sz="2800" dirty="0">
                <a:solidFill>
                  <a:srgbClr val="FF0000"/>
                </a:solidFill>
                <a:latin typeface="宋体" panose="02010600030101010101" pitchFamily="2" charset="-122"/>
                <a:ea typeface="宋体" panose="02010600030101010101" pitchFamily="2" charset="-122"/>
              </a:rPr>
              <a:t>慢慢地走近小麻雀，嗅了嗅，张开大嘴，露出锋利的</a:t>
            </a:r>
            <a:r>
              <a:rPr lang="zh-CN" altLang="zh-CN" sz="2800" dirty="0" smtClean="0">
                <a:solidFill>
                  <a:srgbClr val="FF0000"/>
                </a:solidFill>
                <a:latin typeface="宋体" panose="02010600030101010101" pitchFamily="2" charset="-122"/>
                <a:ea typeface="宋体" panose="02010600030101010101" pitchFamily="2" charset="-122"/>
              </a:rPr>
              <a:t>牙齿</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1187624" y="2931790"/>
            <a:ext cx="7128792" cy="954107"/>
          </a:xfrm>
          <a:prstGeom prst="rect">
            <a:avLst/>
          </a:prstGeom>
          <a:noFill/>
        </p:spPr>
        <p:txBody>
          <a:bodyPr wrap="square" rtlCol="0">
            <a:spAutoFit/>
          </a:bodyPr>
          <a:lstStyle/>
          <a:p>
            <a:r>
              <a:rPr lang="zh-CN" altLang="zh-CN" sz="2800" dirty="0">
                <a:solidFill>
                  <a:srgbClr val="FF0000"/>
                </a:solidFill>
                <a:latin typeface="宋体" panose="02010600030101010101" pitchFamily="2" charset="-122"/>
                <a:ea typeface="宋体" panose="02010600030101010101" pitchFamily="2" charset="-122"/>
              </a:rPr>
              <a:t>突然，一只老麻雀从树上飞下来，像一块石头似的落在猎狗</a:t>
            </a:r>
            <a:r>
              <a:rPr lang="zh-CN" altLang="zh-CN" sz="2800" dirty="0" smtClean="0">
                <a:solidFill>
                  <a:srgbClr val="FF0000"/>
                </a:solidFill>
                <a:latin typeface="宋体" panose="02010600030101010101" pitchFamily="2" charset="-122"/>
                <a:ea typeface="宋体" panose="02010600030101010101" pitchFamily="2" charset="-122"/>
              </a:rPr>
              <a:t>跟前</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4397923" y="2309560"/>
            <a:ext cx="2698175" cy="523220"/>
          </a:xfrm>
          <a:prstGeom prst="rect">
            <a:avLst/>
          </a:prstGeom>
          <a:noFill/>
          <a:ln>
            <a:solidFill>
              <a:schemeClr val="accent1">
                <a:shade val="95000"/>
                <a:satMod val="105000"/>
              </a:schemeClr>
            </a:solidFill>
          </a:ln>
        </p:spPr>
        <p:txBody>
          <a:bodyPr wrap="none" rtlCol="0">
            <a:spAutoFit/>
          </a:bodyPr>
          <a:lstStyle/>
          <a:p>
            <a:r>
              <a:rPr lang="zh-CN" altLang="zh-CN" sz="2800" dirty="0">
                <a:latin typeface="宋体" panose="02010600030101010101" pitchFamily="2" charset="-122"/>
                <a:ea typeface="宋体" panose="02010600030101010101" pitchFamily="2" charset="-122"/>
              </a:rPr>
              <a:t>突出紧张的</a:t>
            </a:r>
            <a:r>
              <a:rPr lang="zh-CN" altLang="zh-CN" sz="2800" dirty="0" smtClean="0">
                <a:latin typeface="宋体" panose="02010600030101010101" pitchFamily="2" charset="-122"/>
                <a:ea typeface="宋体" panose="02010600030101010101" pitchFamily="2" charset="-122"/>
              </a:rPr>
              <a:t>气氛</a:t>
            </a:r>
            <a:endParaRPr lang="zh-CN" altLang="en-US" sz="2800" dirty="0">
              <a:latin typeface="宋体" panose="02010600030101010101" pitchFamily="2" charset="-122"/>
              <a:ea typeface="宋体" panose="02010600030101010101" pitchFamily="2" charset="-122"/>
            </a:endParaRPr>
          </a:p>
        </p:txBody>
      </p:sp>
      <p:sp>
        <p:nvSpPr>
          <p:cNvPr id="6" name="文本框 5"/>
          <p:cNvSpPr txBox="1"/>
          <p:nvPr/>
        </p:nvSpPr>
        <p:spPr>
          <a:xfrm>
            <a:off x="4387704" y="3961672"/>
            <a:ext cx="4134465" cy="523220"/>
          </a:xfrm>
          <a:prstGeom prst="rect">
            <a:avLst/>
          </a:prstGeom>
          <a:noFill/>
          <a:ln>
            <a:solidFill>
              <a:schemeClr val="accent1">
                <a:shade val="95000"/>
                <a:satMod val="105000"/>
              </a:schemeClr>
            </a:solidFill>
          </a:ln>
        </p:spPr>
        <p:txBody>
          <a:bodyPr wrap="none" rtlCol="0">
            <a:spAutoFit/>
          </a:bodyPr>
          <a:lstStyle/>
          <a:p>
            <a:r>
              <a:rPr lang="zh-CN" altLang="zh-CN" sz="2800" dirty="0">
                <a:latin typeface="宋体" panose="02010600030101010101" pitchFamily="2" charset="-122"/>
                <a:ea typeface="宋体" panose="02010600030101010101" pitchFamily="2" charset="-122"/>
              </a:rPr>
              <a:t>老麻雀</a:t>
            </a:r>
            <a:r>
              <a:rPr lang="zh-CN" altLang="zh-CN" sz="2800" dirty="0" smtClean="0">
                <a:latin typeface="宋体" panose="02010600030101010101" pitchFamily="2" charset="-122"/>
                <a:ea typeface="宋体" panose="02010600030101010101" pitchFamily="2" charset="-122"/>
              </a:rPr>
              <a:t>的</a:t>
            </a:r>
            <a:r>
              <a:rPr lang="zh-CN" altLang="en-US" sz="2800" dirty="0" smtClean="0">
                <a:latin typeface="宋体" panose="02010600030101010101" pitchFamily="2" charset="-122"/>
                <a:ea typeface="宋体" panose="02010600030101010101" pitchFamily="2" charset="-122"/>
              </a:rPr>
              <a:t>绝望</a:t>
            </a:r>
            <a:r>
              <a:rPr lang="zh-CN" altLang="en-US" sz="2800" dirty="0">
                <a:latin typeface="宋体" panose="02010600030101010101" pitchFamily="2" charset="-122"/>
                <a:ea typeface="宋体" panose="02010600030101010101" pitchFamily="2" charset="-122"/>
              </a:rPr>
              <a:t>、</a:t>
            </a:r>
            <a:r>
              <a:rPr lang="zh-CN" altLang="zh-CN" sz="2800" dirty="0" smtClean="0">
                <a:latin typeface="宋体" panose="02010600030101010101" pitchFamily="2" charset="-122"/>
                <a:ea typeface="宋体" panose="02010600030101010101" pitchFamily="2" charset="-122"/>
              </a:rPr>
              <a:t>急切</a:t>
            </a:r>
            <a:r>
              <a:rPr lang="zh-CN" altLang="en-US" sz="2800" dirty="0" smtClean="0">
                <a:latin typeface="宋体" panose="02010600030101010101" pitchFamily="2" charset="-122"/>
                <a:ea typeface="宋体" panose="02010600030101010101" pitchFamily="2" charset="-122"/>
              </a:rPr>
              <a:t>之情</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90006" y="1763368"/>
            <a:ext cx="2021535" cy="1798121"/>
          </a:xfrm>
          <a:prstGeom prst="rect">
            <a:avLst/>
          </a:prstGeom>
        </p:spPr>
      </p:pic>
      <p:sp>
        <p:nvSpPr>
          <p:cNvPr id="2" name="文本框 1"/>
          <p:cNvSpPr txBox="1"/>
          <p:nvPr/>
        </p:nvSpPr>
        <p:spPr>
          <a:xfrm>
            <a:off x="467544" y="483518"/>
            <a:ext cx="6288901"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老麻雀这么急切地飞下来，要做什么？</a:t>
            </a:r>
            <a:endParaRPr lang="zh-CN" altLang="en-US" sz="2800" dirty="0">
              <a:latin typeface="宋体" panose="02010600030101010101" pitchFamily="2" charset="-122"/>
              <a:ea typeface="宋体" panose="02010600030101010101" pitchFamily="2" charset="-122"/>
            </a:endParaRPr>
          </a:p>
        </p:txBody>
      </p:sp>
      <p:sp>
        <p:nvSpPr>
          <p:cNvPr id="3" name="文本框 2"/>
          <p:cNvSpPr txBox="1"/>
          <p:nvPr/>
        </p:nvSpPr>
        <p:spPr>
          <a:xfrm>
            <a:off x="467544" y="1009725"/>
            <a:ext cx="7848872" cy="954107"/>
          </a:xfrm>
          <a:prstGeom prst="rect">
            <a:avLst/>
          </a:prstGeom>
          <a:noFill/>
        </p:spPr>
        <p:txBody>
          <a:bodyPr wrap="square" rtlCol="0">
            <a:spAutoFit/>
          </a:bodyPr>
          <a:lstStyle/>
          <a:p>
            <a:r>
              <a:rPr lang="zh-CN" altLang="zh-CN" sz="2800" dirty="0">
                <a:solidFill>
                  <a:srgbClr val="FF0000"/>
                </a:solidFill>
                <a:latin typeface="宋体" panose="02010600030101010101" pitchFamily="2" charset="-122"/>
                <a:ea typeface="宋体" panose="02010600030101010101" pitchFamily="2" charset="-122"/>
              </a:rPr>
              <a:t>老麻雀用自己的身躯掩护着小麻雀，想拯救自己的幼儿。</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324484" y="1963832"/>
            <a:ext cx="8351971" cy="523220"/>
          </a:xfrm>
          <a:prstGeom prst="rect">
            <a:avLst/>
          </a:prstGeom>
          <a:noFill/>
        </p:spPr>
        <p:txBody>
          <a:bodyPr wrap="square" rtlCol="0">
            <a:spAutoFit/>
          </a:bodyPr>
          <a:lstStyle/>
          <a:p>
            <a:r>
              <a:rPr lang="zh-CN" altLang="zh-CN" sz="2800" dirty="0">
                <a:latin typeface="宋体" panose="02010600030101010101" pitchFamily="2" charset="-122"/>
                <a:ea typeface="宋体" panose="02010600030101010101" pitchFamily="2" charset="-122"/>
              </a:rPr>
              <a:t>“拯救”一词怎样理解</a:t>
            </a:r>
            <a:r>
              <a:rPr lang="zh-CN" altLang="zh-CN" sz="2800" dirty="0" smtClean="0">
                <a:latin typeface="宋体" panose="02010600030101010101" pitchFamily="2" charset="-122"/>
                <a:ea typeface="宋体" panose="02010600030101010101" pitchFamily="2" charset="-122"/>
              </a:rPr>
              <a:t>？</a:t>
            </a:r>
            <a:endParaRPr lang="zh-CN" altLang="en-US" sz="2800" dirty="0">
              <a:latin typeface="宋体" panose="02010600030101010101" pitchFamily="2" charset="-122"/>
              <a:ea typeface="宋体" panose="02010600030101010101" pitchFamily="2" charset="-122"/>
            </a:endParaRPr>
          </a:p>
        </p:txBody>
      </p:sp>
      <p:sp>
        <p:nvSpPr>
          <p:cNvPr id="6" name="文本框 5"/>
          <p:cNvSpPr txBox="1"/>
          <p:nvPr/>
        </p:nvSpPr>
        <p:spPr>
          <a:xfrm>
            <a:off x="539552" y="2573426"/>
            <a:ext cx="5929828" cy="523220"/>
          </a:xfrm>
          <a:prstGeom prst="rect">
            <a:avLst/>
          </a:prstGeom>
          <a:noFill/>
        </p:spPr>
        <p:txBody>
          <a:bodyPr wrap="none" rtlCol="0">
            <a:spAutoFit/>
          </a:bodyPr>
          <a:lstStyle/>
          <a:p>
            <a:r>
              <a:rPr lang="zh-CN" altLang="en-US" sz="2800" dirty="0" smtClean="0">
                <a:solidFill>
                  <a:srgbClr val="FF0000"/>
                </a:solidFill>
                <a:latin typeface="宋体" panose="02010600030101010101" pitchFamily="2" charset="-122"/>
                <a:ea typeface="宋体" panose="02010600030101010101" pitchFamily="2" charset="-122"/>
              </a:rPr>
              <a:t>拯救：指</a:t>
            </a:r>
            <a:r>
              <a:rPr lang="zh-CN" altLang="en-US" sz="2800" dirty="0">
                <a:solidFill>
                  <a:srgbClr val="FF0000"/>
                </a:solidFill>
                <a:latin typeface="宋体" panose="02010600030101010101" pitchFamily="2" charset="-122"/>
                <a:ea typeface="宋体" panose="02010600030101010101" pitchFamily="2" charset="-122"/>
              </a:rPr>
              <a:t>援助使其脱离危难，危险。</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5395332" y="3185649"/>
            <a:ext cx="1620957" cy="523220"/>
          </a:xfrm>
          <a:prstGeom prst="rect">
            <a:avLst/>
          </a:prstGeom>
          <a:noFill/>
        </p:spPr>
        <p:txBody>
          <a:bodyPr wrap="none" rtlCol="0">
            <a:spAutoFit/>
          </a:bodyPr>
          <a:lstStyle/>
          <a:p>
            <a:r>
              <a:rPr lang="zh-CN" altLang="en-US" sz="2800" dirty="0" smtClean="0">
                <a:solidFill>
                  <a:srgbClr val="FF0000"/>
                </a:solidFill>
                <a:latin typeface="宋体" panose="02010600030101010101" pitchFamily="2" charset="-122"/>
                <a:ea typeface="宋体" panose="02010600030101010101" pitchFamily="2" charset="-122"/>
              </a:rPr>
              <a:t>斗不过。</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8" name="文本框 7"/>
          <p:cNvSpPr txBox="1"/>
          <p:nvPr/>
        </p:nvSpPr>
        <p:spPr>
          <a:xfrm>
            <a:off x="501691" y="4366439"/>
            <a:ext cx="4852610" cy="523220"/>
          </a:xfrm>
          <a:prstGeom prst="rect">
            <a:avLst/>
          </a:prstGeom>
          <a:noFill/>
        </p:spPr>
        <p:txBody>
          <a:bodyPr wrap="none" rtlCol="0">
            <a:spAutoFit/>
          </a:bodyPr>
          <a:lstStyle/>
          <a:p>
            <a:r>
              <a:rPr lang="zh-CN" altLang="en-US" sz="2800" dirty="0">
                <a:solidFill>
                  <a:srgbClr val="FF0000"/>
                </a:solidFill>
                <a:latin typeface="宋体" panose="02010600030101010101" pitchFamily="2" charset="-122"/>
                <a:ea typeface="宋体" panose="02010600030101010101" pitchFamily="2" charset="-122"/>
              </a:rPr>
              <a:t>浑身</a:t>
            </a:r>
            <a:r>
              <a:rPr lang="zh-CN" altLang="en-US" sz="2800" dirty="0" smtClean="0">
                <a:solidFill>
                  <a:srgbClr val="FF0000"/>
                </a:solidFill>
                <a:latin typeface="宋体" panose="02010600030101010101" pitchFamily="2" charset="-122"/>
                <a:ea typeface="宋体" panose="02010600030101010101" pitchFamily="2" charset="-122"/>
              </a:rPr>
              <a:t>发抖，</a:t>
            </a:r>
            <a:r>
              <a:rPr lang="zh-CN" altLang="en-US" sz="2800" dirty="0">
                <a:solidFill>
                  <a:srgbClr val="FF0000"/>
                </a:solidFill>
                <a:latin typeface="宋体" panose="02010600030101010101" pitchFamily="2" charset="-122"/>
                <a:ea typeface="宋体" panose="02010600030101010101" pitchFamily="2" charset="-122"/>
              </a:rPr>
              <a:t>发出嘶哑的声音。</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9" name="文本框 8"/>
          <p:cNvSpPr txBox="1"/>
          <p:nvPr/>
        </p:nvSpPr>
        <p:spPr>
          <a:xfrm>
            <a:off x="536229" y="3201362"/>
            <a:ext cx="4852610"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一只麻雀斗得过一只猎狗吗</a:t>
            </a:r>
            <a:r>
              <a:rPr lang="zh-CN" altLang="zh-CN" sz="2800" dirty="0" smtClean="0">
                <a:latin typeface="宋体" panose="02010600030101010101" pitchFamily="2" charset="-122"/>
                <a:ea typeface="宋体" panose="02010600030101010101" pitchFamily="2" charset="-122"/>
              </a:rPr>
              <a:t>？</a:t>
            </a:r>
            <a:endParaRPr lang="zh-CN" altLang="en-US" sz="2800" dirty="0"/>
          </a:p>
        </p:txBody>
      </p:sp>
      <p:sp>
        <p:nvSpPr>
          <p:cNvPr id="10" name="文本框 9"/>
          <p:cNvSpPr txBox="1"/>
          <p:nvPr/>
        </p:nvSpPr>
        <p:spPr>
          <a:xfrm>
            <a:off x="467544" y="3673352"/>
            <a:ext cx="7366119" cy="738664"/>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老麻雀知不知道这一点，从哪里可以看出来？</a:t>
            </a:r>
            <a:endParaRPr lang="zh-CN" altLang="en-US" sz="2800" dirty="0">
              <a:latin typeface="宋体" panose="02010600030101010101" pitchFamily="2" charset="-122"/>
              <a:ea typeface="宋体" panose="02010600030101010101" pitchFamily="2" charset="-122"/>
            </a:endParaRPr>
          </a:p>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1560" y="627534"/>
            <a:ext cx="7007046"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面对如此无畏的老麻雀，猎狗是怎么做的？</a:t>
            </a:r>
            <a:endParaRPr lang="zh-CN" altLang="en-US" sz="2800" dirty="0">
              <a:latin typeface="宋体" panose="02010600030101010101" pitchFamily="2" charset="-122"/>
              <a:ea typeface="宋体" panose="02010600030101010101" pitchFamily="2" charset="-122"/>
            </a:endParaRPr>
          </a:p>
        </p:txBody>
      </p:sp>
      <p:sp>
        <p:nvSpPr>
          <p:cNvPr id="3" name="文本框 2"/>
          <p:cNvSpPr txBox="1"/>
          <p:nvPr/>
        </p:nvSpPr>
        <p:spPr>
          <a:xfrm>
            <a:off x="611560" y="1290850"/>
            <a:ext cx="3775393"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慢慢地、慢慢地向后退</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580985" y="2016592"/>
            <a:ext cx="4493538"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想一想猎狗为什么会愣住？</a:t>
            </a:r>
            <a:endParaRPr lang="zh-CN" altLang="en-US" sz="2800" dirty="0">
              <a:latin typeface="宋体" panose="02010600030101010101" pitchFamily="2" charset="-122"/>
              <a:ea typeface="宋体" panose="02010600030101010101" pitchFamily="2" charset="-122"/>
            </a:endParaRPr>
          </a:p>
        </p:txBody>
      </p:sp>
      <p:sp>
        <p:nvSpPr>
          <p:cNvPr id="5" name="文本框 4"/>
          <p:cNvSpPr txBox="1"/>
          <p:nvPr/>
        </p:nvSpPr>
        <p:spPr>
          <a:xfrm>
            <a:off x="467544" y="3369505"/>
            <a:ext cx="6647974"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“慢慢地、慢慢地向后退”说明了什么？</a:t>
            </a:r>
            <a:endParaRPr lang="zh-CN" altLang="en-US" sz="2800" dirty="0">
              <a:latin typeface="宋体" panose="02010600030101010101" pitchFamily="2" charset="-122"/>
              <a:ea typeface="宋体" panose="02010600030101010101" pitchFamily="2" charset="-122"/>
            </a:endParaRPr>
          </a:p>
        </p:txBody>
      </p:sp>
      <p:sp>
        <p:nvSpPr>
          <p:cNvPr id="6" name="文本框 5"/>
          <p:cNvSpPr txBox="1"/>
          <p:nvPr/>
        </p:nvSpPr>
        <p:spPr>
          <a:xfrm>
            <a:off x="694647" y="4032821"/>
            <a:ext cx="3416320"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猎狗的发愣和犹豫</a:t>
            </a:r>
            <a:r>
              <a:rPr lang="zh-CN" altLang="zh-CN" sz="2800" dirty="0" smtClean="0">
                <a:solidFill>
                  <a:srgbClr val="FF0000"/>
                </a:solidFill>
                <a:latin typeface="宋体" panose="02010600030101010101" pitchFamily="2" charset="-122"/>
                <a:ea typeface="宋体" panose="02010600030101010101" pitchFamily="2" charset="-122"/>
              </a:rPr>
              <a:t>。</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580985" y="2638338"/>
            <a:ext cx="4493538" cy="523220"/>
          </a:xfrm>
          <a:prstGeom prst="rect">
            <a:avLst/>
          </a:prstGeom>
          <a:noFill/>
        </p:spPr>
        <p:txBody>
          <a:bodyPr wrap="none" rtlCol="0">
            <a:spAutoFit/>
          </a:bodyPr>
          <a:lstStyle/>
          <a:p>
            <a:r>
              <a:rPr lang="zh-CN" altLang="en-US" sz="2800" dirty="0" smtClean="0">
                <a:solidFill>
                  <a:srgbClr val="FF0000"/>
                </a:solidFill>
                <a:latin typeface="宋体" panose="02010600030101010101" pitchFamily="2" charset="-122"/>
                <a:ea typeface="宋体" panose="02010600030101010101" pitchFamily="2" charset="-122"/>
              </a:rPr>
              <a:t>被老麻雀的勇气给镇住了。</a:t>
            </a:r>
            <a:endParaRPr lang="zh-CN" altLang="en-US" sz="2800" dirty="0">
              <a:solidFill>
                <a:srgbClr val="FF0000"/>
              </a:solidFill>
              <a:latin typeface="宋体" panose="02010600030101010101" pitchFamily="2" charset="-122"/>
              <a:ea typeface="宋体" panose="02010600030101010101" pitchFamily="2"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09162" y="1370771"/>
            <a:ext cx="2612712" cy="17907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050"/>
                                        </p:tgtEl>
                                        <p:attrNameLst>
                                          <p:attrName>style.visibility</p:attrName>
                                        </p:attrNameLst>
                                      </p:cBhvr>
                                      <p:to>
                                        <p:strVal val="visible"/>
                                      </p:to>
                                    </p:set>
                                    <p:animEffect transition="in" filter="wipe(down)">
                                      <p:cBhvr>
                                        <p:cTn id="4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1560" y="483518"/>
            <a:ext cx="7776864" cy="1815882"/>
          </a:xfrm>
          <a:prstGeom prst="rect">
            <a:avLst/>
          </a:prstGeom>
          <a:noFill/>
        </p:spPr>
        <p:txBody>
          <a:bodyPr wrap="square" rtlCol="0">
            <a:spAutoFit/>
          </a:bodyPr>
          <a:lstStyle/>
          <a:p>
            <a:r>
              <a:rPr lang="en-US" altLang="zh-CN" sz="2800" dirty="0" smtClean="0">
                <a:latin typeface="宋体" panose="02010600030101010101" pitchFamily="2" charset="-122"/>
                <a:ea typeface="宋体" panose="02010600030101010101" pitchFamily="2" charset="-122"/>
              </a:rPr>
              <a:t>    </a:t>
            </a:r>
            <a:r>
              <a:rPr lang="zh-CN" altLang="zh-CN" sz="2800" dirty="0" smtClean="0">
                <a:latin typeface="宋体" panose="02010600030101010101" pitchFamily="2" charset="-122"/>
                <a:ea typeface="宋体" panose="02010600030101010101" pitchFamily="2" charset="-122"/>
              </a:rPr>
              <a:t>由于</a:t>
            </a:r>
            <a:r>
              <a:rPr lang="zh-CN" altLang="zh-CN" sz="2800" dirty="0">
                <a:latin typeface="宋体" panose="02010600030101010101" pitchFamily="2" charset="-122"/>
                <a:ea typeface="宋体" panose="02010600030101010101" pitchFamily="2" charset="-122"/>
              </a:rPr>
              <a:t>老麻雀对小麻雀的爱，他不畏凶残的猎狗，勇敢地飞下来准备与猎狗搏斗，猎狗竟然在小小的麻雀面前愣住了，后退了，这告诉我们什么呢</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3" name="文本框 2"/>
          <p:cNvSpPr txBox="1"/>
          <p:nvPr/>
        </p:nvSpPr>
        <p:spPr>
          <a:xfrm>
            <a:off x="1259632" y="2571750"/>
            <a:ext cx="5929828" cy="1823576"/>
          </a:xfrm>
          <a:prstGeom prst="rect">
            <a:avLst/>
          </a:prstGeom>
          <a:noFill/>
        </p:spPr>
        <p:txBody>
          <a:bodyPr wrap="none" rtlCol="0">
            <a:spAutoFit/>
          </a:bodyPr>
          <a:lstStyle/>
          <a:p>
            <a:pPr>
              <a:lnSpc>
                <a:spcPts val="4500"/>
              </a:lnSpc>
            </a:pPr>
            <a:r>
              <a:rPr lang="zh-CN" altLang="zh-CN" sz="2800" dirty="0">
                <a:solidFill>
                  <a:srgbClr val="FF0000"/>
                </a:solidFill>
                <a:latin typeface="宋体" panose="02010600030101010101" pitchFamily="2" charset="-122"/>
                <a:ea typeface="宋体" panose="02010600030101010101" pitchFamily="2" charset="-122"/>
              </a:rPr>
              <a:t>正是这种强大的爱，拯救</a:t>
            </a:r>
            <a:r>
              <a:rPr lang="zh-CN" altLang="zh-CN" sz="2800" dirty="0" smtClean="0">
                <a:solidFill>
                  <a:srgbClr val="FF0000"/>
                </a:solidFill>
                <a:latin typeface="宋体" panose="02010600030101010101" pitchFamily="2" charset="-122"/>
                <a:ea typeface="宋体" panose="02010600030101010101" pitchFamily="2" charset="-122"/>
              </a:rPr>
              <a:t>了小麻雀；</a:t>
            </a:r>
            <a:endParaRPr lang="zh-CN" altLang="zh-CN" sz="2800" dirty="0" smtClean="0">
              <a:solidFill>
                <a:srgbClr val="FF0000"/>
              </a:solidFill>
              <a:latin typeface="宋体" panose="02010600030101010101" pitchFamily="2" charset="-122"/>
              <a:ea typeface="宋体" panose="02010600030101010101" pitchFamily="2" charset="-122"/>
            </a:endParaRPr>
          </a:p>
          <a:p>
            <a:pPr>
              <a:lnSpc>
                <a:spcPts val="4500"/>
              </a:lnSpc>
            </a:pPr>
            <a:r>
              <a:rPr lang="zh-CN" altLang="zh-CN" sz="2800" dirty="0" smtClean="0">
                <a:solidFill>
                  <a:srgbClr val="FF0000"/>
                </a:solidFill>
                <a:latin typeface="宋体" panose="02010600030101010101" pitchFamily="2" charset="-122"/>
                <a:ea typeface="宋体" panose="02010600030101010101" pitchFamily="2" charset="-122"/>
              </a:rPr>
              <a:t>正是这种强大的爱，吓住了猎狗；</a:t>
            </a:r>
            <a:endParaRPr lang="zh-CN" altLang="zh-CN" sz="2800" dirty="0" smtClean="0">
              <a:solidFill>
                <a:srgbClr val="FF0000"/>
              </a:solidFill>
              <a:latin typeface="宋体" panose="02010600030101010101" pitchFamily="2" charset="-122"/>
              <a:ea typeface="宋体" panose="02010600030101010101" pitchFamily="2" charset="-122"/>
            </a:endParaRPr>
          </a:p>
          <a:p>
            <a:pPr>
              <a:lnSpc>
                <a:spcPts val="4500"/>
              </a:lnSpc>
            </a:pPr>
            <a:r>
              <a:rPr lang="zh-CN" altLang="zh-CN" sz="2800" dirty="0" smtClean="0">
                <a:solidFill>
                  <a:srgbClr val="FF0000"/>
                </a:solidFill>
                <a:latin typeface="宋体" panose="02010600030101010101" pitchFamily="2" charset="-122"/>
                <a:ea typeface="宋体" panose="02010600030101010101" pitchFamily="2" charset="-122"/>
              </a:rPr>
              <a:t>正是</a:t>
            </a:r>
            <a:r>
              <a:rPr lang="zh-CN" altLang="zh-CN" sz="2800" dirty="0">
                <a:solidFill>
                  <a:srgbClr val="FF0000"/>
                </a:solidFill>
                <a:latin typeface="宋体" panose="02010600030101010101" pitchFamily="2" charset="-122"/>
                <a:ea typeface="宋体" panose="02010600030101010101" pitchFamily="2" charset="-122"/>
              </a:rPr>
              <a:t>这种强大的爱，感动了“我”。</a:t>
            </a:r>
            <a:endParaRPr lang="zh-CN" altLang="en-US" sz="28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线连接符 21"/>
          <p:cNvCxnSpPr/>
          <p:nvPr/>
        </p:nvCxnSpPr>
        <p:spPr>
          <a:xfrm flipV="1">
            <a:off x="66900" y="1048772"/>
            <a:ext cx="2256668" cy="5754"/>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4" name="同侧圆角矩形 3"/>
          <p:cNvSpPr/>
          <p:nvPr/>
        </p:nvSpPr>
        <p:spPr>
          <a:xfrm>
            <a:off x="251520" y="483518"/>
            <a:ext cx="2000609" cy="516419"/>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000" b="1" dirty="0" smtClean="0">
                <a:latin typeface="华文新魏" panose="02010800040101010101" pitchFamily="2" charset="-122"/>
                <a:ea typeface="华文新魏" panose="02010800040101010101" pitchFamily="2" charset="-122"/>
                <a:cs typeface="黑体" panose="02010609060101010101" pitchFamily="49" charset="-122"/>
              </a:rPr>
              <a:t>导入</a:t>
            </a:r>
            <a:endParaRPr lang="zh-CN" altLang="en-US" sz="3000" b="1" dirty="0">
              <a:latin typeface="华文新魏" panose="02010800040101010101" pitchFamily="2" charset="-122"/>
              <a:ea typeface="华文新魏" panose="02010800040101010101" pitchFamily="2" charset="-122"/>
              <a:cs typeface="黑体" panose="02010609060101010101" pitchFamily="49" charset="-122"/>
            </a:endParaRPr>
          </a:p>
        </p:txBody>
      </p:sp>
      <p:sp>
        <p:nvSpPr>
          <p:cNvPr id="5" name="文本框 4"/>
          <p:cNvSpPr txBox="1"/>
          <p:nvPr/>
        </p:nvSpPr>
        <p:spPr>
          <a:xfrm>
            <a:off x="467545" y="1275606"/>
            <a:ext cx="4752528" cy="3416320"/>
          </a:xfrm>
          <a:prstGeom prst="rect">
            <a:avLst/>
          </a:prstGeom>
          <a:noFill/>
        </p:spPr>
        <p:txBody>
          <a:bodyPr wrap="square" rtlCol="0">
            <a:spAutoFit/>
          </a:bodyPr>
          <a:lstStyle/>
          <a:p>
            <a:r>
              <a:rPr lang="en-US" altLang="zh-CN" sz="1200" b="1" dirty="0" smtClean="0"/>
              <a:t>                </a:t>
            </a:r>
            <a:r>
              <a:rPr lang="zh-CN" altLang="zh-CN" sz="2400" b="1" dirty="0" smtClean="0">
                <a:latin typeface="宋体" panose="02010600030101010101" pitchFamily="2" charset="-122"/>
                <a:ea typeface="宋体" panose="02010600030101010101" pitchFamily="2" charset="-122"/>
              </a:rPr>
              <a:t>今天</a:t>
            </a:r>
            <a:r>
              <a:rPr lang="zh-CN" altLang="zh-CN" sz="2400" b="1" dirty="0">
                <a:latin typeface="宋体" panose="02010600030101010101" pitchFamily="2" charset="-122"/>
                <a:ea typeface="宋体" panose="02010600030101010101" pitchFamily="2" charset="-122"/>
              </a:rPr>
              <a:t>我们要学习的是一百多年前俄国著名作家屠格涅夫写的一篇文学作品的片段。屠格涅夫小时候在农村长大，有许多机会接触大自然，使他深深地爱上了大自然，他的作品常常反映他对农奴的同情，对大自然的热爱。今天学习的《麻雀》就是其中的一篇。</a:t>
            </a:r>
            <a:endParaRPr lang="zh-CN" altLang="zh-CN" sz="2400" b="1" dirty="0">
              <a:latin typeface="宋体" panose="02010600030101010101" pitchFamily="2" charset="-122"/>
              <a:ea typeface="宋体" panose="02010600030101010101" pitchFamily="2"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20073" y="1726257"/>
            <a:ext cx="3344577" cy="25150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552" y="743489"/>
            <a:ext cx="6827510"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）“我”走在林荫道上发生了什么事</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3" name="文本框 2"/>
          <p:cNvSpPr txBox="1"/>
          <p:nvPr/>
        </p:nvSpPr>
        <p:spPr>
          <a:xfrm>
            <a:off x="1475656" y="1297998"/>
            <a:ext cx="2316480" cy="52197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小麻雀掉</a:t>
            </a:r>
            <a:r>
              <a:rPr lang="zh-CN" altLang="zh-CN" sz="2800" dirty="0" smtClean="0">
                <a:solidFill>
                  <a:srgbClr val="FF0000"/>
                </a:solidFill>
                <a:latin typeface="宋体" panose="02010600030101010101" pitchFamily="2" charset="-122"/>
                <a:ea typeface="宋体" panose="02010600030101010101" pitchFamily="2" charset="-122"/>
              </a:rPr>
              <a:t>下来</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539552" y="1789929"/>
            <a:ext cx="3595856"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2</a:t>
            </a:r>
            <a:r>
              <a:rPr lang="zh-CN" altLang="zh-CN" sz="2800" dirty="0">
                <a:latin typeface="宋体" panose="02010600030101010101" pitchFamily="2" charset="-122"/>
                <a:ea typeface="宋体" panose="02010600030101010101" pitchFamily="2" charset="-122"/>
              </a:rPr>
              <a:t>）猎狗想怎么样</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5" name="文本框 4"/>
          <p:cNvSpPr txBox="1"/>
          <p:nvPr/>
        </p:nvSpPr>
        <p:spPr>
          <a:xfrm>
            <a:off x="1475656" y="2344438"/>
            <a:ext cx="4493538"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老麻雀飞下来掩护准备</a:t>
            </a:r>
            <a:r>
              <a:rPr lang="zh-CN" altLang="zh-CN" sz="2800" dirty="0" smtClean="0">
                <a:solidFill>
                  <a:srgbClr val="FF0000"/>
                </a:solidFill>
                <a:latin typeface="宋体" panose="02010600030101010101" pitchFamily="2" charset="-122"/>
                <a:ea typeface="宋体" panose="02010600030101010101" pitchFamily="2" charset="-122"/>
              </a:rPr>
              <a:t>搏斗</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539552" y="2912085"/>
            <a:ext cx="4673074"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3</a:t>
            </a:r>
            <a:r>
              <a:rPr lang="zh-CN" altLang="zh-CN" sz="2800" dirty="0">
                <a:latin typeface="宋体" panose="02010600030101010101" pitchFamily="2" charset="-122"/>
                <a:ea typeface="宋体" panose="02010600030101010101" pitchFamily="2" charset="-122"/>
              </a:rPr>
              <a:t>）老麻雀是怎么对付的</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7" name="文本框 6"/>
          <p:cNvSpPr txBox="1"/>
          <p:nvPr/>
        </p:nvSpPr>
        <p:spPr>
          <a:xfrm>
            <a:off x="1499390" y="3488690"/>
            <a:ext cx="3775393"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猎狗张开露出愣住</a:t>
            </a:r>
            <a:r>
              <a:rPr lang="zh-CN" altLang="zh-CN" sz="2800" dirty="0" smtClean="0">
                <a:solidFill>
                  <a:srgbClr val="FF0000"/>
                </a:solidFill>
                <a:latin typeface="宋体" panose="02010600030101010101" pitchFamily="2" charset="-122"/>
                <a:ea typeface="宋体" panose="02010600030101010101" pitchFamily="2" charset="-122"/>
              </a:rPr>
              <a:t>后退</a:t>
            </a:r>
            <a:endParaRPr lang="zh-CN" altLang="zh-CN" sz="2800" dirty="0">
              <a:solidFill>
                <a:srgbClr val="FF0000"/>
              </a:solidFill>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71185" y="2208466"/>
            <a:ext cx="2573943" cy="1930457"/>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5536" y="613616"/>
            <a:ext cx="4852610"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第一部分（第</a:t>
            </a: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3</a:t>
            </a:r>
            <a:r>
              <a:rPr lang="zh-CN" altLang="zh-CN" sz="2800" dirty="0">
                <a:latin typeface="宋体" panose="02010600030101010101" pitchFamily="2" charset="-122"/>
                <a:ea typeface="宋体" panose="02010600030101010101" pitchFamily="2" charset="-122"/>
              </a:rPr>
              <a:t>自然段）：</a:t>
            </a:r>
            <a:endParaRPr lang="zh-CN" altLang="en-US" sz="2800" dirty="0">
              <a:latin typeface="宋体" panose="02010600030101010101" pitchFamily="2" charset="-122"/>
              <a:ea typeface="宋体" panose="02010600030101010101" pitchFamily="2" charset="-122"/>
            </a:endParaRPr>
          </a:p>
        </p:txBody>
      </p:sp>
      <p:sp>
        <p:nvSpPr>
          <p:cNvPr id="3" name="文本框 2"/>
          <p:cNvSpPr txBox="1"/>
          <p:nvPr/>
        </p:nvSpPr>
        <p:spPr>
          <a:xfrm>
            <a:off x="395536" y="2197355"/>
            <a:ext cx="5391219"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第二部分（第</a:t>
            </a:r>
            <a:r>
              <a:rPr lang="en-US" altLang="zh-CN" sz="2800" dirty="0">
                <a:latin typeface="宋体" panose="02010600030101010101" pitchFamily="2" charset="-122"/>
                <a:ea typeface="宋体" panose="02010600030101010101" pitchFamily="2" charset="-122"/>
              </a:rPr>
              <a:t>4</a:t>
            </a: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5</a:t>
            </a:r>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6</a:t>
            </a:r>
            <a:r>
              <a:rPr lang="zh-CN" altLang="zh-CN" sz="2800" dirty="0">
                <a:latin typeface="宋体" panose="02010600030101010101" pitchFamily="2" charset="-122"/>
                <a:ea typeface="宋体" panose="02010600030101010101" pitchFamily="2" charset="-122"/>
              </a:rPr>
              <a:t>自然段）：</a:t>
            </a:r>
            <a:endParaRPr lang="zh-CN" altLang="en-US" sz="2800" dirty="0">
              <a:latin typeface="宋体" panose="02010600030101010101" pitchFamily="2" charset="-122"/>
              <a:ea typeface="宋体" panose="02010600030101010101" pitchFamily="2" charset="-122"/>
            </a:endParaRPr>
          </a:p>
        </p:txBody>
      </p:sp>
      <p:sp>
        <p:nvSpPr>
          <p:cNvPr id="4" name="文本框 3"/>
          <p:cNvSpPr txBox="1"/>
          <p:nvPr/>
        </p:nvSpPr>
        <p:spPr>
          <a:xfrm>
            <a:off x="369933" y="3355866"/>
            <a:ext cx="4314001"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第三部分（第</a:t>
            </a:r>
            <a:r>
              <a:rPr lang="en-US" altLang="zh-CN" sz="2800" dirty="0">
                <a:latin typeface="宋体" panose="02010600030101010101" pitchFamily="2" charset="-122"/>
                <a:ea typeface="宋体" panose="02010600030101010101" pitchFamily="2" charset="-122"/>
              </a:rPr>
              <a:t>7</a:t>
            </a:r>
            <a:r>
              <a:rPr lang="zh-CN" altLang="zh-CN" sz="2800" dirty="0">
                <a:latin typeface="宋体" panose="02010600030101010101" pitchFamily="2" charset="-122"/>
                <a:ea typeface="宋体" panose="02010600030101010101" pitchFamily="2" charset="-122"/>
              </a:rPr>
              <a:t>自然段）：</a:t>
            </a:r>
            <a:endParaRPr lang="zh-CN" altLang="en-US" sz="2800" dirty="0">
              <a:latin typeface="宋体" panose="02010600030101010101" pitchFamily="2" charset="-122"/>
              <a:ea typeface="宋体" panose="02010600030101010101" pitchFamily="2" charset="-122"/>
            </a:endParaRPr>
          </a:p>
        </p:txBody>
      </p:sp>
      <p:sp>
        <p:nvSpPr>
          <p:cNvPr id="5" name="文本框 4"/>
          <p:cNvSpPr txBox="1"/>
          <p:nvPr/>
        </p:nvSpPr>
        <p:spPr>
          <a:xfrm>
            <a:off x="395536" y="1167695"/>
            <a:ext cx="8079123" cy="954107"/>
          </a:xfrm>
          <a:prstGeom prst="rect">
            <a:avLst/>
          </a:prstGeom>
          <a:noFill/>
          <a:ln>
            <a:noFill/>
          </a:ln>
        </p:spPr>
        <p:txBody>
          <a:bodyPr wrap="square" rtlCol="0">
            <a:spAutoFit/>
          </a:bodyPr>
          <a:lstStyle/>
          <a:p>
            <a:r>
              <a:rPr lang="zh-CN" altLang="zh-CN" sz="2800" dirty="0">
                <a:solidFill>
                  <a:srgbClr val="FF0000"/>
                </a:solidFill>
                <a:latin typeface="宋体" panose="02010600030101010101" pitchFamily="2" charset="-122"/>
                <a:ea typeface="宋体" panose="02010600030101010101" pitchFamily="2" charset="-122"/>
              </a:rPr>
              <a:t>写打猎回来的路上，“我”的猎狗发现了一只掉在地上的小麻雀</a:t>
            </a:r>
            <a:r>
              <a:rPr lang="zh-CN" altLang="zh-CN" sz="2800" dirty="0" smtClean="0">
                <a:solidFill>
                  <a:srgbClr val="FF0000"/>
                </a:solidFill>
                <a:latin typeface="宋体" panose="02010600030101010101" pitchFamily="2" charset="-122"/>
                <a:ea typeface="宋体" panose="02010600030101010101" pitchFamily="2" charset="-122"/>
              </a:rPr>
              <a:t>。</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369933" y="2763277"/>
            <a:ext cx="8802410"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写猎狗想伤害小麻雀，老麻雀飞落下来，保护小麻雀</a:t>
            </a:r>
            <a:r>
              <a:rPr lang="zh-CN" altLang="zh-CN" sz="2800" dirty="0" smtClean="0">
                <a:solidFill>
                  <a:srgbClr val="FF0000"/>
                </a:solidFill>
                <a:latin typeface="宋体" panose="02010600030101010101" pitchFamily="2" charset="-122"/>
                <a:ea typeface="宋体" panose="02010600030101010101" pitchFamily="2" charset="-122"/>
              </a:rPr>
              <a:t>。</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395536" y="3927972"/>
            <a:ext cx="5570756"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写“我”急忙唤回猎狗，走开</a:t>
            </a:r>
            <a:r>
              <a:rPr lang="zh-CN" altLang="zh-CN" sz="2800" dirty="0" smtClean="0">
                <a:solidFill>
                  <a:srgbClr val="FF0000"/>
                </a:solidFill>
                <a:latin typeface="宋体" panose="02010600030101010101" pitchFamily="2" charset="-122"/>
                <a:ea typeface="宋体" panose="02010600030101010101" pitchFamily="2" charset="-122"/>
              </a:rPr>
              <a:t>了</a:t>
            </a:r>
            <a:r>
              <a:rPr lang="zh-CN" altLang="en-US" sz="2800" dirty="0">
                <a:solidFill>
                  <a:srgbClr val="FF0000"/>
                </a:solidFill>
                <a:latin typeface="宋体" panose="02010600030101010101" pitchFamily="2" charset="-122"/>
                <a:ea typeface="宋体" panose="02010600030101010101" pitchFamily="2" charset="-122"/>
              </a:rPr>
              <a:t>。</a:t>
            </a:r>
            <a:endParaRPr lang="zh-CN" altLang="zh-CN" sz="2800" dirty="0">
              <a:solidFill>
                <a:srgbClr val="FF0000"/>
              </a:solidFill>
              <a:latin typeface="宋体" panose="02010600030101010101" pitchFamily="2" charset="-122"/>
              <a:ea typeface="宋体" panose="02010600030101010101" pitchFamily="2" charset="-122"/>
            </a:endParaRPr>
          </a:p>
        </p:txBody>
      </p:sp>
      <p:sp>
        <p:nvSpPr>
          <p:cNvPr id="8" name="文本框 7"/>
          <p:cNvSpPr txBox="1"/>
          <p:nvPr/>
        </p:nvSpPr>
        <p:spPr>
          <a:xfrm>
            <a:off x="5076056" y="606698"/>
            <a:ext cx="1980029" cy="523220"/>
          </a:xfrm>
          <a:prstGeom prst="rect">
            <a:avLst/>
          </a:prstGeom>
          <a:noFill/>
          <a:ln w="19050">
            <a:solidFill>
              <a:srgbClr val="00B050"/>
            </a:solidFill>
          </a:ln>
        </p:spPr>
        <p:txBody>
          <a:bodyPr wrap="none" rtlCol="0">
            <a:spAutoFit/>
          </a:bodyPr>
          <a:lstStyle/>
          <a:p>
            <a:r>
              <a:rPr lang="zh-CN" altLang="zh-CN" sz="2800" dirty="0">
                <a:latin typeface="宋体" panose="02010600030101010101" pitchFamily="2" charset="-122"/>
                <a:ea typeface="宋体" panose="02010600030101010101" pitchFamily="2" charset="-122"/>
              </a:rPr>
              <a:t>事情的起因</a:t>
            </a:r>
            <a:endParaRPr lang="zh-CN" altLang="en-US" sz="2800" dirty="0">
              <a:latin typeface="宋体" panose="02010600030101010101" pitchFamily="2" charset="-122"/>
              <a:ea typeface="宋体" panose="02010600030101010101" pitchFamily="2" charset="-122"/>
            </a:endParaRPr>
          </a:p>
        </p:txBody>
      </p:sp>
      <p:sp>
        <p:nvSpPr>
          <p:cNvPr id="9" name="文本框 8"/>
          <p:cNvSpPr txBox="1"/>
          <p:nvPr/>
        </p:nvSpPr>
        <p:spPr>
          <a:xfrm>
            <a:off x="5508104" y="2159578"/>
            <a:ext cx="1980029" cy="523220"/>
          </a:xfrm>
          <a:prstGeom prst="rect">
            <a:avLst/>
          </a:prstGeom>
          <a:noFill/>
          <a:ln w="19050">
            <a:solidFill>
              <a:srgbClr val="00B050"/>
            </a:solidFill>
          </a:ln>
        </p:spPr>
        <p:txBody>
          <a:bodyPr wrap="none" rtlCol="0">
            <a:spAutoFit/>
          </a:bodyPr>
          <a:lstStyle/>
          <a:p>
            <a:r>
              <a:rPr lang="zh-CN" altLang="zh-CN" sz="2800" dirty="0">
                <a:latin typeface="宋体" panose="02010600030101010101" pitchFamily="2" charset="-122"/>
                <a:ea typeface="宋体" panose="02010600030101010101" pitchFamily="2" charset="-122"/>
              </a:rPr>
              <a:t>事情</a:t>
            </a:r>
            <a:r>
              <a:rPr lang="zh-CN" altLang="zh-CN" sz="2800" dirty="0" smtClean="0">
                <a:latin typeface="宋体" panose="02010600030101010101" pitchFamily="2" charset="-122"/>
                <a:ea typeface="宋体" panose="02010600030101010101" pitchFamily="2" charset="-122"/>
              </a:rPr>
              <a:t>的</a:t>
            </a:r>
            <a:r>
              <a:rPr lang="zh-CN" altLang="en-US" sz="2800" dirty="0" smtClean="0">
                <a:latin typeface="宋体" panose="02010600030101010101" pitchFamily="2" charset="-122"/>
                <a:ea typeface="宋体" panose="02010600030101010101" pitchFamily="2" charset="-122"/>
              </a:rPr>
              <a:t>经过</a:t>
            </a:r>
            <a:endParaRPr lang="zh-CN" altLang="en-US" sz="2800" dirty="0">
              <a:latin typeface="宋体" panose="02010600030101010101" pitchFamily="2" charset="-122"/>
              <a:ea typeface="宋体" panose="02010600030101010101" pitchFamily="2" charset="-122"/>
            </a:endParaRPr>
          </a:p>
        </p:txBody>
      </p:sp>
      <p:sp>
        <p:nvSpPr>
          <p:cNvPr id="10" name="文本框 9"/>
          <p:cNvSpPr txBox="1"/>
          <p:nvPr/>
        </p:nvSpPr>
        <p:spPr>
          <a:xfrm>
            <a:off x="4435097" y="3365528"/>
            <a:ext cx="1980029" cy="523220"/>
          </a:xfrm>
          <a:prstGeom prst="rect">
            <a:avLst/>
          </a:prstGeom>
          <a:noFill/>
          <a:ln w="19050">
            <a:solidFill>
              <a:srgbClr val="00B050"/>
            </a:solidFill>
          </a:ln>
        </p:spPr>
        <p:txBody>
          <a:bodyPr wrap="none" rtlCol="0">
            <a:spAutoFit/>
          </a:bodyPr>
          <a:lstStyle/>
          <a:p>
            <a:r>
              <a:rPr lang="zh-CN" altLang="zh-CN" sz="2800" dirty="0">
                <a:latin typeface="宋体" panose="02010600030101010101" pitchFamily="2" charset="-122"/>
                <a:ea typeface="宋体" panose="02010600030101010101" pitchFamily="2" charset="-122"/>
              </a:rPr>
              <a:t>事情</a:t>
            </a:r>
            <a:r>
              <a:rPr lang="zh-CN" altLang="zh-CN" sz="2800" dirty="0" smtClean="0">
                <a:latin typeface="宋体" panose="02010600030101010101" pitchFamily="2" charset="-122"/>
                <a:ea typeface="宋体" panose="02010600030101010101" pitchFamily="2" charset="-122"/>
              </a:rPr>
              <a:t>的</a:t>
            </a:r>
            <a:r>
              <a:rPr lang="zh-CN" altLang="en-US" sz="2800" dirty="0" smtClean="0">
                <a:latin typeface="宋体" panose="02010600030101010101" pitchFamily="2" charset="-122"/>
                <a:ea typeface="宋体" panose="02010600030101010101" pitchFamily="2" charset="-122"/>
              </a:rPr>
              <a:t>结局</a:t>
            </a:r>
            <a:endParaRPr lang="zh-CN" altLang="en-US" sz="28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1000"/>
                                        <p:tgtEl>
                                          <p:spTgt spid="10"/>
                                        </p:tgtEl>
                                      </p:cBhvr>
                                    </p:animEffect>
                                    <p:anim calcmode="lin" valueType="num">
                                      <p:cBhvr>
                                        <p:cTn id="58" dur="1000" fill="hold"/>
                                        <p:tgtEl>
                                          <p:spTgt spid="10"/>
                                        </p:tgtEl>
                                        <p:attrNameLst>
                                          <p:attrName>ppt_x</p:attrName>
                                        </p:attrNameLst>
                                      </p:cBhvr>
                                      <p:tavLst>
                                        <p:tav tm="0">
                                          <p:val>
                                            <p:strVal val="#ppt_x"/>
                                          </p:val>
                                        </p:tav>
                                        <p:tav tm="100000">
                                          <p:val>
                                            <p:strVal val="#ppt_x"/>
                                          </p:val>
                                        </p:tav>
                                      </p:tavLst>
                                    </p:anim>
                                    <p:anim calcmode="lin" valueType="num">
                                      <p:cBhvr>
                                        <p:cTn id="5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线连接符 21"/>
          <p:cNvCxnSpPr/>
          <p:nvPr/>
        </p:nvCxnSpPr>
        <p:spPr bwMode="auto">
          <a:xfrm flipV="1">
            <a:off x="67370" y="1047080"/>
            <a:ext cx="2255837" cy="6350"/>
          </a:xfrm>
          <a:prstGeom prst="line">
            <a:avLst/>
          </a:prstGeom>
          <a:ln w="38100" cmpd="sng">
            <a:solidFill>
              <a:schemeClr val="accent1">
                <a:lumMod val="60000"/>
                <a:lumOff val="40000"/>
              </a:schemeClr>
            </a:solidFill>
            <a:prstDash val="dash"/>
          </a:ln>
        </p:spPr>
        <p:style>
          <a:lnRef idx="1">
            <a:schemeClr val="dk1"/>
          </a:lnRef>
          <a:fillRef idx="0">
            <a:schemeClr val="dk1"/>
          </a:fillRef>
          <a:effectRef idx="0">
            <a:schemeClr val="dk1"/>
          </a:effectRef>
          <a:fontRef idx="minor">
            <a:schemeClr val="tx1"/>
          </a:fontRef>
        </p:style>
      </p:cxnSp>
      <p:sp>
        <p:nvSpPr>
          <p:cNvPr id="3" name="同侧圆角矩形 2"/>
          <p:cNvSpPr/>
          <p:nvPr/>
        </p:nvSpPr>
        <p:spPr bwMode="auto">
          <a:xfrm>
            <a:off x="251520" y="483518"/>
            <a:ext cx="2000250" cy="515937"/>
          </a:xfrm>
          <a:prstGeom prst="round2SameRect">
            <a:avLst/>
          </a:prstGeom>
          <a:ln>
            <a:noFill/>
          </a:ln>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zh-CN" altLang="en-US" sz="3000" b="1" dirty="0" smtClean="0">
                <a:latin typeface="华文新魏" panose="02010800040101010101" pitchFamily="2" charset="-122"/>
                <a:ea typeface="华文新魏" panose="02010800040101010101" pitchFamily="2" charset="-122"/>
                <a:cs typeface="黑体" panose="02010609060101010101" pitchFamily="49" charset="-122"/>
              </a:rPr>
              <a:t>学习字词</a:t>
            </a:r>
            <a:endParaRPr lang="zh-CN" altLang="en-US" sz="3000" b="1" dirty="0">
              <a:latin typeface="华文新魏" panose="02010800040101010101" pitchFamily="2" charset="-122"/>
              <a:ea typeface="华文新魏" panose="02010800040101010101" pitchFamily="2" charset="-122"/>
              <a:cs typeface="黑体" panose="02010609060101010101" pitchFamily="49" charset="-122"/>
            </a:endParaRPr>
          </a:p>
        </p:txBody>
      </p:sp>
      <p:grpSp>
        <p:nvGrpSpPr>
          <p:cNvPr id="12" name="组合 11"/>
          <p:cNvGrpSpPr/>
          <p:nvPr/>
        </p:nvGrpSpPr>
        <p:grpSpPr>
          <a:xfrm>
            <a:off x="6620255" y="3363838"/>
            <a:ext cx="2523745" cy="1730349"/>
            <a:chOff x="-283761" y="3242513"/>
            <a:chExt cx="4543910" cy="3748564"/>
          </a:xfrm>
        </p:grpSpPr>
        <p:sp>
          <p:nvSpPr>
            <p:cNvPr id="13" name="椭圆 12"/>
            <p:cNvSpPr/>
            <p:nvPr/>
          </p:nvSpPr>
          <p:spPr>
            <a:xfrm>
              <a:off x="-283761" y="5437689"/>
              <a:ext cx="4543910" cy="1553388"/>
            </a:xfrm>
            <a:prstGeom prst="ellipse">
              <a:avLst/>
            </a:prstGeom>
            <a:gradFill flip="none" rotWithShape="1">
              <a:gsLst>
                <a:gs pos="0">
                  <a:schemeClr val="bg1">
                    <a:lumMod val="50000"/>
                  </a:schemeClr>
                </a:gs>
                <a:gs pos="100000">
                  <a:srgbClr val="F2F2F2">
                    <a:alpha val="6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 cstate="print"/>
            <a:stretch>
              <a:fillRect/>
            </a:stretch>
          </p:blipFill>
          <p:spPr>
            <a:xfrm>
              <a:off x="-41208" y="5598452"/>
              <a:ext cx="4170574" cy="1311891"/>
            </a:xfrm>
            <a:prstGeom prst="rect">
              <a:avLst/>
            </a:prstGeom>
          </p:spPr>
        </p:pic>
        <p:sp>
          <p:nvSpPr>
            <p:cNvPr id="15" name="Freeform 5619"/>
            <p:cNvSpPr/>
            <p:nvPr/>
          </p:nvSpPr>
          <p:spPr bwMode="auto">
            <a:xfrm>
              <a:off x="857084" y="4504361"/>
              <a:ext cx="451737" cy="2064227"/>
            </a:xfrm>
            <a:custGeom>
              <a:avLst/>
              <a:gdLst>
                <a:gd name="T0" fmla="*/ 147 w 151"/>
                <a:gd name="T1" fmla="*/ 690 h 690"/>
                <a:gd name="T2" fmla="*/ 13 w 151"/>
                <a:gd name="T3" fmla="*/ 389 h 690"/>
                <a:gd name="T4" fmla="*/ 0 w 151"/>
                <a:gd name="T5" fmla="*/ 0 h 690"/>
                <a:gd name="T6" fmla="*/ 151 w 151"/>
                <a:gd name="T7" fmla="*/ 241 h 690"/>
                <a:gd name="T8" fmla="*/ 147 w 151"/>
                <a:gd name="T9" fmla="*/ 690 h 690"/>
              </a:gdLst>
              <a:ahLst/>
              <a:cxnLst>
                <a:cxn ang="0">
                  <a:pos x="T0" y="T1"/>
                </a:cxn>
                <a:cxn ang="0">
                  <a:pos x="T2" y="T3"/>
                </a:cxn>
                <a:cxn ang="0">
                  <a:pos x="T4" y="T5"/>
                </a:cxn>
                <a:cxn ang="0">
                  <a:pos x="T6" y="T7"/>
                </a:cxn>
                <a:cxn ang="0">
                  <a:pos x="T8" y="T9"/>
                </a:cxn>
              </a:cxnLst>
              <a:rect l="0" t="0" r="r" b="b"/>
              <a:pathLst>
                <a:path w="151" h="690">
                  <a:moveTo>
                    <a:pt x="147" y="690"/>
                  </a:moveTo>
                  <a:lnTo>
                    <a:pt x="13" y="389"/>
                  </a:lnTo>
                  <a:lnTo>
                    <a:pt x="0" y="0"/>
                  </a:lnTo>
                  <a:lnTo>
                    <a:pt x="151" y="241"/>
                  </a:lnTo>
                  <a:lnTo>
                    <a:pt x="147" y="690"/>
                  </a:lnTo>
                  <a:close/>
                </a:path>
              </a:pathLst>
            </a:custGeom>
            <a:solidFill>
              <a:srgbClr val="F7F7F7"/>
            </a:solidFill>
            <a:ln>
              <a:noFill/>
            </a:ln>
          </p:spPr>
          <p:txBody>
            <a:bodyPr vert="horz" wrap="square" lIns="91440" tIns="45720" rIns="91440" bIns="45720" numCol="1" anchor="t" anchorCtr="0" compatLnSpc="1"/>
            <a:lstStyle/>
            <a:p>
              <a:endParaRPr lang="zh-CN" altLang="en-US"/>
            </a:p>
          </p:txBody>
        </p:sp>
        <p:sp>
          <p:nvSpPr>
            <p:cNvPr id="16" name="Freeform 5627"/>
            <p:cNvSpPr/>
            <p:nvPr/>
          </p:nvSpPr>
          <p:spPr bwMode="auto">
            <a:xfrm>
              <a:off x="748843" y="3899212"/>
              <a:ext cx="1693264" cy="631235"/>
            </a:xfrm>
            <a:custGeom>
              <a:avLst/>
              <a:gdLst>
                <a:gd name="T0" fmla="*/ 52 w 566"/>
                <a:gd name="T1" fmla="*/ 211 h 211"/>
                <a:gd name="T2" fmla="*/ 0 w 566"/>
                <a:gd name="T3" fmla="*/ 41 h 211"/>
                <a:gd name="T4" fmla="*/ 485 w 566"/>
                <a:gd name="T5" fmla="*/ 0 h 211"/>
                <a:gd name="T6" fmla="*/ 566 w 566"/>
                <a:gd name="T7" fmla="*/ 155 h 211"/>
                <a:gd name="T8" fmla="*/ 52 w 566"/>
                <a:gd name="T9" fmla="*/ 211 h 211"/>
              </a:gdLst>
              <a:ahLst/>
              <a:cxnLst>
                <a:cxn ang="0">
                  <a:pos x="T0" y="T1"/>
                </a:cxn>
                <a:cxn ang="0">
                  <a:pos x="T2" y="T3"/>
                </a:cxn>
                <a:cxn ang="0">
                  <a:pos x="T4" y="T5"/>
                </a:cxn>
                <a:cxn ang="0">
                  <a:pos x="T6" y="T7"/>
                </a:cxn>
                <a:cxn ang="0">
                  <a:pos x="T8" y="T9"/>
                </a:cxn>
              </a:cxnLst>
              <a:rect l="0" t="0" r="r" b="b"/>
              <a:pathLst>
                <a:path w="566" h="211">
                  <a:moveTo>
                    <a:pt x="52" y="211"/>
                  </a:moveTo>
                  <a:lnTo>
                    <a:pt x="0" y="41"/>
                  </a:lnTo>
                  <a:lnTo>
                    <a:pt x="485" y="0"/>
                  </a:lnTo>
                  <a:lnTo>
                    <a:pt x="566" y="155"/>
                  </a:lnTo>
                  <a:lnTo>
                    <a:pt x="52" y="211"/>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5631"/>
            <p:cNvSpPr/>
            <p:nvPr/>
          </p:nvSpPr>
          <p:spPr bwMode="auto">
            <a:xfrm>
              <a:off x="2419012" y="4025667"/>
              <a:ext cx="1624456" cy="948349"/>
            </a:xfrm>
            <a:custGeom>
              <a:avLst/>
              <a:gdLst>
                <a:gd name="T0" fmla="*/ 0 w 543"/>
                <a:gd name="T1" fmla="*/ 109 h 317"/>
                <a:gd name="T2" fmla="*/ 230 w 543"/>
                <a:gd name="T3" fmla="*/ 0 h 317"/>
                <a:gd name="T4" fmla="*/ 543 w 543"/>
                <a:gd name="T5" fmla="*/ 182 h 317"/>
                <a:gd name="T6" fmla="*/ 264 w 543"/>
                <a:gd name="T7" fmla="*/ 317 h 317"/>
                <a:gd name="T8" fmla="*/ 0 w 543"/>
                <a:gd name="T9" fmla="*/ 109 h 317"/>
              </a:gdLst>
              <a:ahLst/>
              <a:cxnLst>
                <a:cxn ang="0">
                  <a:pos x="T0" y="T1"/>
                </a:cxn>
                <a:cxn ang="0">
                  <a:pos x="T2" y="T3"/>
                </a:cxn>
                <a:cxn ang="0">
                  <a:pos x="T4" y="T5"/>
                </a:cxn>
                <a:cxn ang="0">
                  <a:pos x="T6" y="T7"/>
                </a:cxn>
                <a:cxn ang="0">
                  <a:pos x="T8" y="T9"/>
                </a:cxn>
              </a:cxnLst>
              <a:rect l="0" t="0" r="r" b="b"/>
              <a:pathLst>
                <a:path w="543" h="317">
                  <a:moveTo>
                    <a:pt x="0" y="109"/>
                  </a:moveTo>
                  <a:lnTo>
                    <a:pt x="230" y="0"/>
                  </a:lnTo>
                  <a:lnTo>
                    <a:pt x="543" y="182"/>
                  </a:lnTo>
                  <a:lnTo>
                    <a:pt x="264" y="317"/>
                  </a:lnTo>
                  <a:lnTo>
                    <a:pt x="0" y="109"/>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5619"/>
            <p:cNvSpPr/>
            <p:nvPr/>
          </p:nvSpPr>
          <p:spPr bwMode="auto">
            <a:xfrm>
              <a:off x="869732" y="4548387"/>
              <a:ext cx="451737" cy="2064228"/>
            </a:xfrm>
            <a:custGeom>
              <a:avLst/>
              <a:gdLst>
                <a:gd name="T0" fmla="*/ 147 w 151"/>
                <a:gd name="T1" fmla="*/ 690 h 690"/>
                <a:gd name="T2" fmla="*/ 13 w 151"/>
                <a:gd name="T3" fmla="*/ 389 h 690"/>
                <a:gd name="T4" fmla="*/ 0 w 151"/>
                <a:gd name="T5" fmla="*/ 0 h 690"/>
                <a:gd name="T6" fmla="*/ 151 w 151"/>
                <a:gd name="T7" fmla="*/ 241 h 690"/>
                <a:gd name="T8" fmla="*/ 147 w 151"/>
                <a:gd name="T9" fmla="*/ 690 h 690"/>
              </a:gdLst>
              <a:ahLst/>
              <a:cxnLst>
                <a:cxn ang="0">
                  <a:pos x="T0" y="T1"/>
                </a:cxn>
                <a:cxn ang="0">
                  <a:pos x="T2" y="T3"/>
                </a:cxn>
                <a:cxn ang="0">
                  <a:pos x="T4" y="T5"/>
                </a:cxn>
                <a:cxn ang="0">
                  <a:pos x="T6" y="T7"/>
                </a:cxn>
                <a:cxn ang="0">
                  <a:pos x="T8" y="T9"/>
                </a:cxn>
              </a:cxnLst>
              <a:rect l="0" t="0" r="r" b="b"/>
              <a:pathLst>
                <a:path w="151" h="690">
                  <a:moveTo>
                    <a:pt x="147" y="690"/>
                  </a:moveTo>
                  <a:lnTo>
                    <a:pt x="13" y="389"/>
                  </a:lnTo>
                  <a:lnTo>
                    <a:pt x="0" y="0"/>
                  </a:lnTo>
                  <a:lnTo>
                    <a:pt x="151" y="241"/>
                  </a:lnTo>
                  <a:lnTo>
                    <a:pt x="147" y="690"/>
                  </a:lnTo>
                  <a:close/>
                </a:path>
              </a:pathLst>
            </a:custGeom>
            <a:gradFill flip="none" rotWithShape="1">
              <a:gsLst>
                <a:gs pos="92000">
                  <a:schemeClr val="bg1">
                    <a:lumMod val="65000"/>
                    <a:alpha val="50000"/>
                  </a:schemeClr>
                </a:gs>
                <a:gs pos="40000">
                  <a:schemeClr val="bg1">
                    <a:alpha val="0"/>
                  </a:schemeClr>
                </a:gs>
                <a:gs pos="8000">
                  <a:schemeClr val="bg1">
                    <a:lumMod val="65000"/>
                    <a:alpha val="50000"/>
                  </a:schemeClr>
                </a:gs>
              </a:gsLst>
              <a:lin ang="0" scaled="0"/>
              <a:tileRect/>
            </a:gradFill>
            <a:ln>
              <a:noFill/>
            </a:ln>
          </p:spPr>
          <p:txBody>
            <a:bodyPr vert="horz" wrap="square" lIns="91440" tIns="45720" rIns="91440" bIns="45720" numCol="1" anchor="t" anchorCtr="0" compatLnSpc="1"/>
            <a:lstStyle/>
            <a:p>
              <a:endParaRPr lang="zh-CN" altLang="en-US"/>
            </a:p>
          </p:txBody>
        </p:sp>
        <p:sp>
          <p:nvSpPr>
            <p:cNvPr id="19" name="Freeform 5623"/>
            <p:cNvSpPr/>
            <p:nvPr/>
          </p:nvSpPr>
          <p:spPr bwMode="auto">
            <a:xfrm>
              <a:off x="63408" y="4302215"/>
              <a:ext cx="1277426" cy="954330"/>
            </a:xfrm>
            <a:custGeom>
              <a:avLst/>
              <a:gdLst>
                <a:gd name="T0" fmla="*/ 178 w 178"/>
                <a:gd name="T1" fmla="*/ 131 h 132"/>
                <a:gd name="T2" fmla="*/ 119 w 178"/>
                <a:gd name="T3" fmla="*/ 30 h 132"/>
                <a:gd name="T4" fmla="*/ 0 w 178"/>
                <a:gd name="T5" fmla="*/ 0 h 132"/>
                <a:gd name="T6" fmla="*/ 31 w 178"/>
                <a:gd name="T7" fmla="*/ 98 h 132"/>
                <a:gd name="T8" fmla="*/ 177 w 178"/>
                <a:gd name="T9" fmla="*/ 131 h 132"/>
                <a:gd name="T10" fmla="*/ 178 w 178"/>
                <a:gd name="T11" fmla="*/ 132 h 132"/>
                <a:gd name="T12" fmla="*/ 178 w 178"/>
                <a:gd name="T13" fmla="*/ 131 h 132"/>
              </a:gdLst>
              <a:ahLst/>
              <a:cxnLst>
                <a:cxn ang="0">
                  <a:pos x="T0" y="T1"/>
                </a:cxn>
                <a:cxn ang="0">
                  <a:pos x="T2" y="T3"/>
                </a:cxn>
                <a:cxn ang="0">
                  <a:pos x="T4" y="T5"/>
                </a:cxn>
                <a:cxn ang="0">
                  <a:pos x="T6" y="T7"/>
                </a:cxn>
                <a:cxn ang="0">
                  <a:pos x="T8" y="T9"/>
                </a:cxn>
                <a:cxn ang="0">
                  <a:pos x="T10" y="T11"/>
                </a:cxn>
                <a:cxn ang="0">
                  <a:pos x="T12" y="T13"/>
                </a:cxn>
              </a:cxnLst>
              <a:rect l="0" t="0" r="r" b="b"/>
              <a:pathLst>
                <a:path w="178" h="132">
                  <a:moveTo>
                    <a:pt x="178" y="131"/>
                  </a:moveTo>
                  <a:cubicBezTo>
                    <a:pt x="119" y="30"/>
                    <a:pt x="119" y="30"/>
                    <a:pt x="119" y="30"/>
                  </a:cubicBezTo>
                  <a:cubicBezTo>
                    <a:pt x="0" y="0"/>
                    <a:pt x="0" y="0"/>
                    <a:pt x="0" y="0"/>
                  </a:cubicBezTo>
                  <a:cubicBezTo>
                    <a:pt x="31" y="98"/>
                    <a:pt x="31" y="98"/>
                    <a:pt x="31" y="98"/>
                  </a:cubicBezTo>
                  <a:cubicBezTo>
                    <a:pt x="31" y="98"/>
                    <a:pt x="176" y="130"/>
                    <a:pt x="177" y="131"/>
                  </a:cubicBezTo>
                  <a:cubicBezTo>
                    <a:pt x="178" y="131"/>
                    <a:pt x="178" y="132"/>
                    <a:pt x="178" y="132"/>
                  </a:cubicBezTo>
                  <a:lnTo>
                    <a:pt x="178" y="131"/>
                  </a:lnTo>
                  <a:close/>
                </a:path>
              </a:pathLst>
            </a:custGeom>
            <a:solidFill>
              <a:srgbClr val="FFFFFF"/>
            </a:solidFill>
            <a:ln>
              <a:noFill/>
            </a:ln>
            <a:scene3d>
              <a:camera prst="orthographicFront"/>
              <a:lightRig rig="threePt" dir="t"/>
            </a:scene3d>
            <a:sp3d>
              <a:bevelT w="12700" h="12700" prst="angle"/>
            </a:sp3d>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0" name="Group 5788"/>
            <p:cNvGrpSpPr>
              <a:grpSpLocks noChangeAspect="1"/>
            </p:cNvGrpSpPr>
            <p:nvPr/>
          </p:nvGrpSpPr>
          <p:grpSpPr bwMode="auto">
            <a:xfrm>
              <a:off x="891101" y="5149389"/>
              <a:ext cx="415185" cy="1415804"/>
              <a:chOff x="2534" y="2472"/>
              <a:chExt cx="139" cy="474"/>
            </a:xfrm>
            <a:gradFill>
              <a:gsLst>
                <a:gs pos="100000">
                  <a:schemeClr val="bg1">
                    <a:alpha val="0"/>
                  </a:schemeClr>
                </a:gs>
                <a:gs pos="0">
                  <a:schemeClr val="bg1">
                    <a:lumMod val="65000"/>
                    <a:alpha val="32000"/>
                  </a:schemeClr>
                </a:gs>
              </a:gsLst>
              <a:lin ang="5400000" scaled="0"/>
            </a:gradFill>
          </p:grpSpPr>
          <p:sp>
            <p:nvSpPr>
              <p:cNvPr id="58" name="Freeform 5789"/>
              <p:cNvSpPr/>
              <p:nvPr/>
            </p:nvSpPr>
            <p:spPr bwMode="auto">
              <a:xfrm>
                <a:off x="2534" y="2472"/>
                <a:ext cx="139" cy="474"/>
              </a:xfrm>
              <a:custGeom>
                <a:avLst/>
                <a:gdLst>
                  <a:gd name="T0" fmla="*/ 0 w 139"/>
                  <a:gd name="T1" fmla="*/ 0 h 474"/>
                  <a:gd name="T2" fmla="*/ 5 w 139"/>
                  <a:gd name="T3" fmla="*/ 175 h 474"/>
                  <a:gd name="T4" fmla="*/ 139 w 139"/>
                  <a:gd name="T5" fmla="*/ 474 h 474"/>
                  <a:gd name="T6" fmla="*/ 139 w 139"/>
                  <a:gd name="T7" fmla="*/ 29 h 474"/>
                  <a:gd name="T8" fmla="*/ 0 w 139"/>
                  <a:gd name="T9" fmla="*/ 0 h 474"/>
                </a:gdLst>
                <a:ahLst/>
                <a:cxnLst>
                  <a:cxn ang="0">
                    <a:pos x="T0" y="T1"/>
                  </a:cxn>
                  <a:cxn ang="0">
                    <a:pos x="T2" y="T3"/>
                  </a:cxn>
                  <a:cxn ang="0">
                    <a:pos x="T4" y="T5"/>
                  </a:cxn>
                  <a:cxn ang="0">
                    <a:pos x="T6" y="T7"/>
                  </a:cxn>
                  <a:cxn ang="0">
                    <a:pos x="T8" y="T9"/>
                  </a:cxn>
                </a:cxnLst>
                <a:rect l="0" t="0" r="r" b="b"/>
                <a:pathLst>
                  <a:path w="139" h="474">
                    <a:moveTo>
                      <a:pt x="0" y="0"/>
                    </a:moveTo>
                    <a:lnTo>
                      <a:pt x="5" y="175"/>
                    </a:lnTo>
                    <a:lnTo>
                      <a:pt x="139" y="474"/>
                    </a:lnTo>
                    <a:lnTo>
                      <a:pt x="139" y="29"/>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790"/>
              <p:cNvSpPr/>
              <p:nvPr/>
            </p:nvSpPr>
            <p:spPr bwMode="auto">
              <a:xfrm>
                <a:off x="2534" y="2472"/>
                <a:ext cx="139" cy="474"/>
              </a:xfrm>
              <a:custGeom>
                <a:avLst/>
                <a:gdLst>
                  <a:gd name="T0" fmla="*/ 0 w 139"/>
                  <a:gd name="T1" fmla="*/ 0 h 474"/>
                  <a:gd name="T2" fmla="*/ 5 w 139"/>
                  <a:gd name="T3" fmla="*/ 175 h 474"/>
                  <a:gd name="T4" fmla="*/ 139 w 139"/>
                  <a:gd name="T5" fmla="*/ 474 h 474"/>
                  <a:gd name="T6" fmla="*/ 139 w 139"/>
                  <a:gd name="T7" fmla="*/ 29 h 474"/>
                  <a:gd name="T8" fmla="*/ 0 w 139"/>
                  <a:gd name="T9" fmla="*/ 0 h 474"/>
                </a:gdLst>
                <a:ahLst/>
                <a:cxnLst>
                  <a:cxn ang="0">
                    <a:pos x="T0" y="T1"/>
                  </a:cxn>
                  <a:cxn ang="0">
                    <a:pos x="T2" y="T3"/>
                  </a:cxn>
                  <a:cxn ang="0">
                    <a:pos x="T4" y="T5"/>
                  </a:cxn>
                  <a:cxn ang="0">
                    <a:pos x="T6" y="T7"/>
                  </a:cxn>
                  <a:cxn ang="0">
                    <a:pos x="T8" y="T9"/>
                  </a:cxn>
                </a:cxnLst>
                <a:rect l="0" t="0" r="r" b="b"/>
                <a:pathLst>
                  <a:path w="139" h="474">
                    <a:moveTo>
                      <a:pt x="0" y="0"/>
                    </a:moveTo>
                    <a:lnTo>
                      <a:pt x="5" y="175"/>
                    </a:lnTo>
                    <a:lnTo>
                      <a:pt x="139" y="474"/>
                    </a:lnTo>
                    <a:lnTo>
                      <a:pt x="139" y="29"/>
                    </a:lnTo>
                    <a:lnTo>
                      <a:pt x="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Group 5638"/>
            <p:cNvGrpSpPr>
              <a:grpSpLocks noChangeAspect="1"/>
            </p:cNvGrpSpPr>
            <p:nvPr/>
          </p:nvGrpSpPr>
          <p:grpSpPr bwMode="auto">
            <a:xfrm>
              <a:off x="911236" y="4355892"/>
              <a:ext cx="2309539" cy="903473"/>
              <a:chOff x="3454" y="2010"/>
              <a:chExt cx="772" cy="302"/>
            </a:xfrm>
            <a:solidFill>
              <a:schemeClr val="bg1">
                <a:lumMod val="85000"/>
              </a:schemeClr>
            </a:solidFill>
          </p:grpSpPr>
          <p:sp>
            <p:nvSpPr>
              <p:cNvPr id="56" name="Freeform 5639"/>
              <p:cNvSpPr/>
              <p:nvPr/>
            </p:nvSpPr>
            <p:spPr bwMode="auto">
              <a:xfrm>
                <a:off x="3454" y="2010"/>
                <a:ext cx="772" cy="302"/>
              </a:xfrm>
              <a:custGeom>
                <a:avLst/>
                <a:gdLst>
                  <a:gd name="T0" fmla="*/ 510 w 772"/>
                  <a:gd name="T1" fmla="*/ 0 h 302"/>
                  <a:gd name="T2" fmla="*/ 0 w 772"/>
                  <a:gd name="T3" fmla="*/ 56 h 302"/>
                  <a:gd name="T4" fmla="*/ 141 w 772"/>
                  <a:gd name="T5" fmla="*/ 302 h 302"/>
                  <a:gd name="T6" fmla="*/ 772 w 772"/>
                  <a:gd name="T7" fmla="*/ 208 h 302"/>
                  <a:gd name="T8" fmla="*/ 510 w 772"/>
                  <a:gd name="T9" fmla="*/ 0 h 302"/>
                </a:gdLst>
                <a:ahLst/>
                <a:cxnLst>
                  <a:cxn ang="0">
                    <a:pos x="T0" y="T1"/>
                  </a:cxn>
                  <a:cxn ang="0">
                    <a:pos x="T2" y="T3"/>
                  </a:cxn>
                  <a:cxn ang="0">
                    <a:pos x="T4" y="T5"/>
                  </a:cxn>
                  <a:cxn ang="0">
                    <a:pos x="T6" y="T7"/>
                  </a:cxn>
                  <a:cxn ang="0">
                    <a:pos x="T8" y="T9"/>
                  </a:cxn>
                </a:cxnLst>
                <a:rect l="0" t="0" r="r" b="b"/>
                <a:pathLst>
                  <a:path w="772" h="302">
                    <a:moveTo>
                      <a:pt x="510" y="0"/>
                    </a:moveTo>
                    <a:lnTo>
                      <a:pt x="0" y="56"/>
                    </a:lnTo>
                    <a:lnTo>
                      <a:pt x="141" y="302"/>
                    </a:lnTo>
                    <a:lnTo>
                      <a:pt x="772" y="208"/>
                    </a:lnTo>
                    <a:lnTo>
                      <a:pt x="5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40"/>
              <p:cNvSpPr/>
              <p:nvPr/>
            </p:nvSpPr>
            <p:spPr bwMode="auto">
              <a:xfrm>
                <a:off x="3454" y="2010"/>
                <a:ext cx="772" cy="302"/>
              </a:xfrm>
              <a:custGeom>
                <a:avLst/>
                <a:gdLst>
                  <a:gd name="T0" fmla="*/ 510 w 772"/>
                  <a:gd name="T1" fmla="*/ 0 h 302"/>
                  <a:gd name="T2" fmla="*/ 0 w 772"/>
                  <a:gd name="T3" fmla="*/ 56 h 302"/>
                  <a:gd name="T4" fmla="*/ 141 w 772"/>
                  <a:gd name="T5" fmla="*/ 302 h 302"/>
                  <a:gd name="T6" fmla="*/ 772 w 772"/>
                  <a:gd name="T7" fmla="*/ 208 h 302"/>
                  <a:gd name="T8" fmla="*/ 510 w 772"/>
                  <a:gd name="T9" fmla="*/ 0 h 302"/>
                </a:gdLst>
                <a:ahLst/>
                <a:cxnLst>
                  <a:cxn ang="0">
                    <a:pos x="T0" y="T1"/>
                  </a:cxn>
                  <a:cxn ang="0">
                    <a:pos x="T2" y="T3"/>
                  </a:cxn>
                  <a:cxn ang="0">
                    <a:pos x="T4" y="T5"/>
                  </a:cxn>
                  <a:cxn ang="0">
                    <a:pos x="T6" y="T7"/>
                  </a:cxn>
                  <a:cxn ang="0">
                    <a:pos x="T8" y="T9"/>
                  </a:cxn>
                </a:cxnLst>
                <a:rect l="0" t="0" r="r" b="b"/>
                <a:pathLst>
                  <a:path w="772" h="302">
                    <a:moveTo>
                      <a:pt x="510" y="0"/>
                    </a:moveTo>
                    <a:lnTo>
                      <a:pt x="0" y="56"/>
                    </a:lnTo>
                    <a:lnTo>
                      <a:pt x="141" y="302"/>
                    </a:lnTo>
                    <a:lnTo>
                      <a:pt x="772" y="208"/>
                    </a:lnTo>
                    <a:lnTo>
                      <a:pt x="510"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826108" y="3688120"/>
              <a:ext cx="1026394" cy="2145453"/>
              <a:chOff x="4400552" y="1170243"/>
              <a:chExt cx="1411857" cy="2951180"/>
            </a:xfrm>
          </p:grpSpPr>
          <p:sp>
            <p:nvSpPr>
              <p:cNvPr id="50" name="Freeform 5702"/>
              <p:cNvSpPr/>
              <p:nvPr/>
            </p:nvSpPr>
            <p:spPr bwMode="auto">
              <a:xfrm>
                <a:off x="5450459" y="3873773"/>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91440" tIns="45720" rIns="91440" bIns="45720" numCol="1" anchor="t" anchorCtr="0" compatLnSpc="1"/>
              <a:lstStyle/>
              <a:p>
                <a:endParaRPr lang="zh-CN" altLang="en-US">
                  <a:solidFill>
                    <a:srgbClr val="E87071"/>
                  </a:solidFill>
                </a:endParaRPr>
              </a:p>
            </p:txBody>
          </p:sp>
          <p:sp>
            <p:nvSpPr>
              <p:cNvPr id="51" name="Freeform 5704"/>
              <p:cNvSpPr/>
              <p:nvPr/>
            </p:nvSpPr>
            <p:spPr bwMode="auto">
              <a:xfrm>
                <a:off x="4400552" y="1170243"/>
                <a:ext cx="493713" cy="893763"/>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91440" tIns="45720" rIns="91440" bIns="45720" numCol="1" anchor="t" anchorCtr="0" compatLnSpc="1"/>
              <a:lstStyle/>
              <a:p>
                <a:endParaRPr lang="zh-CN" altLang="en-US" dirty="0"/>
              </a:p>
            </p:txBody>
          </p:sp>
          <p:sp>
            <p:nvSpPr>
              <p:cNvPr id="52" name="Freeform 5715"/>
              <p:cNvSpPr/>
              <p:nvPr/>
            </p:nvSpPr>
            <p:spPr bwMode="auto">
              <a:xfrm>
                <a:off x="4476484" y="1752667"/>
                <a:ext cx="1084263" cy="2273301"/>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E34F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716"/>
              <p:cNvSpPr/>
              <p:nvPr/>
            </p:nvSpPr>
            <p:spPr bwMode="auto">
              <a:xfrm>
                <a:off x="4713020" y="1641541"/>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E34F4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17"/>
              <p:cNvSpPr/>
              <p:nvPr/>
            </p:nvSpPr>
            <p:spPr bwMode="auto">
              <a:xfrm>
                <a:off x="4597132" y="1733617"/>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E870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703"/>
              <p:cNvSpPr/>
              <p:nvPr/>
            </p:nvSpPr>
            <p:spPr bwMode="auto">
              <a:xfrm>
                <a:off x="4405578" y="1186854"/>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rot="781172">
              <a:off x="1303389" y="3357402"/>
              <a:ext cx="1026394" cy="2145453"/>
              <a:chOff x="4400552" y="1170242"/>
              <a:chExt cx="1411857" cy="2951181"/>
            </a:xfrm>
          </p:grpSpPr>
          <p:sp>
            <p:nvSpPr>
              <p:cNvPr id="44" name="Freeform 5702"/>
              <p:cNvSpPr/>
              <p:nvPr/>
            </p:nvSpPr>
            <p:spPr bwMode="auto">
              <a:xfrm>
                <a:off x="5450459" y="3873773"/>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91440" tIns="45720" rIns="91440" bIns="45720" numCol="1" anchor="t" anchorCtr="0" compatLnSpc="1"/>
              <a:lstStyle/>
              <a:p>
                <a:endParaRPr lang="zh-CN" altLang="en-US">
                  <a:solidFill>
                    <a:srgbClr val="E87071"/>
                  </a:solidFill>
                </a:endParaRPr>
              </a:p>
            </p:txBody>
          </p:sp>
          <p:sp>
            <p:nvSpPr>
              <p:cNvPr id="45" name="Freeform 5704"/>
              <p:cNvSpPr/>
              <p:nvPr/>
            </p:nvSpPr>
            <p:spPr bwMode="auto">
              <a:xfrm>
                <a:off x="4400552" y="1170242"/>
                <a:ext cx="493713" cy="893764"/>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91440" tIns="45720" rIns="91440" bIns="45720" numCol="1" anchor="t" anchorCtr="0" compatLnSpc="1"/>
              <a:lstStyle/>
              <a:p>
                <a:endParaRPr lang="zh-CN" altLang="en-US" dirty="0"/>
              </a:p>
            </p:txBody>
          </p:sp>
          <p:sp>
            <p:nvSpPr>
              <p:cNvPr id="46" name="Freeform 5715"/>
              <p:cNvSpPr/>
              <p:nvPr/>
            </p:nvSpPr>
            <p:spPr bwMode="auto">
              <a:xfrm>
                <a:off x="4476483" y="1752666"/>
                <a:ext cx="1084263"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018B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716"/>
              <p:cNvSpPr/>
              <p:nvPr/>
            </p:nvSpPr>
            <p:spPr bwMode="auto">
              <a:xfrm>
                <a:off x="4713021" y="1641541"/>
                <a:ext cx="1055688" cy="2328865"/>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018B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717"/>
              <p:cNvSpPr/>
              <p:nvPr/>
            </p:nvSpPr>
            <p:spPr bwMode="auto">
              <a:xfrm>
                <a:off x="4597132" y="1733617"/>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01AC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701895">
              <a:off x="1956371" y="3320026"/>
              <a:ext cx="1026394" cy="2145453"/>
              <a:chOff x="4400548" y="1170243"/>
              <a:chExt cx="1411855" cy="2951179"/>
            </a:xfrm>
          </p:grpSpPr>
          <p:sp>
            <p:nvSpPr>
              <p:cNvPr id="38" name="Freeform 5702"/>
              <p:cNvSpPr/>
              <p:nvPr/>
            </p:nvSpPr>
            <p:spPr bwMode="auto">
              <a:xfrm>
                <a:off x="5450453" y="3873772"/>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91440" tIns="45720" rIns="91440" bIns="45720" numCol="1" anchor="t" anchorCtr="0" compatLnSpc="1"/>
              <a:lstStyle/>
              <a:p>
                <a:endParaRPr lang="zh-CN" altLang="en-US">
                  <a:solidFill>
                    <a:srgbClr val="E87071"/>
                  </a:solidFill>
                </a:endParaRPr>
              </a:p>
            </p:txBody>
          </p:sp>
          <p:sp>
            <p:nvSpPr>
              <p:cNvPr id="39" name="Freeform 5704"/>
              <p:cNvSpPr/>
              <p:nvPr/>
            </p:nvSpPr>
            <p:spPr bwMode="auto">
              <a:xfrm>
                <a:off x="4400548" y="1170243"/>
                <a:ext cx="493712" cy="893763"/>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91440" tIns="45720" rIns="91440" bIns="45720" numCol="1" anchor="t" anchorCtr="0" compatLnSpc="1"/>
              <a:lstStyle/>
              <a:p>
                <a:endParaRPr lang="zh-CN" altLang="en-US" dirty="0"/>
              </a:p>
            </p:txBody>
          </p:sp>
          <p:sp>
            <p:nvSpPr>
              <p:cNvPr id="40" name="Freeform 5715"/>
              <p:cNvSpPr/>
              <p:nvPr/>
            </p:nvSpPr>
            <p:spPr bwMode="auto">
              <a:xfrm>
                <a:off x="4476479" y="1752665"/>
                <a:ext cx="1084262"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rgbClr val="FFA2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716"/>
              <p:cNvSpPr/>
              <p:nvPr/>
            </p:nvSpPr>
            <p:spPr bwMode="auto">
              <a:xfrm>
                <a:off x="4713018" y="1641539"/>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rgbClr val="FFA2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717"/>
              <p:cNvSpPr/>
              <p:nvPr/>
            </p:nvSpPr>
            <p:spPr bwMode="auto">
              <a:xfrm>
                <a:off x="4597131" y="1733615"/>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rgbClr val="FFB8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grpSp>
          <p:nvGrpSpPr>
            <p:cNvPr id="25" name="组合 24"/>
            <p:cNvGrpSpPr/>
            <p:nvPr/>
          </p:nvGrpSpPr>
          <p:grpSpPr>
            <a:xfrm rot="2920266">
              <a:off x="2405206" y="3813343"/>
              <a:ext cx="1026395" cy="2145450"/>
              <a:chOff x="4400552" y="1170242"/>
              <a:chExt cx="1411857" cy="2951182"/>
            </a:xfrm>
          </p:grpSpPr>
          <p:sp>
            <p:nvSpPr>
              <p:cNvPr id="32" name="Freeform 5702"/>
              <p:cNvSpPr/>
              <p:nvPr/>
            </p:nvSpPr>
            <p:spPr bwMode="auto">
              <a:xfrm>
                <a:off x="5450459" y="3873774"/>
                <a:ext cx="361950" cy="247650"/>
              </a:xfrm>
              <a:custGeom>
                <a:avLst/>
                <a:gdLst>
                  <a:gd name="T0" fmla="*/ 39 w 39"/>
                  <a:gd name="T1" fmla="*/ 11 h 27"/>
                  <a:gd name="T2" fmla="*/ 39 w 39"/>
                  <a:gd name="T3" fmla="*/ 12 h 27"/>
                  <a:gd name="T4" fmla="*/ 38 w 39"/>
                  <a:gd name="T5" fmla="*/ 13 h 27"/>
                  <a:gd name="T6" fmla="*/ 31 w 39"/>
                  <a:gd name="T7" fmla="*/ 19 h 27"/>
                  <a:gd name="T8" fmla="*/ 30 w 39"/>
                  <a:gd name="T9" fmla="*/ 20 h 27"/>
                  <a:gd name="T10" fmla="*/ 29 w 39"/>
                  <a:gd name="T11" fmla="*/ 21 h 27"/>
                  <a:gd name="T12" fmla="*/ 19 w 39"/>
                  <a:gd name="T13" fmla="*/ 25 h 27"/>
                  <a:gd name="T14" fmla="*/ 17 w 39"/>
                  <a:gd name="T15" fmla="*/ 26 h 27"/>
                  <a:gd name="T16" fmla="*/ 16 w 39"/>
                  <a:gd name="T17" fmla="*/ 26 h 27"/>
                  <a:gd name="T18" fmla="*/ 7 w 39"/>
                  <a:gd name="T19" fmla="*/ 27 h 27"/>
                  <a:gd name="T20" fmla="*/ 6 w 39"/>
                  <a:gd name="T21" fmla="*/ 26 h 27"/>
                  <a:gd name="T22" fmla="*/ 5 w 39"/>
                  <a:gd name="T23" fmla="*/ 26 h 27"/>
                  <a:gd name="T24" fmla="*/ 0 w 39"/>
                  <a:gd name="T25" fmla="*/ 15 h 27"/>
                  <a:gd name="T26" fmla="*/ 11 w 39"/>
                  <a:gd name="T27" fmla="*/ 14 h 27"/>
                  <a:gd name="T28" fmla="*/ 11 w 39"/>
                  <a:gd name="T29" fmla="*/ 15 h 27"/>
                  <a:gd name="T30" fmla="*/ 12 w 39"/>
                  <a:gd name="T31" fmla="*/ 14 h 27"/>
                  <a:gd name="T32" fmla="*/ 26 w 39"/>
                  <a:gd name="T33" fmla="*/ 8 h 27"/>
                  <a:gd name="T34" fmla="*/ 26 w 39"/>
                  <a:gd name="T35" fmla="*/ 8 h 27"/>
                  <a:gd name="T36" fmla="*/ 34 w 39"/>
                  <a:gd name="T37" fmla="*/ 0 h 27"/>
                  <a:gd name="T38" fmla="*/ 39 w 39"/>
                  <a:gd name="T3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7">
                    <a:moveTo>
                      <a:pt x="39" y="11"/>
                    </a:moveTo>
                    <a:cubicBezTo>
                      <a:pt x="39" y="11"/>
                      <a:pt x="39" y="12"/>
                      <a:pt x="39" y="12"/>
                    </a:cubicBezTo>
                    <a:cubicBezTo>
                      <a:pt x="39" y="12"/>
                      <a:pt x="38" y="13"/>
                      <a:pt x="38" y="13"/>
                    </a:cubicBezTo>
                    <a:cubicBezTo>
                      <a:pt x="31" y="19"/>
                      <a:pt x="31" y="19"/>
                      <a:pt x="31" y="19"/>
                    </a:cubicBezTo>
                    <a:cubicBezTo>
                      <a:pt x="31" y="20"/>
                      <a:pt x="31" y="20"/>
                      <a:pt x="30" y="20"/>
                    </a:cubicBezTo>
                    <a:cubicBezTo>
                      <a:pt x="30" y="20"/>
                      <a:pt x="29" y="21"/>
                      <a:pt x="29" y="21"/>
                    </a:cubicBezTo>
                    <a:cubicBezTo>
                      <a:pt x="19" y="25"/>
                      <a:pt x="19" y="25"/>
                      <a:pt x="19" y="25"/>
                    </a:cubicBezTo>
                    <a:cubicBezTo>
                      <a:pt x="18" y="26"/>
                      <a:pt x="18" y="26"/>
                      <a:pt x="17" y="26"/>
                    </a:cubicBezTo>
                    <a:cubicBezTo>
                      <a:pt x="17" y="26"/>
                      <a:pt x="16" y="26"/>
                      <a:pt x="16" y="26"/>
                    </a:cubicBezTo>
                    <a:cubicBezTo>
                      <a:pt x="7" y="27"/>
                      <a:pt x="7" y="27"/>
                      <a:pt x="7" y="27"/>
                    </a:cubicBezTo>
                    <a:cubicBezTo>
                      <a:pt x="6" y="26"/>
                      <a:pt x="6" y="26"/>
                      <a:pt x="6" y="26"/>
                    </a:cubicBezTo>
                    <a:cubicBezTo>
                      <a:pt x="5" y="26"/>
                      <a:pt x="5" y="26"/>
                      <a:pt x="5" y="26"/>
                    </a:cubicBezTo>
                    <a:cubicBezTo>
                      <a:pt x="0" y="15"/>
                      <a:pt x="0" y="15"/>
                      <a:pt x="0" y="15"/>
                    </a:cubicBezTo>
                    <a:cubicBezTo>
                      <a:pt x="11" y="14"/>
                      <a:pt x="11" y="14"/>
                      <a:pt x="11" y="14"/>
                    </a:cubicBezTo>
                    <a:cubicBezTo>
                      <a:pt x="11" y="15"/>
                      <a:pt x="11" y="15"/>
                      <a:pt x="11" y="15"/>
                    </a:cubicBezTo>
                    <a:cubicBezTo>
                      <a:pt x="12" y="14"/>
                      <a:pt x="12" y="14"/>
                      <a:pt x="12" y="14"/>
                    </a:cubicBezTo>
                    <a:cubicBezTo>
                      <a:pt x="26" y="8"/>
                      <a:pt x="26" y="8"/>
                      <a:pt x="26" y="8"/>
                    </a:cubicBezTo>
                    <a:cubicBezTo>
                      <a:pt x="26" y="8"/>
                      <a:pt x="26" y="8"/>
                      <a:pt x="26" y="8"/>
                    </a:cubicBezTo>
                    <a:cubicBezTo>
                      <a:pt x="34" y="0"/>
                      <a:pt x="34" y="0"/>
                      <a:pt x="34" y="0"/>
                    </a:cubicBezTo>
                    <a:lnTo>
                      <a:pt x="39" y="11"/>
                    </a:lnTo>
                    <a:close/>
                  </a:path>
                </a:pathLst>
              </a:custGeom>
              <a:solidFill>
                <a:srgbClr val="E87071"/>
              </a:solidFill>
              <a:ln w="9525">
                <a:noFill/>
                <a:round/>
              </a:ln>
            </p:spPr>
            <p:txBody>
              <a:bodyPr vert="horz" wrap="square" lIns="91440" tIns="45720" rIns="91440" bIns="45720" numCol="1" anchor="t" anchorCtr="0" compatLnSpc="1"/>
              <a:lstStyle/>
              <a:p>
                <a:endParaRPr lang="zh-CN" altLang="en-US">
                  <a:solidFill>
                    <a:srgbClr val="E87071"/>
                  </a:solidFill>
                </a:endParaRPr>
              </a:p>
            </p:txBody>
          </p:sp>
          <p:sp>
            <p:nvSpPr>
              <p:cNvPr id="33" name="Freeform 5704"/>
              <p:cNvSpPr/>
              <p:nvPr/>
            </p:nvSpPr>
            <p:spPr bwMode="auto">
              <a:xfrm>
                <a:off x="4400552" y="1170242"/>
                <a:ext cx="493712" cy="893764"/>
              </a:xfrm>
              <a:custGeom>
                <a:avLst/>
                <a:gdLst>
                  <a:gd name="T0" fmla="*/ 27 w 54"/>
                  <a:gd name="T1" fmla="*/ 95 h 96"/>
                  <a:gd name="T2" fmla="*/ 39 w 54"/>
                  <a:gd name="T3" fmla="*/ 90 h 96"/>
                  <a:gd name="T4" fmla="*/ 50 w 54"/>
                  <a:gd name="T5" fmla="*/ 85 h 96"/>
                  <a:gd name="T6" fmla="*/ 50 w 54"/>
                  <a:gd name="T7" fmla="*/ 67 h 96"/>
                  <a:gd name="T8" fmla="*/ 43 w 54"/>
                  <a:gd name="T9" fmla="*/ 51 h 96"/>
                  <a:gd name="T10" fmla="*/ 37 w 54"/>
                  <a:gd name="T11" fmla="*/ 41 h 96"/>
                  <a:gd name="T12" fmla="*/ 37 w 54"/>
                  <a:gd name="T13" fmla="*/ 41 h 96"/>
                  <a:gd name="T14" fmla="*/ 2 w 54"/>
                  <a:gd name="T15" fmla="*/ 1 h 96"/>
                  <a:gd name="T16" fmla="*/ 0 w 54"/>
                  <a:gd name="T17" fmla="*/ 0 h 96"/>
                  <a:gd name="T18" fmla="*/ 0 w 54"/>
                  <a:gd name="T19" fmla="*/ 2 h 96"/>
                  <a:gd name="T20" fmla="*/ 5 w 54"/>
                  <a:gd name="T21" fmla="*/ 56 h 96"/>
                  <a:gd name="T22" fmla="*/ 7 w 54"/>
                  <a:gd name="T23" fmla="*/ 66 h 96"/>
                  <a:gd name="T24" fmla="*/ 14 w 54"/>
                  <a:gd name="T25" fmla="*/ 82 h 96"/>
                  <a:gd name="T26" fmla="*/ 27 w 54"/>
                  <a:gd name="T27" fmla="*/ 95 h 96"/>
                  <a:gd name="connsiteX0" fmla="*/ 5000 w 9814"/>
                  <a:gd name="connsiteY0" fmla="*/ 9896 h 9909"/>
                  <a:gd name="connsiteX1" fmla="*/ 7222 w 9814"/>
                  <a:gd name="connsiteY1" fmla="*/ 9375 h 9909"/>
                  <a:gd name="connsiteX2" fmla="*/ 9259 w 9814"/>
                  <a:gd name="connsiteY2" fmla="*/ 8854 h 9909"/>
                  <a:gd name="connsiteX3" fmla="*/ 9259 w 9814"/>
                  <a:gd name="connsiteY3" fmla="*/ 6979 h 9909"/>
                  <a:gd name="connsiteX4" fmla="*/ 7963 w 9814"/>
                  <a:gd name="connsiteY4" fmla="*/ 5313 h 9909"/>
                  <a:gd name="connsiteX5" fmla="*/ 6852 w 9814"/>
                  <a:gd name="connsiteY5" fmla="*/ 4271 h 9909"/>
                  <a:gd name="connsiteX6" fmla="*/ 6852 w 9814"/>
                  <a:gd name="connsiteY6" fmla="*/ 4271 h 9909"/>
                  <a:gd name="connsiteX7" fmla="*/ 370 w 9814"/>
                  <a:gd name="connsiteY7" fmla="*/ 104 h 9909"/>
                  <a:gd name="connsiteX8" fmla="*/ 0 w 9814"/>
                  <a:gd name="connsiteY8" fmla="*/ 0 h 9909"/>
                  <a:gd name="connsiteX9" fmla="*/ 0 w 9814"/>
                  <a:gd name="connsiteY9" fmla="*/ 208 h 9909"/>
                  <a:gd name="connsiteX10" fmla="*/ 926 w 9814"/>
                  <a:gd name="connsiteY10" fmla="*/ 5833 h 9909"/>
                  <a:gd name="connsiteX11" fmla="*/ 1486 w 9814"/>
                  <a:gd name="connsiteY11" fmla="*/ 6875 h 9909"/>
                  <a:gd name="connsiteX12" fmla="*/ 2593 w 9814"/>
                  <a:gd name="connsiteY12" fmla="*/ 8542 h 9909"/>
                  <a:gd name="connsiteX13" fmla="*/ 5000 w 9814"/>
                  <a:gd name="connsiteY13" fmla="*/ 9896 h 9909"/>
                  <a:gd name="connsiteX0-1" fmla="*/ 5095 w 10001"/>
                  <a:gd name="connsiteY0-2" fmla="*/ 9987 h 10000"/>
                  <a:gd name="connsiteX1-3" fmla="*/ 7359 w 10001"/>
                  <a:gd name="connsiteY1-4" fmla="*/ 9461 h 10000"/>
                  <a:gd name="connsiteX2-5" fmla="*/ 9434 w 10001"/>
                  <a:gd name="connsiteY2-6" fmla="*/ 8935 h 10000"/>
                  <a:gd name="connsiteX3-7" fmla="*/ 9434 w 10001"/>
                  <a:gd name="connsiteY3-8" fmla="*/ 7043 h 10000"/>
                  <a:gd name="connsiteX4-9" fmla="*/ 8114 w 10001"/>
                  <a:gd name="connsiteY4-10" fmla="*/ 5362 h 10000"/>
                  <a:gd name="connsiteX5-11" fmla="*/ 6982 w 10001"/>
                  <a:gd name="connsiteY5-12" fmla="*/ 4310 h 10000"/>
                  <a:gd name="connsiteX6-13" fmla="*/ 6982 w 10001"/>
                  <a:gd name="connsiteY6-14" fmla="*/ 4310 h 10000"/>
                  <a:gd name="connsiteX7-15" fmla="*/ 377 w 10001"/>
                  <a:gd name="connsiteY7-16" fmla="*/ 105 h 10000"/>
                  <a:gd name="connsiteX8-17" fmla="*/ 0 w 10001"/>
                  <a:gd name="connsiteY8-18" fmla="*/ 0 h 10000"/>
                  <a:gd name="connsiteX9-19" fmla="*/ 0 w 10001"/>
                  <a:gd name="connsiteY9-20" fmla="*/ 210 h 10000"/>
                  <a:gd name="connsiteX10-21" fmla="*/ 944 w 10001"/>
                  <a:gd name="connsiteY10-22" fmla="*/ 5887 h 10000"/>
                  <a:gd name="connsiteX11-23" fmla="*/ 1514 w 10001"/>
                  <a:gd name="connsiteY11-24" fmla="*/ 6938 h 10000"/>
                  <a:gd name="connsiteX12-25" fmla="*/ 2739 w 10001"/>
                  <a:gd name="connsiteY12-26" fmla="*/ 8620 h 10000"/>
                  <a:gd name="connsiteX13-27" fmla="*/ 5095 w 10001"/>
                  <a:gd name="connsiteY13-28" fmla="*/ 9987 h 10000"/>
                  <a:gd name="connsiteX0-29" fmla="*/ 5168 w 10074"/>
                  <a:gd name="connsiteY0-30" fmla="*/ 10248 h 10261"/>
                  <a:gd name="connsiteX1-31" fmla="*/ 7432 w 10074"/>
                  <a:gd name="connsiteY1-32" fmla="*/ 9722 h 10261"/>
                  <a:gd name="connsiteX2-33" fmla="*/ 9507 w 10074"/>
                  <a:gd name="connsiteY2-34" fmla="*/ 9196 h 10261"/>
                  <a:gd name="connsiteX3-35" fmla="*/ 9507 w 10074"/>
                  <a:gd name="connsiteY3-36" fmla="*/ 7304 h 10261"/>
                  <a:gd name="connsiteX4-37" fmla="*/ 8187 w 10074"/>
                  <a:gd name="connsiteY4-38" fmla="*/ 5623 h 10261"/>
                  <a:gd name="connsiteX5-39" fmla="*/ 7055 w 10074"/>
                  <a:gd name="connsiteY5-40" fmla="*/ 4571 h 10261"/>
                  <a:gd name="connsiteX6-41" fmla="*/ 7055 w 10074"/>
                  <a:gd name="connsiteY6-42" fmla="*/ 4571 h 10261"/>
                  <a:gd name="connsiteX7-43" fmla="*/ 450 w 10074"/>
                  <a:gd name="connsiteY7-44" fmla="*/ 366 h 10261"/>
                  <a:gd name="connsiteX8-45" fmla="*/ 73 w 10074"/>
                  <a:gd name="connsiteY8-46" fmla="*/ 261 h 10261"/>
                  <a:gd name="connsiteX9-47" fmla="*/ 73 w 10074"/>
                  <a:gd name="connsiteY9-48" fmla="*/ 471 h 10261"/>
                  <a:gd name="connsiteX10-49" fmla="*/ 1066 w 10074"/>
                  <a:gd name="connsiteY10-50" fmla="*/ 6039 h 10261"/>
                  <a:gd name="connsiteX11-51" fmla="*/ 1587 w 10074"/>
                  <a:gd name="connsiteY11-52" fmla="*/ 7199 h 10261"/>
                  <a:gd name="connsiteX12-53" fmla="*/ 2812 w 10074"/>
                  <a:gd name="connsiteY12-54" fmla="*/ 8881 h 10261"/>
                  <a:gd name="connsiteX13-55" fmla="*/ 5168 w 10074"/>
                  <a:gd name="connsiteY13-56" fmla="*/ 10248 h 102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0074" h="10261">
                    <a:moveTo>
                      <a:pt x="5168" y="10248"/>
                    </a:moveTo>
                    <a:lnTo>
                      <a:pt x="7432" y="9722"/>
                    </a:lnTo>
                    <a:lnTo>
                      <a:pt x="9507" y="9196"/>
                    </a:lnTo>
                    <a:cubicBezTo>
                      <a:pt x="10263" y="8986"/>
                      <a:pt x="10263" y="8146"/>
                      <a:pt x="9507" y="7304"/>
                    </a:cubicBezTo>
                    <a:lnTo>
                      <a:pt x="8187" y="5623"/>
                    </a:lnTo>
                    <a:cubicBezTo>
                      <a:pt x="7810" y="5097"/>
                      <a:pt x="7620" y="4886"/>
                      <a:pt x="7055" y="4571"/>
                    </a:cubicBezTo>
                    <a:lnTo>
                      <a:pt x="7055" y="4571"/>
                    </a:lnTo>
                    <a:lnTo>
                      <a:pt x="450" y="366"/>
                    </a:lnTo>
                    <a:lnTo>
                      <a:pt x="73" y="261"/>
                    </a:lnTo>
                    <a:cubicBezTo>
                      <a:pt x="73" y="331"/>
                      <a:pt x="-92" y="-492"/>
                      <a:pt x="73" y="471"/>
                    </a:cubicBezTo>
                    <a:cubicBezTo>
                      <a:pt x="238" y="1434"/>
                      <a:pt x="813" y="4917"/>
                      <a:pt x="1066" y="6039"/>
                    </a:cubicBezTo>
                    <a:cubicBezTo>
                      <a:pt x="1318" y="7160"/>
                      <a:pt x="1399" y="6778"/>
                      <a:pt x="1587" y="7199"/>
                    </a:cubicBezTo>
                    <a:cubicBezTo>
                      <a:pt x="2909" y="8881"/>
                      <a:pt x="2812" y="8881"/>
                      <a:pt x="2812" y="8881"/>
                    </a:cubicBezTo>
                    <a:cubicBezTo>
                      <a:pt x="3566" y="9827"/>
                      <a:pt x="4601" y="10353"/>
                      <a:pt x="5168" y="10248"/>
                    </a:cubicBezTo>
                  </a:path>
                </a:pathLst>
              </a:custGeom>
              <a:solidFill>
                <a:srgbClr val="F3D8B8"/>
              </a:solidFill>
              <a:ln>
                <a:noFill/>
              </a:ln>
            </p:spPr>
            <p:txBody>
              <a:bodyPr vert="horz" wrap="square" lIns="91440" tIns="45720" rIns="91440" bIns="45720" numCol="1" anchor="t" anchorCtr="0" compatLnSpc="1"/>
              <a:lstStyle/>
              <a:p>
                <a:endParaRPr lang="zh-CN" altLang="en-US" dirty="0"/>
              </a:p>
            </p:txBody>
          </p:sp>
          <p:sp>
            <p:nvSpPr>
              <p:cNvPr id="34" name="Freeform 5715"/>
              <p:cNvSpPr/>
              <p:nvPr/>
            </p:nvSpPr>
            <p:spPr bwMode="auto">
              <a:xfrm>
                <a:off x="4476483" y="1752666"/>
                <a:ext cx="1084262" cy="2273302"/>
              </a:xfrm>
              <a:custGeom>
                <a:avLst/>
                <a:gdLst>
                  <a:gd name="T0" fmla="*/ 105 w 117"/>
                  <a:gd name="T1" fmla="*/ 248 h 248"/>
                  <a:gd name="T2" fmla="*/ 1 w 117"/>
                  <a:gd name="T3" fmla="*/ 8 h 248"/>
                  <a:gd name="T4" fmla="*/ 3 w 117"/>
                  <a:gd name="T5" fmla="*/ 2 h 248"/>
                  <a:gd name="T6" fmla="*/ 13 w 117"/>
                  <a:gd name="T7" fmla="*/ 5 h 248"/>
                  <a:gd name="T8" fmla="*/ 117 w 117"/>
                  <a:gd name="T9" fmla="*/ 247 h 248"/>
                  <a:gd name="T10" fmla="*/ 105 w 117"/>
                  <a:gd name="T11" fmla="*/ 248 h 248"/>
                </a:gdLst>
                <a:ahLst/>
                <a:cxnLst>
                  <a:cxn ang="0">
                    <a:pos x="T0" y="T1"/>
                  </a:cxn>
                  <a:cxn ang="0">
                    <a:pos x="T2" y="T3"/>
                  </a:cxn>
                  <a:cxn ang="0">
                    <a:pos x="T4" y="T5"/>
                  </a:cxn>
                  <a:cxn ang="0">
                    <a:pos x="T6" y="T7"/>
                  </a:cxn>
                  <a:cxn ang="0">
                    <a:pos x="T8" y="T9"/>
                  </a:cxn>
                  <a:cxn ang="0">
                    <a:pos x="T10" y="T11"/>
                  </a:cxn>
                </a:cxnLst>
                <a:rect l="0" t="0" r="r" b="b"/>
                <a:pathLst>
                  <a:path w="117" h="248">
                    <a:moveTo>
                      <a:pt x="105" y="248"/>
                    </a:moveTo>
                    <a:cubicBezTo>
                      <a:pt x="1" y="8"/>
                      <a:pt x="1" y="8"/>
                      <a:pt x="1" y="8"/>
                    </a:cubicBezTo>
                    <a:cubicBezTo>
                      <a:pt x="0" y="7"/>
                      <a:pt x="0" y="4"/>
                      <a:pt x="3" y="2"/>
                    </a:cubicBezTo>
                    <a:cubicBezTo>
                      <a:pt x="7" y="0"/>
                      <a:pt x="12" y="4"/>
                      <a:pt x="13" y="5"/>
                    </a:cubicBezTo>
                    <a:cubicBezTo>
                      <a:pt x="117" y="247"/>
                      <a:pt x="117" y="247"/>
                      <a:pt x="117" y="247"/>
                    </a:cubicBezTo>
                    <a:lnTo>
                      <a:pt x="105" y="248"/>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716"/>
              <p:cNvSpPr/>
              <p:nvPr/>
            </p:nvSpPr>
            <p:spPr bwMode="auto">
              <a:xfrm>
                <a:off x="4713019" y="1641542"/>
                <a:ext cx="1055688" cy="2328864"/>
              </a:xfrm>
              <a:custGeom>
                <a:avLst/>
                <a:gdLst>
                  <a:gd name="T0" fmla="*/ 105 w 114"/>
                  <a:gd name="T1" fmla="*/ 254 h 254"/>
                  <a:gd name="T2" fmla="*/ 0 w 114"/>
                  <a:gd name="T3" fmla="*/ 12 h 254"/>
                  <a:gd name="T4" fmla="*/ 6 w 114"/>
                  <a:gd name="T5" fmla="*/ 2 h 254"/>
                  <a:gd name="T6" fmla="*/ 11 w 114"/>
                  <a:gd name="T7" fmla="*/ 5 h 254"/>
                  <a:gd name="T8" fmla="*/ 114 w 114"/>
                  <a:gd name="T9" fmla="*/ 245 h 254"/>
                  <a:gd name="T10" fmla="*/ 105 w 114"/>
                  <a:gd name="T11" fmla="*/ 254 h 254"/>
                </a:gdLst>
                <a:ahLst/>
                <a:cxnLst>
                  <a:cxn ang="0">
                    <a:pos x="T0" y="T1"/>
                  </a:cxn>
                  <a:cxn ang="0">
                    <a:pos x="T2" y="T3"/>
                  </a:cxn>
                  <a:cxn ang="0">
                    <a:pos x="T4" y="T5"/>
                  </a:cxn>
                  <a:cxn ang="0">
                    <a:pos x="T6" y="T7"/>
                  </a:cxn>
                  <a:cxn ang="0">
                    <a:pos x="T8" y="T9"/>
                  </a:cxn>
                  <a:cxn ang="0">
                    <a:pos x="T10" y="T11"/>
                  </a:cxn>
                </a:cxnLst>
                <a:rect l="0" t="0" r="r" b="b"/>
                <a:pathLst>
                  <a:path w="114" h="254">
                    <a:moveTo>
                      <a:pt x="105" y="254"/>
                    </a:moveTo>
                    <a:cubicBezTo>
                      <a:pt x="0" y="12"/>
                      <a:pt x="0" y="12"/>
                      <a:pt x="0" y="12"/>
                    </a:cubicBezTo>
                    <a:cubicBezTo>
                      <a:pt x="0" y="10"/>
                      <a:pt x="1" y="4"/>
                      <a:pt x="6" y="2"/>
                    </a:cubicBezTo>
                    <a:cubicBezTo>
                      <a:pt x="10" y="0"/>
                      <a:pt x="10" y="3"/>
                      <a:pt x="11" y="5"/>
                    </a:cubicBezTo>
                    <a:cubicBezTo>
                      <a:pt x="114" y="245"/>
                      <a:pt x="114" y="245"/>
                      <a:pt x="114" y="245"/>
                    </a:cubicBezTo>
                    <a:lnTo>
                      <a:pt x="105" y="254"/>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717"/>
              <p:cNvSpPr/>
              <p:nvPr/>
            </p:nvSpPr>
            <p:spPr bwMode="auto">
              <a:xfrm>
                <a:off x="4597131" y="1733615"/>
                <a:ext cx="1093788" cy="2282828"/>
              </a:xfrm>
              <a:custGeom>
                <a:avLst/>
                <a:gdLst>
                  <a:gd name="T0" fmla="*/ 104 w 118"/>
                  <a:gd name="T1" fmla="*/ 249 h 249"/>
                  <a:gd name="T2" fmla="*/ 1 w 118"/>
                  <a:gd name="T3" fmla="*/ 10 h 249"/>
                  <a:gd name="T4" fmla="*/ 5 w 118"/>
                  <a:gd name="T5" fmla="*/ 2 h 249"/>
                  <a:gd name="T6" fmla="*/ 14 w 118"/>
                  <a:gd name="T7" fmla="*/ 4 h 249"/>
                  <a:gd name="T8" fmla="*/ 118 w 118"/>
                  <a:gd name="T9" fmla="*/ 244 h 249"/>
                  <a:gd name="T10" fmla="*/ 104 w 118"/>
                  <a:gd name="T11" fmla="*/ 249 h 249"/>
                </a:gdLst>
                <a:ahLst/>
                <a:cxnLst>
                  <a:cxn ang="0">
                    <a:pos x="T0" y="T1"/>
                  </a:cxn>
                  <a:cxn ang="0">
                    <a:pos x="T2" y="T3"/>
                  </a:cxn>
                  <a:cxn ang="0">
                    <a:pos x="T4" y="T5"/>
                  </a:cxn>
                  <a:cxn ang="0">
                    <a:pos x="T6" y="T7"/>
                  </a:cxn>
                  <a:cxn ang="0">
                    <a:pos x="T8" y="T9"/>
                  </a:cxn>
                  <a:cxn ang="0">
                    <a:pos x="T10" y="T11"/>
                  </a:cxn>
                </a:cxnLst>
                <a:rect l="0" t="0" r="r" b="b"/>
                <a:pathLst>
                  <a:path w="118" h="249">
                    <a:moveTo>
                      <a:pt x="104" y="249"/>
                    </a:moveTo>
                    <a:cubicBezTo>
                      <a:pt x="1" y="10"/>
                      <a:pt x="1" y="10"/>
                      <a:pt x="1" y="10"/>
                    </a:cubicBezTo>
                    <a:cubicBezTo>
                      <a:pt x="0" y="8"/>
                      <a:pt x="1" y="4"/>
                      <a:pt x="5" y="2"/>
                    </a:cubicBezTo>
                    <a:cubicBezTo>
                      <a:pt x="11" y="0"/>
                      <a:pt x="13" y="3"/>
                      <a:pt x="14" y="4"/>
                    </a:cubicBezTo>
                    <a:cubicBezTo>
                      <a:pt x="118" y="244"/>
                      <a:pt x="118" y="244"/>
                      <a:pt x="118" y="244"/>
                    </a:cubicBezTo>
                    <a:lnTo>
                      <a:pt x="104" y="249"/>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703"/>
              <p:cNvSpPr/>
              <p:nvPr/>
            </p:nvSpPr>
            <p:spPr bwMode="auto">
              <a:xfrm>
                <a:off x="4405578" y="1186853"/>
                <a:ext cx="189438" cy="312121"/>
              </a:xfrm>
              <a:custGeom>
                <a:avLst/>
                <a:gdLst>
                  <a:gd name="T0" fmla="*/ 18 w 18"/>
                  <a:gd name="T1" fmla="*/ 22 h 30"/>
                  <a:gd name="T2" fmla="*/ 0 w 18"/>
                  <a:gd name="T3" fmla="*/ 0 h 30"/>
                  <a:gd name="T4" fmla="*/ 4 w 18"/>
                  <a:gd name="T5" fmla="*/ 28 h 30"/>
                  <a:gd name="T6" fmla="*/ 12 w 18"/>
                  <a:gd name="T7" fmla="*/ 29 h 30"/>
                  <a:gd name="T8" fmla="*/ 18 w 18"/>
                  <a:gd name="T9" fmla="*/ 22 h 30"/>
                </a:gdLst>
                <a:ahLst/>
                <a:cxnLst>
                  <a:cxn ang="0">
                    <a:pos x="T0" y="T1"/>
                  </a:cxn>
                  <a:cxn ang="0">
                    <a:pos x="T2" y="T3"/>
                  </a:cxn>
                  <a:cxn ang="0">
                    <a:pos x="T4" y="T5"/>
                  </a:cxn>
                  <a:cxn ang="0">
                    <a:pos x="T6" y="T7"/>
                  </a:cxn>
                  <a:cxn ang="0">
                    <a:pos x="T8" y="T9"/>
                  </a:cxn>
                </a:cxnLst>
                <a:rect l="0" t="0" r="r" b="b"/>
                <a:pathLst>
                  <a:path w="18" h="30">
                    <a:moveTo>
                      <a:pt x="18" y="22"/>
                    </a:moveTo>
                    <a:cubicBezTo>
                      <a:pt x="0" y="0"/>
                      <a:pt x="0" y="0"/>
                      <a:pt x="0" y="0"/>
                    </a:cubicBezTo>
                    <a:cubicBezTo>
                      <a:pt x="4" y="28"/>
                      <a:pt x="4" y="28"/>
                      <a:pt x="4" y="28"/>
                    </a:cubicBezTo>
                    <a:cubicBezTo>
                      <a:pt x="7" y="30"/>
                      <a:pt x="10" y="30"/>
                      <a:pt x="12" y="29"/>
                    </a:cubicBezTo>
                    <a:cubicBezTo>
                      <a:pt x="15" y="27"/>
                      <a:pt x="17" y="25"/>
                      <a:pt x="18" y="22"/>
                    </a:cubicBezTo>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grpSp>
        <p:sp>
          <p:nvSpPr>
            <p:cNvPr id="26" name="AutoShape 5699"/>
            <p:cNvSpPr>
              <a:spLocks noChangeAspect="1" noChangeArrowheads="1" noTextEdit="1"/>
            </p:cNvSpPr>
            <p:nvPr/>
          </p:nvSpPr>
          <p:spPr bwMode="auto">
            <a:xfrm>
              <a:off x="683363" y="3242513"/>
              <a:ext cx="1030597" cy="2159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nvGrpSpPr>
            <p:cNvPr id="27" name="组合 26"/>
            <p:cNvGrpSpPr/>
            <p:nvPr/>
          </p:nvGrpSpPr>
          <p:grpSpPr>
            <a:xfrm>
              <a:off x="1308530" y="4957790"/>
              <a:ext cx="1892215" cy="1623696"/>
              <a:chOff x="9473194" y="1739131"/>
              <a:chExt cx="2602839" cy="2233476"/>
            </a:xfrm>
          </p:grpSpPr>
          <p:sp>
            <p:nvSpPr>
              <p:cNvPr id="29" name="Freeform 5615"/>
              <p:cNvSpPr/>
              <p:nvPr/>
            </p:nvSpPr>
            <p:spPr bwMode="auto">
              <a:xfrm>
                <a:off x="9473194" y="1739131"/>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Freeform 5615"/>
              <p:cNvSpPr/>
              <p:nvPr/>
            </p:nvSpPr>
            <p:spPr bwMode="auto">
              <a:xfrm>
                <a:off x="9473195" y="1746316"/>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gradFill>
                <a:gsLst>
                  <a:gs pos="100000">
                    <a:schemeClr val="bg1">
                      <a:alpha val="3000"/>
                    </a:schemeClr>
                  </a:gs>
                  <a:gs pos="0">
                    <a:schemeClr val="bg1">
                      <a:lumMod val="65000"/>
                    </a:schemeClr>
                  </a:gs>
                </a:gsLst>
                <a:lin ang="5400000" scaled="0"/>
              </a:gradFill>
              <a:ln>
                <a:noFill/>
              </a:ln>
            </p:spPr>
            <p:txBody>
              <a:bodyPr vert="horz" wrap="square" lIns="91440" tIns="45720" rIns="91440" bIns="45720" numCol="1" anchor="t" anchorCtr="0" compatLnSpc="1"/>
              <a:lstStyle/>
              <a:p>
                <a:endParaRPr lang="zh-CN" altLang="en-US"/>
              </a:p>
            </p:txBody>
          </p:sp>
          <p:sp>
            <p:nvSpPr>
              <p:cNvPr id="31" name="Freeform 5615"/>
              <p:cNvSpPr/>
              <p:nvPr/>
            </p:nvSpPr>
            <p:spPr bwMode="auto">
              <a:xfrm>
                <a:off x="9475265" y="1744163"/>
                <a:ext cx="2600768" cy="2226291"/>
              </a:xfrm>
              <a:custGeom>
                <a:avLst/>
                <a:gdLst>
                  <a:gd name="T0" fmla="*/ 575 w 632"/>
                  <a:gd name="T1" fmla="*/ 435 h 541"/>
                  <a:gd name="T2" fmla="*/ 0 w 632"/>
                  <a:gd name="T3" fmla="*/ 541 h 541"/>
                  <a:gd name="T4" fmla="*/ 0 w 632"/>
                  <a:gd name="T5" fmla="*/ 94 h 541"/>
                  <a:gd name="T6" fmla="*/ 632 w 632"/>
                  <a:gd name="T7" fmla="*/ 0 h 541"/>
                  <a:gd name="T8" fmla="*/ 575 w 632"/>
                  <a:gd name="T9" fmla="*/ 435 h 541"/>
                </a:gdLst>
                <a:ahLst/>
                <a:cxnLst>
                  <a:cxn ang="0">
                    <a:pos x="T0" y="T1"/>
                  </a:cxn>
                  <a:cxn ang="0">
                    <a:pos x="T2" y="T3"/>
                  </a:cxn>
                  <a:cxn ang="0">
                    <a:pos x="T4" y="T5"/>
                  </a:cxn>
                  <a:cxn ang="0">
                    <a:pos x="T6" y="T7"/>
                  </a:cxn>
                  <a:cxn ang="0">
                    <a:pos x="T8" y="T9"/>
                  </a:cxn>
                </a:cxnLst>
                <a:rect l="0" t="0" r="r" b="b"/>
                <a:pathLst>
                  <a:path w="632" h="541">
                    <a:moveTo>
                      <a:pt x="575" y="435"/>
                    </a:moveTo>
                    <a:lnTo>
                      <a:pt x="0" y="541"/>
                    </a:lnTo>
                    <a:lnTo>
                      <a:pt x="0" y="94"/>
                    </a:lnTo>
                    <a:lnTo>
                      <a:pt x="632" y="0"/>
                    </a:lnTo>
                    <a:lnTo>
                      <a:pt x="575" y="435"/>
                    </a:lnTo>
                    <a:close/>
                  </a:path>
                </a:pathLst>
              </a:custGeom>
              <a:gradFill>
                <a:gsLst>
                  <a:gs pos="100000">
                    <a:schemeClr val="bg1">
                      <a:lumMod val="95000"/>
                      <a:alpha val="27000"/>
                    </a:schemeClr>
                  </a:gs>
                  <a:gs pos="0">
                    <a:schemeClr val="bg1">
                      <a:lumMod val="65000"/>
                      <a:alpha val="61000"/>
                    </a:schemeClr>
                  </a:gs>
                </a:gsLst>
                <a:lin ang="0" scaled="0"/>
              </a:gradFill>
              <a:ln>
                <a:noFill/>
              </a:ln>
            </p:spPr>
            <p:txBody>
              <a:bodyPr vert="horz" wrap="square" lIns="91440" tIns="45720" rIns="91440" bIns="45720" numCol="1" anchor="t" anchorCtr="0" compatLnSpc="1"/>
              <a:lstStyle/>
              <a:p>
                <a:endParaRPr lang="zh-CN" altLang="en-US"/>
              </a:p>
            </p:txBody>
          </p:sp>
        </p:grpSp>
        <p:sp>
          <p:nvSpPr>
            <p:cNvPr id="28" name="Freeform 5785"/>
            <p:cNvSpPr/>
            <p:nvPr/>
          </p:nvSpPr>
          <p:spPr bwMode="auto">
            <a:xfrm>
              <a:off x="1288298" y="4951663"/>
              <a:ext cx="2493975" cy="445476"/>
            </a:xfrm>
            <a:custGeom>
              <a:avLst/>
              <a:gdLst>
                <a:gd name="T0" fmla="*/ 0 w 350"/>
                <a:gd name="T1" fmla="*/ 38 h 60"/>
                <a:gd name="T2" fmla="*/ 266 w 350"/>
                <a:gd name="T3" fmla="*/ 0 h 60"/>
                <a:gd name="T4" fmla="*/ 350 w 350"/>
                <a:gd name="T5" fmla="*/ 12 h 60"/>
                <a:gd name="T6" fmla="*/ 37 w 350"/>
                <a:gd name="T7" fmla="*/ 60 h 60"/>
                <a:gd name="T8" fmla="*/ 1 w 350"/>
                <a:gd name="T9" fmla="*/ 39 h 60"/>
                <a:gd name="T10" fmla="*/ 0 w 350"/>
                <a:gd name="T11" fmla="*/ 39 h 60"/>
                <a:gd name="T12" fmla="*/ 0 w 350"/>
                <a:gd name="T13" fmla="*/ 38 h 60"/>
              </a:gdLst>
              <a:ahLst/>
              <a:cxnLst>
                <a:cxn ang="0">
                  <a:pos x="T0" y="T1"/>
                </a:cxn>
                <a:cxn ang="0">
                  <a:pos x="T2" y="T3"/>
                </a:cxn>
                <a:cxn ang="0">
                  <a:pos x="T4" y="T5"/>
                </a:cxn>
                <a:cxn ang="0">
                  <a:pos x="T6" y="T7"/>
                </a:cxn>
                <a:cxn ang="0">
                  <a:pos x="T8" y="T9"/>
                </a:cxn>
                <a:cxn ang="0">
                  <a:pos x="T10" y="T11"/>
                </a:cxn>
                <a:cxn ang="0">
                  <a:pos x="T12" y="T13"/>
                </a:cxn>
              </a:cxnLst>
              <a:rect l="0" t="0" r="r" b="b"/>
              <a:pathLst>
                <a:path w="350" h="60">
                  <a:moveTo>
                    <a:pt x="0" y="38"/>
                  </a:moveTo>
                  <a:cubicBezTo>
                    <a:pt x="266" y="0"/>
                    <a:pt x="266" y="0"/>
                    <a:pt x="266" y="0"/>
                  </a:cubicBezTo>
                  <a:cubicBezTo>
                    <a:pt x="350" y="12"/>
                    <a:pt x="350" y="12"/>
                    <a:pt x="350" y="12"/>
                  </a:cubicBezTo>
                  <a:cubicBezTo>
                    <a:pt x="37" y="60"/>
                    <a:pt x="37" y="60"/>
                    <a:pt x="37" y="60"/>
                  </a:cubicBezTo>
                  <a:cubicBezTo>
                    <a:pt x="37" y="60"/>
                    <a:pt x="2" y="38"/>
                    <a:pt x="1" y="39"/>
                  </a:cubicBezTo>
                  <a:cubicBezTo>
                    <a:pt x="0" y="39"/>
                    <a:pt x="0" y="39"/>
                    <a:pt x="0" y="39"/>
                  </a:cubicBezTo>
                  <a:lnTo>
                    <a:pt x="0" y="38"/>
                  </a:lnTo>
                  <a:close/>
                </a:path>
              </a:pathLst>
            </a:custGeom>
            <a:solidFill>
              <a:srgbClr val="FFFFFF"/>
            </a:solidFill>
            <a:ln w="22225">
              <a:noFill/>
              <a:round/>
            </a:ln>
            <a:scene3d>
              <a:camera prst="orthographicFront"/>
              <a:lightRig rig="threePt" dir="t"/>
            </a:scene3d>
            <a:sp3d>
              <a:bevelT w="12700" h="12700" prst="angle"/>
            </a:sp3d>
          </p:spPr>
          <p:txBody>
            <a:bodyPr vert="horz" wrap="square" lIns="91440" tIns="45720" rIns="91440" bIns="45720" numCol="1" anchor="t" anchorCtr="0" compatLnSpc="1"/>
            <a:lstStyle/>
            <a:p>
              <a:endParaRPr lang="zh-CN" altLang="en-US"/>
            </a:p>
          </p:txBody>
        </p:sp>
      </p:grpSp>
      <p:sp>
        <p:nvSpPr>
          <p:cNvPr id="60" name="文本框 9"/>
          <p:cNvSpPr txBox="1"/>
          <p:nvPr/>
        </p:nvSpPr>
        <p:spPr>
          <a:xfrm>
            <a:off x="7646845" y="735000"/>
            <a:ext cx="1089169" cy="1938992"/>
          </a:xfrm>
          <a:prstGeom prst="rect">
            <a:avLst/>
          </a:prstGeom>
          <a:noFill/>
        </p:spPr>
        <p:txBody>
          <a:bodyPr wrap="square" rtlCol="0">
            <a:spAutoFit/>
          </a:bodyPr>
          <a:lstStyle/>
          <a:p>
            <a:pPr algn="l"/>
            <a:r>
              <a:rPr lang="zh-CN" altLang="en-US" sz="4000" b="1" dirty="0">
                <a:solidFill>
                  <a:srgbClr val="FF6600"/>
                </a:solidFill>
                <a:latin typeface="方正姚体" panose="02010601030101010101" pitchFamily="2" charset="-122"/>
                <a:ea typeface="方正姚体" panose="02010601030101010101" pitchFamily="2" charset="-122"/>
              </a:rPr>
              <a:t>我</a:t>
            </a:r>
            <a:r>
              <a:rPr lang="zh-CN" altLang="en-US" sz="4000" b="1" dirty="0" smtClean="0">
                <a:solidFill>
                  <a:srgbClr val="FF6600"/>
                </a:solidFill>
                <a:latin typeface="方正姚体" panose="02010601030101010101" pitchFamily="2" charset="-122"/>
                <a:ea typeface="方正姚体" panose="02010601030101010101" pitchFamily="2" charset="-122"/>
              </a:rPr>
              <a:t>会读</a:t>
            </a:r>
            <a:endParaRPr lang="zh-CN" altLang="en-US" sz="4000" b="1" dirty="0">
              <a:solidFill>
                <a:srgbClr val="FF6600"/>
              </a:solidFill>
              <a:latin typeface="方正姚体" panose="02010601030101010101" pitchFamily="2" charset="-122"/>
              <a:ea typeface="方正姚体" panose="02010601030101010101" pitchFamily="2" charset="-122"/>
            </a:endParaRPr>
          </a:p>
        </p:txBody>
      </p:sp>
      <p:sp>
        <p:nvSpPr>
          <p:cNvPr id="62" name="TextBox 23"/>
          <p:cNvSpPr txBox="1"/>
          <p:nvPr/>
        </p:nvSpPr>
        <p:spPr>
          <a:xfrm>
            <a:off x="828499" y="1754596"/>
            <a:ext cx="1023281" cy="1015663"/>
          </a:xfrm>
          <a:prstGeom prst="rect">
            <a:avLst/>
          </a:prstGeom>
          <a:noFill/>
        </p:spPr>
        <p:txBody>
          <a:bodyPr wrap="square" rtlCol="0">
            <a:spAutoFit/>
          </a:bodyPr>
          <a:lstStyle/>
          <a:p>
            <a:pPr fontAlgn="base">
              <a:spcBef>
                <a:spcPct val="0"/>
              </a:spcBef>
              <a:spcAft>
                <a:spcPct val="0"/>
              </a:spcAft>
            </a:pPr>
            <a:r>
              <a:rPr lang="zh-CN" altLang="en-US" sz="6000" dirty="0">
                <a:solidFill>
                  <a:prstClr val="black"/>
                </a:solidFill>
                <a:latin typeface="楷体" panose="02010609060101010101" pitchFamily="49" charset="-122"/>
                <a:ea typeface="楷体" panose="02010609060101010101" pitchFamily="49" charset="-122"/>
              </a:rPr>
              <a:t>嗅</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63" name="TextBox 24"/>
          <p:cNvSpPr txBox="1"/>
          <p:nvPr/>
        </p:nvSpPr>
        <p:spPr>
          <a:xfrm>
            <a:off x="912044" y="1242269"/>
            <a:ext cx="1339726"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xiù</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65" name="TextBox 23"/>
          <p:cNvSpPr txBox="1"/>
          <p:nvPr/>
        </p:nvSpPr>
        <p:spPr>
          <a:xfrm>
            <a:off x="2386176" y="1754596"/>
            <a:ext cx="917764" cy="1015663"/>
          </a:xfrm>
          <a:prstGeom prst="rect">
            <a:avLst/>
          </a:prstGeom>
          <a:noFill/>
        </p:spPr>
        <p:txBody>
          <a:bodyPr wrap="square" rtlCol="0">
            <a:spAutoFit/>
          </a:bodyPr>
          <a:lstStyle/>
          <a:p>
            <a:pPr fontAlgn="base">
              <a:spcBef>
                <a:spcPct val="0"/>
              </a:spcBef>
              <a:spcAft>
                <a:spcPct val="0"/>
              </a:spcAft>
            </a:pPr>
            <a:r>
              <a:rPr lang="zh-CN" altLang="en-US" sz="6000" dirty="0">
                <a:solidFill>
                  <a:prstClr val="black"/>
                </a:solidFill>
                <a:latin typeface="楷体" panose="02010609060101010101" pitchFamily="49" charset="-122"/>
                <a:ea typeface="楷体" panose="02010609060101010101" pitchFamily="49" charset="-122"/>
              </a:rPr>
              <a:t>奈</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66" name="TextBox 24"/>
          <p:cNvSpPr txBox="1"/>
          <p:nvPr/>
        </p:nvSpPr>
        <p:spPr>
          <a:xfrm>
            <a:off x="2434494" y="1242271"/>
            <a:ext cx="1034260"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nài</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68" name="TextBox 23"/>
          <p:cNvSpPr txBox="1"/>
          <p:nvPr/>
        </p:nvSpPr>
        <p:spPr>
          <a:xfrm>
            <a:off x="3817920" y="1754596"/>
            <a:ext cx="945486"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煞</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69" name="TextBox 24"/>
          <p:cNvSpPr txBox="1"/>
          <p:nvPr/>
        </p:nvSpPr>
        <p:spPr>
          <a:xfrm>
            <a:off x="3904414" y="1242270"/>
            <a:ext cx="1080740"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shā</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71" name="TextBox 23"/>
          <p:cNvSpPr txBox="1"/>
          <p:nvPr/>
        </p:nvSpPr>
        <p:spPr>
          <a:xfrm>
            <a:off x="5465217" y="1757027"/>
            <a:ext cx="979173"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拯</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2" name="TextBox 24"/>
          <p:cNvSpPr txBox="1"/>
          <p:nvPr/>
        </p:nvSpPr>
        <p:spPr>
          <a:xfrm>
            <a:off x="5342732" y="1242269"/>
            <a:ext cx="1677539"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zhěnɡ</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75" name="TextBox 23"/>
          <p:cNvSpPr txBox="1"/>
          <p:nvPr/>
        </p:nvSpPr>
        <p:spPr>
          <a:xfrm>
            <a:off x="757477" y="3609675"/>
            <a:ext cx="1028978"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嘶</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8" name="TextBox 23"/>
          <p:cNvSpPr txBox="1"/>
          <p:nvPr/>
        </p:nvSpPr>
        <p:spPr>
          <a:xfrm>
            <a:off x="2366122" y="3599571"/>
            <a:ext cx="1039993"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哑</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1" name="TextBox 23"/>
          <p:cNvSpPr txBox="1"/>
          <p:nvPr/>
        </p:nvSpPr>
        <p:spPr>
          <a:xfrm>
            <a:off x="3859455" y="3578468"/>
            <a:ext cx="885153" cy="1015663"/>
          </a:xfrm>
          <a:prstGeom prst="rect">
            <a:avLst/>
          </a:prstGeom>
          <a:noFill/>
        </p:spPr>
        <p:txBody>
          <a:bodyPr wrap="square" rtlCol="0">
            <a:spAutoFit/>
          </a:bodyPr>
          <a:lstStyle/>
          <a:p>
            <a:pPr fontAlgn="base">
              <a:spcBef>
                <a:spcPct val="0"/>
              </a:spcBef>
              <a:spcAft>
                <a:spcPct val="0"/>
              </a:spcAft>
            </a:pPr>
            <a:r>
              <a:rPr lang="zh-CN" altLang="en-US" sz="6000" dirty="0">
                <a:solidFill>
                  <a:prstClr val="black"/>
                </a:solidFill>
                <a:latin typeface="楷体" panose="02010609060101010101" pitchFamily="49" charset="-122"/>
                <a:ea typeface="楷体" panose="02010609060101010101" pitchFamily="49" charset="-122"/>
              </a:rPr>
              <a:t>庞</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2" name="TextBox 24"/>
          <p:cNvSpPr txBox="1"/>
          <p:nvPr/>
        </p:nvSpPr>
        <p:spPr>
          <a:xfrm>
            <a:off x="978897" y="3086193"/>
            <a:ext cx="872883"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sī</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84" name="TextBox 24"/>
          <p:cNvSpPr txBox="1"/>
          <p:nvPr/>
        </p:nvSpPr>
        <p:spPr>
          <a:xfrm>
            <a:off x="2491303" y="3086193"/>
            <a:ext cx="723727"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yǎ</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85" name="TextBox 24"/>
          <p:cNvSpPr txBox="1"/>
          <p:nvPr/>
        </p:nvSpPr>
        <p:spPr>
          <a:xfrm>
            <a:off x="3812713" y="3078664"/>
            <a:ext cx="1321069" cy="646331"/>
          </a:xfrm>
          <a:prstGeom prst="rect">
            <a:avLst/>
          </a:prstGeom>
          <a:noFill/>
        </p:spPr>
        <p:txBody>
          <a:bodyPr wrap="square" rtlCol="0">
            <a:spAutoFit/>
          </a:bodyPr>
          <a:lstStyle/>
          <a:p>
            <a:pPr fontAlgn="base">
              <a:spcBef>
                <a:spcPct val="0"/>
              </a:spcBef>
              <a:spcAft>
                <a:spcPct val="0"/>
              </a:spcAft>
            </a:pPr>
            <a:r>
              <a:rPr lang="en-US" altLang="zh-CN" sz="3600" dirty="0" err="1" smtClean="0">
                <a:solidFill>
                  <a:prstClr val="black"/>
                </a:solidFill>
                <a:latin typeface="宋体" panose="02010600030101010101" pitchFamily="2" charset="-122"/>
                <a:ea typeface="宋体" panose="02010600030101010101" pitchFamily="2" charset="-122"/>
                <a:cs typeface="汉语拼音" panose="020B0604020202020204" pitchFamily="34" charset="0"/>
              </a:rPr>
              <a:t>pánɡ</a:t>
            </a:r>
            <a:endParaRPr lang="en-US" altLang="zh-CN" sz="36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0"/>
                                        </p:tgtEl>
                                        <p:attrNameLst>
                                          <p:attrName>ppt_y</p:attrName>
                                        </p:attrNameLst>
                                      </p:cBhvr>
                                      <p:tavLst>
                                        <p:tav tm="0">
                                          <p:val>
                                            <p:strVal val="#ppt_y"/>
                                          </p:val>
                                        </p:tav>
                                        <p:tav tm="100000">
                                          <p:val>
                                            <p:strVal val="#ppt_y"/>
                                          </p:val>
                                        </p:tav>
                                      </p:tavLst>
                                    </p:anim>
                                    <p:anim calcmode="lin" valueType="num">
                                      <p:cBhvr>
                                        <p:cTn id="9"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1000"/>
                                        <p:tgtEl>
                                          <p:spTgt spid="62"/>
                                        </p:tgtEl>
                                      </p:cBhvr>
                                    </p:animEffect>
                                    <p:anim calcmode="lin" valueType="num">
                                      <p:cBhvr>
                                        <p:cTn id="17" dur="1000" fill="hold"/>
                                        <p:tgtEl>
                                          <p:spTgt spid="62"/>
                                        </p:tgtEl>
                                        <p:attrNameLst>
                                          <p:attrName>ppt_x</p:attrName>
                                        </p:attrNameLst>
                                      </p:cBhvr>
                                      <p:tavLst>
                                        <p:tav tm="0">
                                          <p:val>
                                            <p:strVal val="#ppt_x"/>
                                          </p:val>
                                        </p:tav>
                                        <p:tav tm="100000">
                                          <p:val>
                                            <p:strVal val="#ppt_x"/>
                                          </p:val>
                                        </p:tav>
                                      </p:tavLst>
                                    </p:anim>
                                    <p:anim calcmode="lin" valueType="num">
                                      <p:cBhvr>
                                        <p:cTn id="18" dur="1000" fill="hold"/>
                                        <p:tgtEl>
                                          <p:spTgt spid="6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1000"/>
                                        <p:tgtEl>
                                          <p:spTgt spid="65"/>
                                        </p:tgtEl>
                                      </p:cBhvr>
                                    </p:animEffect>
                                    <p:anim calcmode="lin" valueType="num">
                                      <p:cBhvr>
                                        <p:cTn id="30" dur="1000" fill="hold"/>
                                        <p:tgtEl>
                                          <p:spTgt spid="65"/>
                                        </p:tgtEl>
                                        <p:attrNameLst>
                                          <p:attrName>ppt_x</p:attrName>
                                        </p:attrNameLst>
                                      </p:cBhvr>
                                      <p:tavLst>
                                        <p:tav tm="0">
                                          <p:val>
                                            <p:strVal val="#ppt_x"/>
                                          </p:val>
                                        </p:tav>
                                        <p:tav tm="100000">
                                          <p:val>
                                            <p:strVal val="#ppt_x"/>
                                          </p:val>
                                        </p:tav>
                                      </p:tavLst>
                                    </p:anim>
                                    <p:anim calcmode="lin" valueType="num">
                                      <p:cBhvr>
                                        <p:cTn id="31" dur="1000" fill="hold"/>
                                        <p:tgtEl>
                                          <p:spTgt spid="65"/>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2" presetClass="entr" presetSubtype="0"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1000"/>
                                        <p:tgtEl>
                                          <p:spTgt spid="66"/>
                                        </p:tgtEl>
                                      </p:cBhvr>
                                    </p:animEffect>
                                    <p:anim calcmode="lin" valueType="num">
                                      <p:cBhvr>
                                        <p:cTn id="36" dur="1000" fill="hold"/>
                                        <p:tgtEl>
                                          <p:spTgt spid="66"/>
                                        </p:tgtEl>
                                        <p:attrNameLst>
                                          <p:attrName>ppt_x</p:attrName>
                                        </p:attrNameLst>
                                      </p:cBhvr>
                                      <p:tavLst>
                                        <p:tav tm="0">
                                          <p:val>
                                            <p:strVal val="#ppt_x"/>
                                          </p:val>
                                        </p:tav>
                                        <p:tav tm="100000">
                                          <p:val>
                                            <p:strVal val="#ppt_x"/>
                                          </p:val>
                                        </p:tav>
                                      </p:tavLst>
                                    </p:anim>
                                    <p:anim calcmode="lin" valueType="num">
                                      <p:cBhvr>
                                        <p:cTn id="3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1000"/>
                                        <p:tgtEl>
                                          <p:spTgt spid="68"/>
                                        </p:tgtEl>
                                      </p:cBhvr>
                                    </p:animEffect>
                                    <p:anim calcmode="lin" valueType="num">
                                      <p:cBhvr>
                                        <p:cTn id="43" dur="1000" fill="hold"/>
                                        <p:tgtEl>
                                          <p:spTgt spid="68"/>
                                        </p:tgtEl>
                                        <p:attrNameLst>
                                          <p:attrName>ppt_x</p:attrName>
                                        </p:attrNameLst>
                                      </p:cBhvr>
                                      <p:tavLst>
                                        <p:tav tm="0">
                                          <p:val>
                                            <p:strVal val="#ppt_x"/>
                                          </p:val>
                                        </p:tav>
                                        <p:tav tm="100000">
                                          <p:val>
                                            <p:strVal val="#ppt_x"/>
                                          </p:val>
                                        </p:tav>
                                      </p:tavLst>
                                    </p:anim>
                                    <p:anim calcmode="lin" valueType="num">
                                      <p:cBhvr>
                                        <p:cTn id="44" dur="10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2" presetClass="entr" presetSubtype="0"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1000"/>
                                        <p:tgtEl>
                                          <p:spTgt spid="71"/>
                                        </p:tgtEl>
                                      </p:cBhvr>
                                    </p:animEffect>
                                    <p:anim calcmode="lin" valueType="num">
                                      <p:cBhvr>
                                        <p:cTn id="56" dur="1000" fill="hold"/>
                                        <p:tgtEl>
                                          <p:spTgt spid="71"/>
                                        </p:tgtEl>
                                        <p:attrNameLst>
                                          <p:attrName>ppt_x</p:attrName>
                                        </p:attrNameLst>
                                      </p:cBhvr>
                                      <p:tavLst>
                                        <p:tav tm="0">
                                          <p:val>
                                            <p:strVal val="#ppt_x"/>
                                          </p:val>
                                        </p:tav>
                                        <p:tav tm="100000">
                                          <p:val>
                                            <p:strVal val="#ppt_x"/>
                                          </p:val>
                                        </p:tav>
                                      </p:tavLst>
                                    </p:anim>
                                    <p:anim calcmode="lin" valueType="num">
                                      <p:cBhvr>
                                        <p:cTn id="57" dur="1000" fill="hold"/>
                                        <p:tgtEl>
                                          <p:spTgt spid="71"/>
                                        </p:tgtEl>
                                        <p:attrNameLst>
                                          <p:attrName>ppt_y</p:attrName>
                                        </p:attrNameLst>
                                      </p:cBhvr>
                                      <p:tavLst>
                                        <p:tav tm="0">
                                          <p:val>
                                            <p:strVal val="#ppt_y+.1"/>
                                          </p:val>
                                        </p:tav>
                                        <p:tav tm="100000">
                                          <p:val>
                                            <p:strVal val="#ppt_y"/>
                                          </p:val>
                                        </p:tav>
                                      </p:tavLst>
                                    </p:anim>
                                  </p:childTnLst>
                                </p:cTn>
                              </p:par>
                            </p:childTnLst>
                          </p:cTn>
                        </p:par>
                        <p:par>
                          <p:cTn id="58" fill="hold">
                            <p:stCondLst>
                              <p:cond delay="1000"/>
                            </p:stCondLst>
                            <p:childTnLst>
                              <p:par>
                                <p:cTn id="59" presetID="42" presetClass="entr" presetSubtype="0"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fade">
                                      <p:cBhvr>
                                        <p:cTn id="61" dur="1000"/>
                                        <p:tgtEl>
                                          <p:spTgt spid="72"/>
                                        </p:tgtEl>
                                      </p:cBhvr>
                                    </p:animEffect>
                                    <p:anim calcmode="lin" valueType="num">
                                      <p:cBhvr>
                                        <p:cTn id="62" dur="1000" fill="hold"/>
                                        <p:tgtEl>
                                          <p:spTgt spid="72"/>
                                        </p:tgtEl>
                                        <p:attrNameLst>
                                          <p:attrName>ppt_x</p:attrName>
                                        </p:attrNameLst>
                                      </p:cBhvr>
                                      <p:tavLst>
                                        <p:tav tm="0">
                                          <p:val>
                                            <p:strVal val="#ppt_x"/>
                                          </p:val>
                                        </p:tav>
                                        <p:tav tm="100000">
                                          <p:val>
                                            <p:strVal val="#ppt_x"/>
                                          </p:val>
                                        </p:tav>
                                      </p:tavLst>
                                    </p:anim>
                                    <p:anim calcmode="lin" valueType="num">
                                      <p:cBhvr>
                                        <p:cTn id="63"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75"/>
                                        </p:tgtEl>
                                        <p:attrNameLst>
                                          <p:attrName>style.visibility</p:attrName>
                                        </p:attrNameLst>
                                      </p:cBhvr>
                                      <p:to>
                                        <p:strVal val="visible"/>
                                      </p:to>
                                    </p:set>
                                    <p:animEffect transition="in" filter="fade">
                                      <p:cBhvr>
                                        <p:cTn id="68" dur="1000"/>
                                        <p:tgtEl>
                                          <p:spTgt spid="75"/>
                                        </p:tgtEl>
                                      </p:cBhvr>
                                    </p:animEffect>
                                    <p:anim calcmode="lin" valueType="num">
                                      <p:cBhvr>
                                        <p:cTn id="69" dur="1000" fill="hold"/>
                                        <p:tgtEl>
                                          <p:spTgt spid="75"/>
                                        </p:tgtEl>
                                        <p:attrNameLst>
                                          <p:attrName>ppt_x</p:attrName>
                                        </p:attrNameLst>
                                      </p:cBhvr>
                                      <p:tavLst>
                                        <p:tav tm="0">
                                          <p:val>
                                            <p:strVal val="#ppt_x"/>
                                          </p:val>
                                        </p:tav>
                                        <p:tav tm="100000">
                                          <p:val>
                                            <p:strVal val="#ppt_x"/>
                                          </p:val>
                                        </p:tav>
                                      </p:tavLst>
                                    </p:anim>
                                    <p:anim calcmode="lin" valueType="num">
                                      <p:cBhvr>
                                        <p:cTn id="70" dur="1000" fill="hold"/>
                                        <p:tgtEl>
                                          <p:spTgt spid="75"/>
                                        </p:tgtEl>
                                        <p:attrNameLst>
                                          <p:attrName>ppt_y</p:attrName>
                                        </p:attrNameLst>
                                      </p:cBhvr>
                                      <p:tavLst>
                                        <p:tav tm="0">
                                          <p:val>
                                            <p:strVal val="#ppt_y+.1"/>
                                          </p:val>
                                        </p:tav>
                                        <p:tav tm="100000">
                                          <p:val>
                                            <p:strVal val="#ppt_y"/>
                                          </p:val>
                                        </p:tav>
                                      </p:tavLst>
                                    </p:anim>
                                  </p:childTnLst>
                                </p:cTn>
                              </p:par>
                            </p:childTnLst>
                          </p:cTn>
                        </p:par>
                        <p:par>
                          <p:cTn id="71" fill="hold">
                            <p:stCondLst>
                              <p:cond delay="1000"/>
                            </p:stCondLst>
                            <p:childTnLst>
                              <p:par>
                                <p:cTn id="72" presetID="42" presetClass="entr" presetSubtype="0" fill="hold" grpId="0" nodeType="afterEffect">
                                  <p:stCondLst>
                                    <p:cond delay="0"/>
                                  </p:stCondLst>
                                  <p:childTnLst>
                                    <p:set>
                                      <p:cBhvr>
                                        <p:cTn id="73" dur="1" fill="hold">
                                          <p:stCondLst>
                                            <p:cond delay="0"/>
                                          </p:stCondLst>
                                        </p:cTn>
                                        <p:tgtEl>
                                          <p:spTgt spid="82"/>
                                        </p:tgtEl>
                                        <p:attrNameLst>
                                          <p:attrName>style.visibility</p:attrName>
                                        </p:attrNameLst>
                                      </p:cBhvr>
                                      <p:to>
                                        <p:strVal val="visible"/>
                                      </p:to>
                                    </p:set>
                                    <p:animEffect transition="in" filter="fade">
                                      <p:cBhvr>
                                        <p:cTn id="74" dur="1000"/>
                                        <p:tgtEl>
                                          <p:spTgt spid="82"/>
                                        </p:tgtEl>
                                      </p:cBhvr>
                                    </p:animEffect>
                                    <p:anim calcmode="lin" valueType="num">
                                      <p:cBhvr>
                                        <p:cTn id="75" dur="1000" fill="hold"/>
                                        <p:tgtEl>
                                          <p:spTgt spid="82"/>
                                        </p:tgtEl>
                                        <p:attrNameLst>
                                          <p:attrName>ppt_x</p:attrName>
                                        </p:attrNameLst>
                                      </p:cBhvr>
                                      <p:tavLst>
                                        <p:tav tm="0">
                                          <p:val>
                                            <p:strVal val="#ppt_x"/>
                                          </p:val>
                                        </p:tav>
                                        <p:tav tm="100000">
                                          <p:val>
                                            <p:strVal val="#ppt_x"/>
                                          </p:val>
                                        </p:tav>
                                      </p:tavLst>
                                    </p:anim>
                                    <p:anim calcmode="lin" valueType="num">
                                      <p:cBhvr>
                                        <p:cTn id="76"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78"/>
                                        </p:tgtEl>
                                        <p:attrNameLst>
                                          <p:attrName>style.visibility</p:attrName>
                                        </p:attrNameLst>
                                      </p:cBhvr>
                                      <p:to>
                                        <p:strVal val="visible"/>
                                      </p:to>
                                    </p:set>
                                    <p:animEffect transition="in" filter="fade">
                                      <p:cBhvr>
                                        <p:cTn id="81" dur="1000"/>
                                        <p:tgtEl>
                                          <p:spTgt spid="78"/>
                                        </p:tgtEl>
                                      </p:cBhvr>
                                    </p:animEffect>
                                    <p:anim calcmode="lin" valueType="num">
                                      <p:cBhvr>
                                        <p:cTn id="82" dur="1000" fill="hold"/>
                                        <p:tgtEl>
                                          <p:spTgt spid="78"/>
                                        </p:tgtEl>
                                        <p:attrNameLst>
                                          <p:attrName>ppt_x</p:attrName>
                                        </p:attrNameLst>
                                      </p:cBhvr>
                                      <p:tavLst>
                                        <p:tav tm="0">
                                          <p:val>
                                            <p:strVal val="#ppt_x"/>
                                          </p:val>
                                        </p:tav>
                                        <p:tav tm="100000">
                                          <p:val>
                                            <p:strVal val="#ppt_x"/>
                                          </p:val>
                                        </p:tav>
                                      </p:tavLst>
                                    </p:anim>
                                    <p:anim calcmode="lin" valueType="num">
                                      <p:cBhvr>
                                        <p:cTn id="83" dur="1000" fill="hold"/>
                                        <p:tgtEl>
                                          <p:spTgt spid="78"/>
                                        </p:tgtEl>
                                        <p:attrNameLst>
                                          <p:attrName>ppt_y</p:attrName>
                                        </p:attrNameLst>
                                      </p:cBhvr>
                                      <p:tavLst>
                                        <p:tav tm="0">
                                          <p:val>
                                            <p:strVal val="#ppt_y+.1"/>
                                          </p:val>
                                        </p:tav>
                                        <p:tav tm="100000">
                                          <p:val>
                                            <p:strVal val="#ppt_y"/>
                                          </p:val>
                                        </p:tav>
                                      </p:tavLst>
                                    </p:anim>
                                  </p:childTnLst>
                                </p:cTn>
                              </p:par>
                            </p:childTnLst>
                          </p:cTn>
                        </p:par>
                        <p:par>
                          <p:cTn id="84" fill="hold">
                            <p:stCondLst>
                              <p:cond delay="1000"/>
                            </p:stCondLst>
                            <p:childTnLst>
                              <p:par>
                                <p:cTn id="85" presetID="42" presetClass="entr" presetSubtype="0"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fade">
                                      <p:cBhvr>
                                        <p:cTn id="87" dur="1000"/>
                                        <p:tgtEl>
                                          <p:spTgt spid="84"/>
                                        </p:tgtEl>
                                      </p:cBhvr>
                                    </p:animEffect>
                                    <p:anim calcmode="lin" valueType="num">
                                      <p:cBhvr>
                                        <p:cTn id="88" dur="1000" fill="hold"/>
                                        <p:tgtEl>
                                          <p:spTgt spid="84"/>
                                        </p:tgtEl>
                                        <p:attrNameLst>
                                          <p:attrName>ppt_x</p:attrName>
                                        </p:attrNameLst>
                                      </p:cBhvr>
                                      <p:tavLst>
                                        <p:tav tm="0">
                                          <p:val>
                                            <p:strVal val="#ppt_x"/>
                                          </p:val>
                                        </p:tav>
                                        <p:tav tm="100000">
                                          <p:val>
                                            <p:strVal val="#ppt_x"/>
                                          </p:val>
                                        </p:tav>
                                      </p:tavLst>
                                    </p:anim>
                                    <p:anim calcmode="lin" valueType="num">
                                      <p:cBhvr>
                                        <p:cTn id="8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81"/>
                                        </p:tgtEl>
                                        <p:attrNameLst>
                                          <p:attrName>style.visibility</p:attrName>
                                        </p:attrNameLst>
                                      </p:cBhvr>
                                      <p:to>
                                        <p:strVal val="visible"/>
                                      </p:to>
                                    </p:set>
                                    <p:animEffect transition="in" filter="fade">
                                      <p:cBhvr>
                                        <p:cTn id="94" dur="1000"/>
                                        <p:tgtEl>
                                          <p:spTgt spid="81"/>
                                        </p:tgtEl>
                                      </p:cBhvr>
                                    </p:animEffect>
                                    <p:anim calcmode="lin" valueType="num">
                                      <p:cBhvr>
                                        <p:cTn id="95" dur="1000" fill="hold"/>
                                        <p:tgtEl>
                                          <p:spTgt spid="81"/>
                                        </p:tgtEl>
                                        <p:attrNameLst>
                                          <p:attrName>ppt_x</p:attrName>
                                        </p:attrNameLst>
                                      </p:cBhvr>
                                      <p:tavLst>
                                        <p:tav tm="0">
                                          <p:val>
                                            <p:strVal val="#ppt_x"/>
                                          </p:val>
                                        </p:tav>
                                        <p:tav tm="100000">
                                          <p:val>
                                            <p:strVal val="#ppt_x"/>
                                          </p:val>
                                        </p:tav>
                                      </p:tavLst>
                                    </p:anim>
                                    <p:anim calcmode="lin" valueType="num">
                                      <p:cBhvr>
                                        <p:cTn id="96" dur="1000" fill="hold"/>
                                        <p:tgtEl>
                                          <p:spTgt spid="81"/>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42" presetClass="entr" presetSubtype="0" fill="hold" grpId="0" nodeType="afterEffect">
                                  <p:stCondLst>
                                    <p:cond delay="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1000"/>
                                        <p:tgtEl>
                                          <p:spTgt spid="85"/>
                                        </p:tgtEl>
                                      </p:cBhvr>
                                    </p:animEffect>
                                    <p:anim calcmode="lin" valueType="num">
                                      <p:cBhvr>
                                        <p:cTn id="101" dur="1000" fill="hold"/>
                                        <p:tgtEl>
                                          <p:spTgt spid="85"/>
                                        </p:tgtEl>
                                        <p:attrNameLst>
                                          <p:attrName>ppt_x</p:attrName>
                                        </p:attrNameLst>
                                      </p:cBhvr>
                                      <p:tavLst>
                                        <p:tav tm="0">
                                          <p:val>
                                            <p:strVal val="#ppt_x"/>
                                          </p:val>
                                        </p:tav>
                                        <p:tav tm="100000">
                                          <p:val>
                                            <p:strVal val="#ppt_x"/>
                                          </p:val>
                                        </p:tav>
                                      </p:tavLst>
                                    </p:anim>
                                    <p:anim calcmode="lin" valueType="num">
                                      <p:cBhvr>
                                        <p:cTn id="102" dur="10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3" grpId="0"/>
      <p:bldP spid="65" grpId="0"/>
      <p:bldP spid="66" grpId="0"/>
      <p:bldP spid="68" grpId="0"/>
      <p:bldP spid="69" grpId="0"/>
      <p:bldP spid="71" grpId="0"/>
      <p:bldP spid="72" grpId="0"/>
      <p:bldP spid="75" grpId="0"/>
      <p:bldP spid="78" grpId="0"/>
      <p:bldP spid="81" grpId="0"/>
      <p:bldP spid="82" grpId="0"/>
      <p:bldP spid="84"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23"/>
          <p:cNvSpPr txBox="1"/>
          <p:nvPr/>
        </p:nvSpPr>
        <p:spPr>
          <a:xfrm>
            <a:off x="303785" y="127322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嗅</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67" name="TextBox 23"/>
          <p:cNvSpPr txBox="1"/>
          <p:nvPr/>
        </p:nvSpPr>
        <p:spPr>
          <a:xfrm>
            <a:off x="1557250" y="127322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呆</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0" name="TextBox 23"/>
          <p:cNvSpPr txBox="1"/>
          <p:nvPr/>
        </p:nvSpPr>
        <p:spPr>
          <a:xfrm>
            <a:off x="2945955" y="127322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奈</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3" name="TextBox 23"/>
          <p:cNvSpPr txBox="1"/>
          <p:nvPr/>
        </p:nvSpPr>
        <p:spPr>
          <a:xfrm>
            <a:off x="4311337" y="1274242"/>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巢</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6" name="TextBox 23"/>
          <p:cNvSpPr txBox="1"/>
          <p:nvPr/>
        </p:nvSpPr>
        <p:spPr>
          <a:xfrm>
            <a:off x="5734215" y="127322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齿</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79" name="TextBox 23"/>
          <p:cNvSpPr txBox="1"/>
          <p:nvPr/>
        </p:nvSpPr>
        <p:spPr>
          <a:xfrm>
            <a:off x="285096" y="3720173"/>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掩</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2" name="TextBox 23"/>
          <p:cNvSpPr txBox="1"/>
          <p:nvPr/>
        </p:nvSpPr>
        <p:spPr>
          <a:xfrm>
            <a:off x="1187624" y="372775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护</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5" name="TextBox 23"/>
          <p:cNvSpPr txBox="1"/>
          <p:nvPr/>
        </p:nvSpPr>
        <p:spPr>
          <a:xfrm>
            <a:off x="2195736" y="3742241"/>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幼</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8" name="TextBox 23"/>
          <p:cNvSpPr txBox="1"/>
          <p:nvPr/>
        </p:nvSpPr>
        <p:spPr>
          <a:xfrm>
            <a:off x="3275856" y="3742241"/>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搏</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91" name="TextBox 23"/>
          <p:cNvSpPr txBox="1"/>
          <p:nvPr/>
        </p:nvSpPr>
        <p:spPr>
          <a:xfrm>
            <a:off x="4427984" y="3737833"/>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庞</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3" name="TextBox 23"/>
          <p:cNvSpPr txBox="1"/>
          <p:nvPr/>
        </p:nvSpPr>
        <p:spPr>
          <a:xfrm>
            <a:off x="7139761" y="1269691"/>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躯</a:t>
            </a:r>
            <a:endParaRPr lang="zh-CN" altLang="en-US" sz="6000" dirty="0">
              <a:solidFill>
                <a:prstClr val="black"/>
              </a:solidFill>
              <a:latin typeface="楷体" panose="02010609060101010101" pitchFamily="49" charset="-122"/>
              <a:ea typeface="楷体" panose="02010609060101010101" pitchFamily="49" charset="-122"/>
            </a:endParaRPr>
          </a:p>
        </p:txBody>
      </p:sp>
      <p:sp>
        <p:nvSpPr>
          <p:cNvPr id="89" name="TextBox 23"/>
          <p:cNvSpPr txBox="1"/>
          <p:nvPr/>
        </p:nvSpPr>
        <p:spPr>
          <a:xfrm>
            <a:off x="5724128" y="3727750"/>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量</a:t>
            </a:r>
            <a:endParaRPr lang="zh-CN" altLang="en-US" sz="6000" dirty="0">
              <a:solidFill>
                <a:prstClr val="black"/>
              </a:solidFill>
              <a:latin typeface="楷体" panose="02010609060101010101" pitchFamily="49" charset="-122"/>
              <a:ea typeface="楷体" panose="02010609060101010101" pitchFamily="49" charset="-122"/>
            </a:endParaRPr>
          </a:p>
        </p:txBody>
      </p:sp>
      <p:cxnSp>
        <p:nvCxnSpPr>
          <p:cNvPr id="4" name="直接连接符 3"/>
          <p:cNvCxnSpPr/>
          <p:nvPr/>
        </p:nvCxnSpPr>
        <p:spPr>
          <a:xfrm flipV="1">
            <a:off x="1043608" y="876001"/>
            <a:ext cx="457598" cy="468086"/>
          </a:xfrm>
          <a:prstGeom prst="line">
            <a:avLst/>
          </a:prstGeom>
        </p:spPr>
        <p:style>
          <a:lnRef idx="1">
            <a:schemeClr val="accent2"/>
          </a:lnRef>
          <a:fillRef idx="0">
            <a:schemeClr val="accent2"/>
          </a:fillRef>
          <a:effectRef idx="0">
            <a:schemeClr val="accent2"/>
          </a:effectRef>
          <a:fontRef idx="minor">
            <a:schemeClr val="tx1"/>
          </a:fontRef>
        </p:style>
      </p:cxnSp>
      <p:sp>
        <p:nvSpPr>
          <p:cNvPr id="8" name="文本框 7"/>
          <p:cNvSpPr txBox="1"/>
          <p:nvPr/>
        </p:nvSpPr>
        <p:spPr>
          <a:xfrm>
            <a:off x="1509583" y="503809"/>
            <a:ext cx="2117749" cy="523220"/>
          </a:xfrm>
          <a:prstGeom prst="rect">
            <a:avLst/>
          </a:prstGeom>
          <a:noFill/>
          <a:ln>
            <a:solidFill>
              <a:srgbClr val="FF0000"/>
            </a:solidFill>
          </a:ln>
        </p:spPr>
        <p:txBody>
          <a:bodyPr wrap="square" rtlCol="0">
            <a:spAutoFit/>
          </a:bodyPr>
          <a:lstStyle/>
          <a:p>
            <a:r>
              <a:rPr lang="zh-CN" altLang="en-US" sz="2800" dirty="0" smtClean="0">
                <a:latin typeface="宋体" panose="02010600030101010101" pitchFamily="2" charset="-122"/>
                <a:ea typeface="宋体" panose="02010600030101010101" pitchFamily="2" charset="-122"/>
              </a:rPr>
              <a:t>大上有一点。</a:t>
            </a:r>
            <a:endParaRPr lang="zh-CN" altLang="en-US" sz="2800" dirty="0">
              <a:latin typeface="宋体" panose="02010600030101010101" pitchFamily="2" charset="-122"/>
              <a:ea typeface="宋体" panose="02010600030101010101" pitchFamily="2" charset="-122"/>
            </a:endParaRPr>
          </a:p>
        </p:txBody>
      </p:sp>
      <p:sp>
        <p:nvSpPr>
          <p:cNvPr id="5" name="文本框 4"/>
          <p:cNvSpPr txBox="1"/>
          <p:nvPr/>
        </p:nvSpPr>
        <p:spPr>
          <a:xfrm>
            <a:off x="1300353" y="2600186"/>
            <a:ext cx="3034262" cy="954107"/>
          </a:xfrm>
          <a:prstGeom prst="rect">
            <a:avLst/>
          </a:prstGeom>
          <a:noFill/>
          <a:ln>
            <a:solidFill>
              <a:srgbClr val="FF0000"/>
            </a:solidFill>
          </a:ln>
        </p:spPr>
        <p:txBody>
          <a:bodyPr wrap="square" rtlCol="0">
            <a:spAutoFit/>
          </a:bodyPr>
          <a:lstStyle/>
          <a:p>
            <a:r>
              <a:rPr lang="zh-CN" altLang="en-US" sz="2800" dirty="0" smtClean="0">
                <a:latin typeface="宋体" panose="02010600030101010101" pitchFamily="2" charset="-122"/>
                <a:ea typeface="宋体" panose="02010600030101010101" pitchFamily="2" charset="-122"/>
              </a:rPr>
              <a:t>“掩”字“大”下面是“电”。</a:t>
            </a:r>
            <a:endParaRPr lang="zh-CN" altLang="en-US" sz="2800" dirty="0">
              <a:latin typeface="宋体" panose="02010600030101010101" pitchFamily="2" charset="-122"/>
              <a:ea typeface="宋体" panose="02010600030101010101" pitchFamily="2" charset="-122"/>
            </a:endParaRPr>
          </a:p>
        </p:txBody>
      </p:sp>
      <p:cxnSp>
        <p:nvCxnSpPr>
          <p:cNvPr id="7" name="直接连接符 6"/>
          <p:cNvCxnSpPr/>
          <p:nvPr/>
        </p:nvCxnSpPr>
        <p:spPr>
          <a:xfrm flipV="1">
            <a:off x="2317926" y="3554294"/>
            <a:ext cx="349639" cy="25793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TextBox 23"/>
          <p:cNvSpPr txBox="1"/>
          <p:nvPr/>
        </p:nvSpPr>
        <p:spPr>
          <a:xfrm>
            <a:off x="7067753" y="3723878"/>
            <a:ext cx="1176655" cy="1015663"/>
          </a:xfrm>
          <a:prstGeom prst="rect">
            <a:avLst/>
          </a:prstGeom>
          <a:noFill/>
        </p:spPr>
        <p:txBody>
          <a:bodyPr wrap="square" rtlCol="0">
            <a:spAutoFit/>
          </a:bodyPr>
          <a:lstStyle/>
          <a:p>
            <a:pPr fontAlgn="base">
              <a:spcBef>
                <a:spcPct val="0"/>
              </a:spcBef>
              <a:spcAft>
                <a:spcPct val="0"/>
              </a:spcAft>
            </a:pPr>
            <a:r>
              <a:rPr lang="zh-CN" altLang="en-US" sz="6000" dirty="0" smtClean="0">
                <a:solidFill>
                  <a:prstClr val="black"/>
                </a:solidFill>
                <a:latin typeface="楷体" panose="02010609060101010101" pitchFamily="49" charset="-122"/>
                <a:ea typeface="楷体" panose="02010609060101010101" pitchFamily="49" charset="-122"/>
              </a:rPr>
              <a:t>愣</a:t>
            </a:r>
            <a:endParaRPr lang="zh-CN" altLang="en-US" sz="6000"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500" fill="hold"/>
                                        <p:tgtEl>
                                          <p:spTgt spid="70"/>
                                        </p:tgtEl>
                                        <p:attrNameLst>
                                          <p:attrName>ppt_x</p:attrName>
                                        </p:attrNameLst>
                                      </p:cBhvr>
                                      <p:tavLst>
                                        <p:tav tm="0">
                                          <p:val>
                                            <p:strVal val="#ppt_x"/>
                                          </p:val>
                                        </p:tav>
                                        <p:tav tm="100000">
                                          <p:val>
                                            <p:strVal val="#ppt_x"/>
                                          </p:val>
                                        </p:tav>
                                      </p:tavLst>
                                    </p:anim>
                                    <p:anim calcmode="lin" valueType="num">
                                      <p:cBhvr additive="base">
                                        <p:cTn id="16" dur="500" fill="hold"/>
                                        <p:tgtEl>
                                          <p:spTgt spid="7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6"/>
                                        </p:tgtEl>
                                        <p:attrNameLst>
                                          <p:attrName>style.visibility</p:attrName>
                                        </p:attrNameLst>
                                      </p:cBhvr>
                                      <p:to>
                                        <p:strVal val="visible"/>
                                      </p:to>
                                    </p:set>
                                    <p:anim calcmode="lin" valueType="num">
                                      <p:cBhvr additive="base">
                                        <p:cTn id="23" dur="500" fill="hold"/>
                                        <p:tgtEl>
                                          <p:spTgt spid="76"/>
                                        </p:tgtEl>
                                        <p:attrNameLst>
                                          <p:attrName>ppt_x</p:attrName>
                                        </p:attrNameLst>
                                      </p:cBhvr>
                                      <p:tavLst>
                                        <p:tav tm="0">
                                          <p:val>
                                            <p:strVal val="#ppt_x"/>
                                          </p:val>
                                        </p:tav>
                                        <p:tav tm="100000">
                                          <p:val>
                                            <p:strVal val="#ppt_x"/>
                                          </p:val>
                                        </p:tav>
                                      </p:tavLst>
                                    </p:anim>
                                    <p:anim calcmode="lin" valueType="num">
                                      <p:cBhvr additive="base">
                                        <p:cTn id="24" dur="500" fill="hold"/>
                                        <p:tgtEl>
                                          <p:spTgt spid="7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ppt_x"/>
                                          </p:val>
                                        </p:tav>
                                        <p:tav tm="100000">
                                          <p:val>
                                            <p:strVal val="#ppt_x"/>
                                          </p:val>
                                        </p:tav>
                                      </p:tavLst>
                                    </p:anim>
                                    <p:anim calcmode="lin" valueType="num">
                                      <p:cBhvr additive="base">
                                        <p:cTn id="28" dur="500" fill="hold"/>
                                        <p:tgtEl>
                                          <p:spTgt spid="8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79"/>
                                        </p:tgtEl>
                                        <p:attrNameLst>
                                          <p:attrName>style.visibility</p:attrName>
                                        </p:attrNameLst>
                                      </p:cBhvr>
                                      <p:to>
                                        <p:strVal val="visible"/>
                                      </p:to>
                                    </p:set>
                                    <p:anim calcmode="lin" valueType="num">
                                      <p:cBhvr additive="base">
                                        <p:cTn id="31" dur="500" fill="hold"/>
                                        <p:tgtEl>
                                          <p:spTgt spid="79"/>
                                        </p:tgtEl>
                                        <p:attrNameLst>
                                          <p:attrName>ppt_x</p:attrName>
                                        </p:attrNameLst>
                                      </p:cBhvr>
                                      <p:tavLst>
                                        <p:tav tm="0">
                                          <p:val>
                                            <p:strVal val="#ppt_x"/>
                                          </p:val>
                                        </p:tav>
                                        <p:tav tm="100000">
                                          <p:val>
                                            <p:strVal val="#ppt_x"/>
                                          </p:val>
                                        </p:tav>
                                      </p:tavLst>
                                    </p:anim>
                                    <p:anim calcmode="lin" valueType="num">
                                      <p:cBhvr additive="base">
                                        <p:cTn id="32" dur="500" fill="hold"/>
                                        <p:tgtEl>
                                          <p:spTgt spid="7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2"/>
                                        </p:tgtEl>
                                        <p:attrNameLst>
                                          <p:attrName>style.visibility</p:attrName>
                                        </p:attrNameLst>
                                      </p:cBhvr>
                                      <p:to>
                                        <p:strVal val="visible"/>
                                      </p:to>
                                    </p:set>
                                    <p:anim calcmode="lin" valueType="num">
                                      <p:cBhvr additive="base">
                                        <p:cTn id="35" dur="500" fill="hold"/>
                                        <p:tgtEl>
                                          <p:spTgt spid="82"/>
                                        </p:tgtEl>
                                        <p:attrNameLst>
                                          <p:attrName>ppt_x</p:attrName>
                                        </p:attrNameLst>
                                      </p:cBhvr>
                                      <p:tavLst>
                                        <p:tav tm="0">
                                          <p:val>
                                            <p:strVal val="#ppt_x"/>
                                          </p:val>
                                        </p:tav>
                                        <p:tav tm="100000">
                                          <p:val>
                                            <p:strVal val="#ppt_x"/>
                                          </p:val>
                                        </p:tav>
                                      </p:tavLst>
                                    </p:anim>
                                    <p:anim calcmode="lin" valueType="num">
                                      <p:cBhvr additive="base">
                                        <p:cTn id="36" dur="500" fill="hold"/>
                                        <p:tgtEl>
                                          <p:spTgt spid="8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ppt_x"/>
                                          </p:val>
                                        </p:tav>
                                        <p:tav tm="100000">
                                          <p:val>
                                            <p:strVal val="#ppt_x"/>
                                          </p:val>
                                        </p:tav>
                                      </p:tavLst>
                                    </p:anim>
                                    <p:anim calcmode="lin" valueType="num">
                                      <p:cBhvr additive="base">
                                        <p:cTn id="40" dur="500" fill="hold"/>
                                        <p:tgtEl>
                                          <p:spTgt spid="8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8"/>
                                        </p:tgtEl>
                                        <p:attrNameLst>
                                          <p:attrName>style.visibility</p:attrName>
                                        </p:attrNameLst>
                                      </p:cBhvr>
                                      <p:to>
                                        <p:strVal val="visible"/>
                                      </p:to>
                                    </p:set>
                                    <p:anim calcmode="lin" valueType="num">
                                      <p:cBhvr additive="base">
                                        <p:cTn id="43" dur="500" fill="hold"/>
                                        <p:tgtEl>
                                          <p:spTgt spid="88"/>
                                        </p:tgtEl>
                                        <p:attrNameLst>
                                          <p:attrName>ppt_x</p:attrName>
                                        </p:attrNameLst>
                                      </p:cBhvr>
                                      <p:tavLst>
                                        <p:tav tm="0">
                                          <p:val>
                                            <p:strVal val="#ppt_x"/>
                                          </p:val>
                                        </p:tav>
                                        <p:tav tm="100000">
                                          <p:val>
                                            <p:strVal val="#ppt_x"/>
                                          </p:val>
                                        </p:tav>
                                      </p:tavLst>
                                    </p:anim>
                                    <p:anim calcmode="lin" valueType="num">
                                      <p:cBhvr additive="base">
                                        <p:cTn id="44" dur="500" fill="hold"/>
                                        <p:tgtEl>
                                          <p:spTgt spid="8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additive="base">
                                        <p:cTn id="47" dur="500" fill="hold"/>
                                        <p:tgtEl>
                                          <p:spTgt spid="91"/>
                                        </p:tgtEl>
                                        <p:attrNameLst>
                                          <p:attrName>ppt_x</p:attrName>
                                        </p:attrNameLst>
                                      </p:cBhvr>
                                      <p:tavLst>
                                        <p:tav tm="0">
                                          <p:val>
                                            <p:strVal val="#ppt_x"/>
                                          </p:val>
                                        </p:tav>
                                        <p:tav tm="100000">
                                          <p:val>
                                            <p:strVal val="#ppt_x"/>
                                          </p:val>
                                        </p:tav>
                                      </p:tavLst>
                                    </p:anim>
                                    <p:anim calcmode="lin" valueType="num">
                                      <p:cBhvr additive="base">
                                        <p:cTn id="48" dur="500" fill="hold"/>
                                        <p:tgtEl>
                                          <p:spTgt spid="9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 calcmode="lin" valueType="num">
                                      <p:cBhvr additive="base">
                                        <p:cTn id="51" dur="500" fill="hold"/>
                                        <p:tgtEl>
                                          <p:spTgt spid="89"/>
                                        </p:tgtEl>
                                        <p:attrNameLst>
                                          <p:attrName>ppt_x</p:attrName>
                                        </p:attrNameLst>
                                      </p:cBhvr>
                                      <p:tavLst>
                                        <p:tav tm="0">
                                          <p:val>
                                            <p:strVal val="#ppt_x"/>
                                          </p:val>
                                        </p:tav>
                                        <p:tav tm="100000">
                                          <p:val>
                                            <p:strVal val="#ppt_x"/>
                                          </p:val>
                                        </p:tav>
                                      </p:tavLst>
                                    </p:anim>
                                    <p:anim calcmode="lin" valueType="num">
                                      <p:cBhvr additive="base">
                                        <p:cTn id="5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1000"/>
                                        <p:tgtEl>
                                          <p:spTgt spid="4"/>
                                        </p:tgtEl>
                                      </p:cBhvr>
                                    </p:animEffect>
                                    <p:anim calcmode="lin" valueType="num">
                                      <p:cBhvr>
                                        <p:cTn id="58" dur="1000" fill="hold"/>
                                        <p:tgtEl>
                                          <p:spTgt spid="4"/>
                                        </p:tgtEl>
                                        <p:attrNameLst>
                                          <p:attrName>ppt_x</p:attrName>
                                        </p:attrNameLst>
                                      </p:cBhvr>
                                      <p:tavLst>
                                        <p:tav tm="0">
                                          <p:val>
                                            <p:strVal val="#ppt_x"/>
                                          </p:val>
                                        </p:tav>
                                        <p:tav tm="100000">
                                          <p:val>
                                            <p:strVal val="#ppt_x"/>
                                          </p:val>
                                        </p:tav>
                                      </p:tavLst>
                                    </p:anim>
                                    <p:anim calcmode="lin" valueType="num">
                                      <p:cBhvr>
                                        <p:cTn id="59" dur="10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1000"/>
                                        <p:tgtEl>
                                          <p:spTgt spid="8"/>
                                        </p:tgtEl>
                                      </p:cBhvr>
                                    </p:animEffect>
                                    <p:anim calcmode="lin" valueType="num">
                                      <p:cBhvr>
                                        <p:cTn id="63" dur="1000" fill="hold"/>
                                        <p:tgtEl>
                                          <p:spTgt spid="8"/>
                                        </p:tgtEl>
                                        <p:attrNameLst>
                                          <p:attrName>ppt_x</p:attrName>
                                        </p:attrNameLst>
                                      </p:cBhvr>
                                      <p:tavLst>
                                        <p:tav tm="0">
                                          <p:val>
                                            <p:strVal val="#ppt_x"/>
                                          </p:val>
                                        </p:tav>
                                        <p:tav tm="100000">
                                          <p:val>
                                            <p:strVal val="#ppt_x"/>
                                          </p:val>
                                        </p:tav>
                                      </p:tavLst>
                                    </p:anim>
                                    <p:anim calcmode="lin" valueType="num">
                                      <p:cBhvr>
                                        <p:cTn id="6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1000"/>
                                        <p:tgtEl>
                                          <p:spTgt spid="7"/>
                                        </p:tgtEl>
                                      </p:cBhvr>
                                    </p:animEffect>
                                    <p:anim calcmode="lin" valueType="num">
                                      <p:cBhvr>
                                        <p:cTn id="70" dur="1000" fill="hold"/>
                                        <p:tgtEl>
                                          <p:spTgt spid="7"/>
                                        </p:tgtEl>
                                        <p:attrNameLst>
                                          <p:attrName>ppt_x</p:attrName>
                                        </p:attrNameLst>
                                      </p:cBhvr>
                                      <p:tavLst>
                                        <p:tav tm="0">
                                          <p:val>
                                            <p:strVal val="#ppt_x"/>
                                          </p:val>
                                        </p:tav>
                                        <p:tav tm="100000">
                                          <p:val>
                                            <p:strVal val="#ppt_x"/>
                                          </p:val>
                                        </p:tav>
                                      </p:tavLst>
                                    </p:anim>
                                    <p:anim calcmode="lin" valueType="num">
                                      <p:cBhvr>
                                        <p:cTn id="71" dur="1000" fill="hold"/>
                                        <p:tgtEl>
                                          <p:spTgt spid="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5"/>
                                        </p:tgtEl>
                                        <p:attrNameLst>
                                          <p:attrName>style.visibility</p:attrName>
                                        </p:attrNameLst>
                                      </p:cBhvr>
                                      <p:to>
                                        <p:strVal val="visible"/>
                                      </p:to>
                                    </p:set>
                                    <p:animEffect transition="in" filter="fade">
                                      <p:cBhvr>
                                        <p:cTn id="74" dur="1000"/>
                                        <p:tgtEl>
                                          <p:spTgt spid="5"/>
                                        </p:tgtEl>
                                      </p:cBhvr>
                                    </p:animEffect>
                                    <p:anim calcmode="lin" valueType="num">
                                      <p:cBhvr>
                                        <p:cTn id="75" dur="1000" fill="hold"/>
                                        <p:tgtEl>
                                          <p:spTgt spid="5"/>
                                        </p:tgtEl>
                                        <p:attrNameLst>
                                          <p:attrName>ppt_x</p:attrName>
                                        </p:attrNameLst>
                                      </p:cBhvr>
                                      <p:tavLst>
                                        <p:tav tm="0">
                                          <p:val>
                                            <p:strVal val="#ppt_x"/>
                                          </p:val>
                                        </p:tav>
                                        <p:tav tm="100000">
                                          <p:val>
                                            <p:strVal val="#ppt_x"/>
                                          </p:val>
                                        </p:tav>
                                      </p:tavLst>
                                    </p:anim>
                                    <p:anim calcmode="lin" valueType="num">
                                      <p:cBhvr>
                                        <p:cTn id="76" dur="1000" fill="hold"/>
                                        <p:tgtEl>
                                          <p:spTgt spid="5"/>
                                        </p:tgtEl>
                                        <p:attrNameLst>
                                          <p:attrName>ppt_y</p:attrName>
                                        </p:attrNameLst>
                                      </p:cBhvr>
                                      <p:tavLst>
                                        <p:tav tm="0">
                                          <p:val>
                                            <p:strVal val="#ppt_y+.1"/>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additive="base">
                                        <p:cTn id="79" dur="500" fill="hold"/>
                                        <p:tgtEl>
                                          <p:spTgt spid="32"/>
                                        </p:tgtEl>
                                        <p:attrNameLst>
                                          <p:attrName>ppt_x</p:attrName>
                                        </p:attrNameLst>
                                      </p:cBhvr>
                                      <p:tavLst>
                                        <p:tav tm="0">
                                          <p:val>
                                            <p:strVal val="#ppt_x"/>
                                          </p:val>
                                        </p:tav>
                                        <p:tav tm="100000">
                                          <p:val>
                                            <p:strVal val="#ppt_x"/>
                                          </p:val>
                                        </p:tav>
                                      </p:tavLst>
                                    </p:anim>
                                    <p:anim calcmode="lin" valueType="num">
                                      <p:cBhvr additive="base">
                                        <p:cTn id="8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p:bldP spid="70" grpId="0"/>
      <p:bldP spid="73" grpId="0"/>
      <p:bldP spid="76" grpId="0"/>
      <p:bldP spid="79" grpId="0"/>
      <p:bldP spid="82" grpId="0"/>
      <p:bldP spid="85" grpId="0"/>
      <p:bldP spid="88" grpId="0"/>
      <p:bldP spid="91" grpId="0"/>
      <p:bldP spid="83" grpId="0"/>
      <p:bldP spid="89" grpId="0"/>
      <p:bldP spid="8" grpId="0" animBg="1"/>
      <p:bldP spid="5" grpId="0" animBg="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7904" y="1611331"/>
            <a:ext cx="1823380" cy="523220"/>
          </a:xfrm>
          <a:prstGeom prst="rect">
            <a:avLst/>
          </a:prstGeom>
          <a:noFill/>
        </p:spPr>
        <p:txBody>
          <a:bodyPr wrap="square" rtlCol="0">
            <a:spAutoFit/>
          </a:bodyPr>
          <a:lstStyle/>
          <a:p>
            <a:r>
              <a:rPr lang="zh-CN" altLang="en-US" sz="2800" dirty="0" smtClean="0"/>
              <a:t>第二课时</a:t>
            </a:r>
            <a:endParaRPr lang="zh-CN" altLang="en-US" sz="2800"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43808" y="2355726"/>
            <a:ext cx="3253775" cy="2166124"/>
          </a:xfrm>
          <a:prstGeom prst="rect">
            <a:avLst/>
          </a:prstGeom>
        </p:spPr>
      </p:pic>
      <p:sp>
        <p:nvSpPr>
          <p:cNvPr id="5" name="TextBox 4"/>
          <p:cNvSpPr txBox="1"/>
          <p:nvPr/>
        </p:nvSpPr>
        <p:spPr>
          <a:xfrm>
            <a:off x="2843808" y="699542"/>
            <a:ext cx="2612343" cy="922020"/>
          </a:xfrm>
          <a:prstGeom prst="rect">
            <a:avLst/>
          </a:prstGeom>
          <a:noFill/>
        </p:spPr>
        <p:txBody>
          <a:bodyPr wrap="square" rtlCol="0">
            <a:spAutoFit/>
          </a:bodyPr>
          <a:lstStyle/>
          <a:p>
            <a:r>
              <a:rPr lang="en-US" altLang="zh-CN" sz="5400" b="1" smtClean="0">
                <a:latin typeface="宋体" panose="02010600030101010101" pitchFamily="2" charset="-122"/>
                <a:ea typeface="宋体" panose="02010600030101010101" pitchFamily="2" charset="-122"/>
              </a:rPr>
              <a:t>17.</a:t>
            </a:r>
            <a:r>
              <a:rPr lang="zh-CN" altLang="en-US" sz="5400" b="1" dirty="0" smtClean="0">
                <a:latin typeface="宋体" panose="02010600030101010101" pitchFamily="2" charset="-122"/>
                <a:ea typeface="宋体" panose="02010600030101010101" pitchFamily="2" charset="-122"/>
              </a:rPr>
              <a:t>麻雀</a:t>
            </a:r>
            <a:endParaRPr lang="zh-CN" altLang="en-US" sz="5400" b="1"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5694" y="1491630"/>
            <a:ext cx="1338828" cy="646331"/>
          </a:xfrm>
          <a:prstGeom prst="rect">
            <a:avLst/>
          </a:prstGeom>
          <a:noFill/>
        </p:spPr>
        <p:txBody>
          <a:bodyPr wrap="none" rtlCol="0">
            <a:spAutoFit/>
          </a:bodyPr>
          <a:lstStyle/>
          <a:p>
            <a:r>
              <a:rPr lang="zh-CN" altLang="zh-CN" sz="3600" dirty="0" smtClean="0">
                <a:latin typeface="宋体" panose="02010600030101010101" pitchFamily="2" charset="-122"/>
                <a:ea typeface="宋体" panose="02010600030101010101" pitchFamily="2" charset="-122"/>
              </a:rPr>
              <a:t>嘶</a:t>
            </a:r>
            <a:r>
              <a:rPr lang="en-US" altLang="zh-CN" sz="3600" dirty="0" smtClean="0">
                <a:latin typeface="宋体" panose="02010600030101010101" pitchFamily="2" charset="-122"/>
                <a:ea typeface="宋体" panose="02010600030101010101" pitchFamily="2" charset="-122"/>
              </a:rPr>
              <a:t> </a:t>
            </a:r>
            <a:r>
              <a:rPr lang="zh-CN" altLang="zh-CN" sz="3600" dirty="0" smtClean="0">
                <a:latin typeface="宋体" panose="02010600030101010101" pitchFamily="2" charset="-122"/>
                <a:ea typeface="宋体" panose="02010600030101010101" pitchFamily="2" charset="-122"/>
              </a:rPr>
              <a:t>哑</a:t>
            </a:r>
            <a:endParaRPr lang="zh-CN" altLang="en-US" sz="3600" dirty="0">
              <a:latin typeface="宋体" panose="02010600030101010101" pitchFamily="2" charset="-122"/>
              <a:ea typeface="宋体" panose="02010600030101010101" pitchFamily="2" charset="-122"/>
            </a:endParaRPr>
          </a:p>
        </p:txBody>
      </p:sp>
      <p:sp>
        <p:nvSpPr>
          <p:cNvPr id="3" name="文本框 2"/>
          <p:cNvSpPr txBox="1"/>
          <p:nvPr/>
        </p:nvSpPr>
        <p:spPr>
          <a:xfrm>
            <a:off x="3347864" y="1491629"/>
            <a:ext cx="2016224" cy="646331"/>
          </a:xfrm>
          <a:prstGeom prst="rect">
            <a:avLst/>
          </a:prstGeom>
          <a:noFill/>
        </p:spPr>
        <p:txBody>
          <a:bodyPr wrap="square" rtlCol="0">
            <a:spAutoFit/>
          </a:bodyPr>
          <a:lstStyle/>
          <a:p>
            <a:r>
              <a:rPr lang="zh-CN" altLang="zh-CN" sz="3600" dirty="0" smtClean="0">
                <a:latin typeface="宋体" panose="02010600030101010101" pitchFamily="2" charset="-122"/>
                <a:ea typeface="宋体" panose="02010600030101010101" pitchFamily="2" charset="-122"/>
              </a:rPr>
              <a:t>拯</a:t>
            </a:r>
            <a:r>
              <a:rPr lang="en-US" altLang="zh-CN" sz="3600" dirty="0" smtClean="0">
                <a:latin typeface="宋体" panose="02010600030101010101" pitchFamily="2" charset="-122"/>
                <a:ea typeface="宋体" panose="02010600030101010101" pitchFamily="2" charset="-122"/>
              </a:rPr>
              <a:t>   </a:t>
            </a:r>
            <a:r>
              <a:rPr lang="zh-CN" altLang="zh-CN" sz="3600" dirty="0" smtClean="0">
                <a:latin typeface="宋体" panose="02010600030101010101" pitchFamily="2" charset="-122"/>
                <a:ea typeface="宋体" panose="02010600030101010101" pitchFamily="2" charset="-122"/>
              </a:rPr>
              <a:t>救</a:t>
            </a:r>
            <a:endParaRPr lang="zh-CN" altLang="en-US" sz="3600" dirty="0">
              <a:latin typeface="宋体" panose="02010600030101010101" pitchFamily="2" charset="-122"/>
              <a:ea typeface="宋体" panose="02010600030101010101" pitchFamily="2" charset="-122"/>
            </a:endParaRPr>
          </a:p>
        </p:txBody>
      </p:sp>
      <p:sp>
        <p:nvSpPr>
          <p:cNvPr id="4" name="文本框 3"/>
          <p:cNvSpPr txBox="1"/>
          <p:nvPr/>
        </p:nvSpPr>
        <p:spPr>
          <a:xfrm>
            <a:off x="5454469" y="1465543"/>
            <a:ext cx="1800493" cy="646331"/>
          </a:xfrm>
          <a:prstGeom prst="rect">
            <a:avLst/>
          </a:prstGeom>
          <a:noFill/>
        </p:spPr>
        <p:txBody>
          <a:bodyPr wrap="none" rtlCol="0">
            <a:spAutoFit/>
          </a:bodyPr>
          <a:lstStyle/>
          <a:p>
            <a:r>
              <a:rPr lang="zh-CN" altLang="zh-CN" sz="3600" dirty="0" smtClean="0">
                <a:latin typeface="宋体" panose="02010600030101010101" pitchFamily="2" charset="-122"/>
                <a:ea typeface="宋体" panose="02010600030101010101" pitchFamily="2" charset="-122"/>
              </a:rPr>
              <a:t>扎</a:t>
            </a:r>
            <a:r>
              <a:rPr lang="en-US" altLang="zh-CN" sz="3600" dirty="0" smtClean="0">
                <a:latin typeface="宋体" panose="02010600030101010101" pitchFamily="2" charset="-122"/>
                <a:ea typeface="宋体" panose="02010600030101010101" pitchFamily="2" charset="-122"/>
              </a:rPr>
              <a:t>   </a:t>
            </a:r>
            <a:r>
              <a:rPr lang="zh-CN" altLang="zh-CN" sz="3600" dirty="0" smtClean="0">
                <a:latin typeface="宋体" panose="02010600030101010101" pitchFamily="2" charset="-122"/>
                <a:ea typeface="宋体" panose="02010600030101010101" pitchFamily="2" charset="-122"/>
              </a:rPr>
              <a:t>煞</a:t>
            </a:r>
            <a:endParaRPr lang="zh-CN" altLang="en-US" sz="3600" dirty="0">
              <a:latin typeface="宋体" panose="02010600030101010101" pitchFamily="2" charset="-122"/>
              <a:ea typeface="宋体" panose="02010600030101010101" pitchFamily="2" charset="-122"/>
            </a:endParaRPr>
          </a:p>
        </p:txBody>
      </p:sp>
      <p:sp>
        <p:nvSpPr>
          <p:cNvPr id="5" name="文本框 4"/>
          <p:cNvSpPr txBox="1"/>
          <p:nvPr/>
        </p:nvSpPr>
        <p:spPr>
          <a:xfrm>
            <a:off x="3347864" y="3372234"/>
            <a:ext cx="1338828" cy="646331"/>
          </a:xfrm>
          <a:prstGeom prst="rect">
            <a:avLst/>
          </a:prstGeom>
          <a:noFill/>
        </p:spPr>
        <p:txBody>
          <a:bodyPr wrap="none" rtlCol="0">
            <a:spAutoFit/>
          </a:bodyPr>
          <a:lstStyle/>
          <a:p>
            <a:r>
              <a:rPr lang="zh-CN" altLang="zh-CN" sz="3600" dirty="0" smtClean="0">
                <a:latin typeface="宋体" panose="02010600030101010101" pitchFamily="2" charset="-122"/>
                <a:ea typeface="宋体" panose="02010600030101010101" pitchFamily="2" charset="-122"/>
              </a:rPr>
              <a:t>嗅</a:t>
            </a:r>
            <a:r>
              <a:rPr lang="en-US" altLang="zh-CN" sz="3600" dirty="0" smtClean="0">
                <a:latin typeface="宋体" panose="02010600030101010101" pitchFamily="2" charset="-122"/>
                <a:ea typeface="宋体" panose="02010600030101010101" pitchFamily="2" charset="-122"/>
              </a:rPr>
              <a:t> </a:t>
            </a:r>
            <a:r>
              <a:rPr lang="zh-CN" altLang="zh-CN" sz="3600" dirty="0" smtClean="0">
                <a:latin typeface="宋体" panose="02010600030101010101" pitchFamily="2" charset="-122"/>
                <a:ea typeface="宋体" panose="02010600030101010101" pitchFamily="2" charset="-122"/>
              </a:rPr>
              <a:t>到</a:t>
            </a:r>
            <a:endParaRPr lang="zh-CN" altLang="en-US" sz="3600" dirty="0">
              <a:latin typeface="宋体" panose="02010600030101010101" pitchFamily="2" charset="-122"/>
              <a:ea typeface="宋体" panose="02010600030101010101" pitchFamily="2" charset="-122"/>
            </a:endParaRPr>
          </a:p>
        </p:txBody>
      </p:sp>
      <p:sp>
        <p:nvSpPr>
          <p:cNvPr id="6" name="文本框 5"/>
          <p:cNvSpPr txBox="1"/>
          <p:nvPr/>
        </p:nvSpPr>
        <p:spPr>
          <a:xfrm>
            <a:off x="1245694" y="3372234"/>
            <a:ext cx="1338828" cy="646331"/>
          </a:xfrm>
          <a:prstGeom prst="rect">
            <a:avLst/>
          </a:prstGeom>
          <a:noFill/>
        </p:spPr>
        <p:txBody>
          <a:bodyPr wrap="none" rtlCol="0">
            <a:spAutoFit/>
          </a:bodyPr>
          <a:lstStyle/>
          <a:p>
            <a:r>
              <a:rPr lang="zh-CN" altLang="zh-CN" sz="3600" dirty="0" smtClean="0">
                <a:latin typeface="宋体" panose="02010600030101010101" pitchFamily="2" charset="-122"/>
                <a:ea typeface="宋体" panose="02010600030101010101" pitchFamily="2" charset="-122"/>
              </a:rPr>
              <a:t>奈</a:t>
            </a:r>
            <a:r>
              <a:rPr lang="en-US" altLang="zh-CN" sz="3600" dirty="0" smtClean="0">
                <a:latin typeface="宋体" panose="02010600030101010101" pitchFamily="2" charset="-122"/>
                <a:ea typeface="宋体" panose="02010600030101010101" pitchFamily="2" charset="-122"/>
              </a:rPr>
              <a:t> </a:t>
            </a:r>
            <a:r>
              <a:rPr lang="zh-CN" altLang="zh-CN" sz="3600" dirty="0" smtClean="0">
                <a:latin typeface="宋体" panose="02010600030101010101" pitchFamily="2" charset="-122"/>
                <a:ea typeface="宋体" panose="02010600030101010101" pitchFamily="2" charset="-122"/>
              </a:rPr>
              <a:t>何</a:t>
            </a:r>
            <a:endParaRPr lang="zh-CN" altLang="en-US" sz="3600" dirty="0">
              <a:latin typeface="宋体" panose="02010600030101010101" pitchFamily="2" charset="-122"/>
              <a:ea typeface="宋体" panose="02010600030101010101" pitchFamily="2" charset="-122"/>
            </a:endParaRPr>
          </a:p>
        </p:txBody>
      </p:sp>
      <p:sp>
        <p:nvSpPr>
          <p:cNvPr id="7" name="文本框 6"/>
          <p:cNvSpPr txBox="1"/>
          <p:nvPr/>
        </p:nvSpPr>
        <p:spPr>
          <a:xfrm>
            <a:off x="1333245" y="987574"/>
            <a:ext cx="1135247" cy="646331"/>
          </a:xfrm>
          <a:prstGeom prst="rect">
            <a:avLst/>
          </a:prstGeom>
          <a:noFill/>
        </p:spPr>
        <p:txBody>
          <a:bodyPr wrap="none" rtlCol="0">
            <a:spAutoFit/>
          </a:bodyPr>
          <a:lstStyle/>
          <a:p>
            <a:r>
              <a:rPr lang="en-US" altLang="zh-CN" sz="3600" dirty="0" err="1" smtClean="0">
                <a:latin typeface="华文细黑" panose="02010600040101010101" pitchFamily="2" charset="-122"/>
                <a:ea typeface="华文细黑" panose="02010600040101010101" pitchFamily="2" charset="-122"/>
              </a:rPr>
              <a:t>sī</a:t>
            </a:r>
            <a:r>
              <a:rPr lang="en-US" altLang="zh-CN" sz="3600" dirty="0" smtClean="0">
                <a:latin typeface="华文细黑" panose="02010600040101010101" pitchFamily="2" charset="-122"/>
                <a:ea typeface="华文细黑" panose="02010600040101010101" pitchFamily="2" charset="-122"/>
              </a:rPr>
              <a:t> </a:t>
            </a:r>
            <a:r>
              <a:rPr lang="en-US" altLang="zh-CN" sz="3600" dirty="0" err="1" smtClean="0">
                <a:latin typeface="华文细黑" panose="02010600040101010101" pitchFamily="2" charset="-122"/>
                <a:ea typeface="华文细黑" panose="02010600040101010101" pitchFamily="2" charset="-122"/>
              </a:rPr>
              <a:t>yǎ</a:t>
            </a:r>
            <a:endParaRPr lang="zh-CN" altLang="en-US" sz="3600" dirty="0">
              <a:latin typeface="华文细黑" panose="02010600040101010101" pitchFamily="2" charset="-122"/>
              <a:ea typeface="华文细黑" panose="02010600040101010101" pitchFamily="2" charset="-122"/>
            </a:endParaRPr>
          </a:p>
        </p:txBody>
      </p:sp>
      <p:sp>
        <p:nvSpPr>
          <p:cNvPr id="8" name="文本框 7"/>
          <p:cNvSpPr txBox="1"/>
          <p:nvPr/>
        </p:nvSpPr>
        <p:spPr>
          <a:xfrm>
            <a:off x="3062650" y="987574"/>
            <a:ext cx="2137124" cy="646331"/>
          </a:xfrm>
          <a:prstGeom prst="rect">
            <a:avLst/>
          </a:prstGeom>
          <a:noFill/>
        </p:spPr>
        <p:txBody>
          <a:bodyPr wrap="none" rtlCol="0">
            <a:spAutoFit/>
          </a:bodyPr>
          <a:lstStyle/>
          <a:p>
            <a:r>
              <a:rPr lang="en-US" altLang="zh-CN" sz="3600" dirty="0" err="1" smtClean="0">
                <a:latin typeface="华文细黑" panose="02010600040101010101" pitchFamily="2" charset="-122"/>
                <a:ea typeface="华文细黑" panose="02010600040101010101" pitchFamily="2" charset="-122"/>
              </a:rPr>
              <a:t>zhěng</a:t>
            </a:r>
            <a:r>
              <a:rPr lang="en-US" altLang="zh-CN" sz="3600" dirty="0" smtClean="0">
                <a:latin typeface="华文细黑" panose="02010600040101010101" pitchFamily="2" charset="-122"/>
                <a:ea typeface="华文细黑" panose="02010600040101010101" pitchFamily="2" charset="-122"/>
              </a:rPr>
              <a:t> </a:t>
            </a:r>
            <a:r>
              <a:rPr lang="en-US" altLang="zh-CN" sz="3600" dirty="0" err="1" smtClean="0">
                <a:latin typeface="华文细黑" panose="02010600040101010101" pitchFamily="2" charset="-122"/>
                <a:ea typeface="华文细黑" panose="02010600040101010101" pitchFamily="2" charset="-122"/>
              </a:rPr>
              <a:t>jiù</a:t>
            </a:r>
            <a:endParaRPr lang="zh-CN" altLang="en-US" sz="3600" dirty="0">
              <a:latin typeface="华文细黑" panose="02010600040101010101" pitchFamily="2" charset="-122"/>
              <a:ea typeface="华文细黑" panose="02010600040101010101" pitchFamily="2" charset="-122"/>
            </a:endParaRPr>
          </a:p>
        </p:txBody>
      </p:sp>
      <p:sp>
        <p:nvSpPr>
          <p:cNvPr id="9" name="文本框 8"/>
          <p:cNvSpPr txBox="1"/>
          <p:nvPr/>
        </p:nvSpPr>
        <p:spPr>
          <a:xfrm>
            <a:off x="5292080" y="969094"/>
            <a:ext cx="1871025" cy="646331"/>
          </a:xfrm>
          <a:prstGeom prst="rect">
            <a:avLst/>
          </a:prstGeom>
          <a:noFill/>
        </p:spPr>
        <p:txBody>
          <a:bodyPr wrap="none" rtlCol="0">
            <a:spAutoFit/>
          </a:bodyPr>
          <a:lstStyle/>
          <a:p>
            <a:r>
              <a:rPr lang="en-US" altLang="zh-CN" sz="3600" dirty="0" err="1" smtClean="0">
                <a:latin typeface="华文细黑" panose="02010600040101010101" pitchFamily="2" charset="-122"/>
                <a:ea typeface="华文细黑" panose="02010600040101010101" pitchFamily="2" charset="-122"/>
              </a:rPr>
              <a:t>zhā</a:t>
            </a:r>
            <a:r>
              <a:rPr lang="en-US" altLang="zh-CN" sz="3600" dirty="0" smtClean="0">
                <a:latin typeface="华文细黑" panose="02010600040101010101" pitchFamily="2" charset="-122"/>
                <a:ea typeface="华文细黑" panose="02010600040101010101" pitchFamily="2" charset="-122"/>
              </a:rPr>
              <a:t> </a:t>
            </a:r>
            <a:r>
              <a:rPr lang="en-US" altLang="zh-CN" sz="3600" dirty="0" err="1" smtClean="0">
                <a:latin typeface="华文细黑" panose="02010600040101010101" pitchFamily="2" charset="-122"/>
                <a:ea typeface="华文细黑" panose="02010600040101010101" pitchFamily="2" charset="-122"/>
              </a:rPr>
              <a:t>shā</a:t>
            </a:r>
            <a:endParaRPr lang="zh-CN" altLang="en-US" sz="3600" dirty="0">
              <a:latin typeface="华文细黑" panose="02010600040101010101" pitchFamily="2" charset="-122"/>
              <a:ea typeface="华文细黑" panose="02010600040101010101" pitchFamily="2" charset="-122"/>
            </a:endParaRPr>
          </a:p>
        </p:txBody>
      </p:sp>
      <p:sp>
        <p:nvSpPr>
          <p:cNvPr id="10" name="文本框 9"/>
          <p:cNvSpPr txBox="1"/>
          <p:nvPr/>
        </p:nvSpPr>
        <p:spPr>
          <a:xfrm>
            <a:off x="1163389" y="2742197"/>
            <a:ext cx="1572866" cy="646331"/>
          </a:xfrm>
          <a:prstGeom prst="rect">
            <a:avLst/>
          </a:prstGeom>
          <a:noFill/>
        </p:spPr>
        <p:txBody>
          <a:bodyPr wrap="none" rtlCol="0">
            <a:spAutoFit/>
          </a:bodyPr>
          <a:lstStyle/>
          <a:p>
            <a:r>
              <a:rPr lang="en-US" altLang="zh-CN" sz="3600" dirty="0" err="1" smtClean="0">
                <a:latin typeface="华文细黑" panose="02010600040101010101" pitchFamily="2" charset="-122"/>
                <a:ea typeface="华文细黑" panose="02010600040101010101" pitchFamily="2" charset="-122"/>
              </a:rPr>
              <a:t>nài</a:t>
            </a:r>
            <a:r>
              <a:rPr lang="en-US" altLang="zh-CN" sz="3600" dirty="0" smtClean="0">
                <a:latin typeface="华文细黑" panose="02010600040101010101" pitchFamily="2" charset="-122"/>
                <a:ea typeface="华文细黑" panose="02010600040101010101" pitchFamily="2" charset="-122"/>
              </a:rPr>
              <a:t> </a:t>
            </a:r>
            <a:r>
              <a:rPr lang="en-US" altLang="zh-CN" sz="3600" dirty="0" err="1" smtClean="0">
                <a:latin typeface="华文细黑" panose="02010600040101010101" pitchFamily="2" charset="-122"/>
                <a:ea typeface="华文细黑" panose="02010600040101010101" pitchFamily="2" charset="-122"/>
              </a:rPr>
              <a:t>hé</a:t>
            </a:r>
            <a:endParaRPr lang="zh-CN" altLang="en-US" sz="3600" dirty="0">
              <a:latin typeface="华文细黑" panose="02010600040101010101" pitchFamily="2" charset="-122"/>
              <a:ea typeface="华文细黑" panose="02010600040101010101" pitchFamily="2" charset="-122"/>
            </a:endParaRPr>
          </a:p>
        </p:txBody>
      </p:sp>
      <p:sp>
        <p:nvSpPr>
          <p:cNvPr id="11" name="文本框 10"/>
          <p:cNvSpPr txBox="1"/>
          <p:nvPr/>
        </p:nvSpPr>
        <p:spPr>
          <a:xfrm>
            <a:off x="3309392" y="2742197"/>
            <a:ext cx="1829347" cy="646331"/>
          </a:xfrm>
          <a:prstGeom prst="rect">
            <a:avLst/>
          </a:prstGeom>
          <a:noFill/>
        </p:spPr>
        <p:txBody>
          <a:bodyPr wrap="none" rtlCol="0">
            <a:spAutoFit/>
          </a:bodyPr>
          <a:lstStyle/>
          <a:p>
            <a:r>
              <a:rPr lang="en-US" altLang="zh-CN" sz="3600" dirty="0" err="1">
                <a:latin typeface="华文细黑" panose="02010600040101010101" pitchFamily="2" charset="-122"/>
                <a:ea typeface="华文细黑" panose="02010600040101010101" pitchFamily="2" charset="-122"/>
              </a:rPr>
              <a:t>x</a:t>
            </a:r>
            <a:r>
              <a:rPr lang="en-US" altLang="zh-CN" sz="3600" dirty="0" err="1" smtClean="0">
                <a:latin typeface="华文细黑" panose="02010600040101010101" pitchFamily="2" charset="-122"/>
                <a:ea typeface="华文细黑" panose="02010600040101010101" pitchFamily="2" charset="-122"/>
              </a:rPr>
              <a:t>iù</a:t>
            </a:r>
            <a:r>
              <a:rPr lang="en-US" altLang="zh-CN" sz="3600" dirty="0" smtClean="0">
                <a:latin typeface="华文细黑" panose="02010600040101010101" pitchFamily="2" charset="-122"/>
                <a:ea typeface="华文细黑" panose="02010600040101010101" pitchFamily="2" charset="-122"/>
              </a:rPr>
              <a:t> </a:t>
            </a:r>
            <a:r>
              <a:rPr lang="en-US" altLang="zh-CN" sz="3600" dirty="0" err="1" smtClean="0">
                <a:latin typeface="华文细黑" panose="02010600040101010101" pitchFamily="2" charset="-122"/>
                <a:ea typeface="华文细黑" panose="02010600040101010101" pitchFamily="2" charset="-122"/>
              </a:rPr>
              <a:t>dào</a:t>
            </a:r>
            <a:endParaRPr lang="zh-CN" altLang="en-US" sz="3600" dirty="0">
              <a:latin typeface="华文细黑" panose="02010600040101010101" pitchFamily="2" charset="-122"/>
              <a:ea typeface="华文细黑" panose="02010600040101010101" pitchFamily="2"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24128" y="2571750"/>
            <a:ext cx="2727064" cy="18154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42"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42"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1000"/>
                                        <p:tgtEl>
                                          <p:spTgt spid="11"/>
                                        </p:tgtEl>
                                      </p:cBhvr>
                                    </p:animEffect>
                                    <p:anim calcmode="lin" valueType="num">
                                      <p:cBhvr>
                                        <p:cTn id="66" dur="1000" fill="hold"/>
                                        <p:tgtEl>
                                          <p:spTgt spid="11"/>
                                        </p:tgtEl>
                                        <p:attrNameLst>
                                          <p:attrName>ppt_x</p:attrName>
                                        </p:attrNameLst>
                                      </p:cBhvr>
                                      <p:tavLst>
                                        <p:tav tm="0">
                                          <p:val>
                                            <p:strVal val="#ppt_x"/>
                                          </p:val>
                                        </p:tav>
                                        <p:tav tm="100000">
                                          <p:val>
                                            <p:strVal val="#ppt_x"/>
                                          </p:val>
                                        </p:tav>
                                      </p:tavLst>
                                    </p:anim>
                                    <p:anim calcmode="lin" valueType="num">
                                      <p:cBhvr>
                                        <p:cTn id="6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5536" y="422211"/>
            <a:ext cx="4673074"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1</a:t>
            </a:r>
            <a:r>
              <a:rPr lang="zh-CN" altLang="zh-CN" sz="2800" dirty="0">
                <a:latin typeface="宋体" panose="02010600030101010101" pitchFamily="2" charset="-122"/>
                <a:ea typeface="宋体" panose="02010600030101010101" pitchFamily="2" charset="-122"/>
              </a:rPr>
              <a:t>）猎狗发现了什么猎物</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4" name="文本框 3"/>
          <p:cNvSpPr txBox="1"/>
          <p:nvPr/>
        </p:nvSpPr>
        <p:spPr>
          <a:xfrm>
            <a:off x="1259632" y="924274"/>
            <a:ext cx="5211683"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发现了一只掉在地上的小</a:t>
            </a:r>
            <a:r>
              <a:rPr lang="zh-CN" altLang="zh-CN" sz="2800" dirty="0" smtClean="0">
                <a:solidFill>
                  <a:srgbClr val="FF0000"/>
                </a:solidFill>
                <a:latin typeface="宋体" panose="02010600030101010101" pitchFamily="2" charset="-122"/>
                <a:ea typeface="宋体" panose="02010600030101010101" pitchFamily="2" charset="-122"/>
              </a:rPr>
              <a:t>麻雀</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347615" y="1456247"/>
            <a:ext cx="6109365" cy="523220"/>
          </a:xfrm>
          <a:prstGeom prst="rect">
            <a:avLst/>
          </a:prstGeom>
          <a:noFill/>
        </p:spPr>
        <p:txBody>
          <a:bodyPr wrap="non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2</a:t>
            </a:r>
            <a:r>
              <a:rPr lang="zh-CN" altLang="zh-CN" sz="2800" dirty="0">
                <a:latin typeface="宋体" panose="02010600030101010101" pitchFamily="2" charset="-122"/>
                <a:ea typeface="宋体" panose="02010600030101010101" pitchFamily="2" charset="-122"/>
              </a:rPr>
              <a:t>）站在地上的小麻雀是什么神态</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6" name="文本框 5"/>
          <p:cNvSpPr txBox="1"/>
          <p:nvPr/>
        </p:nvSpPr>
        <p:spPr>
          <a:xfrm>
            <a:off x="1187624" y="1958310"/>
            <a:ext cx="6480720" cy="954107"/>
          </a:xfrm>
          <a:prstGeom prst="rect">
            <a:avLst/>
          </a:prstGeom>
          <a:noFill/>
        </p:spPr>
        <p:txBody>
          <a:bodyPr wrap="square" rtlCol="0">
            <a:spAutoFit/>
          </a:bodyPr>
          <a:lstStyle/>
          <a:p>
            <a:r>
              <a:rPr lang="zh-CN" altLang="zh-CN" sz="2800" dirty="0">
                <a:solidFill>
                  <a:srgbClr val="FF0000"/>
                </a:solidFill>
                <a:latin typeface="宋体" panose="02010600030101010101" pitchFamily="2" charset="-122"/>
                <a:ea typeface="宋体" panose="02010600030101010101" pitchFamily="2" charset="-122"/>
              </a:rPr>
              <a:t>小麻雀呆呆地站在地上，无可奈何地拍打着小</a:t>
            </a:r>
            <a:r>
              <a:rPr lang="zh-CN" altLang="zh-CN" sz="2800" dirty="0" smtClean="0">
                <a:solidFill>
                  <a:srgbClr val="FF0000"/>
                </a:solidFill>
                <a:latin typeface="宋体" panose="02010600030101010101" pitchFamily="2" charset="-122"/>
                <a:ea typeface="宋体" panose="02010600030101010101" pitchFamily="2" charset="-122"/>
              </a:rPr>
              <a:t>翅膀</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319655" y="2891260"/>
            <a:ext cx="7996762" cy="954107"/>
          </a:xfrm>
          <a:prstGeom prst="rect">
            <a:avLst/>
          </a:prstGeom>
          <a:noFill/>
        </p:spPr>
        <p:txBody>
          <a:bodyPr wrap="square" rtlCol="0">
            <a:spAutoFit/>
          </a:bodyPr>
          <a:lstStyle/>
          <a:p>
            <a:r>
              <a:rPr lang="zh-CN" altLang="zh-CN" sz="2800" dirty="0">
                <a:latin typeface="宋体" panose="02010600030101010101" pitchFamily="2" charset="-122"/>
                <a:ea typeface="宋体" panose="02010600030101010101" pitchFamily="2" charset="-122"/>
              </a:rPr>
              <a:t>（</a:t>
            </a:r>
            <a:r>
              <a:rPr lang="en-US" altLang="zh-CN" sz="2800" dirty="0">
                <a:latin typeface="宋体" panose="02010600030101010101" pitchFamily="2" charset="-122"/>
                <a:ea typeface="宋体" panose="02010600030101010101" pitchFamily="2" charset="-122"/>
              </a:rPr>
              <a:t>3</a:t>
            </a:r>
            <a:r>
              <a:rPr lang="zh-CN" altLang="zh-CN" sz="2800" dirty="0">
                <a:latin typeface="宋体" panose="02010600030101010101" pitchFamily="2" charset="-122"/>
                <a:ea typeface="宋体" panose="02010600030101010101" pitchFamily="2" charset="-122"/>
              </a:rPr>
              <a:t>）从哪些地方可以看出小麻雀才出生不久，是从巢里掉下来的</a:t>
            </a:r>
            <a:r>
              <a:rPr lang="zh-CN" altLang="zh-CN" sz="2800" dirty="0" smtClean="0">
                <a:latin typeface="宋体" panose="02010600030101010101" pitchFamily="2" charset="-122"/>
                <a:ea typeface="宋体" panose="02010600030101010101" pitchFamily="2" charset="-122"/>
              </a:rPr>
              <a:t>？</a:t>
            </a:r>
            <a:endParaRPr lang="zh-CN" altLang="zh-CN" sz="2800" dirty="0">
              <a:latin typeface="宋体" panose="02010600030101010101" pitchFamily="2" charset="-122"/>
              <a:ea typeface="宋体" panose="02010600030101010101" pitchFamily="2" charset="-122"/>
            </a:endParaRPr>
          </a:p>
        </p:txBody>
      </p:sp>
      <p:sp>
        <p:nvSpPr>
          <p:cNvPr id="8" name="文本框 7"/>
          <p:cNvSpPr txBox="1"/>
          <p:nvPr/>
        </p:nvSpPr>
        <p:spPr>
          <a:xfrm>
            <a:off x="1164099" y="3824210"/>
            <a:ext cx="7366119" cy="523220"/>
          </a:xfrm>
          <a:prstGeom prst="rect">
            <a:avLst/>
          </a:prstGeom>
          <a:noFill/>
        </p:spPr>
        <p:txBody>
          <a:bodyPr wrap="none" rtlCol="0">
            <a:spAutoFit/>
          </a:bodyPr>
          <a:lstStyle/>
          <a:p>
            <a:r>
              <a:rPr lang="zh-CN" altLang="zh-CN" sz="2800" dirty="0">
                <a:solidFill>
                  <a:srgbClr val="FF0000"/>
                </a:solidFill>
                <a:latin typeface="宋体" panose="02010600030101010101" pitchFamily="2" charset="-122"/>
                <a:ea typeface="宋体" panose="02010600030101010101" pitchFamily="2" charset="-122"/>
              </a:rPr>
              <a:t>它拍打着小翅膀，嘴角嫩黄，头上长着</a:t>
            </a:r>
            <a:r>
              <a:rPr lang="zh-CN" altLang="zh-CN" sz="2800" dirty="0" smtClean="0">
                <a:solidFill>
                  <a:srgbClr val="FF0000"/>
                </a:solidFill>
                <a:latin typeface="宋体" panose="02010600030101010101" pitchFamily="2" charset="-122"/>
                <a:ea typeface="宋体" panose="02010600030101010101" pitchFamily="2" charset="-122"/>
              </a:rPr>
              <a:t>绒毛</a:t>
            </a:r>
            <a:r>
              <a:rPr lang="zh-CN" altLang="en-US" sz="2800" dirty="0" smtClean="0">
                <a:solidFill>
                  <a:srgbClr val="FF0000"/>
                </a:solidFill>
                <a:latin typeface="宋体" panose="02010600030101010101" pitchFamily="2" charset="-122"/>
                <a:ea typeface="宋体" panose="02010600030101010101" pitchFamily="2" charset="-122"/>
              </a:rPr>
              <a:t>。</a:t>
            </a:r>
            <a:endParaRPr lang="zh-CN" altLang="en-US" sz="2800" dirty="0">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1050</Words>
  <Application>WPS 演示</Application>
  <PresentationFormat>全屏显示(16:9)</PresentationFormat>
  <Paragraphs>185</Paragraphs>
  <Slides>14</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14</vt:i4>
      </vt:variant>
    </vt:vector>
  </HeadingPairs>
  <TitlesOfParts>
    <vt:vector size="32" baseType="lpstr">
      <vt:lpstr>Arial</vt:lpstr>
      <vt:lpstr>宋体</vt:lpstr>
      <vt:lpstr>Wingdings</vt:lpstr>
      <vt:lpstr>黑体</vt:lpstr>
      <vt:lpstr>华文新魏</vt:lpstr>
      <vt:lpstr>方正姚体</vt:lpstr>
      <vt:lpstr>楷体</vt:lpstr>
      <vt:lpstr>汉语拼音</vt:lpstr>
      <vt:lpstr>华文细黑</vt:lpstr>
      <vt:lpstr>Times New Roman</vt:lpstr>
      <vt:lpstr>微软雅黑</vt:lpstr>
      <vt:lpstr>Arial Unicode MS</vt:lpstr>
      <vt:lpstr>Calibri</vt:lpstr>
      <vt:lpstr>Cambria</vt:lpstr>
      <vt:lpstr>Arial</vt:lpstr>
      <vt:lpstr>等线</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上帝掷骰子吗</cp:lastModifiedBy>
  <cp:revision>102</cp:revision>
  <dcterms:created xsi:type="dcterms:W3CDTF">2017-03-17T02:28:00Z</dcterms:created>
  <dcterms:modified xsi:type="dcterms:W3CDTF">2023-09-25T17:04:21Z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901C5DB1EB0B43B78DA3450504E7DE84_12</vt:lpwstr>
  </property>
</Properties>
</file>