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8"/>
  </p:notesMasterIdLst>
  <p:handoutMasterIdLst>
    <p:handoutMasterId r:id="rId49"/>
  </p:handoutMasterIdLst>
  <p:sldIdLst>
    <p:sldId id="278" r:id="rId4"/>
    <p:sldId id="433" r:id="rId5"/>
    <p:sldId id="434" r:id="rId6"/>
    <p:sldId id="435" r:id="rId7"/>
    <p:sldId id="436" r:id="rId8"/>
    <p:sldId id="409" r:id="rId9"/>
    <p:sldId id="410" r:id="rId10"/>
    <p:sldId id="411" r:id="rId11"/>
    <p:sldId id="432" r:id="rId12"/>
    <p:sldId id="429" r:id="rId13"/>
    <p:sldId id="459" r:id="rId14"/>
    <p:sldId id="437" r:id="rId15"/>
    <p:sldId id="438" r:id="rId16"/>
    <p:sldId id="387" r:id="rId17"/>
    <p:sldId id="393" r:id="rId18"/>
    <p:sldId id="419" r:id="rId19"/>
    <p:sldId id="395" r:id="rId20"/>
    <p:sldId id="439" r:id="rId21"/>
    <p:sldId id="440" r:id="rId22"/>
    <p:sldId id="441" r:id="rId23"/>
    <p:sldId id="442" r:id="rId24"/>
    <p:sldId id="444" r:id="rId25"/>
    <p:sldId id="443" r:id="rId26"/>
    <p:sldId id="445" r:id="rId27"/>
    <p:sldId id="446" r:id="rId28"/>
    <p:sldId id="447" r:id="rId29"/>
    <p:sldId id="448" r:id="rId30"/>
    <p:sldId id="449" r:id="rId31"/>
    <p:sldId id="450" r:id="rId32"/>
    <p:sldId id="451" r:id="rId33"/>
    <p:sldId id="452" r:id="rId34"/>
    <p:sldId id="453" r:id="rId35"/>
    <p:sldId id="430" r:id="rId36"/>
    <p:sldId id="423" r:id="rId37"/>
    <p:sldId id="454" r:id="rId38"/>
    <p:sldId id="424" r:id="rId39"/>
    <p:sldId id="461" r:id="rId40"/>
    <p:sldId id="455" r:id="rId41"/>
    <p:sldId id="456" r:id="rId42"/>
    <p:sldId id="385" r:id="rId43"/>
    <p:sldId id="457" r:id="rId44"/>
    <p:sldId id="460" r:id="rId45"/>
    <p:sldId id="458" r:id="rId46"/>
    <p:sldId id="492" r:id="rId47"/>
  </p:sldIdLst>
  <p:sldSz cx="9144000" cy="5143500"/>
  <p:notesSz cx="6858000" cy="9144000"/>
  <p:custDataLst>
    <p:tags r:id="rId5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50" autoAdjust="0"/>
    <p:restoredTop sz="96278" autoAdjust="0"/>
  </p:normalViewPr>
  <p:slideViewPr>
    <p:cSldViewPr>
      <p:cViewPr varScale="1">
        <p:scale>
          <a:sx n="134" d="100"/>
          <a:sy n="134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2CEA6E73-0FD1-4F37-B5C5-DAF9EA251008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54D83776-FFC8-4668-B7E9-20DD3C79321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CFE8913-78E2-49E1-993F-8131E0D2A33E}" type="datetime1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B7CC120-C252-4407-8C22-1985B463895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rcRect t="5495" b="549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5187" y="-452437"/>
            <a:ext cx="11125200" cy="6048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2" name="组合 4"/>
          <p:cNvGrpSpPr/>
          <p:nvPr/>
        </p:nvGrpSpPr>
        <p:grpSpPr>
          <a:xfrm>
            <a:off x="-757237" y="-523875"/>
            <a:ext cx="11066462" cy="5124450"/>
            <a:chOff x="-859370" y="-753534"/>
            <a:chExt cx="14961728" cy="6930619"/>
          </a:xfrm>
        </p:grpSpPr>
        <p:pic>
          <p:nvPicPr>
            <p:cNvPr id="2053" name="图片 5"/>
            <p:cNvPicPr>
              <a:picLocks noChangeAspect="1"/>
            </p:cNvPicPr>
            <p:nvPr/>
          </p:nvPicPr>
          <p:blipFill>
            <a:blip r:embed="rId4"/>
            <a:srcRect r="70004" b="77038"/>
            <a:stretch>
              <a:fillRect/>
            </a:stretch>
          </p:blipFill>
          <p:spPr>
            <a:xfrm>
              <a:off x="-236851" y="-753534"/>
              <a:ext cx="2285785" cy="26248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4" name="图片 6"/>
            <p:cNvPicPr>
              <a:picLocks noChangeAspect="1"/>
            </p:cNvPicPr>
            <p:nvPr/>
          </p:nvPicPr>
          <p:blipFill>
            <a:blip r:embed="rId5"/>
            <a:srcRect l="55663" t="3627" r="-6352" b="71015"/>
            <a:stretch>
              <a:fillRect/>
            </a:stretch>
          </p:blipFill>
          <p:spPr>
            <a:xfrm>
              <a:off x="-859370" y="1502076"/>
              <a:ext cx="3835401" cy="2878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55" name="图片 7"/>
            <p:cNvPicPr>
              <a:picLocks noChangeAspect="1"/>
            </p:cNvPicPr>
            <p:nvPr/>
          </p:nvPicPr>
          <p:blipFill>
            <a:blip r:embed="rId5"/>
            <a:srcRect l="-1137" t="5081" r="50449" b="69561"/>
            <a:stretch>
              <a:fillRect/>
            </a:stretch>
          </p:blipFill>
          <p:spPr>
            <a:xfrm rot="1020000">
              <a:off x="9879556" y="2473277"/>
              <a:ext cx="4222802" cy="316888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056" name="组合 8"/>
            <p:cNvGrpSpPr/>
            <p:nvPr/>
          </p:nvGrpSpPr>
          <p:grpSpPr>
            <a:xfrm>
              <a:off x="996234" y="164230"/>
              <a:ext cx="10155915" cy="6012855"/>
              <a:chOff x="996234" y="164230"/>
              <a:chExt cx="10155915" cy="6012855"/>
            </a:xfrm>
          </p:grpSpPr>
          <p:pic>
            <p:nvPicPr>
              <p:cNvPr id="2057" name="图片 9"/>
              <p:cNvPicPr>
                <a:picLocks noChangeAspect="1"/>
              </p:cNvPicPr>
              <p:nvPr/>
            </p:nvPicPr>
            <p:blipFill>
              <a:blip r:embed="rId6"/>
              <a:srcRect l="48714" t="50248" r="2" b="13581"/>
              <a:stretch>
                <a:fillRect/>
              </a:stretch>
            </p:blipFill>
            <p:spPr>
              <a:xfrm flipH="1">
                <a:off x="996234" y="3071764"/>
                <a:ext cx="2988736" cy="310532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58" name="图片 10"/>
              <p:cNvPicPr>
                <a:picLocks noChangeAspect="1"/>
              </p:cNvPicPr>
              <p:nvPr/>
            </p:nvPicPr>
            <p:blipFill>
              <a:blip r:embed="rId7"/>
              <a:srcRect l="32506" t="24465" r="51473" b="57887"/>
              <a:stretch>
                <a:fillRect/>
              </a:stretch>
            </p:blipFill>
            <p:spPr>
              <a:xfrm rot="5400000">
                <a:off x="1745843" y="-235406"/>
                <a:ext cx="1283517" cy="2082790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059" name="图片 11"/>
              <p:cNvPicPr>
                <a:picLocks noChangeAspect="1"/>
              </p:cNvPicPr>
              <p:nvPr/>
            </p:nvPicPr>
            <p:blipFill>
              <a:blip r:embed="rId8"/>
              <a:srcRect l="33088" t="15352" r="36724" b="73314"/>
              <a:stretch>
                <a:fillRect/>
              </a:stretch>
            </p:blipFill>
            <p:spPr>
              <a:xfrm rot="5400000">
                <a:off x="9388224" y="796546"/>
                <a:ext cx="2271404" cy="125644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2"/>
          <p:cNvGrpSpPr/>
          <p:nvPr/>
        </p:nvGrpSpPr>
        <p:grpSpPr>
          <a:xfrm>
            <a:off x="0" y="0"/>
            <a:ext cx="9144000" cy="5143500"/>
            <a:chOff x="1" y="-2"/>
            <a:chExt cx="12192000" cy="6858001"/>
          </a:xfrm>
        </p:grpSpPr>
        <p:pic>
          <p:nvPicPr>
            <p:cNvPr id="3075" name="图片 3"/>
            <p:cNvPicPr>
              <a:picLocks noChangeAspect="1"/>
            </p:cNvPicPr>
            <p:nvPr/>
          </p:nvPicPr>
          <p:blipFill>
            <a:blip r:embed="rId2"/>
            <a:srcRect l="5495" r="5495"/>
            <a:stretch>
              <a:fillRect/>
            </a:stretch>
          </p:blipFill>
          <p:spPr>
            <a:xfrm rot="16200000">
              <a:off x="2666998" y="-2666999"/>
              <a:ext cx="6858001" cy="12192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6" name="矩形 4"/>
            <p:cNvSpPr/>
            <p:nvPr/>
          </p:nvSpPr>
          <p:spPr>
            <a:xfrm>
              <a:off x="239185" y="270931"/>
              <a:ext cx="11713633" cy="6326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3077" name="图片 6"/>
          <p:cNvPicPr>
            <a:picLocks noChangeAspect="1"/>
          </p:cNvPicPr>
          <p:nvPr/>
        </p:nvPicPr>
        <p:blipFill>
          <a:blip r:embed="rId3"/>
          <a:srcRect l="55663" t="3627" r="-6352" b="71015"/>
          <a:stretch>
            <a:fillRect/>
          </a:stretch>
        </p:blipFill>
        <p:spPr>
          <a:xfrm>
            <a:off x="7164388" y="3795713"/>
            <a:ext cx="2836862" cy="2128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2"/>
          <p:cNvGrpSpPr/>
          <p:nvPr/>
        </p:nvGrpSpPr>
        <p:grpSpPr>
          <a:xfrm>
            <a:off x="0" y="0"/>
            <a:ext cx="9144000" cy="5143500"/>
            <a:chOff x="1" y="-2"/>
            <a:chExt cx="12192000" cy="6858001"/>
          </a:xfrm>
        </p:grpSpPr>
        <p:pic>
          <p:nvPicPr>
            <p:cNvPr id="4099" name="图片 3"/>
            <p:cNvPicPr>
              <a:picLocks noChangeAspect="1"/>
            </p:cNvPicPr>
            <p:nvPr/>
          </p:nvPicPr>
          <p:blipFill>
            <a:blip r:embed="rId2"/>
            <a:srcRect l="5495" r="5495"/>
            <a:stretch>
              <a:fillRect/>
            </a:stretch>
          </p:blipFill>
          <p:spPr>
            <a:xfrm rot="16200000">
              <a:off x="2666998" y="-2666999"/>
              <a:ext cx="6858001" cy="12192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0" name="矩形 4"/>
            <p:cNvSpPr/>
            <p:nvPr/>
          </p:nvSpPr>
          <p:spPr>
            <a:xfrm>
              <a:off x="239185" y="270931"/>
              <a:ext cx="11713633" cy="6326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4101" name="图片 8"/>
          <p:cNvPicPr>
            <a:picLocks noChangeAspect="1"/>
          </p:cNvPicPr>
          <p:nvPr/>
        </p:nvPicPr>
        <p:blipFill>
          <a:blip r:embed="rId3"/>
          <a:srcRect l="20600" t="10802" r="12201" b="61201"/>
          <a:stretch>
            <a:fillRect/>
          </a:stretch>
        </p:blipFill>
        <p:spPr>
          <a:xfrm>
            <a:off x="107950" y="203200"/>
            <a:ext cx="2382838" cy="1012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7"/>
          <p:cNvPicPr>
            <a:picLocks noChangeAspect="1"/>
          </p:cNvPicPr>
          <p:nvPr/>
        </p:nvPicPr>
        <p:blipFill>
          <a:blip r:embed="rId4"/>
          <a:srcRect l="55663" t="3627" r="-6352" b="71015"/>
          <a:stretch>
            <a:fillRect/>
          </a:stretch>
        </p:blipFill>
        <p:spPr>
          <a:xfrm>
            <a:off x="7164388" y="3795713"/>
            <a:ext cx="2836862" cy="2128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audio" Target="NULL" TargetMode="External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rcRect l="33167" r="8675"/>
          <a:stretch>
            <a:fillRect/>
          </a:stretch>
        </p:blipFill>
        <p:spPr>
          <a:xfrm>
            <a:off x="6300788" y="4195763"/>
            <a:ext cx="227330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标题 1"/>
          <p:cNvSpPr txBox="1">
            <a:spLocks noChangeArrowheads="1"/>
          </p:cNvSpPr>
          <p:nvPr/>
        </p:nvSpPr>
        <p:spPr bwMode="auto">
          <a:xfrm>
            <a:off x="2627313" y="1635125"/>
            <a:ext cx="4071938" cy="77787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54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语文园地三</a:t>
            </a:r>
            <a:endParaRPr lang="zh-CN" altLang="en-US" sz="5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图片 1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775" y="4227513"/>
            <a:ext cx="709613" cy="7286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7173" name="矩形 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646363" y="2640013"/>
            <a:ext cx="2016125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矩形 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219700" y="2640013"/>
            <a:ext cx="1979613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"/>
          <p:cNvSpPr>
            <a:spLocks noChangeArrowheads="1"/>
          </p:cNvSpPr>
          <p:nvPr/>
        </p:nvSpPr>
        <p:spPr bwMode="auto">
          <a:xfrm>
            <a:off x="900113" y="738188"/>
            <a:ext cx="6192838" cy="36703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请大家根据下面提供的几个阅读目的选择相应的阅读方法，找准阅读重点，看看是否能快速而高效地完成阅读任务</a:t>
            </a:r>
            <a:r>
              <a:rPr lang="en-US" altLang="zh-CN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开国大典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1638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6875463" y="1924050"/>
            <a:ext cx="1962150" cy="2506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rcRect t="50665" b="7582"/>
          <a:stretch>
            <a:fillRect/>
          </a:stretch>
        </p:blipFill>
        <p:spPr>
          <a:xfrm>
            <a:off x="395288" y="1239838"/>
            <a:ext cx="4284662" cy="2663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sp>
        <p:nvSpPr>
          <p:cNvPr id="17410" name="矩形 6"/>
          <p:cNvSpPr/>
          <p:nvPr/>
        </p:nvSpPr>
        <p:spPr>
          <a:xfrm>
            <a:off x="4675188" y="2251075"/>
            <a:ext cx="4176712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原文见第二单元第</a:t>
            </a:r>
            <a:r>
              <a:rPr lang="en-US" altLang="zh-CN" sz="3200" b="1">
                <a:latin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（教材</a:t>
            </a:r>
            <a:r>
              <a:rPr lang="en-US" altLang="zh-CN" sz="3200" b="1">
                <a:solidFill>
                  <a:srgbClr val="00B050"/>
                </a:solidFill>
                <a:latin typeface="宋体" panose="02010600030101010101" pitchFamily="2" charset="-122"/>
              </a:rPr>
              <a:t>P21</a:t>
            </a:r>
            <a:r>
              <a: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  <a:endParaRPr lang="en-US" altLang="zh-CN" sz="32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1258888" y="915988"/>
            <a:ext cx="7056437" cy="345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阅读任务一：想了解中华人民共和国第一次升国旗的场景。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阅读任务二：想通过阅读感受毛主席的伟人风采。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阅读任务三：对阅兵式比较感兴趣，想详细了解。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9"/>
          <p:cNvSpPr txBox="1">
            <a:spLocks noChangeArrowheads="1"/>
          </p:cNvSpPr>
          <p:nvPr/>
        </p:nvSpPr>
        <p:spPr bwMode="auto">
          <a:xfrm>
            <a:off x="-323850" y="403225"/>
            <a:ext cx="3079750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语句段运用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1216025" y="1276350"/>
            <a:ext cx="7272338" cy="21939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10000"/>
              </a:lnSpc>
            </a:pP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全神贯注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凝神专注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专心致志  聚精会神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目不转睛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乐在其中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hangingPunct="0">
              <a:lnSpc>
                <a:spcPct val="110000"/>
              </a:lnSpc>
            </a:pP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走火入魔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废寝忘食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如痴如醉  孜孜不倦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神魂颠倒  </a:t>
            </a: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欲罢不能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矩形: 圆角 4"/>
          <p:cNvSpPr/>
          <p:nvPr/>
        </p:nvSpPr>
        <p:spPr>
          <a:xfrm>
            <a:off x="1296988" y="3563938"/>
            <a:ext cx="6911975" cy="1087438"/>
          </a:xfrm>
          <a:prstGeom prst="roundRect">
            <a:avLst/>
          </a:prstGeom>
          <a:solidFill>
            <a:srgbClr val="E7AFAB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10000"/>
              </a:lnSpc>
            </a:pPr>
            <a:r>
              <a:rPr lang="en-US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这些词语都描写了人</a:t>
            </a:r>
            <a:r>
              <a:rPr lang="zh-CN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入迷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专注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的样子或程度。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5"/>
          <p:cNvSpPr txBox="1"/>
          <p:nvPr/>
        </p:nvSpPr>
        <p:spPr>
          <a:xfrm>
            <a:off x="2339975" y="463550"/>
            <a:ext cx="62817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读了这些词语，你</a:t>
            </a:r>
            <a:r>
              <a:rPr lang="zh-CN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有什么发现？</a:t>
            </a:r>
            <a:endParaRPr lang="zh-CN" altLang="en-US" sz="28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6"/>
          <p:cNvSpPr>
            <a:spLocks noChangeArrowheads="1"/>
          </p:cNvSpPr>
          <p:nvPr/>
        </p:nvSpPr>
        <p:spPr bwMode="auto">
          <a:xfrm>
            <a:off x="250825" y="1779588"/>
            <a:ext cx="8785225" cy="20129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hangingPunct="0">
              <a:lnSpc>
                <a:spcPct val="130000"/>
              </a:lnSpc>
              <a:buClrTx/>
              <a:buFont typeface="Wingdings" panose="05000000000000000000" pitchFamily="2" charset="2"/>
              <a:buChar char="u"/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下课时，教室里摆开场子，吸引了一圈黑脑袋，攒着观战，还跺脚拍手，咋咋呼呼，好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不热闹。常要等老师进来，才知道已经上课。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椭圆 1"/>
          <p:cNvSpPr/>
          <p:nvPr/>
        </p:nvSpPr>
        <p:spPr>
          <a:xfrm>
            <a:off x="6875463" y="1908175"/>
            <a:ext cx="9445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3" name="椭圆 6"/>
          <p:cNvSpPr/>
          <p:nvPr/>
        </p:nvSpPr>
        <p:spPr>
          <a:xfrm>
            <a:off x="1533525" y="2536825"/>
            <a:ext cx="936625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4" name="椭圆 7"/>
          <p:cNvSpPr/>
          <p:nvPr/>
        </p:nvSpPr>
        <p:spPr>
          <a:xfrm>
            <a:off x="4030663" y="2524125"/>
            <a:ext cx="175101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5" name="椭圆 8"/>
          <p:cNvSpPr/>
          <p:nvPr/>
        </p:nvSpPr>
        <p:spPr>
          <a:xfrm>
            <a:off x="6070600" y="2524125"/>
            <a:ext cx="1749425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0486" name="矩形 3"/>
          <p:cNvSpPr/>
          <p:nvPr/>
        </p:nvSpPr>
        <p:spPr>
          <a:xfrm>
            <a:off x="2814638" y="4081463"/>
            <a:ext cx="3514725" cy="573088"/>
          </a:xfrm>
          <a:prstGeom prst="rect">
            <a:avLst/>
          </a:prstGeom>
          <a:solidFill>
            <a:srgbClr val="E7AFAB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观看斗竹节人的投入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文本框 9"/>
          <p:cNvSpPr txBox="1"/>
          <p:nvPr/>
        </p:nvSpPr>
        <p:spPr>
          <a:xfrm>
            <a:off x="611188" y="584200"/>
            <a:ext cx="6913562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latin typeface="Calibri" panose="020F0502020204030204" pitchFamily="34" charset="0"/>
                <a:ea typeface="宋体" panose="02010600030101010101" pitchFamily="2" charset="-122"/>
              </a:rPr>
              <a:t>         读下列句子，说说你从哪里感受到他们的入迷。</a:t>
            </a:r>
            <a:endParaRPr lang="zh-CN" altLang="en-US" sz="3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4" grpId="0" animBg="1"/>
      <p:bldP spid="20485" grpId="0" animBg="1"/>
      <p:bldP spid="2048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6"/>
          <p:cNvSpPr/>
          <p:nvPr/>
        </p:nvSpPr>
        <p:spPr>
          <a:xfrm>
            <a:off x="541338" y="987425"/>
            <a:ext cx="7704137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偏偏后面的同学不知趣，看得入了迷，伸长脖子，恨不能从我们肩膀上探过来。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椭圆 2"/>
          <p:cNvSpPr/>
          <p:nvPr/>
        </p:nvSpPr>
        <p:spPr>
          <a:xfrm>
            <a:off x="1046163" y="1730375"/>
            <a:ext cx="1751013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7" name="椭圆 3"/>
          <p:cNvSpPr/>
          <p:nvPr/>
        </p:nvSpPr>
        <p:spPr>
          <a:xfrm>
            <a:off x="6662738" y="1736725"/>
            <a:ext cx="1409700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8" name="椭圆 5"/>
          <p:cNvSpPr/>
          <p:nvPr/>
        </p:nvSpPr>
        <p:spPr>
          <a:xfrm>
            <a:off x="2930525" y="1730375"/>
            <a:ext cx="1485900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09" name="矩形 1"/>
          <p:cNvSpPr/>
          <p:nvPr/>
        </p:nvSpPr>
        <p:spPr>
          <a:xfrm>
            <a:off x="1187450" y="2859088"/>
            <a:ext cx="6911975" cy="1133475"/>
          </a:xfrm>
          <a:prstGeom prst="rect">
            <a:avLst/>
          </a:prstGeom>
          <a:solidFill>
            <a:srgbClr val="E7AFAB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后面的同学上课时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竹节人吸引的样子</a:t>
            </a:r>
            <a:r>
              <a: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  <p:bldP spid="2150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6"/>
          <p:cNvSpPr/>
          <p:nvPr/>
        </p:nvSpPr>
        <p:spPr>
          <a:xfrm>
            <a:off x="395288" y="579438"/>
            <a:ext cx="8135937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只见罗丹一会儿上前，一会儿后退，嘴里叽里咕噜的，好像在跟谁说悄悄话；忽然眼睛闪着异样的光，似乎在跟谁激烈地争吵。他把地板踩得吱吱响，手不停地挥动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一刻钟过去了，半小时过去了，罗丹越干越有劲，情绪更加激动了。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椭圆 2"/>
          <p:cNvSpPr/>
          <p:nvPr/>
        </p:nvSpPr>
        <p:spPr>
          <a:xfrm>
            <a:off x="2535238" y="690563"/>
            <a:ext cx="475297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1" name="椭圆 3"/>
          <p:cNvSpPr/>
          <p:nvPr/>
        </p:nvSpPr>
        <p:spPr>
          <a:xfrm>
            <a:off x="827088" y="1314450"/>
            <a:ext cx="26082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2" name="椭圆 4"/>
          <p:cNvSpPr/>
          <p:nvPr/>
        </p:nvSpPr>
        <p:spPr>
          <a:xfrm>
            <a:off x="806450" y="1939925"/>
            <a:ext cx="3457575" cy="577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3" name="椭圆 5"/>
          <p:cNvSpPr/>
          <p:nvPr/>
        </p:nvSpPr>
        <p:spPr>
          <a:xfrm>
            <a:off x="5651500" y="2598738"/>
            <a:ext cx="266541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4" name="椭圆 6"/>
          <p:cNvSpPr/>
          <p:nvPr/>
        </p:nvSpPr>
        <p:spPr>
          <a:xfrm>
            <a:off x="827088" y="3246438"/>
            <a:ext cx="647700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5" name="椭圆 7"/>
          <p:cNvSpPr/>
          <p:nvPr/>
        </p:nvSpPr>
        <p:spPr>
          <a:xfrm>
            <a:off x="2551113" y="2571750"/>
            <a:ext cx="2884488" cy="573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6" name="矩形 1"/>
          <p:cNvSpPr/>
          <p:nvPr/>
        </p:nvSpPr>
        <p:spPr>
          <a:xfrm>
            <a:off x="3059113" y="4356100"/>
            <a:ext cx="3241675" cy="573088"/>
          </a:xfrm>
          <a:prstGeom prst="rect">
            <a:avLst/>
          </a:prstGeom>
          <a:solidFill>
            <a:srgbClr val="E7AFAB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修改塑像时的投入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椭圆 9"/>
          <p:cNvSpPr/>
          <p:nvPr/>
        </p:nvSpPr>
        <p:spPr>
          <a:xfrm>
            <a:off x="7380288" y="730250"/>
            <a:ext cx="1150938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22533" grpId="0" animBg="1"/>
      <p:bldP spid="22534" grpId="0" animBg="1"/>
      <p:bldP spid="22535" grpId="0" animBg="1"/>
      <p:bldP spid="22536" grpId="0" animBg="1"/>
      <p:bldP spid="225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6"/>
          <p:cNvSpPr/>
          <p:nvPr/>
        </p:nvSpPr>
        <p:spPr>
          <a:xfrm>
            <a:off x="755650" y="1131888"/>
            <a:ext cx="76327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他像喝醉了酒一样，整个世界对他来讲好像已经消失了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大约过了一个小时，罗丹才停下来，对着塑像痴痴地微笑，然后轻轻地舒了口气。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椭圆 2"/>
          <p:cNvSpPr/>
          <p:nvPr/>
        </p:nvSpPr>
        <p:spPr>
          <a:xfrm>
            <a:off x="4859338" y="2506663"/>
            <a:ext cx="2232025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5" name="椭圆 3"/>
          <p:cNvSpPr/>
          <p:nvPr/>
        </p:nvSpPr>
        <p:spPr>
          <a:xfrm>
            <a:off x="539750" y="3095625"/>
            <a:ext cx="3311525" cy="5984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矩形 1"/>
          <p:cNvSpPr/>
          <p:nvPr/>
        </p:nvSpPr>
        <p:spPr>
          <a:xfrm>
            <a:off x="2963863" y="4084638"/>
            <a:ext cx="3792538" cy="573088"/>
          </a:xfrm>
          <a:prstGeom prst="rect">
            <a:avLst/>
          </a:prstGeom>
          <a:solidFill>
            <a:srgbClr val="E7AFAB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修改完毕后满意的状态</a:t>
            </a:r>
            <a:endParaRPr lang="zh-CN" altLang="en-US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35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827088" y="176213"/>
            <a:ext cx="7092950" cy="12795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想想作者是用什么方法写出他们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入迷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的样子的。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4579" name="表格 3"/>
          <p:cNvGraphicFramePr>
            <a:graphicFrameLocks noGrp="1"/>
          </p:cNvGraphicFramePr>
          <p:nvPr/>
        </p:nvGraphicFramePr>
        <p:xfrm>
          <a:off x="323850" y="1431925"/>
          <a:ext cx="8424864" cy="3155950"/>
        </p:xfrm>
        <a:graphic>
          <a:graphicData uri="http://schemas.openxmlformats.org/drawingml/2006/table">
            <a:tbl>
              <a:tblPr/>
              <a:tblGrid>
                <a:gridCol w="2808288"/>
                <a:gridCol w="2808288"/>
                <a:gridCol w="2808288"/>
              </a:tblGrid>
              <a:tr h="7905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F6B9B5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F6B9B5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F6B9B5"/>
                    </a:solidFill>
                  </a:tcPr>
                </a:tc>
              </a:tr>
              <a:tr h="23653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BD5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BD5E8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30" marB="45730" anchor="t" anchorCtr="0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BD5E8"/>
                    </a:solidFill>
                  </a:tcPr>
                </a:tc>
              </a:tr>
            </a:tbl>
          </a:graphicData>
        </a:graphic>
      </p:graphicFrame>
      <p:sp>
        <p:nvSpPr>
          <p:cNvPr id="24593" name="矩形 4"/>
          <p:cNvSpPr/>
          <p:nvPr/>
        </p:nvSpPr>
        <p:spPr>
          <a:xfrm>
            <a:off x="835025" y="1609725"/>
            <a:ext cx="1804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endParaRPr lang="zh-CN" altLang="en-US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矩形 5"/>
          <p:cNvSpPr/>
          <p:nvPr/>
        </p:nvSpPr>
        <p:spPr>
          <a:xfrm>
            <a:off x="3668713" y="1609725"/>
            <a:ext cx="18065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神态描写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5" name="矩形 6"/>
          <p:cNvSpPr/>
          <p:nvPr/>
        </p:nvSpPr>
        <p:spPr>
          <a:xfrm>
            <a:off x="6169025" y="1609725"/>
            <a:ext cx="25796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表明时间推移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6" name="矩形 7"/>
          <p:cNvSpPr/>
          <p:nvPr/>
        </p:nvSpPr>
        <p:spPr>
          <a:xfrm>
            <a:off x="395288" y="2279650"/>
            <a:ext cx="272415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跺脚拍手；伸长脖子；一会儿上前，一会儿后退；踩得吱吱响；手不停地挥动；轻轻地舒了口气。</a:t>
            </a:r>
            <a:endParaRPr lang="zh-CN" altLang="en-US" sz="2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7" name="矩形 8"/>
          <p:cNvSpPr/>
          <p:nvPr/>
        </p:nvSpPr>
        <p:spPr>
          <a:xfrm>
            <a:off x="3284538" y="2287588"/>
            <a:ext cx="24368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眼睛闪着异样的光；像喝醉了酒一样；痴痴地微笑。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98" name="矩形 9"/>
          <p:cNvSpPr/>
          <p:nvPr/>
        </p:nvSpPr>
        <p:spPr>
          <a:xfrm>
            <a:off x="6024563" y="2349500"/>
            <a:ext cx="2724150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等老师进来；一刻钟过去了；半小时过去了；大约过了一个小时。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24597" grpId="0"/>
      <p:bldP spid="245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1"/>
          <p:cNvSpPr/>
          <p:nvPr/>
        </p:nvSpPr>
        <p:spPr>
          <a:xfrm>
            <a:off x="827088" y="1066800"/>
            <a:ext cx="7848600" cy="35591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2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入迷是一种状态，表现这种状态的最直观的方式就是直接描写人物的神态，如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全神贯注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眼睛眨都不眨一下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痴痴地看着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。但是只通过神态描写就显得太单薄了。我们要抓住人物入迷时的动作、语言、心理等多个方面，从细节去完善。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602" name="组合 2"/>
          <p:cNvGrpSpPr/>
          <p:nvPr/>
        </p:nvGrpSpPr>
        <p:grpSpPr>
          <a:xfrm>
            <a:off x="0" y="0"/>
            <a:ext cx="1692275" cy="1741488"/>
            <a:chOff x="884911" y="1527300"/>
            <a:chExt cx="2548384" cy="2458505"/>
          </a:xfrm>
        </p:grpSpPr>
        <p:pic>
          <p:nvPicPr>
            <p:cNvPr id="25603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911" y="1563638"/>
              <a:ext cx="2548384" cy="24221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04" name="矩形 4"/>
            <p:cNvSpPr/>
            <p:nvPr/>
          </p:nvSpPr>
          <p:spPr>
            <a:xfrm>
              <a:off x="1002727" y="1498689"/>
              <a:ext cx="1247577" cy="105268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50" normalizeH="0" baseline="0" noProof="0">
                  <a:ln w="9525" cmpd="sng">
                    <a:solidFill>
                      <a:srgbClr val="92D050"/>
                    </a:solidFill>
                    <a:prstDash val="solid"/>
                  </a:ln>
                  <a:solidFill>
                    <a:srgbClr val="FFFF63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2000" b="1" i="0" u="none" strike="noStrike" kern="1200" cap="none" spc="50" normalizeH="0" baseline="0" noProof="0">
                <a:ln w="9525" cmpd="sng">
                  <a:solidFill>
                    <a:srgbClr val="92D050"/>
                  </a:solidFill>
                  <a:prstDash val="solid"/>
                </a:ln>
                <a:solidFill>
                  <a:srgbClr val="FFFF63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 from="0" to="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 from="0" to="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 from="0" to="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 from="0" to="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 from="0" to="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1"/>
          <p:cNvSpPr/>
          <p:nvPr/>
        </p:nvSpPr>
        <p:spPr>
          <a:xfrm>
            <a:off x="1439863" y="2327275"/>
            <a:ext cx="6264275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有目的地阅读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阅读策略，在本单元学习中，你有哪些收获和心得？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文本框 1"/>
          <p:cNvSpPr txBox="1">
            <a:spLocks noChangeArrowheads="1"/>
          </p:cNvSpPr>
          <p:nvPr/>
        </p:nvSpPr>
        <p:spPr bwMode="auto">
          <a:xfrm>
            <a:off x="28575" y="361950"/>
            <a:ext cx="2447925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矩形 3"/>
          <p:cNvSpPr/>
          <p:nvPr/>
        </p:nvSpPr>
        <p:spPr>
          <a:xfrm>
            <a:off x="3740150" y="1724025"/>
            <a:ext cx="20177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6948488" y="2500313"/>
            <a:ext cx="1771650" cy="2265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7" name="矩形 8"/>
          <p:cNvSpPr>
            <a:spLocks noChangeArrowheads="1"/>
          </p:cNvSpPr>
          <p:nvPr/>
        </p:nvSpPr>
        <p:spPr bwMode="auto">
          <a:xfrm>
            <a:off x="1116013" y="1119188"/>
            <a:ext cx="37449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/>
            <a:r>
              <a:rPr lang="zh-CN" altLang="en-US" sz="2800" b="1" spc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交流平台，梳理策略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611188" y="1419225"/>
            <a:ext cx="7993063" cy="21939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生活中，你有没有发现类似的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入迷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的情景？试着用动作描写、神态描写，表现某个人或一群人对某件事入迷的情景。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971550" y="1660525"/>
            <a:ext cx="2195513" cy="66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交流提示</a:t>
            </a:r>
            <a:endParaRPr lang="zh-CN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971550" y="2500313"/>
            <a:ext cx="6900863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将作品读给同桌听。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同桌评价是否写出了入迷的情景，并提建议让其描写得更生动。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3"/>
          <p:cNvSpPr/>
          <p:nvPr/>
        </p:nvSpPr>
        <p:spPr>
          <a:xfrm>
            <a:off x="939800" y="700088"/>
            <a:ext cx="6775450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同桌分享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互相交流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写得好的地方。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>
            <a:spLocks noChangeArrowheads="1"/>
          </p:cNvSpPr>
          <p:nvPr/>
        </p:nvSpPr>
        <p:spPr bwMode="auto">
          <a:xfrm>
            <a:off x="34925" y="401638"/>
            <a:ext cx="2447925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矩形 3"/>
          <p:cNvSpPr/>
          <p:nvPr/>
        </p:nvSpPr>
        <p:spPr>
          <a:xfrm>
            <a:off x="3635375" y="771525"/>
            <a:ext cx="24479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1752600" y="2511425"/>
            <a:ext cx="13430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657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入迷</a:t>
            </a:r>
            <a:endParaRPr lang="zh-CN" altLang="en-US" sz="3200" b="1">
              <a:solidFill>
                <a:srgbClr val="FF657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6" name="矩形 5"/>
          <p:cNvSpPr/>
          <p:nvPr/>
        </p:nvSpPr>
        <p:spPr>
          <a:xfrm>
            <a:off x="3276600" y="1635125"/>
            <a:ext cx="4638675" cy="6429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动作   神态   声音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矩形 6"/>
          <p:cNvSpPr/>
          <p:nvPr/>
        </p:nvSpPr>
        <p:spPr>
          <a:xfrm>
            <a:off x="3276600" y="2533650"/>
            <a:ext cx="2655888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旁观者的感受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矩形 7"/>
          <p:cNvSpPr/>
          <p:nvPr/>
        </p:nvSpPr>
        <p:spPr>
          <a:xfrm>
            <a:off x="3276600" y="3430588"/>
            <a:ext cx="25368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侧面烘托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9" name="新月形 8"/>
          <p:cNvSpPr/>
          <p:nvPr/>
        </p:nvSpPr>
        <p:spPr>
          <a:xfrm>
            <a:off x="2879725" y="1957388"/>
            <a:ext cx="215900" cy="1911350"/>
          </a:xfrm>
          <a:prstGeom prst="moon">
            <a:avLst>
              <a:gd name="adj" fmla="val 50000"/>
            </a:avLst>
          </a:prstGeom>
          <a:solidFill>
            <a:srgbClr val="2E75B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  <p:bldP spid="28677" grpId="0"/>
      <p:bldP spid="28678" grpId="0"/>
      <p:bldP spid="2867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3"/>
          <p:cNvSpPr/>
          <p:nvPr/>
        </p:nvSpPr>
        <p:spPr>
          <a:xfrm>
            <a:off x="971550" y="1995488"/>
            <a:ext cx="6948488" cy="12827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默读下面的例句，注意加点的部分，说说你的发现。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矩形 4"/>
          <p:cNvSpPr/>
          <p:nvPr/>
        </p:nvSpPr>
        <p:spPr>
          <a:xfrm>
            <a:off x="3995738" y="842963"/>
            <a:ext cx="2141537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9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6588125" y="2066925"/>
            <a:ext cx="1960563" cy="2506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0" name="文本框 1"/>
          <p:cNvSpPr txBox="1">
            <a:spLocks noChangeArrowheads="1"/>
          </p:cNvSpPr>
          <p:nvPr/>
        </p:nvSpPr>
        <p:spPr bwMode="auto">
          <a:xfrm>
            <a:off x="34925" y="401638"/>
            <a:ext cx="2447925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迁移运用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1"/>
          <p:cNvSpPr/>
          <p:nvPr/>
        </p:nvSpPr>
        <p:spPr>
          <a:xfrm>
            <a:off x="684213" y="700088"/>
            <a:ext cx="7813675" cy="3827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人们认为天体上若有生命存在，至少应有这样几个条件：一是适合生物生存的温度，一般应在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-50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℃之间；二是必要的水分，生命物质诸如蛋白质、核酸的活力都和水紧密相关，没有水，也就没有生命；三是适当成分的大气，虽然已发现少数厌氧菌能在没有氧气的条件下生存，但氧气和二氧化碳对于生命的存在是极为重要的；四是要有足够的光和热，为生命系统提供能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2" name="组合 3"/>
          <p:cNvGrpSpPr/>
          <p:nvPr/>
        </p:nvGrpSpPr>
        <p:grpSpPr>
          <a:xfrm>
            <a:off x="2790825" y="1276350"/>
            <a:ext cx="1187450" cy="641350"/>
            <a:chOff x="1619672" y="1131590"/>
            <a:chExt cx="1188132" cy="642301"/>
          </a:xfrm>
        </p:grpSpPr>
        <p:sp>
          <p:nvSpPr>
            <p:cNvPr id="30723" name="矩形 6"/>
            <p:cNvSpPr/>
            <p:nvPr/>
          </p:nvSpPr>
          <p:spPr>
            <a:xfrm>
              <a:off x="1619672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24" name="矩形 6"/>
            <p:cNvSpPr/>
            <p:nvPr/>
          </p:nvSpPr>
          <p:spPr>
            <a:xfrm>
              <a:off x="2015716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5" name="组合 6"/>
          <p:cNvGrpSpPr/>
          <p:nvPr/>
        </p:nvGrpSpPr>
        <p:grpSpPr>
          <a:xfrm>
            <a:off x="3870325" y="1787525"/>
            <a:ext cx="1187450" cy="641350"/>
            <a:chOff x="1619672" y="1131590"/>
            <a:chExt cx="1188132" cy="642301"/>
          </a:xfrm>
        </p:grpSpPr>
        <p:sp>
          <p:nvSpPr>
            <p:cNvPr id="30726" name="矩形 6"/>
            <p:cNvSpPr/>
            <p:nvPr/>
          </p:nvSpPr>
          <p:spPr>
            <a:xfrm>
              <a:off x="1619672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27" name="矩形 6"/>
            <p:cNvSpPr/>
            <p:nvPr/>
          </p:nvSpPr>
          <p:spPr>
            <a:xfrm>
              <a:off x="2015716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8" name="组合 9"/>
          <p:cNvGrpSpPr/>
          <p:nvPr/>
        </p:nvGrpSpPr>
        <p:grpSpPr>
          <a:xfrm>
            <a:off x="3870325" y="2703513"/>
            <a:ext cx="1187450" cy="641350"/>
            <a:chOff x="1619672" y="1131590"/>
            <a:chExt cx="1188132" cy="642301"/>
          </a:xfrm>
        </p:grpSpPr>
        <p:sp>
          <p:nvSpPr>
            <p:cNvPr id="30729" name="矩形 6"/>
            <p:cNvSpPr/>
            <p:nvPr/>
          </p:nvSpPr>
          <p:spPr>
            <a:xfrm>
              <a:off x="1619672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30" name="矩形 6"/>
            <p:cNvSpPr/>
            <p:nvPr/>
          </p:nvSpPr>
          <p:spPr>
            <a:xfrm>
              <a:off x="2015716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31" name="组合 12"/>
          <p:cNvGrpSpPr/>
          <p:nvPr/>
        </p:nvGrpSpPr>
        <p:grpSpPr>
          <a:xfrm>
            <a:off x="650875" y="4111625"/>
            <a:ext cx="1187450" cy="641350"/>
            <a:chOff x="1619672" y="1131590"/>
            <a:chExt cx="1188132" cy="642301"/>
          </a:xfrm>
        </p:grpSpPr>
        <p:sp>
          <p:nvSpPr>
            <p:cNvPr id="30732" name="矩形 6"/>
            <p:cNvSpPr/>
            <p:nvPr/>
          </p:nvSpPr>
          <p:spPr>
            <a:xfrm>
              <a:off x="1619672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733" name="矩形 6"/>
            <p:cNvSpPr/>
            <p:nvPr/>
          </p:nvSpPr>
          <p:spPr>
            <a:xfrm>
              <a:off x="2015716" y="1131590"/>
              <a:ext cx="792088" cy="64230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34" name="组合 16"/>
          <p:cNvGrpSpPr/>
          <p:nvPr/>
        </p:nvGrpSpPr>
        <p:grpSpPr>
          <a:xfrm>
            <a:off x="5203825" y="1587500"/>
            <a:ext cx="3300413" cy="1409700"/>
            <a:chOff x="5184951" y="1546092"/>
            <a:chExt cx="3300718" cy="1409966"/>
          </a:xfrm>
        </p:grpSpPr>
        <p:sp>
          <p:nvSpPr>
            <p:cNvPr id="30735" name="思想气泡: 云 2"/>
            <p:cNvSpPr/>
            <p:nvPr/>
          </p:nvSpPr>
          <p:spPr>
            <a:xfrm>
              <a:off x="5184951" y="1546092"/>
              <a:ext cx="3300718" cy="1409966"/>
            </a:xfrm>
            <a:prstGeom prst="cloudCallout">
              <a:avLst>
                <a:gd name="adj1" fmla="val -48380"/>
                <a:gd name="adj2" fmla="val 60262"/>
              </a:avLst>
            </a:prstGeom>
            <a:solidFill>
              <a:srgbClr val="EBD5E8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0736" name="矩形 15"/>
            <p:cNvSpPr/>
            <p:nvPr/>
          </p:nvSpPr>
          <p:spPr>
            <a:xfrm>
              <a:off x="5569162" y="1592139"/>
              <a:ext cx="2675185" cy="1200376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0" hangingPunct="0"/>
              <a:r>
                <a:rPr lang="zh-CN" altLang="en-US" sz="2400" b="1" spc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spc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可以用这种方法说明理由、表达观点</a:t>
              </a:r>
              <a:r>
                <a:rPr lang="en-US" altLang="zh-CN" sz="2400" b="1" spc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1"/>
          <p:cNvSpPr/>
          <p:nvPr/>
        </p:nvSpPr>
        <p:spPr>
          <a:xfrm>
            <a:off x="971550" y="1131888"/>
            <a:ext cx="7777163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Blip>
                <a:blip r:embed="rId1"/>
              </a:buBlip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这句话是总分结构，先总说，再分说。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Blip>
                <a:blip r:embed="rId1"/>
              </a:buBlip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有序地列举了相关条件，逐条说明。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30000"/>
              </a:lnSpc>
              <a:buBlip>
                <a:blip r:embed="rId1"/>
              </a:buBlip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几个条件之间用分号隔开。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矩形 2"/>
          <p:cNvSpPr/>
          <p:nvPr/>
        </p:nvSpPr>
        <p:spPr>
          <a:xfrm>
            <a:off x="1979613" y="3402013"/>
            <a:ext cx="5589588" cy="6429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zh-CN" sz="3200" b="1" spc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这样的表达有什么好处呢？</a:t>
            </a:r>
            <a:endParaRPr lang="zh-CN" altLang="en-US" sz="3200" b="1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uiExpand="1" build="p"/>
      <p:bldP spid="317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1258888" y="1131888"/>
            <a:ext cx="6985000" cy="2870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20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这样的表达可以把观点表达得更清楚，便于读者抓住要点；还可以有序表达理由，条理分明。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539750" y="1782763"/>
            <a:ext cx="8297863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前来应聘者必须具备以下几个条件：其一，年龄在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岁之间；其二，最低学历为本科；其三，有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年以上相关工作经验；其四，要求有机动车驾驶证，驾龄在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年以上。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矩形 4"/>
          <p:cNvSpPr/>
          <p:nvPr/>
        </p:nvSpPr>
        <p:spPr>
          <a:xfrm>
            <a:off x="539750" y="1779588"/>
            <a:ext cx="8297863" cy="2408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前来应聘者必须具备以下几个条件：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，年龄在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岁之间；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，最低学历为本科；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其三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年以上相关工作经验；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其四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，要求有机动车驾驶证，驾龄在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年以上。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6"/>
          <p:cNvSpPr/>
          <p:nvPr/>
        </p:nvSpPr>
        <p:spPr bwMode="auto">
          <a:xfrm>
            <a:off x="466725" y="942975"/>
            <a:ext cx="1009650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/>
            <a:r>
              <a:rPr lang="zh-CN" altLang="zh-CN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矩形 7"/>
          <p:cNvSpPr/>
          <p:nvPr/>
        </p:nvSpPr>
        <p:spPr>
          <a:xfrm>
            <a:off x="1476375" y="920750"/>
            <a:ext cx="72771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其一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其二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其三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其四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557213" y="950913"/>
            <a:ext cx="8172450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认为我们应该少待在室内，多参加户外运动。参加户外运动的好处很多：第一，新鲜的空气和蹦蹦跳跳能让我们的身体更强健；第二，在户外能结识更多的朋友，让我们的课余生活更快乐；第三，户外活动时能更多地接触大自然，让我们观察到身边的美；第四，多参加户外活动，有了健康的身体，懂得了劳逸结合，我们才能更好地关注学习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8" name="矩形 3"/>
          <p:cNvSpPr/>
          <p:nvPr/>
        </p:nvSpPr>
        <p:spPr>
          <a:xfrm>
            <a:off x="557213" y="947738"/>
            <a:ext cx="8172450" cy="3933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我认为我们应该少待在室内，多参加户外运动。参加户外运动的好处很多：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，新鲜的空气和蹦蹦跳跳能让我们的身体更强健；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，在户外能结识更多的朋友，让我们的课余生活更快乐；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，户外活动时能更多地接触大自然，让我们观察到身边的美；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，多参加户外活动，有了健康的身体，懂得了劳逸结合，我们才能更好地关注学习。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6"/>
          <p:cNvSpPr/>
          <p:nvPr/>
        </p:nvSpPr>
        <p:spPr bwMode="auto">
          <a:xfrm>
            <a:off x="330200" y="268288"/>
            <a:ext cx="1009650" cy="584200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/>
            <a:r>
              <a:rPr lang="zh-CN" altLang="zh-CN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0" name="矩形 7"/>
          <p:cNvSpPr/>
          <p:nvPr/>
        </p:nvSpPr>
        <p:spPr>
          <a:xfrm>
            <a:off x="1403350" y="268288"/>
            <a:ext cx="709295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468313" y="268288"/>
            <a:ext cx="7416800" cy="1281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请任选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下列话题中的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其中一个，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照样子，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和同桌阐述一下自己的理由。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842" name="组合 8"/>
          <p:cNvGrpSpPr/>
          <p:nvPr/>
        </p:nvGrpSpPr>
        <p:grpSpPr>
          <a:xfrm>
            <a:off x="525463" y="1949450"/>
            <a:ext cx="4333875" cy="985838"/>
            <a:chOff x="525771" y="1949556"/>
            <a:chExt cx="4334261" cy="985937"/>
          </a:xfrm>
        </p:grpSpPr>
        <p:sp>
          <p:nvSpPr>
            <p:cNvPr id="35843" name="箭头: 五边形 6"/>
            <p:cNvSpPr/>
            <p:nvPr/>
          </p:nvSpPr>
          <p:spPr>
            <a:xfrm>
              <a:off x="525771" y="1949556"/>
              <a:ext cx="4032448" cy="985937"/>
            </a:xfrm>
            <a:prstGeom prst="homePlate">
              <a:avLst>
                <a:gd name="adj" fmla="val 49988"/>
              </a:avLst>
            </a:prstGeom>
            <a:gradFill rotWithShape="1">
              <a:gsLst>
                <a:gs pos="0">
                  <a:srgbClr val="FFA0AD">
                    <a:alpha val="82999"/>
                  </a:srgbClr>
                </a:gs>
                <a:gs pos="100000">
                  <a:srgbClr val="E0B9F1">
                    <a:alpha val="95999"/>
                  </a:srgbClr>
                </a:gs>
              </a:gsLst>
              <a:lin ang="2700000" scaled="1"/>
            </a:gra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5844" name="矩形 2"/>
            <p:cNvSpPr/>
            <p:nvPr/>
          </p:nvSpPr>
          <p:spPr>
            <a:xfrm>
              <a:off x="648098" y="2080674"/>
              <a:ext cx="4211934" cy="6636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zh-CN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竞选班级体育委员</a:t>
              </a:r>
              <a:endParaRPr lang="zh-CN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45" name="组合 9"/>
          <p:cNvGrpSpPr/>
          <p:nvPr/>
        </p:nvGrpSpPr>
        <p:grpSpPr>
          <a:xfrm>
            <a:off x="514350" y="3363913"/>
            <a:ext cx="4694238" cy="1303337"/>
            <a:chOff x="525771" y="3374788"/>
            <a:chExt cx="4694327" cy="1303818"/>
          </a:xfrm>
        </p:grpSpPr>
        <p:sp>
          <p:nvSpPr>
            <p:cNvPr id="35846" name="箭头: 五边形 7"/>
            <p:cNvSpPr/>
            <p:nvPr/>
          </p:nvSpPr>
          <p:spPr>
            <a:xfrm>
              <a:off x="525771" y="3406843"/>
              <a:ext cx="4694327" cy="1239708"/>
            </a:xfrm>
            <a:prstGeom prst="homePlate">
              <a:avLst>
                <a:gd name="adj" fmla="val 49998"/>
              </a:avLst>
            </a:prstGeom>
            <a:gradFill rotWithShape="1">
              <a:gsLst>
                <a:gs pos="0">
                  <a:srgbClr val="FFA0AD">
                    <a:alpha val="82999"/>
                  </a:srgbClr>
                </a:gs>
                <a:gs pos="100000">
                  <a:srgbClr val="E0B9F1">
                    <a:alpha val="95999"/>
                  </a:srgbClr>
                </a:gs>
              </a:gsLst>
              <a:lin ang="2700000" scaled="1"/>
            </a:gra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5847" name="矩形 3"/>
            <p:cNvSpPr/>
            <p:nvPr/>
          </p:nvSpPr>
          <p:spPr>
            <a:xfrm>
              <a:off x="525771" y="3374788"/>
              <a:ext cx="4572000" cy="13038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向妈妈请求，每周三放学后踢一会儿足球</a:t>
              </a:r>
              <a:endParaRPr lang="zh-CN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848" name="组合 13"/>
          <p:cNvGrpSpPr/>
          <p:nvPr/>
        </p:nvGrpSpPr>
        <p:grpSpPr>
          <a:xfrm>
            <a:off x="5173663" y="1530350"/>
            <a:ext cx="3141662" cy="1692275"/>
            <a:chOff x="5174994" y="1512846"/>
            <a:chExt cx="3141387" cy="1692781"/>
          </a:xfrm>
        </p:grpSpPr>
        <p:sp>
          <p:nvSpPr>
            <p:cNvPr id="35849" name="矩形 10"/>
            <p:cNvSpPr/>
            <p:nvPr/>
          </p:nvSpPr>
          <p:spPr>
            <a:xfrm>
              <a:off x="5178169" y="1557309"/>
              <a:ext cx="3138212" cy="1603854"/>
            </a:xfrm>
            <a:prstGeom prst="rect">
              <a:avLst/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35850" name="矩形 4"/>
            <p:cNvSpPr/>
            <p:nvPr/>
          </p:nvSpPr>
          <p:spPr>
            <a:xfrm>
              <a:off x="5174994" y="1512846"/>
              <a:ext cx="3069956" cy="169278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30000"/>
                </a:lnSpc>
              </a:pPr>
              <a:r>
                <a:rPr lang="en-US" altLang="zh-CN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zh-CN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可以把自己担任体育委员</a:t>
              </a:r>
              <a:r>
                <a:rPr lang="zh-CN" altLang="en-US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的</a:t>
              </a:r>
              <a:r>
                <a:rPr lang="zh-CN" altLang="zh-CN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优势一一列举出来，如良好的身体条件、强烈的责任感、组织能力强等。</a:t>
              </a:r>
              <a:endParaRPr lang="zh-CN" altLang="zh-CN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5851" name="组合 12"/>
          <p:cNvGrpSpPr/>
          <p:nvPr/>
        </p:nvGrpSpPr>
        <p:grpSpPr>
          <a:xfrm>
            <a:off x="5207000" y="3440113"/>
            <a:ext cx="3252788" cy="1292225"/>
            <a:chOff x="5206800" y="3497395"/>
            <a:chExt cx="3253630" cy="1292461"/>
          </a:xfrm>
        </p:grpSpPr>
        <p:sp>
          <p:nvSpPr>
            <p:cNvPr id="35852" name="矩形 11"/>
            <p:cNvSpPr/>
            <p:nvPr/>
          </p:nvSpPr>
          <p:spPr>
            <a:xfrm>
              <a:off x="5221092" y="3502158"/>
              <a:ext cx="3094838" cy="1236889"/>
            </a:xfrm>
            <a:prstGeom prst="rect">
              <a:avLst/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2000">
                <a:solidFill>
                  <a:srgbClr val="FFFFFF"/>
                </a:solidFill>
              </a:endParaRPr>
            </a:p>
          </p:txBody>
        </p:sp>
        <p:sp>
          <p:nvSpPr>
            <p:cNvPr id="35853" name="矩形 5"/>
            <p:cNvSpPr/>
            <p:nvPr/>
          </p:nvSpPr>
          <p:spPr>
            <a:xfrm>
              <a:off x="5206800" y="3497395"/>
              <a:ext cx="3253630" cy="129246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hangingPunct="0">
                <a:lnSpc>
                  <a:spcPct val="130000"/>
                </a:lnSpc>
              </a:pPr>
              <a:r>
                <a:rPr lang="en-US" altLang="zh-CN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zh-CN" sz="2000" b="1" spc="0">
                  <a:latin typeface="宋体" panose="02010600030101010101" pitchFamily="2" charset="-122"/>
                  <a:ea typeface="宋体" panose="02010600030101010101" pitchFamily="2" charset="-122"/>
                </a:rPr>
                <a:t>如，足球是一项非常好的运动，我喜欢踢足球，保证按时完成作业。</a:t>
              </a:r>
              <a:endParaRPr lang="zh-CN" altLang="zh-CN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"/>
          <p:cNvSpPr/>
          <p:nvPr/>
        </p:nvSpPr>
        <p:spPr>
          <a:xfrm>
            <a:off x="827088" y="673100"/>
            <a:ext cx="7848600" cy="3827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第一步，明确阅读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文章的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目的和任务。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第二步，浏览文章，根据阅读目的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确定相关的内容和无关的内容，相关的内容细读，无关的内容略读。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第三步，细读相关内容，选择阅读方法，如找出中心句、提取关键信息，勾画关键词，梳理情节、找出关键句进行想象、查找资料等。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第四步，整合信息，完成阅读任务。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图片 6"/>
          <p:cNvPicPr>
            <a:picLocks noChangeAspect="1"/>
          </p:cNvPicPr>
          <p:nvPr/>
        </p:nvPicPr>
        <p:blipFill>
          <a:blip r:embed="rId1"/>
          <a:srcRect l="65283" t="6767" r="-2579" b="71252"/>
          <a:stretch>
            <a:fillRect/>
          </a:stretch>
        </p:blipFill>
        <p:spPr>
          <a:xfrm>
            <a:off x="0" y="0"/>
            <a:ext cx="1443038" cy="127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2"/>
          <p:cNvSpPr/>
          <p:nvPr/>
        </p:nvSpPr>
        <p:spPr>
          <a:xfrm>
            <a:off x="395288" y="339725"/>
            <a:ext cx="8567737" cy="451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尊敬的老师、亲爱的同学们：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大家好！我竞选的职务是体育委员。竞选这个职务，我有几个优势：一是我热爱运动，有良好的身体素质和运动协调能力。运动使我更健康、更开朗，也使我有了超越梦想、挑战自我的顽强意志。二是我有一定的经验。我一直担任我们班的体育委员。经过锻炼，我积累了经验，也熟悉了这项工作。三是我有很强的集体责任感。我从心底里热爱我们班，我们班胜利时我和大家一起欢呼雀跃，我们班失败时我也会暗自伤心。四是我能严格要求自己。我在各方面努力提高、完善自我，也用实际行动和全班同学一起为我们班的体育竞赛争得了荣誉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同学们，请信任我、支持我，投我一票，谢谢大家！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1"/>
          <p:cNvSpPr/>
          <p:nvPr/>
        </p:nvSpPr>
        <p:spPr>
          <a:xfrm>
            <a:off x="2411413" y="1635125"/>
            <a:ext cx="5903913" cy="21939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50000"/>
              </a:lnSpc>
            </a:pP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①你觉得他说得怎么样？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②这样说能否达到目的？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③你还有没有更好的建议？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7890" name="组合 5"/>
          <p:cNvGrpSpPr/>
          <p:nvPr/>
        </p:nvGrpSpPr>
        <p:grpSpPr>
          <a:xfrm>
            <a:off x="512763" y="295275"/>
            <a:ext cx="2344737" cy="998538"/>
            <a:chOff x="512813" y="295605"/>
            <a:chExt cx="2344737" cy="998569"/>
          </a:xfrm>
        </p:grpSpPr>
        <p:sp>
          <p:nvSpPr>
            <p:cNvPr id="37891" name="矩形: 圆角 3"/>
            <p:cNvSpPr/>
            <p:nvPr/>
          </p:nvSpPr>
          <p:spPr bwMode="auto">
            <a:xfrm>
              <a:off x="971600" y="555963"/>
              <a:ext cx="1885950" cy="646133"/>
            </a:xfrm>
            <a:prstGeom prst="roundRect">
              <a:avLst/>
            </a:prstGeom>
            <a:ln>
              <a:solidFill>
                <a:srgbClr val="EE3C26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0" hangingPunct="0"/>
              <a:r>
                <a:rPr lang="zh-CN" altLang="en-US" sz="3200" b="1" spc="0">
                  <a:solidFill>
                    <a:srgbClr val="0284CE"/>
                  </a:solidFill>
                  <a:latin typeface="宋体" panose="02010600030101010101" pitchFamily="2" charset="-122"/>
                </a:rPr>
                <a:t>思考评价</a:t>
              </a:r>
              <a:endParaRPr lang="zh-CN" altLang="en-US" sz="3200">
                <a:solidFill>
                  <a:srgbClr val="0284CE"/>
                </a:solidFill>
              </a:endParaRPr>
            </a:p>
          </p:txBody>
        </p:sp>
        <p:pic>
          <p:nvPicPr>
            <p:cNvPr id="37892" name="图片 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813" y="295605"/>
              <a:ext cx="1026468" cy="998569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"/>
          <p:cNvSpPr txBox="1">
            <a:spLocks noChangeArrowheads="1"/>
          </p:cNvSpPr>
          <p:nvPr/>
        </p:nvSpPr>
        <p:spPr bwMode="auto">
          <a:xfrm>
            <a:off x="28575" y="411163"/>
            <a:ext cx="2447925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4" name="矩形 2"/>
          <p:cNvSpPr/>
          <p:nvPr/>
        </p:nvSpPr>
        <p:spPr>
          <a:xfrm>
            <a:off x="1116013" y="1090613"/>
            <a:ext cx="7559675" cy="538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说说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你知道哪些关于春天的古诗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5" name="矩形 6"/>
          <p:cNvSpPr>
            <a:spLocks noChangeArrowheads="1"/>
          </p:cNvSpPr>
          <p:nvPr/>
        </p:nvSpPr>
        <p:spPr bwMode="auto">
          <a:xfrm>
            <a:off x="1241425" y="1722438"/>
            <a:ext cx="6858000" cy="2862263"/>
          </a:xfrm>
          <a:prstGeom prst="rect">
            <a:avLst/>
          </a:prstGeom>
          <a:solidFill>
            <a:srgbClr val="EFE6FA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草长莺飞二月天，拂堤杨柳醉春烟。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不知细叶谁裁出，二月春风似剪刀。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留连戏蝶时时舞，自在娇莺恰恰啼。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绿杨烟外晓寒轻，红杏枝头春意闹。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2"/>
          <p:cNvPicPr>
            <a:picLocks noChangeAspect="1"/>
          </p:cNvPicPr>
          <p:nvPr/>
        </p:nvPicPr>
        <p:blipFill>
          <a:blip r:embed="rId1"/>
          <a:srcRect b="156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9938" name="组合 5"/>
          <p:cNvGrpSpPr/>
          <p:nvPr/>
        </p:nvGrpSpPr>
        <p:grpSpPr>
          <a:xfrm>
            <a:off x="2700338" y="1347788"/>
            <a:ext cx="3816350" cy="1800225"/>
            <a:chOff x="2699792" y="1347614"/>
            <a:chExt cx="3816424" cy="1800200"/>
          </a:xfrm>
        </p:grpSpPr>
        <p:sp>
          <p:nvSpPr>
            <p:cNvPr id="39939" name="圆角矩形 3"/>
            <p:cNvSpPr/>
            <p:nvPr/>
          </p:nvSpPr>
          <p:spPr>
            <a:xfrm>
              <a:off x="2699792" y="1419050"/>
              <a:ext cx="3816424" cy="1728764"/>
            </a:xfrm>
            <a:prstGeom prst="round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9940" name="文本框 4"/>
            <p:cNvSpPr txBox="1"/>
            <p:nvPr/>
          </p:nvSpPr>
          <p:spPr>
            <a:xfrm>
              <a:off x="3347864" y="1347614"/>
              <a:ext cx="2448272" cy="16533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30000"/>
                </a:lnSpc>
              </a:pPr>
              <a:r>
                <a: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rPr>
                <a:t>春 日</a:t>
              </a:r>
              <a:endParaRPr lang="en-US" altLang="zh-CN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0" hangingPunct="0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宋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朱熹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4"/>
          <p:cNvSpPr/>
          <p:nvPr/>
        </p:nvSpPr>
        <p:spPr>
          <a:xfrm>
            <a:off x="1246188" y="785813"/>
            <a:ext cx="6781800" cy="3854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春 日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20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朱 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胜日寻芳泗水滨，无边光景一时新。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等闲识得东风面，万紫千红总是春。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4979988" y="1504950"/>
            <a:ext cx="600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xī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3" name="文本框 4"/>
          <p:cNvSpPr txBox="1"/>
          <p:nvPr/>
        </p:nvSpPr>
        <p:spPr>
          <a:xfrm>
            <a:off x="2916238" y="2408238"/>
            <a:ext cx="5984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4" name="文本框 5"/>
          <p:cNvSpPr txBox="1"/>
          <p:nvPr/>
        </p:nvSpPr>
        <p:spPr>
          <a:xfrm>
            <a:off x="3635375" y="2420938"/>
            <a:ext cx="8048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bīn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5" name="矩形 6"/>
          <p:cNvSpPr/>
          <p:nvPr/>
        </p:nvSpPr>
        <p:spPr>
          <a:xfrm>
            <a:off x="131763" y="339725"/>
            <a:ext cx="80406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自由朗读古诗，读准字音，读出节奏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1"/>
          <p:cNvSpPr/>
          <p:nvPr/>
        </p:nvSpPr>
        <p:spPr>
          <a:xfrm>
            <a:off x="468313" y="514350"/>
            <a:ext cx="73437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说一说自己读懂了什么，还有哪些地方不懂。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4"/>
          <p:cNvSpPr/>
          <p:nvPr/>
        </p:nvSpPr>
        <p:spPr>
          <a:xfrm>
            <a:off x="971550" y="1276350"/>
            <a:ext cx="7488238" cy="283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春 日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朱 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胜日寻芳泗水滨，无边光景一时新。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等闲识得东风面，万紫千红总是春。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椭圆 3"/>
          <p:cNvSpPr/>
          <p:nvPr/>
        </p:nvSpPr>
        <p:spPr>
          <a:xfrm>
            <a:off x="1444625" y="2811463"/>
            <a:ext cx="849313" cy="536575"/>
          </a:xfrm>
          <a:prstGeom prst="ellipse">
            <a:avLst/>
          </a:prstGeom>
          <a:noFill/>
          <a:ln>
            <a:solidFill>
              <a:srgbClr val="EE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88" name="椭圆 4"/>
          <p:cNvSpPr/>
          <p:nvPr/>
        </p:nvSpPr>
        <p:spPr>
          <a:xfrm>
            <a:off x="2293938" y="2811463"/>
            <a:ext cx="849313" cy="536575"/>
          </a:xfrm>
          <a:prstGeom prst="ellipse">
            <a:avLst/>
          </a:prstGeom>
          <a:noFill/>
          <a:ln>
            <a:solidFill>
              <a:srgbClr val="EE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89" name="椭圆 5"/>
          <p:cNvSpPr/>
          <p:nvPr/>
        </p:nvSpPr>
        <p:spPr>
          <a:xfrm>
            <a:off x="3817938" y="2811463"/>
            <a:ext cx="576263" cy="536575"/>
          </a:xfrm>
          <a:prstGeom prst="ellipse">
            <a:avLst/>
          </a:prstGeom>
          <a:noFill/>
          <a:ln>
            <a:solidFill>
              <a:srgbClr val="EE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90" name="椭圆 6"/>
          <p:cNvSpPr/>
          <p:nvPr/>
        </p:nvSpPr>
        <p:spPr>
          <a:xfrm>
            <a:off x="6299200" y="2763838"/>
            <a:ext cx="920750" cy="534988"/>
          </a:xfrm>
          <a:prstGeom prst="ellipse">
            <a:avLst/>
          </a:prstGeom>
          <a:noFill/>
          <a:ln>
            <a:solidFill>
              <a:srgbClr val="EE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91" name="椭圆 7"/>
          <p:cNvSpPr/>
          <p:nvPr/>
        </p:nvSpPr>
        <p:spPr>
          <a:xfrm>
            <a:off x="1474788" y="3549650"/>
            <a:ext cx="849313" cy="536575"/>
          </a:xfrm>
          <a:prstGeom prst="ellipse">
            <a:avLst/>
          </a:prstGeom>
          <a:noFill/>
          <a:ln>
            <a:solidFill>
              <a:srgbClr val="EE3C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41988" grpId="0" animBg="1"/>
      <p:bldP spid="41989" grpId="0" animBg="1"/>
      <p:bldP spid="41990" grpId="0" animBg="1"/>
      <p:bldP spid="4199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6"/>
          <p:cNvSpPr/>
          <p:nvPr/>
        </p:nvSpPr>
        <p:spPr>
          <a:xfrm>
            <a:off x="1258888" y="771525"/>
            <a:ext cx="5472112" cy="3670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胜日：好日子。 　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寻芳：寻找春天。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滨：水边。      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一时：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一下子，同时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等闲：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不经意，随便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0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5906"/>
          <a:stretch>
            <a:fillRect/>
          </a:stretch>
        </p:blipFill>
        <p:spPr>
          <a:xfrm>
            <a:off x="5867400" y="1300163"/>
            <a:ext cx="2611438" cy="3333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矩形 1"/>
          <p:cNvSpPr/>
          <p:nvPr/>
        </p:nvSpPr>
        <p:spPr>
          <a:xfrm>
            <a:off x="1042988" y="1203325"/>
            <a:ext cx="7058025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如果在一个阳光明媚的好日子，我们一起去泗水寻找春天，一眼望去到处焕然一新、生机勃勃，你会有怎样的心情？带着感情读读古诗，想象画面。你会看到什么景象？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1"/>
          <p:cNvSpPr/>
          <p:nvPr/>
        </p:nvSpPr>
        <p:spPr>
          <a:xfrm>
            <a:off x="981075" y="842963"/>
            <a:ext cx="6983413" cy="33734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眼前万紫千红的景象，尽是东风渲染而成，那色彩缤纷、生机盎然的鲜花，那嫩绿柔软、依依多情的杨柳，那翩翩起舞、姿态美丽的蝴蝶，都在向我们传递着春的气息，春天就是这样烂漫多姿！让我们一起读出诗中所体现的春天的美吧！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5058" name="组合 6"/>
          <p:cNvGrpSpPr/>
          <p:nvPr/>
        </p:nvGrpSpPr>
        <p:grpSpPr>
          <a:xfrm>
            <a:off x="6443663" y="3363913"/>
            <a:ext cx="2184400" cy="1898650"/>
            <a:chOff x="7083967" y="2921340"/>
            <a:chExt cx="2183789" cy="1898020"/>
          </a:xfrm>
        </p:grpSpPr>
        <p:pic>
          <p:nvPicPr>
            <p:cNvPr id="45059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640000">
              <a:off x="7083967" y="2921340"/>
              <a:ext cx="2183789" cy="189802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5060" name="椭圆 5"/>
            <p:cNvSpPr/>
            <p:nvPr/>
          </p:nvSpPr>
          <p:spPr>
            <a:xfrm>
              <a:off x="7452164" y="3403780"/>
              <a:ext cx="1152203" cy="874422"/>
            </a:xfrm>
            <a:prstGeom prst="ellipse">
              <a:avLst/>
            </a:prstGeom>
            <a:solidFill>
              <a:srgbClr val="C5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5061" name="矩形 4"/>
            <p:cNvSpPr/>
            <p:nvPr/>
          </p:nvSpPr>
          <p:spPr>
            <a:xfrm>
              <a:off x="7563258" y="3364105"/>
              <a:ext cx="1225207" cy="953771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0" hangingPunct="0"/>
              <a:r>
                <a:rPr lang="zh-CN" altLang="en-US" sz="2800" b="1" spc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齐读古诗</a:t>
              </a:r>
              <a:endParaRPr lang="zh-CN" altLang="en-US" sz="2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6082" name="图片 1"/>
          <p:cNvPicPr>
            <a:picLocks noChangeAspect="1"/>
          </p:cNvPicPr>
          <p:nvPr/>
        </p:nvPicPr>
        <p:blipFill>
          <a:blip r:embed="rId2"/>
          <a:srcRect t="10259" b="4273"/>
          <a:stretch>
            <a:fillRect/>
          </a:stretch>
        </p:blipFill>
        <p:spPr>
          <a:xfrm>
            <a:off x="0" y="0"/>
            <a:ext cx="9139238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6083" name="Picture 28"/>
          <p:cNvPicPr>
            <a:picLocks noChangeAspect="1"/>
          </p:cNvPicPr>
          <p:nvPr/>
        </p:nvPicPr>
        <p:blipFill>
          <a:blip r:embed="rId3"/>
          <a:srcRect b="15816"/>
          <a:stretch>
            <a:fillRect/>
          </a:stretch>
        </p:blipFill>
        <p:spPr>
          <a:xfrm>
            <a:off x="4763" y="9525"/>
            <a:ext cx="9148762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6084" name="矩形 8"/>
          <p:cNvSpPr/>
          <p:nvPr/>
        </p:nvSpPr>
        <p:spPr>
          <a:xfrm>
            <a:off x="107950" y="260350"/>
            <a:ext cx="41036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背诵古诗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5" name="寂静之声 ">
            <a:hlinkClick r:id="" action="ppaction://media"/>
          </p:cNvPr>
          <p:cNvPicPr/>
          <p:nvPr>
            <a:audioFile r:link="rId4"/>
          </p:nvPr>
        </p:nvPicPr>
        <p:blipFill>
          <a:blip r:embed="rId5"/>
          <a:stretch>
            <a:fillRect/>
          </a:stretch>
        </p:blipFill>
        <p:spPr>
          <a:xfrm>
            <a:off x="2081213" y="260350"/>
            <a:ext cx="809625" cy="677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78465" fill="hold"/>
                                        <p:tgtEl>
                                          <p:spTgt spid="46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608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900113" y="555625"/>
            <a:ext cx="7200900" cy="293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如果我们的阅读目的是根据文章的内容讲一个故事，要选择什么方法？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如果我们的阅读目的是要说明一个事物或解决一个问题，要选择什么方法？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10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如果我们的阅读目的是要体会人物的特点，要选择什么方法？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矩形 2"/>
          <p:cNvSpPr/>
          <p:nvPr/>
        </p:nvSpPr>
        <p:spPr>
          <a:xfrm>
            <a:off x="468313" y="3651250"/>
            <a:ext cx="8064500" cy="9826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10000"/>
              </a:lnSpc>
            </a:pP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spc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阅读目的不同，选择的方法也不一样，读书时一定要根据自己的阅读目的，选择合适的方法。</a:t>
            </a:r>
            <a:endParaRPr lang="zh-CN" alt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 Box 5"/>
          <p:cNvSpPr txBox="1">
            <a:spLocks noChangeArrowheads="1"/>
          </p:cNvSpPr>
          <p:nvPr/>
        </p:nvSpPr>
        <p:spPr bwMode="auto">
          <a:xfrm>
            <a:off x="1116013" y="1131888"/>
            <a:ext cx="7272338" cy="32019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朱熹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，字元晦，徽州婺源（今属江西）人。中国南宋哲学家、思想家、教育家、诗人，闽学派的代表人物，他是理学的集大成者，中国古代儒家的主要代表人物之一。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0" y="403225"/>
            <a:ext cx="2665413" cy="5842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1"/>
          <p:cNvSpPr/>
          <p:nvPr/>
        </p:nvSpPr>
        <p:spPr>
          <a:xfrm>
            <a:off x="454025" y="261938"/>
            <a:ext cx="7345363" cy="1303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spc="0">
                <a:latin typeface="宋体" panose="02010600030101010101" pitchFamily="2" charset="-122"/>
                <a:ea typeface="宋体" panose="02010600030101010101" pitchFamily="2" charset="-122"/>
              </a:rPr>
              <a:t>想一想：朱熹到泗水边仅仅是为了寻找春天吗？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矩形 2"/>
          <p:cNvSpPr/>
          <p:nvPr/>
        </p:nvSpPr>
        <p:spPr>
          <a:xfrm>
            <a:off x="508000" y="2211388"/>
            <a:ext cx="81280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诗人到</a:t>
            </a:r>
            <a:r>
              <a:rPr lang="zh-CN" altLang="zh-CN" sz="32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泗水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边不仅仅是在寻找春天，而是在寻求圣人之道。在诗人看来，圣人之道就像催发万物生机的东风，知识的世界就如同万紫千红、丰富多彩的春天。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1" name="组合 5"/>
          <p:cNvGrpSpPr/>
          <p:nvPr/>
        </p:nvGrpSpPr>
        <p:grpSpPr>
          <a:xfrm>
            <a:off x="4125913" y="849313"/>
            <a:ext cx="4033837" cy="1512887"/>
            <a:chOff x="4063964" y="1026080"/>
            <a:chExt cx="4032448" cy="1512807"/>
          </a:xfrm>
        </p:grpSpPr>
        <p:sp>
          <p:nvSpPr>
            <p:cNvPr id="48132" name="思想气泡: 云 4"/>
            <p:cNvSpPr/>
            <p:nvPr/>
          </p:nvSpPr>
          <p:spPr>
            <a:xfrm>
              <a:off x="4063964" y="1026080"/>
              <a:ext cx="4032448" cy="1512807"/>
            </a:xfrm>
            <a:prstGeom prst="cloudCallout">
              <a:avLst>
                <a:gd name="adj1" fmla="val -72638"/>
                <a:gd name="adj2" fmla="val 4329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8133" name="矩形 3"/>
            <p:cNvSpPr>
              <a:spLocks noChangeArrowheads="1"/>
            </p:cNvSpPr>
            <p:nvPr/>
          </p:nvSpPr>
          <p:spPr bwMode="auto">
            <a:xfrm>
              <a:off x="4489268" y="1049891"/>
              <a:ext cx="3427819" cy="1384227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0" hangingPunct="0"/>
              <a:r>
                <a:rPr lang="zh-CN" altLang="en-US" sz="2400" b="1" spc="0">
                  <a:solidFill>
                    <a:srgbClr val="C55A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2800" b="1" spc="0">
                  <a:solidFill>
                    <a:srgbClr val="C55A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泗水是春秋时孔子云游讲学、教授弟子的地方。</a:t>
              </a:r>
              <a:endParaRPr lang="zh-CN" altLang="en-US" sz="2400">
                <a:solidFill>
                  <a:srgbClr val="C55A1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23812"/>
            <a:ext cx="9159875" cy="5167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9154" name="组合 3"/>
          <p:cNvGrpSpPr/>
          <p:nvPr/>
        </p:nvGrpSpPr>
        <p:grpSpPr>
          <a:xfrm>
            <a:off x="4548188" y="280988"/>
            <a:ext cx="3816350" cy="4497387"/>
            <a:chOff x="2598415" y="309562"/>
            <a:chExt cx="3816350" cy="4497387"/>
          </a:xfrm>
        </p:grpSpPr>
        <p:sp>
          <p:nvSpPr>
            <p:cNvPr id="49155" name="圆角矩形 3"/>
            <p:cNvSpPr/>
            <p:nvPr/>
          </p:nvSpPr>
          <p:spPr bwMode="auto">
            <a:xfrm>
              <a:off x="2598415" y="457199"/>
              <a:ext cx="3816350" cy="4349750"/>
            </a:xfrm>
            <a:prstGeom prst="round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9156" name="矩形 4"/>
            <p:cNvSpPr/>
            <p:nvPr/>
          </p:nvSpPr>
          <p:spPr>
            <a:xfrm>
              <a:off x="2627784" y="309562"/>
              <a:ext cx="3757613" cy="43165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春 日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宋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]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朱熹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胜日寻芳泗水滨，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无边光景一时新。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等闲识得东风面，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万紫千红总是春。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1"/>
          <p:cNvSpPr txBox="1">
            <a:spLocks noChangeArrowheads="1"/>
          </p:cNvSpPr>
          <p:nvPr/>
        </p:nvSpPr>
        <p:spPr bwMode="auto">
          <a:xfrm>
            <a:off x="28575" y="401638"/>
            <a:ext cx="2447925" cy="5857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8" name="矩形 4"/>
          <p:cNvSpPr/>
          <p:nvPr/>
        </p:nvSpPr>
        <p:spPr>
          <a:xfrm>
            <a:off x="3711575" y="576263"/>
            <a:ext cx="2447925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语文园地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0179" name="组合 24"/>
          <p:cNvGrpSpPr/>
          <p:nvPr/>
        </p:nvGrpSpPr>
        <p:grpSpPr>
          <a:xfrm>
            <a:off x="504825" y="2116138"/>
            <a:ext cx="2552700" cy="1471612"/>
            <a:chOff x="683568" y="2115403"/>
            <a:chExt cx="2553008" cy="1472216"/>
          </a:xfrm>
        </p:grpSpPr>
        <p:sp>
          <p:nvSpPr>
            <p:cNvPr id="50180" name="矩形 3"/>
            <p:cNvSpPr/>
            <p:nvPr/>
          </p:nvSpPr>
          <p:spPr>
            <a:xfrm>
              <a:off x="1012813" y="2251662"/>
              <a:ext cx="2076284" cy="128188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说明理由，说观点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81" name="椭圆 9"/>
            <p:cNvSpPr/>
            <p:nvPr/>
          </p:nvSpPr>
          <p:spPr>
            <a:xfrm>
              <a:off x="683568" y="2115403"/>
              <a:ext cx="2553008" cy="1472216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50182" name="组合 25"/>
          <p:cNvGrpSpPr/>
          <p:nvPr/>
        </p:nvGrpSpPr>
        <p:grpSpPr>
          <a:xfrm>
            <a:off x="3436938" y="1400175"/>
            <a:ext cx="2552700" cy="955675"/>
            <a:chOff x="3616380" y="1400834"/>
            <a:chExt cx="2553008" cy="954892"/>
          </a:xfrm>
        </p:grpSpPr>
        <p:sp>
          <p:nvSpPr>
            <p:cNvPr id="50183" name="矩形 5"/>
            <p:cNvSpPr/>
            <p:nvPr/>
          </p:nvSpPr>
          <p:spPr>
            <a:xfrm>
              <a:off x="3655723" y="1506344"/>
              <a:ext cx="2356437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总分结构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84" name="椭圆 11"/>
            <p:cNvSpPr/>
            <p:nvPr/>
          </p:nvSpPr>
          <p:spPr>
            <a:xfrm>
              <a:off x="3616380" y="1400834"/>
              <a:ext cx="2553008" cy="954892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50185" name="组合 26"/>
          <p:cNvGrpSpPr/>
          <p:nvPr/>
        </p:nvGrpSpPr>
        <p:grpSpPr>
          <a:xfrm>
            <a:off x="3436938" y="2487613"/>
            <a:ext cx="2552700" cy="955675"/>
            <a:chOff x="3616380" y="2487649"/>
            <a:chExt cx="2553008" cy="954892"/>
          </a:xfrm>
        </p:grpSpPr>
        <p:sp>
          <p:nvSpPr>
            <p:cNvPr id="50186" name="矩形 6"/>
            <p:cNvSpPr/>
            <p:nvPr/>
          </p:nvSpPr>
          <p:spPr>
            <a:xfrm>
              <a:off x="3668624" y="2618169"/>
              <a:ext cx="2448520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表达观点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87" name="椭圆 12"/>
            <p:cNvSpPr/>
            <p:nvPr/>
          </p:nvSpPr>
          <p:spPr>
            <a:xfrm>
              <a:off x="3616380" y="2487649"/>
              <a:ext cx="2553008" cy="954892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50188" name="组合 27"/>
          <p:cNvGrpSpPr/>
          <p:nvPr/>
        </p:nvGrpSpPr>
        <p:grpSpPr>
          <a:xfrm>
            <a:off x="3057525" y="3554413"/>
            <a:ext cx="3403600" cy="955675"/>
            <a:chOff x="3236576" y="3554669"/>
            <a:chExt cx="3403580" cy="954892"/>
          </a:xfrm>
        </p:grpSpPr>
        <p:sp>
          <p:nvSpPr>
            <p:cNvPr id="50189" name="矩形 7"/>
            <p:cNvSpPr/>
            <p:nvPr/>
          </p:nvSpPr>
          <p:spPr>
            <a:xfrm>
              <a:off x="3236576" y="3674990"/>
              <a:ext cx="3403580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逐条说明理由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90" name="椭圆 13"/>
            <p:cNvSpPr/>
            <p:nvPr/>
          </p:nvSpPr>
          <p:spPr>
            <a:xfrm>
              <a:off x="3514387" y="3554669"/>
              <a:ext cx="2755884" cy="954892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50191" name="组合 28"/>
          <p:cNvGrpSpPr/>
          <p:nvPr/>
        </p:nvGrpSpPr>
        <p:grpSpPr>
          <a:xfrm>
            <a:off x="6159500" y="2487613"/>
            <a:ext cx="2554288" cy="955675"/>
            <a:chOff x="6339472" y="2487649"/>
            <a:chExt cx="2553008" cy="954892"/>
          </a:xfrm>
        </p:grpSpPr>
        <p:sp>
          <p:nvSpPr>
            <p:cNvPr id="50192" name="矩形 8"/>
            <p:cNvSpPr/>
            <p:nvPr/>
          </p:nvSpPr>
          <p:spPr>
            <a:xfrm>
              <a:off x="6660232" y="2614855"/>
              <a:ext cx="2232248" cy="6417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3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日积月累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193" name="椭圆 14"/>
            <p:cNvSpPr/>
            <p:nvPr/>
          </p:nvSpPr>
          <p:spPr>
            <a:xfrm>
              <a:off x="6339472" y="2487649"/>
              <a:ext cx="2553008" cy="954892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cxnSp>
        <p:nvCxnSpPr>
          <p:cNvPr id="50194" name="直接连接符 15"/>
          <p:cNvCxnSpPr>
            <a:endCxn id="50184" idx="2"/>
          </p:cNvCxnSpPr>
          <p:nvPr/>
        </p:nvCxnSpPr>
        <p:spPr>
          <a:xfrm flipV="1">
            <a:off x="2816225" y="1878013"/>
            <a:ext cx="620713" cy="533400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50195" name="直接连接符 17"/>
          <p:cNvCxnSpPr>
            <a:endCxn id="50187" idx="2"/>
          </p:cNvCxnSpPr>
          <p:nvPr/>
        </p:nvCxnSpPr>
        <p:spPr>
          <a:xfrm>
            <a:off x="3057525" y="2965450"/>
            <a:ext cx="37941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96" name="直接连接符 19"/>
          <p:cNvCxnSpPr>
            <a:endCxn id="50187" idx="2"/>
          </p:cNvCxnSpPr>
          <p:nvPr/>
        </p:nvCxnSpPr>
        <p:spPr>
          <a:xfrm>
            <a:off x="2520950" y="3451225"/>
            <a:ext cx="814388" cy="5461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1498600" y="1708150"/>
            <a:ext cx="67691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阅读教材上几位学习小伙伴交流的内容，想想学习小伙伴的交流和我们刚才的交流有什么相同的地方，又有什么不同的地方。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6" name="组合 3"/>
          <p:cNvGrpSpPr/>
          <p:nvPr/>
        </p:nvGrpSpPr>
        <p:grpSpPr>
          <a:xfrm rot="20520000">
            <a:off x="428625" y="401638"/>
            <a:ext cx="2141538" cy="1970087"/>
            <a:chOff x="884911" y="1563638"/>
            <a:chExt cx="2548384" cy="2422167"/>
          </a:xfrm>
        </p:grpSpPr>
        <p:pic>
          <p:nvPicPr>
            <p:cNvPr id="11267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911" y="1563638"/>
              <a:ext cx="2548384" cy="24221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68" name="矩形 5"/>
            <p:cNvSpPr/>
            <p:nvPr/>
          </p:nvSpPr>
          <p:spPr>
            <a:xfrm>
              <a:off x="823832" y="1121755"/>
              <a:ext cx="1989657" cy="16567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50" normalizeH="0" baseline="0" noProof="0">
                  <a:ln w="9525" cmpd="sng">
                    <a:solidFill>
                      <a:srgbClr val="92D050"/>
                    </a:solidFill>
                    <a:prstDash val="solid"/>
                  </a:ln>
                  <a:solidFill>
                    <a:srgbClr val="FFFF63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思考</a:t>
              </a:r>
              <a:endParaRPr kumimoji="0" lang="zh-CN" altLang="en-US" sz="3200" b="1" i="0" u="none" strike="noStrike" kern="1200" cap="none" spc="50" normalizeH="0" baseline="0" noProof="0">
                <a:ln w="9525" cmpd="sng">
                  <a:solidFill>
                    <a:srgbClr val="92D050"/>
                  </a:solidFill>
                  <a:prstDash val="solid"/>
                </a:ln>
                <a:solidFill>
                  <a:srgbClr val="FFFF63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6"/>
          <p:cNvSpPr/>
          <p:nvPr/>
        </p:nvSpPr>
        <p:spPr>
          <a:xfrm>
            <a:off x="611188" y="987425"/>
            <a:ext cx="6840537" cy="293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学习了这个单元，我知道了要根据目的选择合适的材料。如，要为家人计划故宫一日游，应该重点阅读材料一、材料三和材料四。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787650"/>
            <a:ext cx="1425575" cy="1755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6"/>
          <p:cNvSpPr/>
          <p:nvPr/>
        </p:nvSpPr>
        <p:spPr>
          <a:xfrm>
            <a:off x="468313" y="585788"/>
            <a:ext cx="7202487" cy="3932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读文章时，与阅读目的关联性不强的内容，不需要逐字逐句地读，这样可以提高阅读速度。如，带着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写玩具制作指南，并教别人玩这种玩具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这一任务读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竹节人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，有关玩竹节人的有趣经历这部分内容，浏览一下就可以。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3313" y="2932113"/>
            <a:ext cx="1343025" cy="1585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6"/>
          <p:cNvSpPr/>
          <p:nvPr/>
        </p:nvSpPr>
        <p:spPr>
          <a:xfrm>
            <a:off x="1095375" y="1347788"/>
            <a:ext cx="6840538" cy="219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我逐渐养成了一个习惯，读书时先想想阅读的目的，再有针对性地选择适合的阅读方法。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2817813"/>
            <a:ext cx="1389063" cy="1852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611188" y="700088"/>
            <a:ext cx="8064500" cy="39338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solidFill>
                  <a:srgbClr val="FF657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zh-CN" sz="2800" b="1" spc="0">
                <a:solidFill>
                  <a:srgbClr val="FF657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同之处：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第一个学习小伙伴告诉我们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要根据目的选择合适的材料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，这就是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相关的内容要细读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；第二个学习小伙伴告诉我们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与阅读目的关联性不强的内容，不需要逐字逐句地读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，这就是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无关的内容略读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hangingPunct="0">
              <a:lnSpc>
                <a:spcPct val="130000"/>
              </a:lnSpc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solidFill>
                  <a:srgbClr val="FF657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zh-CN" sz="2800" b="1" spc="0">
                <a:solidFill>
                  <a:srgbClr val="FF657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同之处：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这两个学习小伙伴都用了举例子的方法来说明该怎么阅读。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uiExpand="1" build="p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3897</Words>
  <Application>WPS 演示</Application>
  <PresentationFormat>全屏显示(16:9)</PresentationFormat>
  <Paragraphs>265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2021-08-01T16:04:00Z</dcterms:created>
  <dcterms:modified xsi:type="dcterms:W3CDTF">2023-09-25T17:33:59Z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D3FC9AF5A77243F9AA88E66747F1B0D5_12</vt:lpwstr>
  </property>
</Properties>
</file>