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8"/>
  </p:notesMasterIdLst>
  <p:sldIdLst>
    <p:sldId id="256" r:id="rId4"/>
    <p:sldId id="257" r:id="rId5"/>
    <p:sldId id="273" r:id="rId6"/>
    <p:sldId id="266" r:id="rId7"/>
    <p:sldId id="275" r:id="rId8"/>
    <p:sldId id="296" r:id="rId9"/>
    <p:sldId id="277" r:id="rId10"/>
    <p:sldId id="267" r:id="rId11"/>
    <p:sldId id="283" r:id="rId12"/>
    <p:sldId id="284" r:id="rId13"/>
    <p:sldId id="285" r:id="rId14"/>
    <p:sldId id="268" r:id="rId15"/>
    <p:sldId id="263" r:id="rId16"/>
    <p:sldId id="306" r:id="rId17"/>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59A5"/>
    <a:srgbClr val="34C66B"/>
    <a:srgbClr val="AF4194"/>
    <a:srgbClr val="F08D00"/>
    <a:srgbClr val="3BB220"/>
    <a:srgbClr val="D27B00"/>
    <a:srgbClr val="37B1F7"/>
    <a:srgbClr val="0E0E94"/>
    <a:srgbClr val="94651B"/>
    <a:srgbClr val="8E22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51"/>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4.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tags" Target="../tags/tag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tags" Target="../tags/tag3.xml"/><Relationship Id="rId3" Type="http://schemas.openxmlformats.org/officeDocument/2006/relationships/image" Target="../media/image16.png"/><Relationship Id="rId2" Type="http://schemas.openxmlformats.org/officeDocument/2006/relationships/tags" Target="../tags/tag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jpe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24807" y="2169041"/>
            <a:ext cx="2926080" cy="922020"/>
          </a:xfrm>
          <a:prstGeom prst="rect">
            <a:avLst/>
          </a:prstGeom>
          <a:noFill/>
        </p:spPr>
        <p:txBody>
          <a:bodyPr wrap="none" rtlCol="0">
            <a:spAutoFit/>
          </a:bodyPr>
          <a:lstStyle/>
          <a:p>
            <a:r>
              <a:rPr kumimoji="1" lang="zh-CN" altLang="en-US" sz="5400" b="1" dirty="0">
                <a:solidFill>
                  <a:srgbClr val="00B4FF"/>
                </a:solidFill>
              </a:rPr>
              <a:t>比的应用</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3" name="文本框 12"/>
          <p:cNvSpPr txBox="1"/>
          <p:nvPr/>
        </p:nvSpPr>
        <p:spPr>
          <a:xfrm>
            <a:off x="2040890" y="983615"/>
            <a:ext cx="8991600" cy="1198880"/>
          </a:xfrm>
          <a:prstGeom prst="rect">
            <a:avLst/>
          </a:prstGeom>
          <a:noFill/>
        </p:spPr>
        <p:txBody>
          <a:bodyPr wrap="square" rtlCol="0">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用</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米长的篱笆围成一个长方形的菜地，要求长与宽的比是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，这块菜地的面积是多少平方米？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5" name="组合 24"/>
          <p:cNvGrpSpPr/>
          <p:nvPr/>
        </p:nvGrpSpPr>
        <p:grpSpPr>
          <a:xfrm>
            <a:off x="8317865" y="2820035"/>
            <a:ext cx="2769235" cy="2059305"/>
            <a:chOff x="3559" y="4700"/>
            <a:chExt cx="4361" cy="3243"/>
          </a:xfrm>
        </p:grpSpPr>
        <p:sp>
          <p:nvSpPr>
            <p:cNvPr id="3" name="矩形 2"/>
            <p:cNvSpPr/>
            <p:nvPr/>
          </p:nvSpPr>
          <p:spPr>
            <a:xfrm>
              <a:off x="3559" y="4700"/>
              <a:ext cx="3594" cy="2314"/>
            </a:xfrm>
            <a:prstGeom prst="rect">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4952" y="5495"/>
              <a:ext cx="2969" cy="2448"/>
              <a:chOff x="4952" y="5495"/>
              <a:chExt cx="2969" cy="2448"/>
            </a:xfrm>
          </p:grpSpPr>
          <p:sp>
            <p:nvSpPr>
              <p:cNvPr id="4" name="文本框 3"/>
              <p:cNvSpPr txBox="1"/>
              <p:nvPr/>
            </p:nvSpPr>
            <p:spPr>
              <a:xfrm>
                <a:off x="4952" y="7219"/>
                <a:ext cx="768" cy="725"/>
              </a:xfrm>
              <a:prstGeom prst="rect">
                <a:avLst/>
              </a:prstGeom>
              <a:noFill/>
            </p:spPr>
            <p:txBody>
              <a:bodyPr wrap="none" rtlCol="0">
                <a:spAutoFit/>
              </a:bodyPr>
              <a:p>
                <a:r>
                  <a:rPr lang="zh-CN" altLang="en-US" sz="2400"/>
                  <a:t>长</a:t>
                </a:r>
                <a:endParaRPr lang="zh-CN" altLang="en-US" sz="2400"/>
              </a:p>
            </p:txBody>
          </p:sp>
          <p:sp>
            <p:nvSpPr>
              <p:cNvPr id="5" name="文本框 4"/>
              <p:cNvSpPr txBox="1"/>
              <p:nvPr/>
            </p:nvSpPr>
            <p:spPr>
              <a:xfrm>
                <a:off x="7153" y="5495"/>
                <a:ext cx="768" cy="725"/>
              </a:xfrm>
              <a:prstGeom prst="rect">
                <a:avLst/>
              </a:prstGeom>
              <a:noFill/>
            </p:spPr>
            <p:txBody>
              <a:bodyPr wrap="none" rtlCol="0">
                <a:spAutoFit/>
              </a:bodyPr>
              <a:p>
                <a:r>
                  <a:rPr lang="zh-CN" altLang="en-US" sz="2400"/>
                  <a:t>宽</a:t>
                </a:r>
                <a:endParaRPr lang="zh-CN" altLang="en-US" sz="2400"/>
              </a:p>
            </p:txBody>
          </p:sp>
        </p:grpSp>
      </p:grpSp>
      <p:sp>
        <p:nvSpPr>
          <p:cNvPr id="6" name="文本框 5"/>
          <p:cNvSpPr txBox="1"/>
          <p:nvPr/>
        </p:nvSpPr>
        <p:spPr>
          <a:xfrm>
            <a:off x="4215130" y="2392045"/>
            <a:ext cx="1530985" cy="460375"/>
          </a:xfrm>
          <a:prstGeom prst="rect">
            <a:avLst/>
          </a:prstGeom>
          <a:noFill/>
        </p:spPr>
        <p:txBody>
          <a:bodyPr wrap="none" rtlCol="0" anchor="t">
            <a:spAutoFit/>
          </a:bodyPr>
          <a:p>
            <a:r>
              <a:rPr lang="en-US" altLang="zh-CN" sz="2400">
                <a:solidFill>
                  <a:schemeClr val="tx2"/>
                </a:solidFill>
                <a:latin typeface="微软雅黑" panose="020B0503020204020204" pitchFamily="34" charset="-122"/>
                <a:ea typeface="微软雅黑" panose="020B0503020204020204" pitchFamily="34" charset="-122"/>
                <a:sym typeface="+mn-ea"/>
              </a:rPr>
              <a:t>5 + 4 = 9</a:t>
            </a:r>
            <a:endParaRPr lang="zh-CN" altLang="en-US" sz="2400">
              <a:latin typeface="微软雅黑" panose="020B0503020204020204" pitchFamily="34" charset="-122"/>
              <a:ea typeface="微软雅黑" panose="020B0503020204020204" pitchFamily="34" charset="-122"/>
            </a:endParaRPr>
          </a:p>
        </p:txBody>
      </p:sp>
      <p:sp>
        <p:nvSpPr>
          <p:cNvPr id="7" name="文本框 6"/>
          <p:cNvSpPr txBox="1"/>
          <p:nvPr/>
        </p:nvSpPr>
        <p:spPr>
          <a:xfrm>
            <a:off x="4215130" y="3142615"/>
            <a:ext cx="2802255" cy="460375"/>
          </a:xfrm>
          <a:prstGeom prst="rect">
            <a:avLst/>
          </a:prstGeom>
          <a:noFill/>
        </p:spPr>
        <p:txBody>
          <a:bodyPr wrap="none" rtlCol="0" anchor="t">
            <a:spAutoFit/>
          </a:bodyPr>
          <a:p>
            <a:r>
              <a:rPr lang="en-US" altLang="zh-CN" sz="2400">
                <a:solidFill>
                  <a:schemeClr val="tx2"/>
                </a:solidFill>
                <a:latin typeface="微软雅黑" panose="020B0503020204020204" pitchFamily="34" charset="-122"/>
                <a:ea typeface="微软雅黑" panose="020B0503020204020204" pitchFamily="34" charset="-122"/>
                <a:sym typeface="+mn-ea"/>
              </a:rPr>
              <a:t>36 </a:t>
            </a:r>
            <a:r>
              <a:rPr lang="en-US" altLang="zh-CN" sz="2400">
                <a:solidFill>
                  <a:schemeClr val="tx2"/>
                </a:solidFill>
                <a:latin typeface="Arial" panose="020B0604020202020204" pitchFamily="34" charset="0"/>
                <a:ea typeface="微软雅黑" panose="020B0503020204020204" pitchFamily="34" charset="-122"/>
                <a:sym typeface="+mn-ea"/>
              </a:rPr>
              <a:t>÷</a:t>
            </a:r>
            <a:r>
              <a:rPr lang="en-US" altLang="zh-CN" sz="2400">
                <a:solidFill>
                  <a:schemeClr val="tx2"/>
                </a:solidFill>
                <a:latin typeface="微软雅黑" panose="020B0503020204020204" pitchFamily="34" charset="-122"/>
                <a:ea typeface="微软雅黑" panose="020B0503020204020204" pitchFamily="34" charset="-122"/>
                <a:sym typeface="+mn-ea"/>
              </a:rPr>
              <a:t> 2 = 18</a:t>
            </a:r>
            <a:r>
              <a:rPr lang="zh-CN" altLang="en-US" sz="2400">
                <a:solidFill>
                  <a:schemeClr val="tx2"/>
                </a:solidFill>
                <a:latin typeface="微软雅黑" panose="020B0503020204020204" pitchFamily="34" charset="-122"/>
                <a:ea typeface="微软雅黑" panose="020B0503020204020204" pitchFamily="34" charset="-122"/>
                <a:sym typeface="+mn-ea"/>
              </a:rPr>
              <a:t>（米）</a:t>
            </a:r>
            <a:endParaRPr lang="en-US" altLang="zh-CN" sz="2400">
              <a:solidFill>
                <a:schemeClr val="tx2"/>
              </a:solidFill>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4166235" y="3721735"/>
            <a:ext cx="1547495" cy="718185"/>
            <a:chOff x="4415" y="7946"/>
            <a:chExt cx="2437" cy="1131"/>
          </a:xfrm>
        </p:grpSpPr>
        <p:sp>
          <p:nvSpPr>
            <p:cNvPr id="9" name="文本框 8"/>
            <p:cNvSpPr txBox="1"/>
            <p:nvPr/>
          </p:nvSpPr>
          <p:spPr>
            <a:xfrm>
              <a:off x="4415" y="8045"/>
              <a:ext cx="2437"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 </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az-Cyrl-AZ"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5687" y="7946"/>
              <a:ext cx="908" cy="1131"/>
              <a:chOff x="6091" y="4838"/>
              <a:chExt cx="908" cy="1131"/>
            </a:xfrm>
          </p:grpSpPr>
          <p:sp>
            <p:nvSpPr>
              <p:cNvPr id="32" name="Text Box 7"/>
              <p:cNvSpPr txBox="1"/>
              <p:nvPr/>
            </p:nvSpPr>
            <p:spPr>
              <a:xfrm>
                <a:off x="6091" y="48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11" name="Line 8"/>
              <p:cNvSpPr/>
              <p:nvPr/>
            </p:nvSpPr>
            <p:spPr>
              <a:xfrm>
                <a:off x="6235" y="5313"/>
                <a:ext cx="568" cy="0"/>
              </a:xfrm>
              <a:prstGeom prst="line">
                <a:avLst/>
              </a:prstGeom>
              <a:ln w="25400" cap="flat" cmpd="sng">
                <a:solidFill>
                  <a:schemeClr val="tx1"/>
                </a:solidFill>
                <a:prstDash val="solid"/>
                <a:headEnd type="none" w="med" len="med"/>
                <a:tailEnd type="none" w="med" len="med"/>
              </a:ln>
            </p:spPr>
          </p:sp>
        </p:grpSp>
      </p:grpSp>
      <p:sp>
        <p:nvSpPr>
          <p:cNvPr id="15" name="文本框 14"/>
          <p:cNvSpPr txBox="1"/>
          <p:nvPr/>
        </p:nvSpPr>
        <p:spPr>
          <a:xfrm>
            <a:off x="5426075" y="3793490"/>
            <a:ext cx="184912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（米）</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4169410" y="4573270"/>
            <a:ext cx="1547495" cy="718185"/>
            <a:chOff x="4415" y="7946"/>
            <a:chExt cx="2437" cy="1131"/>
          </a:xfrm>
        </p:grpSpPr>
        <p:sp>
          <p:nvSpPr>
            <p:cNvPr id="14" name="文本框 13"/>
            <p:cNvSpPr txBox="1"/>
            <p:nvPr/>
          </p:nvSpPr>
          <p:spPr>
            <a:xfrm>
              <a:off x="4415" y="8045"/>
              <a:ext cx="2437"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 </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az-Cyrl-AZ"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5687" y="7946"/>
              <a:ext cx="908" cy="1131"/>
              <a:chOff x="6091" y="4838"/>
              <a:chExt cx="908" cy="1131"/>
            </a:xfrm>
          </p:grpSpPr>
          <p:sp>
            <p:nvSpPr>
              <p:cNvPr id="17" name="Text Box 7"/>
              <p:cNvSpPr txBox="1"/>
              <p:nvPr/>
            </p:nvSpPr>
            <p:spPr>
              <a:xfrm>
                <a:off x="6091" y="48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18" name="Line 8"/>
              <p:cNvSpPr/>
              <p:nvPr/>
            </p:nvSpPr>
            <p:spPr>
              <a:xfrm>
                <a:off x="6235" y="5313"/>
                <a:ext cx="568" cy="0"/>
              </a:xfrm>
              <a:prstGeom prst="line">
                <a:avLst/>
              </a:prstGeom>
              <a:ln w="25400" cap="flat" cmpd="sng">
                <a:solidFill>
                  <a:schemeClr val="tx1"/>
                </a:solidFill>
                <a:prstDash val="solid"/>
                <a:headEnd type="none" w="med" len="med"/>
                <a:tailEnd type="none" w="med" len="med"/>
              </a:ln>
            </p:spPr>
          </p:sp>
        </p:grpSp>
      </p:grpSp>
      <p:sp>
        <p:nvSpPr>
          <p:cNvPr id="19" name="文本框 18"/>
          <p:cNvSpPr txBox="1"/>
          <p:nvPr/>
        </p:nvSpPr>
        <p:spPr>
          <a:xfrm>
            <a:off x="5429250" y="4645025"/>
            <a:ext cx="1760855"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8</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（米）</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9" name="组合 28"/>
          <p:cNvGrpSpPr/>
          <p:nvPr/>
        </p:nvGrpSpPr>
        <p:grpSpPr>
          <a:xfrm>
            <a:off x="1350645" y="2340610"/>
            <a:ext cx="2442210" cy="624840"/>
            <a:chOff x="2127" y="4070"/>
            <a:chExt cx="3846" cy="984"/>
          </a:xfrm>
        </p:grpSpPr>
        <p:sp>
          <p:nvSpPr>
            <p:cNvPr id="27" name="圆角矩形标注 26"/>
            <p:cNvSpPr/>
            <p:nvPr/>
          </p:nvSpPr>
          <p:spPr>
            <a:xfrm>
              <a:off x="2127" y="4070"/>
              <a:ext cx="3846" cy="984"/>
            </a:xfrm>
            <a:prstGeom prst="wedgeRoundRectCallout">
              <a:avLst>
                <a:gd name="adj1" fmla="val 60894"/>
                <a:gd name="adj2" fmla="val -23373"/>
                <a:gd name="adj3" fmla="val 16667"/>
              </a:avLst>
            </a:prstGeom>
            <a:gradFill>
              <a:gsLst>
                <a:gs pos="0">
                  <a:schemeClr val="accent1">
                    <a:lumMod val="5000"/>
                    <a:lumOff val="95000"/>
                  </a:schemeClr>
                </a:gs>
                <a:gs pos="98000">
                  <a:srgbClr val="FF0000"/>
                </a:gs>
              </a:gsLst>
              <a:lin ang="5400000" scaled="0"/>
            </a:gradFill>
            <a:ln>
              <a:noFill/>
            </a:ln>
            <a:effectLst>
              <a:outerShdw blurRad="635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2205" y="4271"/>
              <a:ext cx="3648" cy="725"/>
            </a:xfrm>
            <a:prstGeom prst="rect">
              <a:avLst/>
            </a:prstGeom>
            <a:noFill/>
          </p:spPr>
          <p:txBody>
            <a:bodyPr wrap="none" rtlCol="0">
              <a:spAutoFit/>
            </a:bodyPr>
            <a:p>
              <a:r>
                <a:rPr lang="zh-CN" altLang="en-US" sz="2400"/>
                <a:t>长与宽的总份数</a:t>
              </a:r>
              <a:endParaRPr lang="zh-CN" altLang="en-US" sz="2400"/>
            </a:p>
          </p:txBody>
        </p:sp>
      </p:grpSp>
      <p:grpSp>
        <p:nvGrpSpPr>
          <p:cNvPr id="28" name="组合 27"/>
          <p:cNvGrpSpPr/>
          <p:nvPr/>
        </p:nvGrpSpPr>
        <p:grpSpPr>
          <a:xfrm>
            <a:off x="1384935" y="3102610"/>
            <a:ext cx="2442210" cy="624840"/>
            <a:chOff x="2181" y="5198"/>
            <a:chExt cx="3846" cy="984"/>
          </a:xfrm>
        </p:grpSpPr>
        <p:sp>
          <p:nvSpPr>
            <p:cNvPr id="26" name="圆角矩形标注 25"/>
            <p:cNvSpPr/>
            <p:nvPr/>
          </p:nvSpPr>
          <p:spPr>
            <a:xfrm>
              <a:off x="2181" y="5198"/>
              <a:ext cx="3846" cy="984"/>
            </a:xfrm>
            <a:prstGeom prst="wedgeRoundRectCallout">
              <a:avLst>
                <a:gd name="adj1" fmla="val 60894"/>
                <a:gd name="adj2" fmla="val -23373"/>
                <a:gd name="adj3" fmla="val 16667"/>
              </a:avLst>
            </a:prstGeom>
            <a:gradFill>
              <a:gsLst>
                <a:gs pos="0">
                  <a:schemeClr val="accent1">
                    <a:lumMod val="5000"/>
                    <a:lumOff val="95000"/>
                  </a:schemeClr>
                </a:gs>
                <a:gs pos="98000">
                  <a:srgbClr val="37B1F7"/>
                </a:gs>
              </a:gsLst>
              <a:lin ang="5400000" scaled="0"/>
            </a:gradFill>
            <a:ln>
              <a:noFill/>
            </a:ln>
            <a:effectLst>
              <a:outerShdw blurRad="635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2229" y="5333"/>
              <a:ext cx="3648" cy="725"/>
            </a:xfrm>
            <a:prstGeom prst="rect">
              <a:avLst/>
            </a:prstGeom>
            <a:noFill/>
          </p:spPr>
          <p:txBody>
            <a:bodyPr wrap="none" rtlCol="0">
              <a:spAutoFit/>
            </a:bodyPr>
            <a:p>
              <a:r>
                <a:rPr lang="zh-CN" altLang="en-US" sz="2400"/>
                <a:t>长与宽的总长度</a:t>
              </a:r>
              <a:endParaRPr lang="zh-CN" altLang="en-US" sz="2400"/>
            </a:p>
          </p:txBody>
        </p:sp>
      </p:grpSp>
      <p:grpSp>
        <p:nvGrpSpPr>
          <p:cNvPr id="34" name="组合 33"/>
          <p:cNvGrpSpPr/>
          <p:nvPr/>
        </p:nvGrpSpPr>
        <p:grpSpPr>
          <a:xfrm>
            <a:off x="2900680" y="3795395"/>
            <a:ext cx="929640" cy="624840"/>
            <a:chOff x="4736" y="6409"/>
            <a:chExt cx="1464" cy="984"/>
          </a:xfrm>
        </p:grpSpPr>
        <p:sp>
          <p:nvSpPr>
            <p:cNvPr id="30" name="圆角矩形标注 29"/>
            <p:cNvSpPr/>
            <p:nvPr/>
          </p:nvSpPr>
          <p:spPr>
            <a:xfrm>
              <a:off x="4736" y="6409"/>
              <a:ext cx="1465" cy="984"/>
            </a:xfrm>
            <a:prstGeom prst="wedgeRoundRectCallout">
              <a:avLst>
                <a:gd name="adj1" fmla="val 72662"/>
                <a:gd name="adj2" fmla="val -23373"/>
                <a:gd name="adj3" fmla="val 16667"/>
              </a:avLst>
            </a:prstGeom>
            <a:gradFill>
              <a:gsLst>
                <a:gs pos="0">
                  <a:schemeClr val="accent1">
                    <a:lumMod val="5000"/>
                    <a:lumOff val="95000"/>
                  </a:schemeClr>
                </a:gs>
                <a:gs pos="98000">
                  <a:srgbClr val="3BB220"/>
                </a:gs>
              </a:gsLst>
              <a:lin ang="5400000" scaled="0"/>
            </a:gradFill>
            <a:ln>
              <a:noFill/>
            </a:ln>
            <a:effectLst>
              <a:outerShdw blurRad="635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5085" y="6584"/>
              <a:ext cx="768" cy="725"/>
            </a:xfrm>
            <a:prstGeom prst="rect">
              <a:avLst/>
            </a:prstGeom>
            <a:noFill/>
          </p:spPr>
          <p:txBody>
            <a:bodyPr wrap="none" rtlCol="0">
              <a:spAutoFit/>
            </a:bodyPr>
            <a:p>
              <a:r>
                <a:rPr lang="zh-CN" altLang="en-US" sz="2400"/>
                <a:t>长</a:t>
              </a:r>
              <a:endParaRPr lang="zh-CN" altLang="en-US" sz="2400"/>
            </a:p>
          </p:txBody>
        </p:sp>
      </p:grpSp>
      <p:grpSp>
        <p:nvGrpSpPr>
          <p:cNvPr id="33" name="组合 32"/>
          <p:cNvGrpSpPr/>
          <p:nvPr/>
        </p:nvGrpSpPr>
        <p:grpSpPr>
          <a:xfrm>
            <a:off x="2900680" y="4503420"/>
            <a:ext cx="929640" cy="624840"/>
            <a:chOff x="4736" y="7644"/>
            <a:chExt cx="1464" cy="984"/>
          </a:xfrm>
        </p:grpSpPr>
        <p:sp>
          <p:nvSpPr>
            <p:cNvPr id="31" name="圆角矩形标注 30"/>
            <p:cNvSpPr/>
            <p:nvPr/>
          </p:nvSpPr>
          <p:spPr>
            <a:xfrm>
              <a:off x="4736" y="7644"/>
              <a:ext cx="1465" cy="984"/>
            </a:xfrm>
            <a:prstGeom prst="wedgeRoundRectCallout">
              <a:avLst>
                <a:gd name="adj1" fmla="val 72662"/>
                <a:gd name="adj2" fmla="val -23373"/>
                <a:gd name="adj3" fmla="val 16667"/>
              </a:avLst>
            </a:prstGeom>
            <a:gradFill>
              <a:gsLst>
                <a:gs pos="0">
                  <a:schemeClr val="accent1">
                    <a:lumMod val="5000"/>
                    <a:lumOff val="95000"/>
                  </a:schemeClr>
                </a:gs>
                <a:gs pos="98000">
                  <a:srgbClr val="F08D00"/>
                </a:gs>
              </a:gsLst>
              <a:lin ang="5400000" scaled="0"/>
            </a:gradFill>
            <a:ln>
              <a:noFill/>
            </a:ln>
            <a:effectLst>
              <a:outerShdw blurRad="635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5109" y="7847"/>
              <a:ext cx="768" cy="725"/>
            </a:xfrm>
            <a:prstGeom prst="rect">
              <a:avLst/>
            </a:prstGeom>
            <a:noFill/>
          </p:spPr>
          <p:txBody>
            <a:bodyPr wrap="none" rtlCol="0">
              <a:spAutoFit/>
            </a:bodyPr>
            <a:p>
              <a:r>
                <a:rPr lang="zh-CN" altLang="en-US" sz="2400"/>
                <a:t>宽</a:t>
              </a:r>
              <a:endParaRPr lang="zh-CN" altLang="en-US" sz="2400"/>
            </a:p>
          </p:txBody>
        </p:sp>
      </p:grpSp>
      <p:grpSp>
        <p:nvGrpSpPr>
          <p:cNvPr id="37" name="组合 36"/>
          <p:cNvGrpSpPr/>
          <p:nvPr/>
        </p:nvGrpSpPr>
        <p:grpSpPr>
          <a:xfrm>
            <a:off x="2490470" y="5192395"/>
            <a:ext cx="1369060" cy="624840"/>
            <a:chOff x="4244" y="7844"/>
            <a:chExt cx="2156" cy="984"/>
          </a:xfrm>
        </p:grpSpPr>
        <p:sp>
          <p:nvSpPr>
            <p:cNvPr id="35" name="圆角矩形标注 34"/>
            <p:cNvSpPr/>
            <p:nvPr/>
          </p:nvSpPr>
          <p:spPr>
            <a:xfrm>
              <a:off x="4244" y="7844"/>
              <a:ext cx="2157" cy="984"/>
            </a:xfrm>
            <a:prstGeom prst="wedgeRoundRectCallout">
              <a:avLst>
                <a:gd name="adj1" fmla="val 72662"/>
                <a:gd name="adj2" fmla="val -23373"/>
                <a:gd name="adj3" fmla="val 16667"/>
              </a:avLst>
            </a:prstGeom>
            <a:gradFill>
              <a:gsLst>
                <a:gs pos="0">
                  <a:schemeClr val="accent1">
                    <a:lumMod val="5000"/>
                    <a:lumOff val="95000"/>
                  </a:schemeClr>
                </a:gs>
                <a:gs pos="98000">
                  <a:srgbClr val="AF4194"/>
                </a:gs>
              </a:gsLst>
              <a:lin ang="5400000" scaled="0"/>
            </a:gradFill>
            <a:ln>
              <a:noFill/>
            </a:ln>
            <a:effectLst>
              <a:outerShdw blurRad="635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文本框 35"/>
            <p:cNvSpPr txBox="1"/>
            <p:nvPr/>
          </p:nvSpPr>
          <p:spPr>
            <a:xfrm>
              <a:off x="4698" y="7943"/>
              <a:ext cx="1248" cy="725"/>
            </a:xfrm>
            <a:prstGeom prst="rect">
              <a:avLst/>
            </a:prstGeom>
            <a:noFill/>
          </p:spPr>
          <p:txBody>
            <a:bodyPr wrap="none" rtlCol="0">
              <a:spAutoFit/>
            </a:bodyPr>
            <a:p>
              <a:r>
                <a:rPr lang="zh-CN" altLang="en-US" sz="2400"/>
                <a:t>面积</a:t>
              </a:r>
              <a:endParaRPr lang="zh-CN" altLang="en-US" sz="2400"/>
            </a:p>
          </p:txBody>
        </p:sp>
      </p:grpSp>
      <p:sp>
        <p:nvSpPr>
          <p:cNvPr id="38" name="文本框 37"/>
          <p:cNvSpPr txBox="1"/>
          <p:nvPr/>
        </p:nvSpPr>
        <p:spPr>
          <a:xfrm>
            <a:off x="4311015" y="5269865"/>
            <a:ext cx="3411855" cy="460375"/>
          </a:xfrm>
          <a:prstGeom prst="rect">
            <a:avLst/>
          </a:prstGeom>
          <a:noFill/>
        </p:spPr>
        <p:txBody>
          <a:bodyPr wrap="none" rtlCol="0" anchor="t">
            <a:spAutoFit/>
          </a:bodyPr>
          <a:p>
            <a:pPr algn="l"/>
            <a:r>
              <a:rPr lang="en-US" altLang="zh-CN" sz="2400">
                <a:solidFill>
                  <a:schemeClr val="tx2"/>
                </a:solidFill>
                <a:latin typeface="微软雅黑" panose="020B0503020204020204" pitchFamily="34" charset="-122"/>
                <a:ea typeface="微软雅黑" panose="020B0503020204020204" pitchFamily="34" charset="-122"/>
                <a:sym typeface="+mn-ea"/>
              </a:rPr>
              <a:t>10 </a:t>
            </a:r>
            <a:r>
              <a:rPr lang="az-Cyrl-AZ" altLang="zh-CN" sz="2400" dirty="0">
                <a:latin typeface="Arial" panose="020B0604020202020204" pitchFamily="34" charset="0"/>
                <a:ea typeface="微软雅黑" panose="020B0503020204020204" pitchFamily="34" charset="-122"/>
                <a:cs typeface="微软雅黑" panose="020B0503020204020204" pitchFamily="34" charset="-122"/>
                <a:sym typeface="+mn-ea"/>
              </a:rPr>
              <a:t>×</a:t>
            </a:r>
            <a:r>
              <a:rPr lang="en-US" altLang="zh-CN" sz="2400">
                <a:solidFill>
                  <a:schemeClr val="tx2"/>
                </a:solidFill>
                <a:latin typeface="微软雅黑" panose="020B0503020204020204" pitchFamily="34" charset="-122"/>
                <a:ea typeface="微软雅黑" panose="020B0503020204020204" pitchFamily="34" charset="-122"/>
                <a:sym typeface="+mn-ea"/>
              </a:rPr>
              <a:t> 8 = 80</a:t>
            </a:r>
            <a:r>
              <a:rPr lang="zh-CN" altLang="en-US" sz="2400">
                <a:solidFill>
                  <a:schemeClr val="tx2"/>
                </a:solidFill>
                <a:latin typeface="微软雅黑" panose="020B0503020204020204" pitchFamily="34" charset="-122"/>
                <a:ea typeface="微软雅黑" panose="020B0503020204020204" pitchFamily="34" charset="-122"/>
                <a:sym typeface="+mn-ea"/>
              </a:rPr>
              <a:t>（平方米）</a:t>
            </a:r>
            <a:endParaRPr lang="zh-CN" altLang="en-US" sz="2400">
              <a:solidFill>
                <a:schemeClr val="tx2"/>
              </a:solidFill>
              <a:latin typeface="微软雅黑" panose="020B0503020204020204" pitchFamily="34" charset="-122"/>
              <a:ea typeface="微软雅黑" panose="020B0503020204020204" pitchFamily="34" charset="-122"/>
              <a:sym typeface="+mn-ea"/>
            </a:endParaRPr>
          </a:p>
        </p:txBody>
      </p:sp>
      <p:sp>
        <p:nvSpPr>
          <p:cNvPr id="39" name="文本框 38"/>
          <p:cNvSpPr txBox="1"/>
          <p:nvPr/>
        </p:nvSpPr>
        <p:spPr>
          <a:xfrm>
            <a:off x="3220720" y="5977890"/>
            <a:ext cx="4806950" cy="460375"/>
          </a:xfrm>
          <a:prstGeom prst="rect">
            <a:avLst/>
          </a:prstGeom>
          <a:noFill/>
        </p:spPr>
        <p:txBody>
          <a:bodyPr wrap="none" rtlCol="0">
            <a:spAutoFit/>
          </a:bodyPr>
          <a:p>
            <a:pPr algn="l"/>
            <a:r>
              <a:rPr lang="zh-CN" altLang="en-US" sz="2400"/>
              <a:t>答：</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这块菜地的面积是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平方米。</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p:tgtEl>
                                          <p:spTgt spid="34"/>
                                        </p:tgtEl>
                                        <p:attrNameLst>
                                          <p:attrName>ppt_y</p:attrName>
                                        </p:attrNameLst>
                                      </p:cBhvr>
                                      <p:tavLst>
                                        <p:tav tm="0">
                                          <p:val>
                                            <p:strVal val="#ppt_y+#ppt_h*1.125000"/>
                                          </p:val>
                                        </p:tav>
                                        <p:tav tm="100000">
                                          <p:val>
                                            <p:strVal val="#ppt_y"/>
                                          </p:val>
                                        </p:tav>
                                      </p:tavLst>
                                    </p:anim>
                                    <p:animEffect transition="in" filter="wipe(up)">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ppt_y</p:attrName>
                                        </p:attrNameLst>
                                      </p:cBhvr>
                                      <p:tavLst>
                                        <p:tav tm="0">
                                          <p:val>
                                            <p:strVal val="#ppt_y+#ppt_h*1.125000"/>
                                          </p:val>
                                        </p:tav>
                                        <p:tav tm="100000">
                                          <p:val>
                                            <p:strVal val="#ppt_y"/>
                                          </p:val>
                                        </p:tav>
                                      </p:tavLst>
                                    </p:anim>
                                    <p:animEffect transition="in" filter="wipe(up)">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ppt_y</p:attrName>
                                        </p:attrNameLst>
                                      </p:cBhvr>
                                      <p:tavLst>
                                        <p:tav tm="0">
                                          <p:val>
                                            <p:strVal val="#ppt_y+#ppt_h*1.125000"/>
                                          </p:val>
                                        </p:tav>
                                        <p:tav tm="100000">
                                          <p:val>
                                            <p:strVal val="#ppt_y"/>
                                          </p:val>
                                        </p:tav>
                                      </p:tavLst>
                                    </p:anim>
                                    <p:animEffect transition="in" filter="wipe(up)">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p:tgtEl>
                                          <p:spTgt spid="33"/>
                                        </p:tgtEl>
                                        <p:attrNameLst>
                                          <p:attrName>ppt_y</p:attrName>
                                        </p:attrNameLst>
                                      </p:cBhvr>
                                      <p:tavLst>
                                        <p:tav tm="0">
                                          <p:val>
                                            <p:strVal val="#ppt_y+#ppt_h*1.125000"/>
                                          </p:val>
                                        </p:tav>
                                        <p:tav tm="100000">
                                          <p:val>
                                            <p:strVal val="#ppt_y"/>
                                          </p:val>
                                        </p:tav>
                                      </p:tavLst>
                                    </p:anim>
                                    <p:animEffect transition="in" filter="wipe(up)">
                                      <p:cBhvr>
                                        <p:cTn id="50" dur="500"/>
                                        <p:tgtEl>
                                          <p:spTgt spid="33"/>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p:tgtEl>
                                          <p:spTgt spid="12"/>
                                        </p:tgtEl>
                                        <p:attrNameLst>
                                          <p:attrName>ppt_y</p:attrName>
                                        </p:attrNameLst>
                                      </p:cBhvr>
                                      <p:tavLst>
                                        <p:tav tm="0">
                                          <p:val>
                                            <p:strVal val="#ppt_y+#ppt_h*1.125000"/>
                                          </p:val>
                                        </p:tav>
                                        <p:tav tm="100000">
                                          <p:val>
                                            <p:strVal val="#ppt_y"/>
                                          </p:val>
                                        </p:tav>
                                      </p:tavLst>
                                    </p:anim>
                                    <p:animEffect transition="in" filter="wipe(up)">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p:tgtEl>
                                          <p:spTgt spid="19"/>
                                        </p:tgtEl>
                                        <p:attrNameLst>
                                          <p:attrName>ppt_y</p:attrName>
                                        </p:attrNameLst>
                                      </p:cBhvr>
                                      <p:tavLst>
                                        <p:tav tm="0">
                                          <p:val>
                                            <p:strVal val="#ppt_y+#ppt_h*1.125000"/>
                                          </p:val>
                                        </p:tav>
                                        <p:tav tm="100000">
                                          <p:val>
                                            <p:strVal val="#ppt_y"/>
                                          </p:val>
                                        </p:tav>
                                      </p:tavLst>
                                    </p:anim>
                                    <p:animEffect transition="in" filter="wipe(up)">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nodeType="click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p:tgtEl>
                                          <p:spTgt spid="37"/>
                                        </p:tgtEl>
                                        <p:attrNameLst>
                                          <p:attrName>ppt_y</p:attrName>
                                        </p:attrNameLst>
                                      </p:cBhvr>
                                      <p:tavLst>
                                        <p:tav tm="0">
                                          <p:val>
                                            <p:strVal val="#ppt_y+#ppt_h*1.125000"/>
                                          </p:val>
                                        </p:tav>
                                        <p:tav tm="100000">
                                          <p:val>
                                            <p:strVal val="#ppt_y"/>
                                          </p:val>
                                        </p:tav>
                                      </p:tavLst>
                                    </p:anim>
                                    <p:animEffect transition="in" filter="wipe(up)">
                                      <p:cBhvr>
                                        <p:cTn id="68" dur="500"/>
                                        <p:tgtEl>
                                          <p:spTgt spid="37"/>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p:tgtEl>
                                          <p:spTgt spid="38"/>
                                        </p:tgtEl>
                                        <p:attrNameLst>
                                          <p:attrName>ppt_y</p:attrName>
                                        </p:attrNameLst>
                                      </p:cBhvr>
                                      <p:tavLst>
                                        <p:tav tm="0">
                                          <p:val>
                                            <p:strVal val="#ppt_y+#ppt_h*1.125000"/>
                                          </p:val>
                                        </p:tav>
                                        <p:tav tm="100000">
                                          <p:val>
                                            <p:strVal val="#ppt_y"/>
                                          </p:val>
                                        </p:tav>
                                      </p:tavLst>
                                    </p:anim>
                                    <p:animEffect transition="in" filter="wipe(up)">
                                      <p:cBhvr>
                                        <p:cTn id="74" dur="500"/>
                                        <p:tgtEl>
                                          <p:spTgt spid="38"/>
                                        </p:tgtEl>
                                      </p:cBhvr>
                                    </p:animEffect>
                                  </p:childTnLst>
                                </p:cTn>
                              </p:par>
                            </p:childTnLst>
                          </p:cTn>
                        </p:par>
                      </p:childTnLst>
                    </p:cTn>
                  </p:par>
                  <p:par>
                    <p:cTn id="75" fill="hold">
                      <p:stCondLst>
                        <p:cond delay="indefinite"/>
                      </p:stCondLst>
                      <p:childTnLst>
                        <p:par>
                          <p:cTn id="76" fill="hold">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500"/>
                                        <p:tgtEl>
                                          <p:spTgt spid="39"/>
                                        </p:tgtEl>
                                        <p:attrNameLst>
                                          <p:attrName>ppt_y</p:attrName>
                                        </p:attrNameLst>
                                      </p:cBhvr>
                                      <p:tavLst>
                                        <p:tav tm="0">
                                          <p:val>
                                            <p:strVal val="#ppt_y+#ppt_h*1.125000"/>
                                          </p:val>
                                        </p:tav>
                                        <p:tav tm="100000">
                                          <p:val>
                                            <p:strVal val="#ppt_y"/>
                                          </p:val>
                                        </p:tav>
                                      </p:tavLst>
                                    </p:anim>
                                    <p:animEffect transition="in" filter="wipe(up)">
                                      <p:cBhvr>
                                        <p:cTn id="8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5" grpId="0"/>
      <p:bldP spid="19"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737995" y="1103630"/>
            <a:ext cx="8999855" cy="1014730"/>
          </a:xfrm>
          <a:prstGeom prst="rect">
            <a:avLst/>
          </a:prstGeom>
          <a:noFill/>
        </p:spPr>
        <p:txBody>
          <a:bodyPr wrap="none" rtlCol="0" anchor="t">
            <a:spAutoFit/>
          </a:bodyPr>
          <a:p>
            <a:pPr>
              <a:spcBef>
                <a:spcPct val="50000"/>
              </a:spcBef>
              <a:buClr>
                <a:schemeClr val="bg1"/>
              </a:buCl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厘米长的铁丝围成一个三角形，三条边的长度比是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spcBef>
                <a:spcPct val="50000"/>
              </a:spcBef>
              <a:buClr>
                <a:schemeClr val="bg1"/>
              </a:buCl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三角形的三条边各长多少厘米？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 name="组合 6"/>
          <p:cNvGrpSpPr/>
          <p:nvPr/>
        </p:nvGrpSpPr>
        <p:grpSpPr>
          <a:xfrm>
            <a:off x="4362450" y="3174365"/>
            <a:ext cx="1547495" cy="718185"/>
            <a:chOff x="4223" y="7946"/>
            <a:chExt cx="2437" cy="1131"/>
          </a:xfrm>
        </p:grpSpPr>
        <p:sp>
          <p:nvSpPr>
            <p:cNvPr id="8" name="文本框 7"/>
            <p:cNvSpPr txBox="1"/>
            <p:nvPr/>
          </p:nvSpPr>
          <p:spPr>
            <a:xfrm>
              <a:off x="4223" y="8021"/>
              <a:ext cx="2437"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84 </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az-Cyrl-AZ"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5687" y="7946"/>
              <a:ext cx="908" cy="1131"/>
              <a:chOff x="6091" y="4838"/>
              <a:chExt cx="908" cy="1131"/>
            </a:xfrm>
          </p:grpSpPr>
          <p:sp>
            <p:nvSpPr>
              <p:cNvPr id="32" name="Text Box 7"/>
              <p:cNvSpPr txBox="1"/>
              <p:nvPr/>
            </p:nvSpPr>
            <p:spPr>
              <a:xfrm>
                <a:off x="6091" y="48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p:txBody>
          </p:sp>
          <p:sp>
            <p:nvSpPr>
              <p:cNvPr id="11" name="Line 8"/>
              <p:cNvSpPr/>
              <p:nvPr/>
            </p:nvSpPr>
            <p:spPr>
              <a:xfrm>
                <a:off x="6235" y="5313"/>
                <a:ext cx="568" cy="0"/>
              </a:xfrm>
              <a:prstGeom prst="line">
                <a:avLst/>
              </a:prstGeom>
              <a:ln w="25400" cap="flat" cmpd="sng">
                <a:solidFill>
                  <a:schemeClr val="tx1"/>
                </a:solidFill>
                <a:prstDash val="solid"/>
                <a:headEnd type="none" w="med" len="med"/>
                <a:tailEnd type="none" w="med" len="med"/>
              </a:ln>
            </p:spPr>
          </p:sp>
        </p:grpSp>
      </p:grpSp>
      <p:grpSp>
        <p:nvGrpSpPr>
          <p:cNvPr id="16" name="组合 15"/>
          <p:cNvGrpSpPr/>
          <p:nvPr/>
        </p:nvGrpSpPr>
        <p:grpSpPr>
          <a:xfrm>
            <a:off x="4349750" y="4032250"/>
            <a:ext cx="1547495" cy="718185"/>
            <a:chOff x="4223" y="7946"/>
            <a:chExt cx="2437" cy="1131"/>
          </a:xfrm>
        </p:grpSpPr>
        <p:sp>
          <p:nvSpPr>
            <p:cNvPr id="17" name="文本框 16"/>
            <p:cNvSpPr txBox="1"/>
            <p:nvPr/>
          </p:nvSpPr>
          <p:spPr>
            <a:xfrm>
              <a:off x="4223" y="8021"/>
              <a:ext cx="2437"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84 </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az-Cyrl-AZ"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 name="组合 17"/>
            <p:cNvGrpSpPr/>
            <p:nvPr/>
          </p:nvGrpSpPr>
          <p:grpSpPr>
            <a:xfrm>
              <a:off x="5687" y="7946"/>
              <a:ext cx="908" cy="1131"/>
              <a:chOff x="6091" y="4838"/>
              <a:chExt cx="908" cy="1131"/>
            </a:xfrm>
          </p:grpSpPr>
          <p:sp>
            <p:nvSpPr>
              <p:cNvPr id="22" name="Text Box 7"/>
              <p:cNvSpPr txBox="1"/>
              <p:nvPr/>
            </p:nvSpPr>
            <p:spPr>
              <a:xfrm>
                <a:off x="6091" y="48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p:txBody>
          </p:sp>
          <p:sp>
            <p:nvSpPr>
              <p:cNvPr id="23" name="Line 8"/>
              <p:cNvSpPr/>
              <p:nvPr/>
            </p:nvSpPr>
            <p:spPr>
              <a:xfrm>
                <a:off x="6235" y="5313"/>
                <a:ext cx="568" cy="0"/>
              </a:xfrm>
              <a:prstGeom prst="line">
                <a:avLst/>
              </a:prstGeom>
              <a:ln w="25400" cap="flat" cmpd="sng">
                <a:solidFill>
                  <a:schemeClr val="tx1"/>
                </a:solidFill>
                <a:prstDash val="solid"/>
                <a:headEnd type="none" w="med" len="med"/>
                <a:tailEnd type="none" w="med" len="med"/>
              </a:ln>
            </p:spPr>
          </p:sp>
        </p:grpSp>
      </p:grpSp>
      <p:sp>
        <p:nvSpPr>
          <p:cNvPr id="27" name="文本框 26"/>
          <p:cNvSpPr txBox="1"/>
          <p:nvPr/>
        </p:nvSpPr>
        <p:spPr>
          <a:xfrm>
            <a:off x="5731510" y="4104005"/>
            <a:ext cx="215392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28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厘米</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8" name="组合 27"/>
          <p:cNvGrpSpPr/>
          <p:nvPr/>
        </p:nvGrpSpPr>
        <p:grpSpPr>
          <a:xfrm>
            <a:off x="4349750" y="4866005"/>
            <a:ext cx="1547495" cy="718185"/>
            <a:chOff x="4223" y="7946"/>
            <a:chExt cx="2437" cy="1131"/>
          </a:xfrm>
        </p:grpSpPr>
        <p:sp>
          <p:nvSpPr>
            <p:cNvPr id="36" name="文本框 35"/>
            <p:cNvSpPr txBox="1"/>
            <p:nvPr/>
          </p:nvSpPr>
          <p:spPr>
            <a:xfrm>
              <a:off x="4223" y="8021"/>
              <a:ext cx="2437"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84 </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az-Cyrl-AZ"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8" name="组合 37"/>
            <p:cNvGrpSpPr/>
            <p:nvPr/>
          </p:nvGrpSpPr>
          <p:grpSpPr>
            <a:xfrm>
              <a:off x="5687" y="7946"/>
              <a:ext cx="908" cy="1131"/>
              <a:chOff x="6091" y="4838"/>
              <a:chExt cx="908" cy="1131"/>
            </a:xfrm>
          </p:grpSpPr>
          <p:sp>
            <p:nvSpPr>
              <p:cNvPr id="39" name="Text Box 7"/>
              <p:cNvSpPr txBox="1"/>
              <p:nvPr/>
            </p:nvSpPr>
            <p:spPr>
              <a:xfrm>
                <a:off x="6091" y="48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p:txBody>
          </p:sp>
          <p:sp>
            <p:nvSpPr>
              <p:cNvPr id="40" name="Line 8"/>
              <p:cNvSpPr/>
              <p:nvPr/>
            </p:nvSpPr>
            <p:spPr>
              <a:xfrm>
                <a:off x="6235" y="5313"/>
                <a:ext cx="568" cy="0"/>
              </a:xfrm>
              <a:prstGeom prst="line">
                <a:avLst/>
              </a:prstGeom>
              <a:ln w="25400" cap="flat" cmpd="sng">
                <a:solidFill>
                  <a:schemeClr val="tx1"/>
                </a:solidFill>
                <a:prstDash val="solid"/>
                <a:headEnd type="none" w="med" len="med"/>
                <a:tailEnd type="none" w="med" len="med"/>
              </a:ln>
            </p:spPr>
          </p:sp>
        </p:grpSp>
      </p:grpSp>
      <p:sp>
        <p:nvSpPr>
          <p:cNvPr id="41" name="文本框 40"/>
          <p:cNvSpPr txBox="1"/>
          <p:nvPr/>
        </p:nvSpPr>
        <p:spPr>
          <a:xfrm>
            <a:off x="5731510" y="4937760"/>
            <a:ext cx="215392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35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厘米</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文本框 52"/>
          <p:cNvSpPr txBox="1"/>
          <p:nvPr/>
        </p:nvSpPr>
        <p:spPr>
          <a:xfrm>
            <a:off x="2752090" y="5723255"/>
            <a:ext cx="7654290" cy="460375"/>
          </a:xfrm>
          <a:prstGeom prst="rect">
            <a:avLst/>
          </a:prstGeom>
          <a:noFill/>
        </p:spPr>
        <p:txBody>
          <a:bodyPr wrap="none" rtlCol="0">
            <a:spAutoFit/>
          </a:bodyPr>
          <a:p>
            <a:pPr algn="l"/>
            <a:r>
              <a:rPr lang="zh-CN" altLang="en-US" sz="2400"/>
              <a:t>答：</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三角形的三条边分别是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厘米、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厘米、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厘米。</a:t>
            </a:r>
            <a:endParaRPr lang="zh-CN" altLang="en-US" sz="2400"/>
          </a:p>
        </p:txBody>
      </p:sp>
      <p:sp>
        <p:nvSpPr>
          <p:cNvPr id="54" name="文本框 53"/>
          <p:cNvSpPr txBox="1"/>
          <p:nvPr/>
        </p:nvSpPr>
        <p:spPr>
          <a:xfrm>
            <a:off x="4627245" y="2411095"/>
            <a:ext cx="2294255" cy="460375"/>
          </a:xfrm>
          <a:prstGeom prst="rect">
            <a:avLst/>
          </a:prstGeom>
          <a:noFill/>
        </p:spPr>
        <p:txBody>
          <a:bodyPr wrap="none" rtlCol="0" anchor="t">
            <a:spAutoFit/>
          </a:bodyPr>
          <a:p>
            <a:r>
              <a:rPr lang="en-US" altLang="zh-CN" sz="2400">
                <a:solidFill>
                  <a:schemeClr val="tx2"/>
                </a:solidFill>
                <a:latin typeface="微软雅黑" panose="020B0503020204020204" pitchFamily="34" charset="-122"/>
                <a:ea typeface="微软雅黑" panose="020B0503020204020204" pitchFamily="34" charset="-122"/>
                <a:sym typeface="+mn-ea"/>
              </a:rPr>
              <a:t>3 + 4 + 5 = 12</a:t>
            </a:r>
            <a:endParaRPr lang="zh-CN" altLang="en-US" sz="2400">
              <a:latin typeface="微软雅黑" panose="020B0503020204020204" pitchFamily="34" charset="-122"/>
              <a:ea typeface="微软雅黑" panose="020B0503020204020204" pitchFamily="34" charset="-122"/>
            </a:endParaRPr>
          </a:p>
        </p:txBody>
      </p:sp>
      <p:sp>
        <p:nvSpPr>
          <p:cNvPr id="55" name="文本框 54"/>
          <p:cNvSpPr txBox="1"/>
          <p:nvPr/>
        </p:nvSpPr>
        <p:spPr>
          <a:xfrm>
            <a:off x="5744210" y="3246120"/>
            <a:ext cx="215392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（厘米）</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p:tgtEl>
                                          <p:spTgt spid="54"/>
                                        </p:tgtEl>
                                        <p:attrNameLst>
                                          <p:attrName>ppt_y</p:attrName>
                                        </p:attrNameLst>
                                      </p:cBhvr>
                                      <p:tavLst>
                                        <p:tav tm="0">
                                          <p:val>
                                            <p:strVal val="#ppt_y+#ppt_h*1.125000"/>
                                          </p:val>
                                        </p:tav>
                                        <p:tav tm="100000">
                                          <p:val>
                                            <p:strVal val="#ppt_y"/>
                                          </p:val>
                                        </p:tav>
                                      </p:tavLst>
                                    </p:anim>
                                    <p:animEffect transition="in" filter="wipe(up)">
                                      <p:cBhvr>
                                        <p:cTn id="8" dur="500"/>
                                        <p:tgtEl>
                                          <p:spTgt spid="5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p:tgtEl>
                                          <p:spTgt spid="55"/>
                                        </p:tgtEl>
                                        <p:attrNameLst>
                                          <p:attrName>ppt_y</p:attrName>
                                        </p:attrNameLst>
                                      </p:cBhvr>
                                      <p:tavLst>
                                        <p:tav tm="0">
                                          <p:val>
                                            <p:strVal val="#ppt_y+#ppt_h*1.125000"/>
                                          </p:val>
                                        </p:tav>
                                        <p:tav tm="100000">
                                          <p:val>
                                            <p:strVal val="#ppt_y"/>
                                          </p:val>
                                        </p:tav>
                                      </p:tavLst>
                                    </p:anim>
                                    <p:animEffect transition="in" filter="wipe(up)">
                                      <p:cBhvr>
                                        <p:cTn id="20" dur="500"/>
                                        <p:tgtEl>
                                          <p:spTgt spid="5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up)">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p:tgtEl>
                                          <p:spTgt spid="27"/>
                                        </p:tgtEl>
                                        <p:attrNameLst>
                                          <p:attrName>ppt_y</p:attrName>
                                        </p:attrNameLst>
                                      </p:cBhvr>
                                      <p:tavLst>
                                        <p:tav tm="0">
                                          <p:val>
                                            <p:strVal val="#ppt_y+#ppt_h*1.125000"/>
                                          </p:val>
                                        </p:tav>
                                        <p:tav tm="100000">
                                          <p:val>
                                            <p:strVal val="#ppt_y"/>
                                          </p:val>
                                        </p:tav>
                                      </p:tavLst>
                                    </p:anim>
                                    <p:animEffect transition="in" filter="wipe(up)">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p:tgtEl>
                                          <p:spTgt spid="28"/>
                                        </p:tgtEl>
                                        <p:attrNameLst>
                                          <p:attrName>ppt_y</p:attrName>
                                        </p:attrNameLst>
                                      </p:cBhvr>
                                      <p:tavLst>
                                        <p:tav tm="0">
                                          <p:val>
                                            <p:strVal val="#ppt_y+#ppt_h*1.125000"/>
                                          </p:val>
                                        </p:tav>
                                        <p:tav tm="100000">
                                          <p:val>
                                            <p:strVal val="#ppt_y"/>
                                          </p:val>
                                        </p:tav>
                                      </p:tavLst>
                                    </p:anim>
                                    <p:animEffect transition="in" filter="wipe(up)">
                                      <p:cBhvr>
                                        <p:cTn id="38" dur="5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p:tgtEl>
                                          <p:spTgt spid="41"/>
                                        </p:tgtEl>
                                        <p:attrNameLst>
                                          <p:attrName>ppt_y</p:attrName>
                                        </p:attrNameLst>
                                      </p:cBhvr>
                                      <p:tavLst>
                                        <p:tav tm="0">
                                          <p:val>
                                            <p:strVal val="#ppt_y+#ppt_h*1.125000"/>
                                          </p:val>
                                        </p:tav>
                                        <p:tav tm="100000">
                                          <p:val>
                                            <p:strVal val="#ppt_y"/>
                                          </p:val>
                                        </p:tav>
                                      </p:tavLst>
                                    </p:anim>
                                    <p:animEffect transition="in" filter="wipe(up)">
                                      <p:cBhvr>
                                        <p:cTn id="44" dur="500"/>
                                        <p:tgtEl>
                                          <p:spTgt spid="41"/>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p:tgtEl>
                                          <p:spTgt spid="53"/>
                                        </p:tgtEl>
                                        <p:attrNameLst>
                                          <p:attrName>ppt_y</p:attrName>
                                        </p:attrNameLst>
                                      </p:cBhvr>
                                      <p:tavLst>
                                        <p:tav tm="0">
                                          <p:val>
                                            <p:strVal val="#ppt_y+#ppt_h*1.125000"/>
                                          </p:val>
                                        </p:tav>
                                        <p:tav tm="100000">
                                          <p:val>
                                            <p:strVal val="#ppt_y"/>
                                          </p:val>
                                        </p:tav>
                                      </p:tavLst>
                                    </p:anim>
                                    <p:animEffect transition="in" filter="wipe(up)">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p:bldP spid="53" grpId="0"/>
      <p:bldP spid="54" grpId="0"/>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11" name="组合 10"/>
          <p:cNvGrpSpPr/>
          <p:nvPr/>
        </p:nvGrpSpPr>
        <p:grpSpPr>
          <a:xfrm>
            <a:off x="2999105" y="826770"/>
            <a:ext cx="5792470" cy="1747520"/>
            <a:chOff x="4723" y="750"/>
            <a:chExt cx="9122" cy="2752"/>
          </a:xfrm>
        </p:grpSpPr>
        <p:pic>
          <p:nvPicPr>
            <p:cNvPr id="10" name="图片 9" descr="5f57af0a-447a-4c6c-995b-b301baae7809"/>
            <p:cNvPicPr>
              <a:picLocks noChangeAspect="1"/>
            </p:cNvPicPr>
            <p:nvPr/>
          </p:nvPicPr>
          <p:blipFill>
            <a:blip r:embed="rId2"/>
            <a:stretch>
              <a:fillRect/>
            </a:stretch>
          </p:blipFill>
          <p:spPr>
            <a:xfrm>
              <a:off x="4723" y="750"/>
              <a:ext cx="9122" cy="2752"/>
            </a:xfrm>
            <a:prstGeom prst="rect">
              <a:avLst/>
            </a:prstGeom>
          </p:spPr>
        </p:pic>
        <p:sp>
          <p:nvSpPr>
            <p:cNvPr id="3" name="文本框 2"/>
            <p:cNvSpPr txBox="1"/>
            <p:nvPr/>
          </p:nvSpPr>
          <p:spPr>
            <a:xfrm>
              <a:off x="6202" y="1723"/>
              <a:ext cx="6048" cy="725"/>
            </a:xfrm>
            <a:prstGeom prst="rect">
              <a:avLst/>
            </a:prstGeom>
            <a:noFill/>
          </p:spPr>
          <p:txBody>
            <a:bodyPr wrap="none" rtlCol="0">
              <a:spAutoFit/>
            </a:bodyPr>
            <a:p>
              <a:r>
                <a:rPr lang="zh-CN" altLang="en-US" sz="2400"/>
                <a:t>按比例分配的方法解决问题</a:t>
              </a:r>
              <a:endParaRPr lang="zh-CN" altLang="en-US" sz="2400"/>
            </a:p>
          </p:txBody>
        </p:sp>
      </p:grpSp>
      <p:grpSp>
        <p:nvGrpSpPr>
          <p:cNvPr id="7" name="组合 6"/>
          <p:cNvGrpSpPr/>
          <p:nvPr/>
        </p:nvGrpSpPr>
        <p:grpSpPr>
          <a:xfrm>
            <a:off x="3463290" y="2427605"/>
            <a:ext cx="4315460" cy="986790"/>
            <a:chOff x="2467" y="3370"/>
            <a:chExt cx="6796" cy="1554"/>
          </a:xfrm>
        </p:grpSpPr>
        <p:grpSp>
          <p:nvGrpSpPr>
            <p:cNvPr id="17" name="组合 16"/>
            <p:cNvGrpSpPr/>
            <p:nvPr/>
          </p:nvGrpSpPr>
          <p:grpSpPr>
            <a:xfrm rot="0">
              <a:off x="3937" y="3735"/>
              <a:ext cx="5326" cy="1141"/>
              <a:chOff x="5488" y="1621"/>
              <a:chExt cx="12197" cy="3351"/>
            </a:xfrm>
          </p:grpSpPr>
          <p:grpSp>
            <p:nvGrpSpPr>
              <p:cNvPr id="22" name="组合 21"/>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4297" y="3904"/>
              <a:ext cx="4608" cy="725"/>
            </a:xfrm>
            <a:prstGeom prst="rect">
              <a:avLst/>
            </a:prstGeom>
            <a:noFill/>
          </p:spPr>
          <p:txBody>
            <a:bodyPr wrap="none" rtlCol="0">
              <a:spAutoFit/>
            </a:bodyPr>
            <a:p>
              <a:r>
                <a:rPr lang="zh-CN" altLang="en-US" sz="2400"/>
                <a:t>求平均分得的总份数</a:t>
              </a:r>
              <a:endParaRPr lang="zh-CN" altLang="en-US" sz="2400"/>
            </a:p>
          </p:txBody>
        </p:sp>
        <p:pic>
          <p:nvPicPr>
            <p:cNvPr id="16" name="图片 15" descr="图片2"/>
            <p:cNvPicPr>
              <a:picLocks noChangeAspect="1"/>
            </p:cNvPicPr>
            <p:nvPr/>
          </p:nvPicPr>
          <p:blipFill>
            <a:blip r:embed="rId3"/>
            <a:stretch>
              <a:fillRect/>
            </a:stretch>
          </p:blipFill>
          <p:spPr>
            <a:xfrm rot="2700000">
              <a:off x="2447" y="3390"/>
              <a:ext cx="1555" cy="1515"/>
            </a:xfrm>
            <a:prstGeom prst="rect">
              <a:avLst/>
            </a:prstGeom>
          </p:spPr>
        </p:pic>
      </p:grpSp>
      <p:grpSp>
        <p:nvGrpSpPr>
          <p:cNvPr id="8" name="组合 7"/>
          <p:cNvGrpSpPr/>
          <p:nvPr/>
        </p:nvGrpSpPr>
        <p:grpSpPr>
          <a:xfrm>
            <a:off x="3255010" y="3590925"/>
            <a:ext cx="5620385" cy="1008380"/>
            <a:chOff x="2476" y="4988"/>
            <a:chExt cx="8851" cy="1588"/>
          </a:xfrm>
        </p:grpSpPr>
        <p:pic>
          <p:nvPicPr>
            <p:cNvPr id="15" name="图片 14" descr="图片1"/>
            <p:cNvPicPr>
              <a:picLocks noChangeAspect="1"/>
            </p:cNvPicPr>
            <p:nvPr/>
          </p:nvPicPr>
          <p:blipFill>
            <a:blip r:embed="rId4"/>
            <a:stretch>
              <a:fillRect/>
            </a:stretch>
          </p:blipFill>
          <p:spPr>
            <a:xfrm rot="2700000">
              <a:off x="2450" y="5014"/>
              <a:ext cx="1588" cy="1536"/>
            </a:xfrm>
            <a:prstGeom prst="rect">
              <a:avLst/>
            </a:prstGeom>
          </p:spPr>
        </p:pic>
        <p:grpSp>
          <p:nvGrpSpPr>
            <p:cNvPr id="35" name="组合 34"/>
            <p:cNvGrpSpPr/>
            <p:nvPr/>
          </p:nvGrpSpPr>
          <p:grpSpPr>
            <a:xfrm rot="0">
              <a:off x="3937" y="5411"/>
              <a:ext cx="7391"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34C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4283" y="5584"/>
              <a:ext cx="6528" cy="725"/>
            </a:xfrm>
            <a:prstGeom prst="rect">
              <a:avLst/>
            </a:prstGeom>
            <a:noFill/>
          </p:spPr>
          <p:txBody>
            <a:bodyPr wrap="none" rtlCol="0">
              <a:spAutoFit/>
            </a:bodyPr>
            <a:p>
              <a:r>
                <a:rPr lang="zh-CN" altLang="en-US" sz="2400"/>
                <a:t>求每部分占总数量的几分之几</a:t>
              </a:r>
              <a:endParaRPr lang="zh-CN" altLang="en-US" sz="2400"/>
            </a:p>
          </p:txBody>
        </p:sp>
      </p:grpSp>
      <p:grpSp>
        <p:nvGrpSpPr>
          <p:cNvPr id="9" name="组合 8"/>
          <p:cNvGrpSpPr/>
          <p:nvPr/>
        </p:nvGrpSpPr>
        <p:grpSpPr>
          <a:xfrm>
            <a:off x="3029585" y="4866005"/>
            <a:ext cx="5517515" cy="928370"/>
            <a:chOff x="2506" y="6639"/>
            <a:chExt cx="8689" cy="1462"/>
          </a:xfrm>
        </p:grpSpPr>
        <p:pic>
          <p:nvPicPr>
            <p:cNvPr id="12" name="图片 11" descr="图片4"/>
            <p:cNvPicPr>
              <a:picLocks noChangeAspect="1"/>
            </p:cNvPicPr>
            <p:nvPr/>
          </p:nvPicPr>
          <p:blipFill>
            <a:blip r:embed="rId5"/>
            <a:stretch>
              <a:fillRect/>
            </a:stretch>
          </p:blipFill>
          <p:spPr>
            <a:xfrm rot="2700000">
              <a:off x="2513" y="6632"/>
              <a:ext cx="1462" cy="1476"/>
            </a:xfrm>
            <a:prstGeom prst="rect">
              <a:avLst/>
            </a:prstGeom>
          </p:spPr>
        </p:pic>
        <p:grpSp>
          <p:nvGrpSpPr>
            <p:cNvPr id="41" name="组合 40"/>
            <p:cNvGrpSpPr/>
            <p:nvPr/>
          </p:nvGrpSpPr>
          <p:grpSpPr>
            <a:xfrm rot="0">
              <a:off x="3951" y="6911"/>
              <a:ext cx="7245" cy="1141"/>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932"/>
                <a:ext cx="11815" cy="2631"/>
              </a:xfrm>
              <a:prstGeom prst="roundRect">
                <a:avLst/>
              </a:prstGeom>
              <a:solidFill>
                <a:srgbClr val="E05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4310" y="7116"/>
              <a:ext cx="6528" cy="725"/>
            </a:xfrm>
            <a:prstGeom prst="rect">
              <a:avLst/>
            </a:prstGeom>
            <a:noFill/>
          </p:spPr>
          <p:txBody>
            <a:bodyPr wrap="none" rtlCol="0">
              <a:spAutoFit/>
            </a:bodyPr>
            <a:p>
              <a:r>
                <a:rPr lang="zh-CN" altLang="en-US" sz="2400"/>
                <a:t>用分数乘法求出每部分是多少</a:t>
              </a:r>
              <a:endParaRPr lang="zh-CN" altLang="en-US" sz="2400"/>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8" name="组合 27"/>
          <p:cNvGrpSpPr/>
          <p:nvPr/>
        </p:nvGrpSpPr>
        <p:grpSpPr>
          <a:xfrm>
            <a:off x="7519035" y="2586355"/>
            <a:ext cx="3061970" cy="3752850"/>
            <a:chOff x="11841" y="4073"/>
            <a:chExt cx="4822" cy="5910"/>
          </a:xfrm>
        </p:grpSpPr>
        <p:grpSp>
          <p:nvGrpSpPr>
            <p:cNvPr id="26" name="组合 25"/>
            <p:cNvGrpSpPr/>
            <p:nvPr/>
          </p:nvGrpSpPr>
          <p:grpSpPr>
            <a:xfrm>
              <a:off x="11841" y="4073"/>
              <a:ext cx="4822" cy="2208"/>
              <a:chOff x="11841" y="4817"/>
              <a:chExt cx="4822" cy="2208"/>
            </a:xfrm>
          </p:grpSpPr>
          <p:grpSp>
            <p:nvGrpSpPr>
              <p:cNvPr id="64" name="组合 63"/>
              <p:cNvGrpSpPr/>
              <p:nvPr/>
            </p:nvGrpSpPr>
            <p:grpSpPr>
              <a:xfrm rot="0">
                <a:off x="11841" y="4817"/>
                <a:ext cx="4822" cy="2209"/>
                <a:chOff x="10439" y="4084"/>
                <a:chExt cx="6280" cy="3054"/>
              </a:xfrm>
            </p:grpSpPr>
            <p:sp>
              <p:nvSpPr>
                <p:cNvPr id="61" name="圆角矩形标注 60"/>
                <p:cNvSpPr/>
                <p:nvPr/>
              </p:nvSpPr>
              <p:spPr>
                <a:xfrm>
                  <a:off x="10439" y="4084"/>
                  <a:ext cx="6281" cy="3054"/>
                </a:xfrm>
                <a:prstGeom prst="wedgeRoundRectCallout">
                  <a:avLst>
                    <a:gd name="adj1" fmla="val 15946"/>
                    <a:gd name="adj2" fmla="val 73346"/>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rgbClr val="EE624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文本框 23"/>
              <p:cNvSpPr txBox="1"/>
              <p:nvPr/>
            </p:nvSpPr>
            <p:spPr>
              <a:xfrm>
                <a:off x="12084" y="4817"/>
                <a:ext cx="4579" cy="1888"/>
              </a:xfrm>
              <a:prstGeom prst="rect">
                <a:avLst/>
              </a:prstGeom>
              <a:noFill/>
            </p:spPr>
            <p:txBody>
              <a:bodyPr wrap="none" rtlCol="0">
                <a:spAutoFit/>
              </a:bodyPr>
              <a:p>
                <a:pPr>
                  <a:lnSpc>
                    <a:spcPct val="150000"/>
                  </a:lnSpc>
                </a:pPr>
                <a:r>
                  <a:rPr lang="zh-CN" altLang="en-US" sz="2400"/>
                  <a:t>男生人数与女生</a:t>
                </a:r>
                <a:endParaRPr lang="zh-CN" altLang="en-US" sz="2400"/>
              </a:p>
              <a:p>
                <a:pPr>
                  <a:lnSpc>
                    <a:spcPct val="150000"/>
                  </a:lnSpc>
                </a:pPr>
                <a:r>
                  <a:rPr lang="zh-CN" altLang="en-US" sz="2400"/>
                  <a:t>人数的比是（</a:t>
                </a:r>
                <a:r>
                  <a:rPr lang="en-US" altLang="zh-CN" sz="2400"/>
                  <a:t>       </a:t>
                </a:r>
                <a:r>
                  <a:rPr lang="zh-CN" altLang="en-US" sz="2400"/>
                  <a:t>）</a:t>
                </a:r>
                <a:endParaRPr lang="zh-CN" altLang="en-US" sz="2400"/>
              </a:p>
            </p:txBody>
          </p:sp>
        </p:grpSp>
        <p:pic>
          <p:nvPicPr>
            <p:cNvPr id="27" name="图片 26" descr="9ea0efcf-1f52-4442-b5d4-b105c29dfa13"/>
            <p:cNvPicPr>
              <a:picLocks noChangeAspect="1"/>
            </p:cNvPicPr>
            <p:nvPr/>
          </p:nvPicPr>
          <p:blipFill>
            <a:blip r:embed="rId2"/>
            <a:stretch>
              <a:fillRect/>
            </a:stretch>
          </p:blipFill>
          <p:spPr>
            <a:xfrm>
              <a:off x="13610" y="7067"/>
              <a:ext cx="2916" cy="2916"/>
            </a:xfrm>
            <a:prstGeom prst="rect">
              <a:avLst/>
            </a:prstGeom>
          </p:spPr>
        </p:pic>
      </p:grpSp>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3" name="文本框 2"/>
          <p:cNvSpPr txBox="1"/>
          <p:nvPr/>
        </p:nvSpPr>
        <p:spPr>
          <a:xfrm>
            <a:off x="2273935" y="1178560"/>
            <a:ext cx="6745605" cy="1309370"/>
          </a:xfrm>
          <a:prstGeom prst="rect">
            <a:avLst/>
          </a:prstGeom>
          <a:noFill/>
        </p:spPr>
        <p:txBody>
          <a:bodyPr wrap="none" rtlCol="0" anchor="t">
            <a:spAutoFit/>
          </a:bodyPr>
          <a:p>
            <a:pPr>
              <a:lnSpc>
                <a:spcPct val="14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如果六年级有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270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人，其中男生是全年级的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女生是全年级的       ，男生女生各多少人？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Group 6"/>
          <p:cNvGrpSpPr/>
          <p:nvPr/>
        </p:nvGrpSpPr>
        <p:grpSpPr>
          <a:xfrm>
            <a:off x="8173720" y="1222058"/>
            <a:ext cx="576263" cy="71755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4" name="Group 6"/>
          <p:cNvGrpSpPr/>
          <p:nvPr/>
        </p:nvGrpSpPr>
        <p:grpSpPr>
          <a:xfrm>
            <a:off x="4649470" y="1939608"/>
            <a:ext cx="576263" cy="717550"/>
            <a:chOff x="4876" y="2840"/>
            <a:chExt cx="363" cy="452"/>
          </a:xfrm>
        </p:grpSpPr>
        <p:sp>
          <p:nvSpPr>
            <p:cNvPr id="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2" name="组合 11"/>
          <p:cNvGrpSpPr/>
          <p:nvPr/>
        </p:nvGrpSpPr>
        <p:grpSpPr>
          <a:xfrm>
            <a:off x="2830195" y="2945130"/>
            <a:ext cx="1770380" cy="717550"/>
            <a:chOff x="4457" y="4422"/>
            <a:chExt cx="2788" cy="1130"/>
          </a:xfrm>
        </p:grpSpPr>
        <p:sp>
          <p:nvSpPr>
            <p:cNvPr id="8" name="文本框 7"/>
            <p:cNvSpPr txBox="1"/>
            <p:nvPr/>
          </p:nvSpPr>
          <p:spPr>
            <a:xfrm>
              <a:off x="4457" y="4494"/>
              <a:ext cx="2789" cy="725"/>
            </a:xfrm>
            <a:prstGeom prst="rect">
              <a:avLst/>
            </a:prstGeom>
            <a:noFill/>
          </p:spPr>
          <p:txBody>
            <a:bodyPr wrap="none" rtlCol="0">
              <a:spAutoFit/>
            </a:bodyPr>
            <a:p>
              <a:r>
                <a:rPr lang="en-US" altLang="zh-CN" sz="2400"/>
                <a:t>270 </a:t>
              </a:r>
              <a:r>
                <a:rPr lang="en-US" altLang="zh-CN" sz="2400">
                  <a:latin typeface="Arial" panose="020B0604020202020204" pitchFamily="34" charset="0"/>
                </a:rPr>
                <a:t>×       =</a:t>
              </a:r>
              <a:endParaRPr lang="en-US" altLang="zh-CN" sz="2400">
                <a:latin typeface="Arial" panose="020B0604020202020204" pitchFamily="34" charset="0"/>
              </a:endParaRPr>
            </a:p>
          </p:txBody>
        </p:sp>
        <p:grpSp>
          <p:nvGrpSpPr>
            <p:cNvPr id="9" name="Group 6"/>
            <p:cNvGrpSpPr/>
            <p:nvPr/>
          </p:nvGrpSpPr>
          <p:grpSpPr>
            <a:xfrm>
              <a:off x="6035" y="4422"/>
              <a:ext cx="908" cy="1130"/>
              <a:chOff x="4876" y="2840"/>
              <a:chExt cx="363" cy="452"/>
            </a:xfrm>
          </p:grpSpPr>
          <p:sp>
            <p:nvSpPr>
              <p:cNvPr id="1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1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13" name="组合 12"/>
          <p:cNvGrpSpPr/>
          <p:nvPr/>
        </p:nvGrpSpPr>
        <p:grpSpPr>
          <a:xfrm>
            <a:off x="2830830" y="3956050"/>
            <a:ext cx="1770380" cy="717550"/>
            <a:chOff x="4457" y="4422"/>
            <a:chExt cx="2788" cy="1130"/>
          </a:xfrm>
        </p:grpSpPr>
        <p:sp>
          <p:nvSpPr>
            <p:cNvPr id="14" name="文本框 13"/>
            <p:cNvSpPr txBox="1"/>
            <p:nvPr/>
          </p:nvSpPr>
          <p:spPr>
            <a:xfrm>
              <a:off x="4457" y="4494"/>
              <a:ext cx="2789" cy="725"/>
            </a:xfrm>
            <a:prstGeom prst="rect">
              <a:avLst/>
            </a:prstGeom>
            <a:noFill/>
          </p:spPr>
          <p:txBody>
            <a:bodyPr wrap="none" rtlCol="0">
              <a:spAutoFit/>
            </a:bodyPr>
            <a:p>
              <a:r>
                <a:rPr lang="en-US" altLang="zh-CN" sz="2400"/>
                <a:t>270 </a:t>
              </a:r>
              <a:r>
                <a:rPr lang="en-US" altLang="zh-CN" sz="2400">
                  <a:latin typeface="Arial" panose="020B0604020202020204" pitchFamily="34" charset="0"/>
                </a:rPr>
                <a:t>×       =</a:t>
              </a:r>
              <a:endParaRPr lang="en-US" altLang="zh-CN" sz="2400">
                <a:latin typeface="Arial" panose="020B0604020202020204" pitchFamily="34" charset="0"/>
              </a:endParaRPr>
            </a:p>
          </p:txBody>
        </p:sp>
        <p:grpSp>
          <p:nvGrpSpPr>
            <p:cNvPr id="17" name="Group 6"/>
            <p:cNvGrpSpPr/>
            <p:nvPr/>
          </p:nvGrpSpPr>
          <p:grpSpPr>
            <a:xfrm>
              <a:off x="6035" y="4422"/>
              <a:ext cx="908" cy="1130"/>
              <a:chOff x="4876" y="2840"/>
              <a:chExt cx="363" cy="452"/>
            </a:xfrm>
          </p:grpSpPr>
          <p:sp>
            <p:nvSpPr>
              <p:cNvPr id="1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sp>
        <p:nvSpPr>
          <p:cNvPr id="20" name="文本框 19"/>
          <p:cNvSpPr txBox="1"/>
          <p:nvPr/>
        </p:nvSpPr>
        <p:spPr>
          <a:xfrm>
            <a:off x="4649470" y="2990850"/>
            <a:ext cx="16325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120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4649470" y="4030345"/>
            <a:ext cx="16325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150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2273935" y="5268595"/>
            <a:ext cx="4857750" cy="460375"/>
          </a:xfrm>
          <a:prstGeom prst="rect">
            <a:avLst/>
          </a:prstGeom>
          <a:noFill/>
        </p:spPr>
        <p:txBody>
          <a:bodyPr wrap="none" rtlCol="0">
            <a:spAutoFit/>
          </a:bodyPr>
          <a:p>
            <a:r>
              <a:rPr lang="zh-CN" altLang="en-US" sz="2400"/>
              <a:t>答：男生有</a:t>
            </a:r>
            <a:r>
              <a:rPr lang="en-US" altLang="zh-CN" sz="2400"/>
              <a:t>120</a:t>
            </a:r>
            <a:r>
              <a:rPr lang="zh-CN" altLang="en-US" sz="2400"/>
              <a:t>人，女生有</a:t>
            </a:r>
            <a:r>
              <a:rPr lang="en-US" altLang="zh-CN" sz="2400"/>
              <a:t>150</a:t>
            </a:r>
            <a:r>
              <a:rPr lang="zh-CN" altLang="en-US" sz="2400"/>
              <a:t>人。</a:t>
            </a:r>
            <a:endParaRPr lang="zh-CN" altLang="en-US" sz="2400"/>
          </a:p>
        </p:txBody>
      </p:sp>
      <p:sp>
        <p:nvSpPr>
          <p:cNvPr id="25" name="文本框 24"/>
          <p:cNvSpPr txBox="1"/>
          <p:nvPr/>
        </p:nvSpPr>
        <p:spPr>
          <a:xfrm>
            <a:off x="9438005" y="3324860"/>
            <a:ext cx="8445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par>
                                <p:cTn id="9" presetID="1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p:tgtEl>
                                          <p:spTgt spid="13"/>
                                        </p:tgtEl>
                                        <p:attrNameLst>
                                          <p:attrName>ppt_y</p:attrName>
                                        </p:attrNameLst>
                                      </p:cBhvr>
                                      <p:tavLst>
                                        <p:tav tm="0">
                                          <p:val>
                                            <p:strVal val="#ppt_y+#ppt_h*1.125000"/>
                                          </p:val>
                                        </p:tav>
                                        <p:tav tm="100000">
                                          <p:val>
                                            <p:strVal val="#ppt_y"/>
                                          </p:val>
                                        </p:tav>
                                      </p:tavLst>
                                    </p:anim>
                                    <p:animEffect transition="in" filter="wipe(up)">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ppt_y</p:attrName>
                                        </p:attrNameLst>
                                      </p:cBhvr>
                                      <p:tavLst>
                                        <p:tav tm="0">
                                          <p:val>
                                            <p:strVal val="#ppt_y+#ppt_h*1.125000"/>
                                          </p:val>
                                        </p:tav>
                                        <p:tav tm="100000">
                                          <p:val>
                                            <p:strVal val="#ppt_y"/>
                                          </p:val>
                                        </p:tav>
                                      </p:tavLst>
                                    </p:anim>
                                    <p:animEffect transition="in" filter="wipe(up)">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ppt_y</p:attrName>
                                        </p:attrNameLst>
                                      </p:cBhvr>
                                      <p:tavLst>
                                        <p:tav tm="0">
                                          <p:val>
                                            <p:strVal val="#ppt_y+#ppt_h*1.125000"/>
                                          </p:val>
                                        </p:tav>
                                        <p:tav tm="100000">
                                          <p:val>
                                            <p:strVal val="#ppt_y"/>
                                          </p:val>
                                        </p:tav>
                                      </p:tavLst>
                                    </p:anim>
                                    <p:animEffect transition="in" filter="wipe(up)">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ppt_y</p:attrName>
                                        </p:attrNameLst>
                                      </p:cBhvr>
                                      <p:tavLst>
                                        <p:tav tm="0">
                                          <p:val>
                                            <p:strVal val="#ppt_y+#ppt_h*1.125000"/>
                                          </p:val>
                                        </p:tav>
                                        <p:tav tm="100000">
                                          <p:val>
                                            <p:strVal val="#ppt_y"/>
                                          </p:val>
                                        </p:tav>
                                      </p:tavLst>
                                    </p:anim>
                                    <p:animEffect transition="in" filter="wipe(up)">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p:tgtEl>
                                          <p:spTgt spid="28"/>
                                        </p:tgtEl>
                                        <p:attrNameLst>
                                          <p:attrName>ppt_y</p:attrName>
                                        </p:attrNameLst>
                                      </p:cBhvr>
                                      <p:tavLst>
                                        <p:tav tm="0">
                                          <p:val>
                                            <p:strVal val="#ppt_y+#ppt_h*1.125000"/>
                                          </p:val>
                                        </p:tav>
                                        <p:tav tm="100000">
                                          <p:val>
                                            <p:strVal val="#ppt_y"/>
                                          </p:val>
                                        </p:tav>
                                      </p:tavLst>
                                    </p:anim>
                                    <p:animEffect transition="in" filter="wipe(up)">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p:tgtEl>
                                          <p:spTgt spid="25"/>
                                        </p:tgtEl>
                                        <p:attrNameLst>
                                          <p:attrName>ppt_y</p:attrName>
                                        </p:attrNameLst>
                                      </p:cBhvr>
                                      <p:tavLst>
                                        <p:tav tm="0">
                                          <p:val>
                                            <p:strVal val="#ppt_y+#ppt_h*1.125000"/>
                                          </p:val>
                                        </p:tav>
                                        <p:tav tm="100000">
                                          <p:val>
                                            <p:strVal val="#ppt_y"/>
                                          </p:val>
                                        </p:tav>
                                      </p:tavLst>
                                    </p:anim>
                                    <p:animEffect transition="in" filter="wipe(up)">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19" name="Rectangle 11"/>
          <p:cNvSpPr>
            <a:spLocks noChangeArrowheads="1"/>
          </p:cNvSpPr>
          <p:nvPr/>
        </p:nvSpPr>
        <p:spPr bwMode="auto">
          <a:xfrm>
            <a:off x="857885" y="1035050"/>
            <a:ext cx="8672195" cy="119888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这是某种清洁剂浓缩液的稀释瓶，瓶子上标明的比表示浓缩液和水的体积之比。按照这些比，可以配制出不同浓度的稀释液。</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图片12"/>
          <p:cNvPicPr>
            <a:picLocks noChangeAspect="1"/>
          </p:cNvPicPr>
          <p:nvPr>
            <p:custDataLst>
              <p:tags r:id="rId2"/>
            </p:custDataLst>
          </p:nvPr>
        </p:nvPicPr>
        <p:blipFill>
          <a:blip r:embed="rId3"/>
          <a:stretch>
            <a:fillRect/>
          </a:stretch>
        </p:blipFill>
        <p:spPr>
          <a:xfrm>
            <a:off x="7532370" y="1035050"/>
            <a:ext cx="3797935" cy="3020060"/>
          </a:xfrm>
          <a:prstGeom prst="rect">
            <a:avLst/>
          </a:prstGeom>
        </p:spPr>
      </p:pic>
      <p:sp>
        <p:nvSpPr>
          <p:cNvPr id="6" name="椭圆 5"/>
          <p:cNvSpPr/>
          <p:nvPr/>
        </p:nvSpPr>
        <p:spPr>
          <a:xfrm>
            <a:off x="8612505" y="2749550"/>
            <a:ext cx="609600" cy="578485"/>
          </a:xfrm>
          <a:prstGeom prst="ellipse">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 name="组合 11"/>
          <p:cNvGrpSpPr/>
          <p:nvPr/>
        </p:nvGrpSpPr>
        <p:grpSpPr>
          <a:xfrm>
            <a:off x="5694045" y="4264660"/>
            <a:ext cx="4735830" cy="1648460"/>
            <a:chOff x="8967" y="6716"/>
            <a:chExt cx="7458" cy="2596"/>
          </a:xfrm>
        </p:grpSpPr>
        <p:sp>
          <p:nvSpPr>
            <p:cNvPr id="44" name="AutoShape 3"/>
            <p:cNvSpPr/>
            <p:nvPr/>
          </p:nvSpPr>
          <p:spPr>
            <a:xfrm>
              <a:off x="8967" y="6716"/>
              <a:ext cx="7284" cy="2596"/>
            </a:xfrm>
            <a:prstGeom prst="wedgeRoundRectCallout">
              <a:avLst>
                <a:gd name="adj1" fmla="val 17950"/>
                <a:gd name="adj2" fmla="val -99730"/>
                <a:gd name="adj3" fmla="val 16667"/>
              </a:avLst>
            </a:prstGeom>
            <a:solidFill>
              <a:srgbClr val="FFC000"/>
            </a:solidFill>
            <a:ln w="25400" cap="flat" cmpd="sng">
              <a:solidFill>
                <a:srgbClr val="FF0000"/>
              </a:solidFill>
              <a:prstDash val="solid"/>
              <a:miter/>
              <a:headEnd type="none" w="med" len="med"/>
              <a:tailEnd type="none" w="med" len="med"/>
            </a:ln>
          </p:spPr>
          <p:txBody>
            <a:bodyPr lIns="90000" tIns="46800" rIns="90000" bIns="46800"/>
            <a:p>
              <a:pPr latinLnBrk="1">
                <a:spcBef>
                  <a:spcPct val="50000"/>
                </a:spcBef>
                <a:defRPr/>
              </a:pP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055" y="6904"/>
              <a:ext cx="7371" cy="725"/>
            </a:xfrm>
            <a:prstGeom prst="rect">
              <a:avLst/>
            </a:prstGeom>
            <a:noFill/>
          </p:spPr>
          <p:txBody>
            <a:bodyPr wrap="none" rtlCol="0">
              <a:spAutoFit/>
            </a:bodyPr>
            <a:p>
              <a:pPr algn="l" latinLnBrk="1">
                <a:spcBef>
                  <a:spcPct val="50000"/>
                </a:spcBef>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表示把稀释液平均分成</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份，</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 name="文本框 6"/>
          <p:cNvSpPr txBox="1"/>
          <p:nvPr/>
        </p:nvSpPr>
        <p:spPr>
          <a:xfrm>
            <a:off x="6220460" y="4877435"/>
            <a:ext cx="3104515"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浓缩液占其中的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份，</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AutoShape 3"/>
          <p:cNvSpPr/>
          <p:nvPr/>
        </p:nvSpPr>
        <p:spPr>
          <a:xfrm>
            <a:off x="10005695" y="5246370"/>
            <a:ext cx="984885" cy="530225"/>
          </a:xfrm>
          <a:prstGeom prst="wedgeRoundRectCallout">
            <a:avLst>
              <a:gd name="adj1" fmla="val -67537"/>
              <a:gd name="adj2" fmla="val -116107"/>
              <a:gd name="adj3" fmla="val 16667"/>
            </a:avLst>
          </a:prstGeom>
          <a:solidFill>
            <a:srgbClr val="17FF7F"/>
          </a:solidFill>
          <a:ln w="31750" cap="flat" cmpd="sng">
            <a:solidFill>
              <a:srgbClr val="FF0000"/>
            </a:solidFill>
            <a:prstDash val="solid"/>
            <a:miter/>
            <a:headEnd type="none" w="med" len="med"/>
            <a:tailEnd type="none" w="med" len="med"/>
          </a:ln>
        </p:spPr>
        <p:txBody>
          <a:bodyPr lIns="90000" tIns="46800" rIns="90000" bIns="46800"/>
          <a:p>
            <a:pPr latinLnBrk="1">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6527819" y="5325960"/>
            <a:ext cx="3071439" cy="460375"/>
          </a:xfrm>
          <a:prstGeom prst="rect">
            <a:avLst/>
          </a:prstGeom>
          <a:noFill/>
        </p:spPr>
        <p:txBody>
          <a:bodyPr wrap="square" rtlCol="0">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水占其中的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份。</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0" name="组合 19"/>
          <p:cNvGrpSpPr/>
          <p:nvPr/>
        </p:nvGrpSpPr>
        <p:grpSpPr>
          <a:xfrm>
            <a:off x="652780" y="2642235"/>
            <a:ext cx="4870450" cy="2007870"/>
            <a:chOff x="1028" y="4161"/>
            <a:chExt cx="7670" cy="3162"/>
          </a:xfrm>
        </p:grpSpPr>
        <p:grpSp>
          <p:nvGrpSpPr>
            <p:cNvPr id="17" name="组合 16"/>
            <p:cNvGrpSpPr/>
            <p:nvPr/>
          </p:nvGrpSpPr>
          <p:grpSpPr>
            <a:xfrm>
              <a:off x="4023" y="4161"/>
              <a:ext cx="4675" cy="3162"/>
              <a:chOff x="1413" y="3570"/>
              <a:chExt cx="4675" cy="3162"/>
            </a:xfrm>
          </p:grpSpPr>
          <p:sp>
            <p:nvSpPr>
              <p:cNvPr id="14" name="AutoShape 3"/>
              <p:cNvSpPr/>
              <p:nvPr/>
            </p:nvSpPr>
            <p:spPr>
              <a:xfrm>
                <a:off x="1413" y="3570"/>
                <a:ext cx="4675" cy="3162"/>
              </a:xfrm>
              <a:prstGeom prst="wedgeRoundRectCallout">
                <a:avLst>
                  <a:gd name="adj1" fmla="val -63600"/>
                  <a:gd name="adj2" fmla="val -23434"/>
                  <a:gd name="adj3" fmla="val 16667"/>
                </a:avLst>
              </a:prstGeom>
              <a:solidFill>
                <a:schemeClr val="accent1">
                  <a:lumMod val="60000"/>
                  <a:lumOff val="40000"/>
                </a:schemeClr>
              </a:solidFill>
              <a:ln w="25400" cap="flat" cmpd="sng">
                <a:solidFill>
                  <a:srgbClr val="FF0000"/>
                </a:solidFill>
                <a:prstDash val="solid"/>
                <a:miter/>
                <a:headEnd type="none" w="med" len="med"/>
                <a:tailEnd type="none" w="med" len="med"/>
              </a:ln>
            </p:spPr>
            <p:txBody>
              <a:bodyPr lIns="90000" tIns="46800" rIns="90000" bIns="46800"/>
              <a:p>
                <a:pPr latinLnBrk="1">
                  <a:spcBef>
                    <a:spcPct val="50000"/>
                  </a:spcBef>
                  <a:defRPr/>
                </a:pP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686" y="3916"/>
                <a:ext cx="4128" cy="2470"/>
              </a:xfrm>
              <a:prstGeom prst="rect">
                <a:avLst/>
              </a:prstGeom>
              <a:noFill/>
            </p:spPr>
            <p:txBody>
              <a:bodyPr wrap="none" rtlCol="0">
                <a:spAutoFit/>
              </a:bodyPr>
              <a:p>
                <a:pPr algn="l" latinLnBrk="1">
                  <a:lnSpc>
                    <a:spcPct val="100000"/>
                  </a:lnSpc>
                  <a:spcBef>
                    <a:spcPct val="50000"/>
                  </a:spcBef>
                  <a:defRPr/>
                </a:pPr>
                <a:r>
                  <a:rPr lang="zh-CN" altLang="en-US" sz="2400" dirty="0">
                    <a:latin typeface="微软雅黑" panose="020B0503020204020204" pitchFamily="34" charset="-122"/>
                    <a:ea typeface="微软雅黑" panose="020B0503020204020204" pitchFamily="34" charset="-122"/>
                    <a:sym typeface="+mn-ea"/>
                  </a:rPr>
                  <a:t>在浓缩液中加入适</a:t>
                </a:r>
                <a:endParaRPr lang="zh-CN" altLang="en-US" sz="2400" dirty="0">
                  <a:latin typeface="微软雅黑" panose="020B0503020204020204" pitchFamily="34" charset="-122"/>
                  <a:ea typeface="微软雅黑" panose="020B0503020204020204" pitchFamily="34" charset="-122"/>
                  <a:sym typeface="+mn-ea"/>
                </a:endParaRPr>
              </a:p>
              <a:p>
                <a:pPr algn="l" latinLnBrk="1">
                  <a:lnSpc>
                    <a:spcPct val="100000"/>
                  </a:lnSpc>
                  <a:spcBef>
                    <a:spcPct val="50000"/>
                  </a:spcBef>
                  <a:defRPr/>
                </a:pPr>
                <a:r>
                  <a:rPr lang="zh-CN" altLang="en-US" sz="2400" dirty="0">
                    <a:latin typeface="微软雅黑" panose="020B0503020204020204" pitchFamily="34" charset="-122"/>
                    <a:ea typeface="微软雅黑" panose="020B0503020204020204" pitchFamily="34" charset="-122"/>
                    <a:sym typeface="+mn-ea"/>
                  </a:rPr>
                  <a:t>量的水后配制出的</a:t>
                </a:r>
                <a:endParaRPr lang="zh-CN" altLang="en-US" sz="2400" dirty="0">
                  <a:latin typeface="微软雅黑" panose="020B0503020204020204" pitchFamily="34" charset="-122"/>
                  <a:ea typeface="微软雅黑" panose="020B0503020204020204" pitchFamily="34" charset="-122"/>
                  <a:sym typeface="+mn-ea"/>
                </a:endParaRPr>
              </a:p>
              <a:p>
                <a:pPr algn="l" latinLnBrk="1">
                  <a:lnSpc>
                    <a:spcPct val="100000"/>
                  </a:lnSpc>
                  <a:spcBef>
                    <a:spcPct val="50000"/>
                  </a:spcBef>
                  <a:defRPr/>
                </a:pPr>
                <a:r>
                  <a:rPr lang="zh-CN" altLang="en-US" sz="2400" dirty="0">
                    <a:latin typeface="微软雅黑" panose="020B0503020204020204" pitchFamily="34" charset="-122"/>
                    <a:ea typeface="微软雅黑" panose="020B0503020204020204" pitchFamily="34" charset="-122"/>
                    <a:sym typeface="+mn-ea"/>
                  </a:rPr>
                  <a:t>液体就是稀释液。</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18" name="图片 17" descr="图片168"/>
            <p:cNvPicPr>
              <a:picLocks noChangeAspect="1"/>
            </p:cNvPicPr>
            <p:nvPr/>
          </p:nvPicPr>
          <p:blipFill>
            <a:blip r:embed="rId4"/>
            <a:stretch>
              <a:fillRect/>
            </a:stretch>
          </p:blipFill>
          <p:spPr>
            <a:xfrm flipH="1">
              <a:off x="1028" y="4161"/>
              <a:ext cx="1930" cy="236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up)">
                                      <p:cBhvr>
                                        <p:cTn id="24" dur="10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up)">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15" grpId="0"/>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图片 2" descr="图片12"/>
          <p:cNvPicPr>
            <a:picLocks noChangeAspect="1"/>
          </p:cNvPicPr>
          <p:nvPr>
            <p:custDataLst>
              <p:tags r:id="rId2"/>
            </p:custDataLst>
          </p:nvPr>
        </p:nvPicPr>
        <p:blipFill>
          <a:blip r:embed="rId3"/>
          <a:stretch>
            <a:fillRect/>
          </a:stretch>
        </p:blipFill>
        <p:spPr>
          <a:xfrm>
            <a:off x="7157720" y="578485"/>
            <a:ext cx="3797935" cy="3020060"/>
          </a:xfrm>
          <a:prstGeom prst="rect">
            <a:avLst/>
          </a:prstGeom>
        </p:spPr>
      </p:pic>
      <p:grpSp>
        <p:nvGrpSpPr>
          <p:cNvPr id="5" name="组合 4"/>
          <p:cNvGrpSpPr/>
          <p:nvPr/>
        </p:nvGrpSpPr>
        <p:grpSpPr>
          <a:xfrm>
            <a:off x="3512820" y="1195070"/>
            <a:ext cx="3418840" cy="2402840"/>
            <a:chOff x="12539" y="1857"/>
            <a:chExt cx="5384" cy="3784"/>
          </a:xfrm>
          <a:effectLst>
            <a:outerShdw blurRad="88900" dist="88900" dir="18900000" algn="bl" rotWithShape="0">
              <a:prstClr val="black">
                <a:alpha val="40000"/>
              </a:prstClr>
            </a:outerShdw>
          </a:effectLst>
        </p:grpSpPr>
        <p:sp>
          <p:nvSpPr>
            <p:cNvPr id="37" name="AutoShape 3"/>
            <p:cNvSpPr/>
            <p:nvPr/>
          </p:nvSpPr>
          <p:spPr>
            <a:xfrm>
              <a:off x="12539" y="1857"/>
              <a:ext cx="5384" cy="3785"/>
            </a:xfrm>
            <a:prstGeom prst="wedgeRoundRectCallout">
              <a:avLst>
                <a:gd name="adj1" fmla="val -70150"/>
                <a:gd name="adj2" fmla="val -17923"/>
                <a:gd name="adj3" fmla="val 16667"/>
              </a:avLst>
            </a:prstGeom>
            <a:solidFill>
              <a:srgbClr val="EBB9DF"/>
            </a:solidFill>
            <a:ln w="38100" cap="flat" cmpd="sng">
              <a:solidFill>
                <a:srgbClr val="FF0000"/>
              </a:solidFill>
              <a:prstDash val="solid"/>
              <a:miter/>
              <a:headEnd type="none" w="med" len="med"/>
              <a:tailEnd type="none" w="med" len="med"/>
            </a:ln>
          </p:spPr>
          <p:txBody>
            <a:bodyPr lIns="90000" tIns="46800" rIns="90000" bIns="46800"/>
            <a:p>
              <a:pPr latinLnBrk="1">
                <a:spcBef>
                  <a:spcPct val="50000"/>
                </a:spcBef>
                <a:defRPr/>
              </a:pP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2707" y="2137"/>
              <a:ext cx="5187" cy="3343"/>
            </a:xfrm>
            <a:prstGeom prst="rect">
              <a:avLst/>
            </a:prstGeom>
            <a:noFill/>
          </p:spPr>
          <p:txBody>
            <a:bodyPr wrap="none" rtlCol="0">
              <a:spAutoFit/>
            </a:bodyPr>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的比配制了</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一瓶</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500mL</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的稀释液，</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其中浓缩液和水的体积</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分别是多少？</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6" name="图片 5" descr="图片74"/>
          <p:cNvPicPr>
            <a:picLocks noChangeAspect="1"/>
          </p:cNvPicPr>
          <p:nvPr>
            <p:custDataLst>
              <p:tags r:id="rId4"/>
            </p:custDataLst>
          </p:nvPr>
        </p:nvPicPr>
        <p:blipFill>
          <a:blip r:embed="rId5"/>
          <a:stretch>
            <a:fillRect/>
          </a:stretch>
        </p:blipFill>
        <p:spPr>
          <a:xfrm>
            <a:off x="955040" y="1195070"/>
            <a:ext cx="1304925" cy="2828925"/>
          </a:xfrm>
          <a:prstGeom prst="rect">
            <a:avLst/>
          </a:prstGeom>
        </p:spPr>
      </p:pic>
      <p:grpSp>
        <p:nvGrpSpPr>
          <p:cNvPr id="12" name="组合 11"/>
          <p:cNvGrpSpPr/>
          <p:nvPr/>
        </p:nvGrpSpPr>
        <p:grpSpPr>
          <a:xfrm>
            <a:off x="3912870" y="4184015"/>
            <a:ext cx="6063615" cy="1987550"/>
            <a:chOff x="6162" y="6589"/>
            <a:chExt cx="9549" cy="3130"/>
          </a:xfrm>
        </p:grpSpPr>
        <p:grpSp>
          <p:nvGrpSpPr>
            <p:cNvPr id="10" name="组合 9"/>
            <p:cNvGrpSpPr/>
            <p:nvPr/>
          </p:nvGrpSpPr>
          <p:grpSpPr>
            <a:xfrm>
              <a:off x="6162" y="7399"/>
              <a:ext cx="5794" cy="1360"/>
              <a:chOff x="6162" y="7399"/>
              <a:chExt cx="5794" cy="1360"/>
            </a:xfrm>
          </p:grpSpPr>
          <p:grpSp>
            <p:nvGrpSpPr>
              <p:cNvPr id="22" name="组合 21"/>
              <p:cNvGrpSpPr/>
              <p:nvPr/>
            </p:nvGrpSpPr>
            <p:grpSpPr>
              <a:xfrm rot="0">
                <a:off x="6162" y="7399"/>
                <a:ext cx="5794" cy="1360"/>
                <a:chOff x="11732" y="6237"/>
                <a:chExt cx="5252" cy="1360"/>
              </a:xfrm>
            </p:grpSpPr>
            <p:sp>
              <p:nvSpPr>
                <p:cNvPr id="19" name="圆角矩形 18"/>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标注 20"/>
                <p:cNvSpPr/>
                <p:nvPr/>
              </p:nvSpPr>
              <p:spPr>
                <a:xfrm>
                  <a:off x="11732" y="6237"/>
                  <a:ext cx="5252" cy="1361"/>
                </a:xfrm>
                <a:prstGeom prst="wedgeRoundRectCallout">
                  <a:avLst>
                    <a:gd name="adj1" fmla="val 62823"/>
                    <a:gd name="adj2" fmla="val -14952"/>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6373" y="7471"/>
                <a:ext cx="5236" cy="1016"/>
              </a:xfrm>
              <a:prstGeom prst="rect">
                <a:avLst/>
              </a:prstGeom>
              <a:noFill/>
            </p:spPr>
            <p:txBody>
              <a:bodyPr wrap="square" rtlCol="0">
                <a:spAutoFit/>
              </a:bodyPr>
              <a:p>
                <a:pPr algn="l">
                  <a:lnSpc>
                    <a:spcPct val="150000"/>
                  </a:lnSpc>
                </a:pPr>
                <a:r>
                  <a:rPr lang="zh-CN" altLang="en-US" sz="2400"/>
                  <a:t>你知道了哪些数学信息？</a:t>
                </a:r>
                <a:endParaRPr lang="zh-CN" altLang="en-US" sz="2400"/>
              </a:p>
            </p:txBody>
          </p:sp>
        </p:grpSp>
        <p:pic>
          <p:nvPicPr>
            <p:cNvPr id="11" name="图片 10" descr="图片175"/>
            <p:cNvPicPr>
              <a:picLocks noChangeAspect="1"/>
            </p:cNvPicPr>
            <p:nvPr/>
          </p:nvPicPr>
          <p:blipFill>
            <a:blip r:embed="rId6"/>
            <a:stretch>
              <a:fillRect/>
            </a:stretch>
          </p:blipFill>
          <p:spPr>
            <a:xfrm flipH="1">
              <a:off x="13133" y="6589"/>
              <a:ext cx="2578" cy="313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7" name="文本框 26"/>
          <p:cNvSpPr txBox="1"/>
          <p:nvPr/>
        </p:nvSpPr>
        <p:spPr>
          <a:xfrm>
            <a:off x="1286510" y="3170555"/>
            <a:ext cx="461518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500mL</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稀释液平均分成</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份</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框 27"/>
          <p:cNvSpPr txBox="1"/>
          <p:nvPr/>
        </p:nvSpPr>
        <p:spPr>
          <a:xfrm>
            <a:off x="1274445" y="4023360"/>
            <a:ext cx="467487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每份是：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500÷5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100(mL)</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文本框 28"/>
          <p:cNvSpPr txBox="1"/>
          <p:nvPr/>
        </p:nvSpPr>
        <p:spPr>
          <a:xfrm>
            <a:off x="1294765" y="4879975"/>
            <a:ext cx="450215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浓缩液有：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mL)</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1281430" y="5697220"/>
            <a:ext cx="391160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水有：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400</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mL)</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8190230" y="3242945"/>
            <a:ext cx="546735" cy="422275"/>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8190230" y="3665220"/>
            <a:ext cx="546735" cy="42227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8190230" y="4090035"/>
            <a:ext cx="546735" cy="42227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8190230" y="4512310"/>
            <a:ext cx="546735" cy="42227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8190230" y="4937125"/>
            <a:ext cx="546735" cy="42227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913370" y="5547995"/>
            <a:ext cx="116014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500mL</a:t>
            </a:r>
            <a:endParaRPr lang="en-US" altLang="zh-CN" sz="2400">
              <a:latin typeface="微软雅黑" panose="020B0503020204020204" pitchFamily="34" charset="-122"/>
              <a:ea typeface="微软雅黑" panose="020B0503020204020204" pitchFamily="34" charset="-122"/>
            </a:endParaRPr>
          </a:p>
        </p:txBody>
      </p:sp>
      <p:sp>
        <p:nvSpPr>
          <p:cNvPr id="47117" name="左大括号 47116"/>
          <p:cNvSpPr/>
          <p:nvPr/>
        </p:nvSpPr>
        <p:spPr>
          <a:xfrm>
            <a:off x="7833360" y="3665220"/>
            <a:ext cx="252000" cy="1692000"/>
          </a:xfrm>
          <a:prstGeom prst="leftBrace">
            <a:avLst>
              <a:gd name="adj1" fmla="val 93348"/>
              <a:gd name="adj2" fmla="val 50000"/>
            </a:avLst>
          </a:prstGeom>
          <a:noFill/>
          <a:ln w="349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0" name="文本框 9"/>
          <p:cNvSpPr txBox="1"/>
          <p:nvPr/>
        </p:nvSpPr>
        <p:spPr>
          <a:xfrm>
            <a:off x="6021705" y="4300855"/>
            <a:ext cx="1706880" cy="460375"/>
          </a:xfrm>
          <a:prstGeom prst="rect">
            <a:avLst/>
          </a:prstGeom>
          <a:noFill/>
        </p:spPr>
        <p:txBody>
          <a:bodyPr wrap="none" rtlCol="0">
            <a:spAutoFit/>
          </a:bodyPr>
          <a:p>
            <a:r>
              <a:rPr lang="zh-CN" altLang="en-US" sz="2400"/>
              <a:t>水占的份数</a:t>
            </a:r>
            <a:endParaRPr lang="zh-CN" altLang="en-US" sz="2400"/>
          </a:p>
        </p:txBody>
      </p:sp>
      <p:sp>
        <p:nvSpPr>
          <p:cNvPr id="11" name="左大括号 10"/>
          <p:cNvSpPr/>
          <p:nvPr/>
        </p:nvSpPr>
        <p:spPr>
          <a:xfrm rot="10800000">
            <a:off x="8830555" y="3234850"/>
            <a:ext cx="180000" cy="432000"/>
          </a:xfrm>
          <a:prstGeom prst="leftBrace">
            <a:avLst>
              <a:gd name="adj1" fmla="val 93348"/>
              <a:gd name="adj2" fmla="val 50000"/>
            </a:avLst>
          </a:prstGeom>
          <a:noFill/>
          <a:ln w="349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2" name="文本框 11"/>
          <p:cNvSpPr txBox="1"/>
          <p:nvPr/>
        </p:nvSpPr>
        <p:spPr>
          <a:xfrm>
            <a:off x="9165590" y="3204845"/>
            <a:ext cx="2316480" cy="460375"/>
          </a:xfrm>
          <a:prstGeom prst="rect">
            <a:avLst/>
          </a:prstGeom>
          <a:noFill/>
        </p:spPr>
        <p:txBody>
          <a:bodyPr wrap="none" rtlCol="0">
            <a:spAutoFit/>
          </a:bodyPr>
          <a:p>
            <a:r>
              <a:rPr lang="zh-CN" altLang="en-US" sz="2400"/>
              <a:t>浓缩液占的份数</a:t>
            </a:r>
            <a:endParaRPr lang="zh-CN" altLang="en-US" sz="2400"/>
          </a:p>
        </p:txBody>
      </p:sp>
      <p:sp>
        <p:nvSpPr>
          <p:cNvPr id="13" name="文本框 12"/>
          <p:cNvSpPr txBox="1"/>
          <p:nvPr/>
        </p:nvSpPr>
        <p:spPr>
          <a:xfrm>
            <a:off x="8041005" y="2654935"/>
            <a:ext cx="8445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857885" y="2235835"/>
            <a:ext cx="1490345" cy="549275"/>
            <a:chOff x="1151" y="4374"/>
            <a:chExt cx="2347" cy="865"/>
          </a:xfrm>
        </p:grpSpPr>
        <p:sp>
          <p:nvSpPr>
            <p:cNvPr id="17" name="圆角矩形 16"/>
            <p:cNvSpPr/>
            <p:nvPr/>
          </p:nvSpPr>
          <p:spPr>
            <a:xfrm>
              <a:off x="1151" y="4374"/>
              <a:ext cx="2347" cy="865"/>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1435" y="4442"/>
              <a:ext cx="1728" cy="725"/>
            </a:xfrm>
            <a:prstGeom prst="rect">
              <a:avLst/>
            </a:prstGeom>
            <a:noFill/>
          </p:spPr>
          <p:txBody>
            <a:bodyPr wrap="none" rtlCol="0">
              <a:spAutoFit/>
            </a:bodyPr>
            <a:p>
              <a:r>
                <a:rPr lang="zh-CN" altLang="en-US" sz="2400"/>
                <a:t>方法一</a:t>
              </a:r>
              <a:endParaRPr lang="zh-CN" altLang="en-US" sz="2400"/>
            </a:p>
          </p:txBody>
        </p:sp>
      </p:grpSp>
      <p:grpSp>
        <p:nvGrpSpPr>
          <p:cNvPr id="21" name="组合 20"/>
          <p:cNvGrpSpPr/>
          <p:nvPr/>
        </p:nvGrpSpPr>
        <p:grpSpPr>
          <a:xfrm>
            <a:off x="2250440" y="923925"/>
            <a:ext cx="7125335" cy="1263650"/>
            <a:chOff x="3544" y="1455"/>
            <a:chExt cx="11221" cy="1990"/>
          </a:xfrm>
        </p:grpSpPr>
        <p:sp>
          <p:nvSpPr>
            <p:cNvPr id="19" name="文本框 18"/>
            <p:cNvSpPr txBox="1"/>
            <p:nvPr/>
          </p:nvSpPr>
          <p:spPr>
            <a:xfrm>
              <a:off x="4435" y="1717"/>
              <a:ext cx="10331" cy="1598"/>
            </a:xfrm>
            <a:prstGeom prst="rect">
              <a:avLst/>
            </a:prstGeom>
            <a:noFill/>
          </p:spPr>
          <p:txBody>
            <a:bodyPr wrap="square" rtlCol="0" anchor="t">
              <a:spAutoFit/>
            </a:bodyPr>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的比配制了一瓶</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500mL</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的稀释液，</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其中浓缩液和水的体积分别是多少？</a:t>
              </a:r>
              <a:endParaRPr lang="zh-CN" altLang="en-US" sz="2400"/>
            </a:p>
          </p:txBody>
        </p:sp>
        <p:sp>
          <p:nvSpPr>
            <p:cNvPr id="20" name="圆角矩形 19"/>
            <p:cNvSpPr/>
            <p:nvPr/>
          </p:nvSpPr>
          <p:spPr>
            <a:xfrm>
              <a:off x="3544" y="1455"/>
              <a:ext cx="10609" cy="1990"/>
            </a:xfrm>
            <a:prstGeom prst="roundRect">
              <a:avLst/>
            </a:prstGeom>
            <a:noFill/>
            <a:ln w="60325" cmpd="dbl">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2" name="文本框 2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ppt_y</p:attrName>
                                        </p:attrNameLst>
                                      </p:cBhvr>
                                      <p:tavLst>
                                        <p:tav tm="0">
                                          <p:val>
                                            <p:strVal val="#ppt_y+#ppt_h*1.125000"/>
                                          </p:val>
                                        </p:tav>
                                        <p:tav tm="100000">
                                          <p:val>
                                            <p:strVal val="#ppt_y"/>
                                          </p:val>
                                        </p:tav>
                                      </p:tavLst>
                                    </p:anim>
                                    <p:animEffect transition="in" filter="wipe(up)">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p:tgtEl>
                                          <p:spTgt spid="13"/>
                                        </p:tgtEl>
                                        <p:attrNameLst>
                                          <p:attrName>ppt_y</p:attrName>
                                        </p:attrNameLst>
                                      </p:cBhvr>
                                      <p:tavLst>
                                        <p:tav tm="0">
                                          <p:val>
                                            <p:strVal val="#ppt_y+#ppt_h*1.125000"/>
                                          </p:val>
                                        </p:tav>
                                        <p:tav tm="100000">
                                          <p:val>
                                            <p:strVal val="#ppt_y"/>
                                          </p:val>
                                        </p:tav>
                                      </p:tavLst>
                                    </p:anim>
                                    <p:animEffect transition="in" filter="wipe(up)">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7117"/>
                                        </p:tgtEl>
                                        <p:attrNameLst>
                                          <p:attrName>style.visibility</p:attrName>
                                        </p:attrNameLst>
                                      </p:cBhvr>
                                      <p:to>
                                        <p:strVal val="visible"/>
                                      </p:to>
                                    </p:set>
                                    <p:animEffect transition="in" filter="wipe(left)">
                                      <p:cBhvr>
                                        <p:cTn id="52" dur="500"/>
                                        <p:tgtEl>
                                          <p:spTgt spid="47117"/>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p:tgtEl>
                                          <p:spTgt spid="10"/>
                                        </p:tgtEl>
                                        <p:attrNameLst>
                                          <p:attrName>ppt_y</p:attrName>
                                        </p:attrNameLst>
                                      </p:cBhvr>
                                      <p:tavLst>
                                        <p:tav tm="0">
                                          <p:val>
                                            <p:strVal val="#ppt_y+#ppt_h*1.125000"/>
                                          </p:val>
                                        </p:tav>
                                        <p:tav tm="100000">
                                          <p:val>
                                            <p:strVal val="#ppt_y"/>
                                          </p:val>
                                        </p:tav>
                                      </p:tavLst>
                                    </p:anim>
                                    <p:animEffect transition="in" filter="wipe(up)">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right)">
                                      <p:cBhvr>
                                        <p:cTn id="63" dur="500"/>
                                        <p:tgtEl>
                                          <p:spTgt spid="11"/>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p:tgtEl>
                                          <p:spTgt spid="12"/>
                                        </p:tgtEl>
                                        <p:attrNameLst>
                                          <p:attrName>ppt_y</p:attrName>
                                        </p:attrNameLst>
                                      </p:cBhvr>
                                      <p:tavLst>
                                        <p:tav tm="0">
                                          <p:val>
                                            <p:strVal val="#ppt_y+#ppt_h*1.125000"/>
                                          </p:val>
                                        </p:tav>
                                        <p:tav tm="100000">
                                          <p:val>
                                            <p:strVal val="#ppt_y"/>
                                          </p:val>
                                        </p:tav>
                                      </p:tavLst>
                                    </p:anim>
                                    <p:animEffect transition="in" filter="wipe(up)">
                                      <p:cBhvr>
                                        <p:cTn id="69" dur="500"/>
                                        <p:tgtEl>
                                          <p:spTgt spid="12"/>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left)">
                                      <p:cBhvr>
                                        <p:cTn id="74" dur="500"/>
                                        <p:tgtEl>
                                          <p:spTgt spid="28"/>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left)">
                                      <p:cBhvr>
                                        <p:cTn id="79" dur="500"/>
                                        <p:tgtEl>
                                          <p:spTgt spid="29"/>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wipe(left)">
                                      <p:cBhvr>
                                        <p:cTn id="8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4" grpId="0" bldLvl="0" animBg="1"/>
      <p:bldP spid="5" grpId="0" bldLvl="0" animBg="1"/>
      <p:bldP spid="6" grpId="0" bldLvl="0" animBg="1"/>
      <p:bldP spid="7" grpId="0" bldLvl="0" animBg="1"/>
      <p:bldP spid="8" grpId="0" bldLvl="0" animBg="1"/>
      <p:bldP spid="13" grpId="0"/>
      <p:bldP spid="9" grpId="0"/>
      <p:bldP spid="10"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7" name="文本框 26"/>
          <p:cNvSpPr txBox="1"/>
          <p:nvPr/>
        </p:nvSpPr>
        <p:spPr>
          <a:xfrm>
            <a:off x="1286510" y="3048635"/>
            <a:ext cx="461518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500mL</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稀释液平均分成</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份</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8190230" y="3242945"/>
            <a:ext cx="546735" cy="422275"/>
          </a:xfrm>
          <a:prstGeom prst="rect">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8190230" y="3665220"/>
            <a:ext cx="546735" cy="42227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8190230" y="4090035"/>
            <a:ext cx="546735" cy="42227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8190230" y="4512310"/>
            <a:ext cx="546735" cy="42227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8190230" y="4937125"/>
            <a:ext cx="546735" cy="42227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913370" y="5547995"/>
            <a:ext cx="116014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500mL</a:t>
            </a:r>
            <a:endParaRPr lang="en-US" altLang="zh-CN" sz="2400">
              <a:latin typeface="微软雅黑" panose="020B0503020204020204" pitchFamily="34" charset="-122"/>
              <a:ea typeface="微软雅黑" panose="020B0503020204020204" pitchFamily="34" charset="-122"/>
            </a:endParaRPr>
          </a:p>
        </p:txBody>
      </p:sp>
      <p:sp>
        <p:nvSpPr>
          <p:cNvPr id="47117" name="左大括号 47116"/>
          <p:cNvSpPr/>
          <p:nvPr/>
        </p:nvSpPr>
        <p:spPr>
          <a:xfrm>
            <a:off x="7833360" y="3665220"/>
            <a:ext cx="252000" cy="1692000"/>
          </a:xfrm>
          <a:prstGeom prst="leftBrace">
            <a:avLst>
              <a:gd name="adj1" fmla="val 93348"/>
              <a:gd name="adj2" fmla="val 50000"/>
            </a:avLst>
          </a:prstGeom>
          <a:noFill/>
          <a:ln w="349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0" name="文本框 9"/>
          <p:cNvSpPr txBox="1"/>
          <p:nvPr/>
        </p:nvSpPr>
        <p:spPr>
          <a:xfrm>
            <a:off x="6021705" y="4300855"/>
            <a:ext cx="1706880" cy="460375"/>
          </a:xfrm>
          <a:prstGeom prst="rect">
            <a:avLst/>
          </a:prstGeom>
          <a:noFill/>
        </p:spPr>
        <p:txBody>
          <a:bodyPr wrap="none" rtlCol="0">
            <a:spAutoFit/>
          </a:bodyPr>
          <a:p>
            <a:r>
              <a:rPr lang="zh-CN" altLang="en-US" sz="2400"/>
              <a:t>水占的份数</a:t>
            </a:r>
            <a:endParaRPr lang="zh-CN" altLang="en-US" sz="2400"/>
          </a:p>
        </p:txBody>
      </p:sp>
      <p:sp>
        <p:nvSpPr>
          <p:cNvPr id="11" name="左大括号 10"/>
          <p:cNvSpPr/>
          <p:nvPr/>
        </p:nvSpPr>
        <p:spPr>
          <a:xfrm rot="10800000">
            <a:off x="8830555" y="3234850"/>
            <a:ext cx="180000" cy="432000"/>
          </a:xfrm>
          <a:prstGeom prst="leftBrace">
            <a:avLst>
              <a:gd name="adj1" fmla="val 93348"/>
              <a:gd name="adj2" fmla="val 50000"/>
            </a:avLst>
          </a:prstGeom>
          <a:noFill/>
          <a:ln w="349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2" name="文本框 11"/>
          <p:cNvSpPr txBox="1"/>
          <p:nvPr/>
        </p:nvSpPr>
        <p:spPr>
          <a:xfrm>
            <a:off x="9165590" y="3204845"/>
            <a:ext cx="2316480" cy="460375"/>
          </a:xfrm>
          <a:prstGeom prst="rect">
            <a:avLst/>
          </a:prstGeom>
          <a:noFill/>
        </p:spPr>
        <p:txBody>
          <a:bodyPr wrap="none" rtlCol="0">
            <a:spAutoFit/>
          </a:bodyPr>
          <a:p>
            <a:r>
              <a:rPr lang="zh-CN" altLang="en-US" sz="2400"/>
              <a:t>浓缩液占的份数</a:t>
            </a:r>
            <a:endParaRPr lang="zh-CN" altLang="en-US" sz="2400"/>
          </a:p>
        </p:txBody>
      </p:sp>
      <p:sp>
        <p:nvSpPr>
          <p:cNvPr id="13" name="文本框 12"/>
          <p:cNvSpPr txBox="1"/>
          <p:nvPr/>
        </p:nvSpPr>
        <p:spPr>
          <a:xfrm>
            <a:off x="8041005" y="2654935"/>
            <a:ext cx="8445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1"/>
          <p:cNvGrpSpPr/>
          <p:nvPr/>
        </p:nvGrpSpPr>
        <p:grpSpPr>
          <a:xfrm>
            <a:off x="857885" y="2260600"/>
            <a:ext cx="1490345" cy="549275"/>
            <a:chOff x="1151" y="4374"/>
            <a:chExt cx="2347" cy="865"/>
          </a:xfrm>
        </p:grpSpPr>
        <p:sp>
          <p:nvSpPr>
            <p:cNvPr id="3" name="圆角矩形 2"/>
            <p:cNvSpPr/>
            <p:nvPr/>
          </p:nvSpPr>
          <p:spPr>
            <a:xfrm>
              <a:off x="1151" y="4374"/>
              <a:ext cx="2347" cy="865"/>
            </a:xfrm>
            <a:prstGeom prst="roundRect">
              <a:avLst/>
            </a:prstGeom>
            <a:solidFill>
              <a:srgbClr val="FFC0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1435" y="4442"/>
              <a:ext cx="1728" cy="725"/>
            </a:xfrm>
            <a:prstGeom prst="rect">
              <a:avLst/>
            </a:prstGeom>
            <a:noFill/>
          </p:spPr>
          <p:txBody>
            <a:bodyPr wrap="none" rtlCol="0">
              <a:spAutoFit/>
            </a:bodyPr>
            <a:p>
              <a:r>
                <a:rPr lang="zh-CN" altLang="en-US" sz="2400"/>
                <a:t>方法二</a:t>
              </a:r>
              <a:endParaRPr lang="zh-CN" altLang="en-US" sz="2400"/>
            </a:p>
          </p:txBody>
        </p:sp>
      </p:grpSp>
      <p:grpSp>
        <p:nvGrpSpPr>
          <p:cNvPr id="36" name="组合 35"/>
          <p:cNvGrpSpPr/>
          <p:nvPr/>
        </p:nvGrpSpPr>
        <p:grpSpPr>
          <a:xfrm>
            <a:off x="1294765" y="3318510"/>
            <a:ext cx="3200400" cy="1706245"/>
            <a:chOff x="2039" y="5658"/>
            <a:chExt cx="5040" cy="2687"/>
          </a:xfrm>
        </p:grpSpPr>
        <p:sp>
          <p:nvSpPr>
            <p:cNvPr id="15" name="文本框 14"/>
            <p:cNvSpPr txBox="1"/>
            <p:nvPr/>
          </p:nvSpPr>
          <p:spPr>
            <a:xfrm>
              <a:off x="2039" y="5658"/>
              <a:ext cx="4128" cy="2470"/>
            </a:xfrm>
            <a:prstGeom prst="rect">
              <a:avLst/>
            </a:prstGeom>
            <a:noFill/>
          </p:spPr>
          <p:txBody>
            <a:bodyPr wrap="none" rtlCol="0">
              <a:spAutoFit/>
            </a:bodyPr>
            <a:p>
              <a:pPr>
                <a:lnSpc>
                  <a:spcPct val="200000"/>
                </a:lnSpc>
              </a:pPr>
              <a:r>
                <a:rPr lang="zh-CN" altLang="en-US" sz="2400"/>
                <a:t>浓缩液占总体积的</a:t>
              </a:r>
              <a:endParaRPr lang="zh-CN" altLang="en-US" sz="2400"/>
            </a:p>
            <a:p>
              <a:pPr>
                <a:lnSpc>
                  <a:spcPct val="200000"/>
                </a:lnSpc>
              </a:pPr>
              <a:r>
                <a:rPr lang="zh-CN" altLang="en-US" sz="2400"/>
                <a:t>水占总体积的</a:t>
              </a:r>
              <a:endParaRPr lang="zh-CN" altLang="en-US" sz="2400"/>
            </a:p>
          </p:txBody>
        </p:sp>
        <p:grpSp>
          <p:nvGrpSpPr>
            <p:cNvPr id="20" name="组合 19"/>
            <p:cNvGrpSpPr/>
            <p:nvPr/>
          </p:nvGrpSpPr>
          <p:grpSpPr>
            <a:xfrm>
              <a:off x="5179" y="7214"/>
              <a:ext cx="908" cy="1131"/>
              <a:chOff x="6235" y="5054"/>
              <a:chExt cx="908" cy="1131"/>
            </a:xfrm>
          </p:grpSpPr>
          <p:sp>
            <p:nvSpPr>
              <p:cNvPr id="23" name="Text Box 7"/>
              <p:cNvSpPr txBox="1"/>
              <p:nvPr/>
            </p:nvSpPr>
            <p:spPr>
              <a:xfrm>
                <a:off x="6235" y="5054"/>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1" name="Line 8"/>
              <p:cNvSpPr/>
              <p:nvPr/>
            </p:nvSpPr>
            <p:spPr>
              <a:xfrm>
                <a:off x="6235" y="5529"/>
                <a:ext cx="568" cy="0"/>
              </a:xfrm>
              <a:prstGeom prst="line">
                <a:avLst/>
              </a:prstGeom>
              <a:ln w="25400" cap="flat" cmpd="sng">
                <a:solidFill>
                  <a:schemeClr val="tx1"/>
                </a:solidFill>
                <a:prstDash val="solid"/>
                <a:headEnd type="none" w="med" len="med"/>
                <a:tailEnd type="none" w="med" len="med"/>
              </a:ln>
            </p:spPr>
          </p:sp>
        </p:grpSp>
        <p:grpSp>
          <p:nvGrpSpPr>
            <p:cNvPr id="22" name="组合 21"/>
            <p:cNvGrpSpPr/>
            <p:nvPr/>
          </p:nvGrpSpPr>
          <p:grpSpPr>
            <a:xfrm>
              <a:off x="6171" y="6094"/>
              <a:ext cx="908" cy="1131"/>
              <a:chOff x="6235" y="4790"/>
              <a:chExt cx="908" cy="1131"/>
            </a:xfrm>
          </p:grpSpPr>
          <p:sp>
            <p:nvSpPr>
              <p:cNvPr id="24" name="Text Box 7"/>
              <p:cNvSpPr txBox="1"/>
              <p:nvPr/>
            </p:nvSpPr>
            <p:spPr>
              <a:xfrm>
                <a:off x="6235" y="4790"/>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5" name="Line 8"/>
              <p:cNvSpPr/>
              <p:nvPr/>
            </p:nvSpPr>
            <p:spPr>
              <a:xfrm>
                <a:off x="6235" y="5265"/>
                <a:ext cx="568" cy="0"/>
              </a:xfrm>
              <a:prstGeom prst="line">
                <a:avLst/>
              </a:prstGeom>
              <a:ln w="25400" cap="flat" cmpd="sng">
                <a:solidFill>
                  <a:schemeClr val="tx1"/>
                </a:solidFill>
                <a:prstDash val="solid"/>
                <a:headEnd type="none" w="med" len="med"/>
                <a:tailEnd type="none" w="med" len="med"/>
              </a:ln>
            </p:spPr>
          </p:sp>
        </p:grpSp>
      </p:grpSp>
      <p:grpSp>
        <p:nvGrpSpPr>
          <p:cNvPr id="35" name="组合 34"/>
          <p:cNvGrpSpPr/>
          <p:nvPr/>
        </p:nvGrpSpPr>
        <p:grpSpPr>
          <a:xfrm>
            <a:off x="1294765" y="5060950"/>
            <a:ext cx="4502150" cy="717550"/>
            <a:chOff x="2039" y="7946"/>
            <a:chExt cx="7090" cy="1130"/>
          </a:xfrm>
        </p:grpSpPr>
        <p:sp>
          <p:nvSpPr>
            <p:cNvPr id="26" name="文本框 25"/>
            <p:cNvSpPr txBox="1"/>
            <p:nvPr/>
          </p:nvSpPr>
          <p:spPr>
            <a:xfrm>
              <a:off x="2039" y="8021"/>
              <a:ext cx="7090"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浓缩液有：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500</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az-Cyrl-AZ"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mL)</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1" name="组合 30"/>
            <p:cNvGrpSpPr/>
            <p:nvPr/>
          </p:nvGrpSpPr>
          <p:grpSpPr>
            <a:xfrm>
              <a:off x="5831" y="7946"/>
              <a:ext cx="908" cy="1131"/>
              <a:chOff x="6235" y="4838"/>
              <a:chExt cx="908" cy="1131"/>
            </a:xfrm>
          </p:grpSpPr>
          <p:sp>
            <p:nvSpPr>
              <p:cNvPr id="32" name="Text Box 7"/>
              <p:cNvSpPr txBox="1"/>
              <p:nvPr/>
            </p:nvSpPr>
            <p:spPr>
              <a:xfrm>
                <a:off x="6235" y="48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3" name="Line 8"/>
              <p:cNvSpPr/>
              <p:nvPr/>
            </p:nvSpPr>
            <p:spPr>
              <a:xfrm>
                <a:off x="6235" y="5313"/>
                <a:ext cx="568" cy="0"/>
              </a:xfrm>
              <a:prstGeom prst="line">
                <a:avLst/>
              </a:prstGeom>
              <a:ln w="25400" cap="flat" cmpd="sng">
                <a:solidFill>
                  <a:schemeClr val="tx1"/>
                </a:solidFill>
                <a:prstDash val="solid"/>
                <a:headEnd type="none" w="med" len="med"/>
                <a:tailEnd type="none" w="med" len="med"/>
              </a:ln>
            </p:spPr>
          </p:sp>
        </p:grpSp>
      </p:grpSp>
      <p:grpSp>
        <p:nvGrpSpPr>
          <p:cNvPr id="34" name="组合 33"/>
          <p:cNvGrpSpPr/>
          <p:nvPr/>
        </p:nvGrpSpPr>
        <p:grpSpPr>
          <a:xfrm>
            <a:off x="1281430" y="5835650"/>
            <a:ext cx="4514850" cy="717550"/>
            <a:chOff x="2018" y="8926"/>
            <a:chExt cx="7110" cy="1130"/>
          </a:xfrm>
        </p:grpSpPr>
        <p:sp>
          <p:nvSpPr>
            <p:cNvPr id="37" name="文本框 36"/>
            <p:cNvSpPr txBox="1"/>
            <p:nvPr/>
          </p:nvSpPr>
          <p:spPr>
            <a:xfrm>
              <a:off x="2018" y="9020"/>
              <a:ext cx="7111"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水有：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500</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az-Cyrl-AZ"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mL)</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8" name="组合 37"/>
            <p:cNvGrpSpPr/>
            <p:nvPr/>
          </p:nvGrpSpPr>
          <p:grpSpPr>
            <a:xfrm>
              <a:off x="4875" y="8926"/>
              <a:ext cx="908" cy="1131"/>
              <a:chOff x="6235" y="4838"/>
              <a:chExt cx="908" cy="1131"/>
            </a:xfrm>
          </p:grpSpPr>
          <p:sp>
            <p:nvSpPr>
              <p:cNvPr id="39" name="Text Box 7"/>
              <p:cNvSpPr txBox="1"/>
              <p:nvPr/>
            </p:nvSpPr>
            <p:spPr>
              <a:xfrm>
                <a:off x="6235" y="48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40" name="Line 8"/>
              <p:cNvSpPr/>
              <p:nvPr/>
            </p:nvSpPr>
            <p:spPr>
              <a:xfrm>
                <a:off x="6235" y="5313"/>
                <a:ext cx="568" cy="0"/>
              </a:xfrm>
              <a:prstGeom prst="line">
                <a:avLst/>
              </a:prstGeom>
              <a:ln w="25400" cap="flat" cmpd="sng">
                <a:solidFill>
                  <a:schemeClr val="tx1"/>
                </a:solidFill>
                <a:prstDash val="solid"/>
                <a:headEnd type="none" w="med" len="med"/>
                <a:tailEnd type="none" w="med" len="med"/>
              </a:ln>
            </p:spPr>
          </p:sp>
        </p:grpSp>
      </p:grpSp>
      <p:grpSp>
        <p:nvGrpSpPr>
          <p:cNvPr id="42" name="组合 41"/>
          <p:cNvGrpSpPr/>
          <p:nvPr/>
        </p:nvGrpSpPr>
        <p:grpSpPr>
          <a:xfrm>
            <a:off x="2250440" y="923925"/>
            <a:ext cx="7125335" cy="1263650"/>
            <a:chOff x="3544" y="1455"/>
            <a:chExt cx="11221" cy="1990"/>
          </a:xfrm>
        </p:grpSpPr>
        <p:sp>
          <p:nvSpPr>
            <p:cNvPr id="19" name="文本框 18"/>
            <p:cNvSpPr txBox="1"/>
            <p:nvPr/>
          </p:nvSpPr>
          <p:spPr>
            <a:xfrm>
              <a:off x="4435" y="1717"/>
              <a:ext cx="10331" cy="1598"/>
            </a:xfrm>
            <a:prstGeom prst="rect">
              <a:avLst/>
            </a:prstGeom>
            <a:noFill/>
          </p:spPr>
          <p:txBody>
            <a:bodyPr wrap="square" rtlCol="0" anchor="t">
              <a:spAutoFit/>
            </a:bodyPr>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的比配制了一瓶</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500mL</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的稀释液，</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其中浓缩液和水的体积分别是多少？</a:t>
              </a:r>
              <a:endParaRPr lang="zh-CN" altLang="en-US" sz="2400"/>
            </a:p>
          </p:txBody>
        </p:sp>
        <p:sp>
          <p:nvSpPr>
            <p:cNvPr id="41" name="圆角矩形 40"/>
            <p:cNvSpPr/>
            <p:nvPr/>
          </p:nvSpPr>
          <p:spPr>
            <a:xfrm>
              <a:off x="3544" y="1455"/>
              <a:ext cx="10609" cy="1990"/>
            </a:xfrm>
            <a:prstGeom prst="roundRect">
              <a:avLst/>
            </a:prstGeom>
            <a:noFill/>
            <a:ln w="60325" cmpd="dbl">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 name="文本框 42"/>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p:tgtEl>
                                          <p:spTgt spid="27"/>
                                        </p:tgtEl>
                                        <p:attrNameLst>
                                          <p:attrName>ppt_y</p:attrName>
                                        </p:attrNameLst>
                                      </p:cBhvr>
                                      <p:tavLst>
                                        <p:tav tm="0">
                                          <p:val>
                                            <p:strVal val="#ppt_y+#ppt_h*1.125000"/>
                                          </p:val>
                                        </p:tav>
                                        <p:tav tm="100000">
                                          <p:val>
                                            <p:strVal val="#ppt_y"/>
                                          </p:val>
                                        </p:tav>
                                      </p:tavLst>
                                    </p:anim>
                                    <p:animEffect transition="in" filter="wipe(up)">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p:tgtEl>
                                          <p:spTgt spid="36"/>
                                        </p:tgtEl>
                                        <p:attrNameLst>
                                          <p:attrName>ppt_y</p:attrName>
                                        </p:attrNameLst>
                                      </p:cBhvr>
                                      <p:tavLst>
                                        <p:tav tm="0">
                                          <p:val>
                                            <p:strVal val="#ppt_y+#ppt_h*1.125000"/>
                                          </p:val>
                                        </p:tav>
                                        <p:tav tm="100000">
                                          <p:val>
                                            <p:strVal val="#ppt_y"/>
                                          </p:val>
                                        </p:tav>
                                      </p:tavLst>
                                    </p:anim>
                                    <p:animEffect transition="in" filter="wipe(up)">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ppt_y</p:attrName>
                                        </p:attrNameLst>
                                      </p:cBhvr>
                                      <p:tavLst>
                                        <p:tav tm="0">
                                          <p:val>
                                            <p:strVal val="#ppt_y+#ppt_h*1.125000"/>
                                          </p:val>
                                        </p:tav>
                                        <p:tav tm="100000">
                                          <p:val>
                                            <p:strVal val="#ppt_y"/>
                                          </p:val>
                                        </p:tav>
                                      </p:tavLst>
                                    </p:anim>
                                    <p:animEffect transition="in" filter="wipe(up)">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p:tgtEl>
                                          <p:spTgt spid="34"/>
                                        </p:tgtEl>
                                        <p:attrNameLst>
                                          <p:attrName>ppt_y</p:attrName>
                                        </p:attrNameLst>
                                      </p:cBhvr>
                                      <p:tavLst>
                                        <p:tav tm="0">
                                          <p:val>
                                            <p:strVal val="#ppt_y+#ppt_h*1.125000"/>
                                          </p:val>
                                        </p:tav>
                                        <p:tav tm="100000">
                                          <p:val>
                                            <p:strVal val="#ppt_y"/>
                                          </p:val>
                                        </p:tav>
                                      </p:tavLst>
                                    </p:anim>
                                    <p:animEffect transition="in" filter="wipe(up)">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6" name="文本框 15"/>
          <p:cNvSpPr txBox="1"/>
          <p:nvPr/>
        </p:nvSpPr>
        <p:spPr>
          <a:xfrm>
            <a:off x="4375150" y="3154045"/>
            <a:ext cx="389318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浓缩液体积：水的体积</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870325" y="3712210"/>
            <a:ext cx="389318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　　　）：（　　　）</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856355" y="4397375"/>
            <a:ext cx="389318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　　　）：（　　　）</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815840" y="4394835"/>
            <a:ext cx="361950"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670040" y="4394835"/>
            <a:ext cx="361950"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668520" y="3731895"/>
            <a:ext cx="1336675"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516370" y="3723005"/>
            <a:ext cx="1259205"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400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448050" y="5490845"/>
            <a:ext cx="655955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答：浓缩液有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100mL</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，水有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400mL</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2434590" y="1109980"/>
            <a:ext cx="7125335" cy="1263650"/>
            <a:chOff x="3544" y="1455"/>
            <a:chExt cx="11221" cy="1990"/>
          </a:xfrm>
        </p:grpSpPr>
        <p:sp>
          <p:nvSpPr>
            <p:cNvPr id="7" name="文本框 6"/>
            <p:cNvSpPr txBox="1"/>
            <p:nvPr/>
          </p:nvSpPr>
          <p:spPr>
            <a:xfrm>
              <a:off x="4435" y="1717"/>
              <a:ext cx="10331" cy="1598"/>
            </a:xfrm>
            <a:prstGeom prst="rect">
              <a:avLst/>
            </a:prstGeom>
            <a:noFill/>
          </p:spPr>
          <p:txBody>
            <a:bodyPr wrap="square" rtlCol="0" anchor="t">
              <a:spAutoFit/>
            </a:bodyPr>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的比配制了一瓶</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500mL</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的稀释液，</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其中浓缩液和水的体积分别是多少？</a:t>
              </a:r>
              <a:endParaRPr lang="zh-CN" altLang="en-US" sz="2400"/>
            </a:p>
          </p:txBody>
        </p:sp>
        <p:sp>
          <p:nvSpPr>
            <p:cNvPr id="8" name="圆角矩形 7"/>
            <p:cNvSpPr/>
            <p:nvPr/>
          </p:nvSpPr>
          <p:spPr>
            <a:xfrm>
              <a:off x="3544" y="1455"/>
              <a:ext cx="10609" cy="1990"/>
            </a:xfrm>
            <a:prstGeom prst="roundRect">
              <a:avLst/>
            </a:prstGeom>
            <a:noFill/>
            <a:ln w="60325" cmpd="dbl">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a:off x="1220470" y="2875280"/>
            <a:ext cx="2002378" cy="549275"/>
            <a:chOff x="1151" y="4374"/>
            <a:chExt cx="2399" cy="865"/>
          </a:xfrm>
        </p:grpSpPr>
        <p:sp>
          <p:nvSpPr>
            <p:cNvPr id="10" name="圆角矩形 9"/>
            <p:cNvSpPr/>
            <p:nvPr/>
          </p:nvSpPr>
          <p:spPr>
            <a:xfrm>
              <a:off x="1151" y="4374"/>
              <a:ext cx="2347" cy="865"/>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1345" y="4442"/>
              <a:ext cx="2205" cy="725"/>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sym typeface="+mn-ea"/>
                </a:rPr>
                <a:t>回顾与反思</a:t>
              </a:r>
              <a:endParaRPr lang="zh-CN" altLang="en-US" sz="2400"/>
            </a:p>
          </p:txBody>
        </p:sp>
      </p:grpSp>
      <p:sp>
        <p:nvSpPr>
          <p:cNvPr id="11" name="文本框 10"/>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p:bldP spid="22" grpId="0"/>
      <p:bldP spid="3" grpId="0"/>
      <p:bldP spid="4" grpId="0"/>
      <p:bldP spid="25"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997710" y="1071880"/>
            <a:ext cx="7854950" cy="1198880"/>
          </a:xfrm>
          <a:prstGeom prst="rect">
            <a:avLst/>
          </a:prstGeom>
          <a:noFill/>
        </p:spPr>
        <p:txBody>
          <a:bodyPr wrap="none" rtlCol="0" anchor="t">
            <a:spAutoFit/>
          </a:bodyPr>
          <a:p>
            <a:pPr lvl="0"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六一班和六二班订</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少年智力开发报</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的人数比是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两个班共订</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49</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份。两个班各订了多少份？</a:t>
            </a:r>
            <a:endParaRPr lang="zh-CN" altLang="en-US" sz="2400"/>
          </a:p>
        </p:txBody>
      </p:sp>
      <p:sp>
        <p:nvSpPr>
          <p:cNvPr id="4" name="文本框 3"/>
          <p:cNvSpPr txBox="1"/>
          <p:nvPr/>
        </p:nvSpPr>
        <p:spPr>
          <a:xfrm>
            <a:off x="5330825" y="2547620"/>
            <a:ext cx="1530985" cy="460375"/>
          </a:xfrm>
          <a:prstGeom prst="rect">
            <a:avLst/>
          </a:prstGeom>
          <a:noFill/>
        </p:spPr>
        <p:txBody>
          <a:bodyPr wrap="none" rtlCol="0" anchor="t">
            <a:spAutoFit/>
          </a:bodyPr>
          <a:p>
            <a:r>
              <a:rPr lang="en-US" altLang="zh-CN" sz="2400">
                <a:solidFill>
                  <a:schemeClr val="tx2"/>
                </a:solidFill>
                <a:latin typeface="微软雅黑" panose="020B0503020204020204" pitchFamily="34" charset="-122"/>
                <a:ea typeface="微软雅黑" panose="020B0503020204020204" pitchFamily="34" charset="-122"/>
                <a:sym typeface="+mn-ea"/>
              </a:rPr>
              <a:t>3 + 4 = 7</a:t>
            </a:r>
            <a:endParaRPr lang="zh-CN" altLang="en-US" sz="240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917440" y="3352800"/>
            <a:ext cx="1547495" cy="718185"/>
            <a:chOff x="4559" y="7946"/>
            <a:chExt cx="2437" cy="1131"/>
          </a:xfrm>
        </p:grpSpPr>
        <p:sp>
          <p:nvSpPr>
            <p:cNvPr id="26" name="文本框 25"/>
            <p:cNvSpPr txBox="1"/>
            <p:nvPr/>
          </p:nvSpPr>
          <p:spPr>
            <a:xfrm>
              <a:off x="4559" y="8021"/>
              <a:ext cx="2437"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49 </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az-Cyrl-AZ"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1" name="组合 30"/>
            <p:cNvGrpSpPr/>
            <p:nvPr/>
          </p:nvGrpSpPr>
          <p:grpSpPr>
            <a:xfrm>
              <a:off x="5831" y="7946"/>
              <a:ext cx="908" cy="1131"/>
              <a:chOff x="6235" y="4838"/>
              <a:chExt cx="908" cy="1131"/>
            </a:xfrm>
          </p:grpSpPr>
          <p:sp>
            <p:nvSpPr>
              <p:cNvPr id="32" name="Text Box 7"/>
              <p:cNvSpPr txBox="1"/>
              <p:nvPr/>
            </p:nvSpPr>
            <p:spPr>
              <a:xfrm>
                <a:off x="6235" y="48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33" name="Line 8"/>
              <p:cNvSpPr/>
              <p:nvPr/>
            </p:nvSpPr>
            <p:spPr>
              <a:xfrm>
                <a:off x="6235" y="5313"/>
                <a:ext cx="568" cy="0"/>
              </a:xfrm>
              <a:prstGeom prst="line">
                <a:avLst/>
              </a:prstGeom>
              <a:ln w="25400" cap="flat" cmpd="sng">
                <a:solidFill>
                  <a:schemeClr val="tx1"/>
                </a:solidFill>
                <a:prstDash val="solid"/>
                <a:headEnd type="none" w="med" len="med"/>
                <a:tailEnd type="none" w="med" len="med"/>
              </a:ln>
            </p:spPr>
          </p:sp>
        </p:grpSp>
      </p:grpSp>
      <p:sp>
        <p:nvSpPr>
          <p:cNvPr id="5" name="文本框 4"/>
          <p:cNvSpPr txBox="1"/>
          <p:nvPr/>
        </p:nvSpPr>
        <p:spPr>
          <a:xfrm>
            <a:off x="6085840" y="3424555"/>
            <a:ext cx="184912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21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（份）</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4932680" y="4368165"/>
            <a:ext cx="1547495" cy="718185"/>
            <a:chOff x="4559" y="7946"/>
            <a:chExt cx="2437" cy="1131"/>
          </a:xfrm>
        </p:grpSpPr>
        <p:sp>
          <p:nvSpPr>
            <p:cNvPr id="7" name="文本框 6"/>
            <p:cNvSpPr txBox="1"/>
            <p:nvPr/>
          </p:nvSpPr>
          <p:spPr>
            <a:xfrm>
              <a:off x="4559" y="8021"/>
              <a:ext cx="2437"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49 </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az-Cyrl-AZ"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5831" y="7946"/>
              <a:ext cx="908" cy="1131"/>
              <a:chOff x="6235" y="4838"/>
              <a:chExt cx="908" cy="1131"/>
            </a:xfrm>
          </p:grpSpPr>
          <p:sp>
            <p:nvSpPr>
              <p:cNvPr id="9" name="Text Box 7"/>
              <p:cNvSpPr txBox="1"/>
              <p:nvPr/>
            </p:nvSpPr>
            <p:spPr>
              <a:xfrm>
                <a:off x="6235" y="48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10" name="Line 8"/>
              <p:cNvSpPr/>
              <p:nvPr/>
            </p:nvSpPr>
            <p:spPr>
              <a:xfrm>
                <a:off x="6235" y="5313"/>
                <a:ext cx="568" cy="0"/>
              </a:xfrm>
              <a:prstGeom prst="line">
                <a:avLst/>
              </a:prstGeom>
              <a:ln w="25400" cap="flat" cmpd="sng">
                <a:solidFill>
                  <a:schemeClr val="tx1"/>
                </a:solidFill>
                <a:prstDash val="solid"/>
                <a:headEnd type="none" w="med" len="med"/>
                <a:tailEnd type="none" w="med" len="med"/>
              </a:ln>
            </p:spPr>
          </p:sp>
        </p:grpSp>
      </p:grpSp>
      <p:sp>
        <p:nvSpPr>
          <p:cNvPr id="11" name="文本框 10"/>
          <p:cNvSpPr txBox="1"/>
          <p:nvPr/>
        </p:nvSpPr>
        <p:spPr>
          <a:xfrm>
            <a:off x="6101080" y="4439920"/>
            <a:ext cx="184912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28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（份）</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3588385" y="5383530"/>
            <a:ext cx="5737860" cy="460375"/>
          </a:xfrm>
          <a:prstGeom prst="rect">
            <a:avLst/>
          </a:prstGeom>
          <a:noFill/>
        </p:spPr>
        <p:txBody>
          <a:bodyPr wrap="none" rtlCol="0">
            <a:spAutoFit/>
          </a:bodyPr>
          <a:p>
            <a:r>
              <a:rPr lang="zh-CN" altLang="en-US" sz="2400"/>
              <a:t>答：六一班订了</a:t>
            </a:r>
            <a:r>
              <a:rPr lang="en-US" altLang="zh-CN" sz="2400"/>
              <a:t>21</a:t>
            </a:r>
            <a:r>
              <a:rPr lang="zh-CN" altLang="en-US" sz="2400"/>
              <a:t>份，六二班订了</a:t>
            </a:r>
            <a:r>
              <a:rPr lang="en-US" altLang="zh-CN" sz="2400"/>
              <a:t>28</a:t>
            </a:r>
            <a:r>
              <a:rPr lang="zh-CN" altLang="en-US" sz="2400"/>
              <a:t>份。</a:t>
            </a:r>
            <a:endParaRPr lang="zh-CN" altLang="en-US" sz="2400"/>
          </a:p>
        </p:txBody>
      </p:sp>
      <p:grpSp>
        <p:nvGrpSpPr>
          <p:cNvPr id="25" name="组合 24"/>
          <p:cNvGrpSpPr/>
          <p:nvPr/>
        </p:nvGrpSpPr>
        <p:grpSpPr>
          <a:xfrm>
            <a:off x="1435100" y="2435860"/>
            <a:ext cx="2851150" cy="659130"/>
            <a:chOff x="2260" y="3836"/>
            <a:chExt cx="4490" cy="1038"/>
          </a:xfrm>
        </p:grpSpPr>
        <p:pic>
          <p:nvPicPr>
            <p:cNvPr id="14" name="图片 13"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50806" b="25500"/>
            <a:stretch>
              <a:fillRect/>
            </a:stretch>
          </p:blipFill>
          <p:spPr>
            <a:xfrm flipV="1">
              <a:off x="2260" y="3836"/>
              <a:ext cx="4490" cy="1038"/>
            </a:xfrm>
            <a:prstGeom prst="rect">
              <a:avLst/>
            </a:prstGeom>
          </p:spPr>
        </p:pic>
        <p:grpSp>
          <p:nvGrpSpPr>
            <p:cNvPr id="18" name="组合 17"/>
            <p:cNvGrpSpPr/>
            <p:nvPr/>
          </p:nvGrpSpPr>
          <p:grpSpPr>
            <a:xfrm>
              <a:off x="2577" y="4009"/>
              <a:ext cx="3358" cy="724"/>
              <a:chOff x="2577" y="4009"/>
              <a:chExt cx="3358" cy="724"/>
            </a:xfrm>
          </p:grpSpPr>
          <p:sp>
            <p:nvSpPr>
              <p:cNvPr id="16" name="文本框 15"/>
              <p:cNvSpPr txBox="1"/>
              <p:nvPr/>
            </p:nvSpPr>
            <p:spPr>
              <a:xfrm>
                <a:off x="2577" y="4009"/>
                <a:ext cx="584"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1</a:t>
                </a:r>
                <a:endParaRPr lang="en-US" altLang="zh-CN" sz="2400" b="1">
                  <a:latin typeface="微软雅黑" panose="020B0503020204020204" pitchFamily="34" charset="-122"/>
                  <a:ea typeface="微软雅黑" panose="020B0503020204020204" pitchFamily="34" charset="-122"/>
                </a:endParaRPr>
              </a:p>
            </p:txBody>
          </p:sp>
          <p:sp>
            <p:nvSpPr>
              <p:cNvPr id="17" name="文本框 16"/>
              <p:cNvSpPr txBox="1"/>
              <p:nvPr/>
            </p:nvSpPr>
            <p:spPr>
              <a:xfrm>
                <a:off x="4207" y="4009"/>
                <a:ext cx="1728" cy="725"/>
              </a:xfrm>
              <a:prstGeom prst="rect">
                <a:avLst/>
              </a:prstGeom>
              <a:noFill/>
            </p:spPr>
            <p:txBody>
              <a:bodyPr wrap="none" rtlCol="0">
                <a:spAutoFit/>
              </a:bodyPr>
              <a:p>
                <a:r>
                  <a:rPr lang="zh-CN" altLang="en-US" sz="2400"/>
                  <a:t>总份数</a:t>
                </a:r>
                <a:endParaRPr lang="zh-CN" altLang="en-US" sz="2400"/>
              </a:p>
            </p:txBody>
          </p:sp>
        </p:grpSp>
      </p:grpSp>
      <p:grpSp>
        <p:nvGrpSpPr>
          <p:cNvPr id="27" name="组合 26"/>
          <p:cNvGrpSpPr/>
          <p:nvPr/>
        </p:nvGrpSpPr>
        <p:grpSpPr>
          <a:xfrm>
            <a:off x="1450340" y="3296920"/>
            <a:ext cx="2851150" cy="715010"/>
            <a:chOff x="2284" y="5192"/>
            <a:chExt cx="4490" cy="1126"/>
          </a:xfrm>
        </p:grpSpPr>
        <p:pic>
          <p:nvPicPr>
            <p:cNvPr id="15" name="图片 14"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74315"/>
            <a:stretch>
              <a:fillRect/>
            </a:stretch>
          </p:blipFill>
          <p:spPr>
            <a:xfrm flipV="1">
              <a:off x="2284" y="5192"/>
              <a:ext cx="4490" cy="1126"/>
            </a:xfrm>
            <a:prstGeom prst="rect">
              <a:avLst/>
            </a:prstGeom>
          </p:spPr>
        </p:pic>
        <p:grpSp>
          <p:nvGrpSpPr>
            <p:cNvPr id="19" name="组合 18"/>
            <p:cNvGrpSpPr/>
            <p:nvPr/>
          </p:nvGrpSpPr>
          <p:grpSpPr>
            <a:xfrm>
              <a:off x="2625" y="5437"/>
              <a:ext cx="3358" cy="725"/>
              <a:chOff x="2577" y="4009"/>
              <a:chExt cx="3358" cy="725"/>
            </a:xfrm>
          </p:grpSpPr>
          <p:sp>
            <p:nvSpPr>
              <p:cNvPr id="20" name="文本框 19"/>
              <p:cNvSpPr txBox="1"/>
              <p:nvPr/>
            </p:nvSpPr>
            <p:spPr>
              <a:xfrm>
                <a:off x="2577" y="4009"/>
                <a:ext cx="584"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2</a:t>
                </a:r>
                <a:endParaRPr lang="en-US" altLang="zh-CN" sz="2400" b="1">
                  <a:latin typeface="微软雅黑" panose="020B0503020204020204" pitchFamily="34" charset="-122"/>
                  <a:ea typeface="微软雅黑" panose="020B0503020204020204" pitchFamily="34" charset="-122"/>
                </a:endParaRPr>
              </a:p>
            </p:txBody>
          </p:sp>
          <p:sp>
            <p:nvSpPr>
              <p:cNvPr id="21" name="文本框 20"/>
              <p:cNvSpPr txBox="1"/>
              <p:nvPr/>
            </p:nvSpPr>
            <p:spPr>
              <a:xfrm>
                <a:off x="4207" y="4009"/>
                <a:ext cx="1728" cy="725"/>
              </a:xfrm>
              <a:prstGeom prst="rect">
                <a:avLst/>
              </a:prstGeom>
              <a:noFill/>
            </p:spPr>
            <p:txBody>
              <a:bodyPr wrap="none" rtlCol="0">
                <a:spAutoFit/>
              </a:bodyPr>
              <a:p>
                <a:r>
                  <a:rPr lang="zh-CN" altLang="en-US" sz="2400"/>
                  <a:t>六一班</a:t>
                </a:r>
                <a:endParaRPr lang="zh-CN" altLang="en-US" sz="2400"/>
              </a:p>
            </p:txBody>
          </p:sp>
        </p:grpSp>
      </p:grpSp>
      <p:grpSp>
        <p:nvGrpSpPr>
          <p:cNvPr id="28" name="组合 27"/>
          <p:cNvGrpSpPr/>
          <p:nvPr/>
        </p:nvGrpSpPr>
        <p:grpSpPr>
          <a:xfrm>
            <a:off x="1450340" y="4302760"/>
            <a:ext cx="2851150" cy="669290"/>
            <a:chOff x="2284" y="6776"/>
            <a:chExt cx="4490" cy="1054"/>
          </a:xfrm>
        </p:grpSpPr>
        <p:pic>
          <p:nvPicPr>
            <p:cNvPr id="13" name="图片 12"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26407" b="49546"/>
            <a:stretch>
              <a:fillRect/>
            </a:stretch>
          </p:blipFill>
          <p:spPr>
            <a:xfrm flipV="1">
              <a:off x="2284" y="6776"/>
              <a:ext cx="4490" cy="1054"/>
            </a:xfrm>
            <a:prstGeom prst="rect">
              <a:avLst/>
            </a:prstGeom>
          </p:spPr>
        </p:pic>
        <p:grpSp>
          <p:nvGrpSpPr>
            <p:cNvPr id="22" name="组合 21"/>
            <p:cNvGrpSpPr/>
            <p:nvPr/>
          </p:nvGrpSpPr>
          <p:grpSpPr>
            <a:xfrm>
              <a:off x="2625" y="6942"/>
              <a:ext cx="3358" cy="725"/>
              <a:chOff x="2577" y="4009"/>
              <a:chExt cx="3358" cy="725"/>
            </a:xfrm>
          </p:grpSpPr>
          <p:sp>
            <p:nvSpPr>
              <p:cNvPr id="23" name="文本框 22"/>
              <p:cNvSpPr txBox="1"/>
              <p:nvPr/>
            </p:nvSpPr>
            <p:spPr>
              <a:xfrm>
                <a:off x="2577" y="4009"/>
                <a:ext cx="584"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3</a:t>
                </a:r>
                <a:endParaRPr lang="en-US" altLang="zh-CN" sz="2400" b="1">
                  <a:latin typeface="微软雅黑" panose="020B0503020204020204" pitchFamily="34" charset="-122"/>
                  <a:ea typeface="微软雅黑" panose="020B0503020204020204" pitchFamily="34" charset="-122"/>
                </a:endParaRPr>
              </a:p>
            </p:txBody>
          </p:sp>
          <p:sp>
            <p:nvSpPr>
              <p:cNvPr id="24" name="文本框 23"/>
              <p:cNvSpPr txBox="1"/>
              <p:nvPr/>
            </p:nvSpPr>
            <p:spPr>
              <a:xfrm>
                <a:off x="4207" y="4009"/>
                <a:ext cx="1728" cy="725"/>
              </a:xfrm>
              <a:prstGeom prst="rect">
                <a:avLst/>
              </a:prstGeom>
              <a:noFill/>
            </p:spPr>
            <p:txBody>
              <a:bodyPr wrap="none" rtlCol="0">
                <a:spAutoFit/>
              </a:bodyPr>
              <a:p>
                <a:r>
                  <a:rPr lang="zh-CN" altLang="en-US" sz="2400"/>
                  <a:t>六二班</a:t>
                </a:r>
                <a:endParaRPr lang="zh-CN" altLang="en-US" sz="240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ppt_y</p:attrName>
                                        </p:attrNameLst>
                                      </p:cBhvr>
                                      <p:tavLst>
                                        <p:tav tm="0">
                                          <p:val>
                                            <p:strVal val="#ppt_y+#ppt_h*1.125000"/>
                                          </p:val>
                                        </p:tav>
                                        <p:tav tm="100000">
                                          <p:val>
                                            <p:strVal val="#ppt_y"/>
                                          </p:val>
                                        </p:tav>
                                      </p:tavLst>
                                    </p:anim>
                                    <p:animEffect transition="in" filter="wipe(up)">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p:tgtEl>
                                          <p:spTgt spid="5"/>
                                        </p:tgtEl>
                                        <p:attrNameLst>
                                          <p:attrName>ppt_y</p:attrName>
                                        </p:attrNameLst>
                                      </p:cBhvr>
                                      <p:tavLst>
                                        <p:tav tm="0">
                                          <p:val>
                                            <p:strVal val="#ppt_y+#ppt_h*1.125000"/>
                                          </p:val>
                                        </p:tav>
                                        <p:tav tm="100000">
                                          <p:val>
                                            <p:strVal val="#ppt_y"/>
                                          </p:val>
                                        </p:tav>
                                      </p:tavLst>
                                    </p:anim>
                                    <p:animEffect transition="in" filter="wipe(up)">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p:tgtEl>
                                          <p:spTgt spid="6"/>
                                        </p:tgtEl>
                                        <p:attrNameLst>
                                          <p:attrName>ppt_y</p:attrName>
                                        </p:attrNameLst>
                                      </p:cBhvr>
                                      <p:tavLst>
                                        <p:tav tm="0">
                                          <p:val>
                                            <p:strVal val="#ppt_y+#ppt_h*1.125000"/>
                                          </p:val>
                                        </p:tav>
                                        <p:tav tm="100000">
                                          <p:val>
                                            <p:strVal val="#ppt_y"/>
                                          </p:val>
                                        </p:tav>
                                      </p:tavLst>
                                    </p:anim>
                                    <p:animEffect transition="in" filter="wipe(up)">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p:tgtEl>
                                          <p:spTgt spid="11"/>
                                        </p:tgtEl>
                                        <p:attrNameLst>
                                          <p:attrName>ppt_y</p:attrName>
                                        </p:attrNameLst>
                                      </p:cBhvr>
                                      <p:tavLst>
                                        <p:tav tm="0">
                                          <p:val>
                                            <p:strVal val="#ppt_y+#ppt_h*1.125000"/>
                                          </p:val>
                                        </p:tav>
                                        <p:tav tm="100000">
                                          <p:val>
                                            <p:strVal val="#ppt_y"/>
                                          </p:val>
                                        </p:tav>
                                      </p:tavLst>
                                    </p:anim>
                                    <p:animEffect transition="in" filter="wipe(up)">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p:tgtEl>
                                          <p:spTgt spid="12"/>
                                        </p:tgtEl>
                                        <p:attrNameLst>
                                          <p:attrName>ppt_y</p:attrName>
                                        </p:attrNameLst>
                                      </p:cBhvr>
                                      <p:tavLst>
                                        <p:tav tm="0">
                                          <p:val>
                                            <p:strVal val="#ppt_y+#ppt_h*1.125000"/>
                                          </p:val>
                                        </p:tav>
                                        <p:tav tm="100000">
                                          <p:val>
                                            <p:strVal val="#ppt_y"/>
                                          </p:val>
                                        </p:tav>
                                      </p:tavLst>
                                    </p:anim>
                                    <p:animEffect transition="in" filter="wipe(up)">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857885" y="1290955"/>
            <a:ext cx="10471785" cy="1014730"/>
          </a:xfrm>
          <a:prstGeom prst="rect">
            <a:avLst/>
          </a:prstGeom>
          <a:noFill/>
        </p:spPr>
        <p:txBody>
          <a:bodyPr wrap="none" rtlCol="0" anchor="t">
            <a:spAutoFit/>
          </a:bodyPr>
          <a:p>
            <a:pPr>
              <a:spcBef>
                <a:spcPct val="50000"/>
              </a:spcBef>
              <a:buClr>
                <a:schemeClr val="bg1"/>
              </a:buCl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一种什锦糖是由奶糖、水果糖、和酥糖按照</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混合成的。要配制这样的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spcBef>
                <a:spcPct val="50000"/>
              </a:spcBef>
              <a:buClr>
                <a:schemeClr val="bg1"/>
              </a:buCl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什锦糖</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千克，需要奶糖、水果糖、和酥糖各多少千克？</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9" name="组合 28"/>
          <p:cNvGrpSpPr/>
          <p:nvPr/>
        </p:nvGrpSpPr>
        <p:grpSpPr>
          <a:xfrm>
            <a:off x="2289810" y="2522855"/>
            <a:ext cx="1715770" cy="721995"/>
            <a:chOff x="3509" y="3332"/>
            <a:chExt cx="2702" cy="1137"/>
          </a:xfrm>
        </p:grpSpPr>
        <p:sp>
          <p:nvSpPr>
            <p:cNvPr id="9" name="右箭头 8"/>
            <p:cNvSpPr/>
            <p:nvPr/>
          </p:nvSpPr>
          <p:spPr>
            <a:xfrm>
              <a:off x="3509" y="3332"/>
              <a:ext cx="2457" cy="1137"/>
            </a:xfrm>
            <a:prstGeom prst="rightArrow">
              <a:avLst>
                <a:gd name="adj1" fmla="val 73011"/>
                <a:gd name="adj2" fmla="val 50000"/>
              </a:avLst>
            </a:prstGeom>
            <a:solidFill>
              <a:srgbClr val="92D050"/>
            </a:solidFill>
            <a:ln w="25400">
              <a:solidFill>
                <a:srgbClr val="00B050"/>
              </a:solidFill>
            </a:ln>
            <a:effectLst>
              <a:outerShdw blurRad="101600" dist="101600" dir="18900000" algn="bl"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5"/>
            <p:cNvSpPr txBox="1">
              <a:spLocks noChangeArrowheads="1"/>
            </p:cNvSpPr>
            <p:nvPr/>
          </p:nvSpPr>
          <p:spPr bwMode="auto">
            <a:xfrm>
              <a:off x="3593" y="3420"/>
              <a:ext cx="2618" cy="841"/>
            </a:xfrm>
            <a:prstGeom prst="rect">
              <a:avLst/>
            </a:prstGeom>
            <a:noFill/>
            <a:ln>
              <a:noFill/>
            </a:ln>
          </p:spPr>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总份数</a:t>
              </a:r>
              <a:endPar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
        <p:nvSpPr>
          <p:cNvPr id="5" name="文本框 4"/>
          <p:cNvSpPr txBox="1"/>
          <p:nvPr/>
        </p:nvSpPr>
        <p:spPr>
          <a:xfrm>
            <a:off x="4627245" y="2609215"/>
            <a:ext cx="2294255" cy="460375"/>
          </a:xfrm>
          <a:prstGeom prst="rect">
            <a:avLst/>
          </a:prstGeom>
          <a:noFill/>
        </p:spPr>
        <p:txBody>
          <a:bodyPr wrap="none" rtlCol="0" anchor="t">
            <a:spAutoFit/>
          </a:bodyPr>
          <a:p>
            <a:r>
              <a:rPr lang="en-US" altLang="zh-CN" sz="2400">
                <a:solidFill>
                  <a:schemeClr val="tx2"/>
                </a:solidFill>
                <a:latin typeface="微软雅黑" panose="020B0503020204020204" pitchFamily="34" charset="-122"/>
                <a:ea typeface="微软雅黑" panose="020B0503020204020204" pitchFamily="34" charset="-122"/>
                <a:sym typeface="+mn-ea"/>
              </a:rPr>
              <a:t>3 + 5 + 2 = 10</a:t>
            </a:r>
            <a:endParaRPr lang="zh-CN" altLang="en-US" sz="2400">
              <a:latin typeface="微软雅黑" panose="020B0503020204020204" pitchFamily="34" charset="-122"/>
              <a:ea typeface="微软雅黑" panose="020B0503020204020204" pitchFamily="34" charset="-122"/>
            </a:endParaRPr>
          </a:p>
        </p:txBody>
      </p:sp>
      <p:grpSp>
        <p:nvGrpSpPr>
          <p:cNvPr id="7" name="组合 6"/>
          <p:cNvGrpSpPr/>
          <p:nvPr/>
        </p:nvGrpSpPr>
        <p:grpSpPr>
          <a:xfrm>
            <a:off x="4362450" y="3372485"/>
            <a:ext cx="1547495" cy="718185"/>
            <a:chOff x="4223" y="7946"/>
            <a:chExt cx="2437" cy="1131"/>
          </a:xfrm>
        </p:grpSpPr>
        <p:sp>
          <p:nvSpPr>
            <p:cNvPr id="8" name="文本框 7"/>
            <p:cNvSpPr txBox="1"/>
            <p:nvPr/>
          </p:nvSpPr>
          <p:spPr>
            <a:xfrm>
              <a:off x="4223" y="8021"/>
              <a:ext cx="2437"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500 </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az-Cyrl-AZ"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5687" y="7946"/>
              <a:ext cx="908" cy="1131"/>
              <a:chOff x="6091" y="4838"/>
              <a:chExt cx="908" cy="1131"/>
            </a:xfrm>
          </p:grpSpPr>
          <p:sp>
            <p:nvSpPr>
              <p:cNvPr id="32" name="Text Box 7"/>
              <p:cNvSpPr txBox="1"/>
              <p:nvPr/>
            </p:nvSpPr>
            <p:spPr>
              <a:xfrm>
                <a:off x="6091" y="48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11" name="Line 8"/>
              <p:cNvSpPr/>
              <p:nvPr/>
            </p:nvSpPr>
            <p:spPr>
              <a:xfrm>
                <a:off x="6235" y="5313"/>
                <a:ext cx="568" cy="0"/>
              </a:xfrm>
              <a:prstGeom prst="line">
                <a:avLst/>
              </a:prstGeom>
              <a:ln w="25400" cap="flat" cmpd="sng">
                <a:solidFill>
                  <a:schemeClr val="tx1"/>
                </a:solidFill>
                <a:prstDash val="solid"/>
                <a:headEnd type="none" w="med" len="med"/>
                <a:tailEnd type="none" w="med" len="med"/>
              </a:ln>
            </p:spPr>
          </p:sp>
        </p:grpSp>
      </p:grpSp>
      <p:sp>
        <p:nvSpPr>
          <p:cNvPr id="15" name="文本框 14"/>
          <p:cNvSpPr txBox="1"/>
          <p:nvPr/>
        </p:nvSpPr>
        <p:spPr>
          <a:xfrm>
            <a:off x="5744210" y="3444240"/>
            <a:ext cx="2332355"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（千克）</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4349750" y="4230370"/>
            <a:ext cx="1547495" cy="718185"/>
            <a:chOff x="4223" y="7946"/>
            <a:chExt cx="2437" cy="1131"/>
          </a:xfrm>
        </p:grpSpPr>
        <p:sp>
          <p:nvSpPr>
            <p:cNvPr id="17" name="文本框 16"/>
            <p:cNvSpPr txBox="1"/>
            <p:nvPr/>
          </p:nvSpPr>
          <p:spPr>
            <a:xfrm>
              <a:off x="4223" y="8021"/>
              <a:ext cx="2437"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500 </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az-Cyrl-AZ"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 name="组合 17"/>
            <p:cNvGrpSpPr/>
            <p:nvPr/>
          </p:nvGrpSpPr>
          <p:grpSpPr>
            <a:xfrm>
              <a:off x="5687" y="7946"/>
              <a:ext cx="908" cy="1131"/>
              <a:chOff x="6091" y="4838"/>
              <a:chExt cx="908" cy="1131"/>
            </a:xfrm>
          </p:grpSpPr>
          <p:sp>
            <p:nvSpPr>
              <p:cNvPr id="22" name="Text Box 7"/>
              <p:cNvSpPr txBox="1"/>
              <p:nvPr/>
            </p:nvSpPr>
            <p:spPr>
              <a:xfrm>
                <a:off x="6091" y="48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23" name="Line 8"/>
              <p:cNvSpPr/>
              <p:nvPr/>
            </p:nvSpPr>
            <p:spPr>
              <a:xfrm>
                <a:off x="6235" y="5313"/>
                <a:ext cx="568" cy="0"/>
              </a:xfrm>
              <a:prstGeom prst="line">
                <a:avLst/>
              </a:prstGeom>
              <a:ln w="25400" cap="flat" cmpd="sng">
                <a:solidFill>
                  <a:schemeClr val="tx1"/>
                </a:solidFill>
                <a:prstDash val="solid"/>
                <a:headEnd type="none" w="med" len="med"/>
                <a:tailEnd type="none" w="med" len="med"/>
              </a:ln>
            </p:spPr>
          </p:sp>
        </p:grpSp>
      </p:grpSp>
      <p:sp>
        <p:nvSpPr>
          <p:cNvPr id="27" name="文本框 26"/>
          <p:cNvSpPr txBox="1"/>
          <p:nvPr/>
        </p:nvSpPr>
        <p:spPr>
          <a:xfrm>
            <a:off x="5731510" y="4302125"/>
            <a:ext cx="2332355"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250</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（千克）</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8" name="组合 27"/>
          <p:cNvGrpSpPr/>
          <p:nvPr/>
        </p:nvGrpSpPr>
        <p:grpSpPr>
          <a:xfrm>
            <a:off x="4349750" y="5064125"/>
            <a:ext cx="1547495" cy="718185"/>
            <a:chOff x="4223" y="7946"/>
            <a:chExt cx="2437" cy="1131"/>
          </a:xfrm>
        </p:grpSpPr>
        <p:sp>
          <p:nvSpPr>
            <p:cNvPr id="36" name="文本框 35"/>
            <p:cNvSpPr txBox="1"/>
            <p:nvPr/>
          </p:nvSpPr>
          <p:spPr>
            <a:xfrm>
              <a:off x="4223" y="8021"/>
              <a:ext cx="2437"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500 </a:t>
              </a:r>
              <a:r>
                <a:rPr lang="az-Cyrl-AZ" altLang="zh-CN"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a:t>
              </a:r>
              <a:r>
                <a:rPr lang="en-US" altLang="az-Cyrl-AZ" sz="2400" dirty="0">
                  <a:solidFill>
                    <a:schemeClr val="tx1"/>
                  </a:solidFill>
                  <a:latin typeface="Arial" panose="020B0604020202020204" pitchFamily="34" charset="0"/>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8" name="组合 37"/>
            <p:cNvGrpSpPr/>
            <p:nvPr/>
          </p:nvGrpSpPr>
          <p:grpSpPr>
            <a:xfrm>
              <a:off x="5687" y="7946"/>
              <a:ext cx="908" cy="1131"/>
              <a:chOff x="6091" y="4838"/>
              <a:chExt cx="908" cy="1131"/>
            </a:xfrm>
          </p:grpSpPr>
          <p:sp>
            <p:nvSpPr>
              <p:cNvPr id="39" name="Text Box 7"/>
              <p:cNvSpPr txBox="1"/>
              <p:nvPr/>
            </p:nvSpPr>
            <p:spPr>
              <a:xfrm>
                <a:off x="6091" y="483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40" name="Line 8"/>
              <p:cNvSpPr/>
              <p:nvPr/>
            </p:nvSpPr>
            <p:spPr>
              <a:xfrm>
                <a:off x="6235" y="5313"/>
                <a:ext cx="568" cy="0"/>
              </a:xfrm>
              <a:prstGeom prst="line">
                <a:avLst/>
              </a:prstGeom>
              <a:ln w="25400" cap="flat" cmpd="sng">
                <a:solidFill>
                  <a:schemeClr val="tx1"/>
                </a:solidFill>
                <a:prstDash val="solid"/>
                <a:headEnd type="none" w="med" len="med"/>
                <a:tailEnd type="none" w="med" len="med"/>
              </a:ln>
            </p:spPr>
          </p:sp>
        </p:grpSp>
      </p:grpSp>
      <p:sp>
        <p:nvSpPr>
          <p:cNvPr id="41" name="文本框 40"/>
          <p:cNvSpPr txBox="1"/>
          <p:nvPr/>
        </p:nvSpPr>
        <p:spPr>
          <a:xfrm>
            <a:off x="5731510" y="5135880"/>
            <a:ext cx="2332355"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（千克）</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8" name="组合 47"/>
          <p:cNvGrpSpPr/>
          <p:nvPr/>
        </p:nvGrpSpPr>
        <p:grpSpPr>
          <a:xfrm>
            <a:off x="2633345" y="4947920"/>
            <a:ext cx="1598930" cy="721360"/>
            <a:chOff x="14869" y="6111"/>
            <a:chExt cx="2518" cy="1136"/>
          </a:xfrm>
        </p:grpSpPr>
        <p:sp>
          <p:nvSpPr>
            <p:cNvPr id="46" name="右箭头 45"/>
            <p:cNvSpPr/>
            <p:nvPr/>
          </p:nvSpPr>
          <p:spPr>
            <a:xfrm>
              <a:off x="14869" y="6111"/>
              <a:ext cx="2457" cy="1137"/>
            </a:xfrm>
            <a:prstGeom prst="rightArrow">
              <a:avLst>
                <a:gd name="adj1" fmla="val 73011"/>
                <a:gd name="adj2" fmla="val 50000"/>
              </a:avLst>
            </a:prstGeom>
            <a:solidFill>
              <a:srgbClr val="00B0F0"/>
            </a:solidFill>
            <a:ln w="25400">
              <a:solidFill>
                <a:srgbClr val="33218F"/>
              </a:solidFill>
            </a:ln>
            <a:effectLst>
              <a:outerShdw blurRad="101600" dist="101600" dir="18900000" algn="bl"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a:spLocks noChangeArrowheads="1"/>
            </p:cNvSpPr>
            <p:nvPr/>
          </p:nvSpPr>
          <p:spPr bwMode="auto">
            <a:xfrm>
              <a:off x="15301" y="6187"/>
              <a:ext cx="2087" cy="841"/>
            </a:xfrm>
            <a:prstGeom prst="rect">
              <a:avLst/>
            </a:prstGeom>
            <a:noFill/>
            <a:ln>
              <a:noFill/>
            </a:ln>
          </p:spPr>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rPr>
                <a:t>酥糖</a:t>
              </a:r>
              <a:endParaRPr kumimoji="0" lang="zh-CN" altLang="en-US" sz="24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endParaRPr>
            </a:p>
          </p:txBody>
        </p:sp>
      </p:grpSp>
      <p:grpSp>
        <p:nvGrpSpPr>
          <p:cNvPr id="50" name="组合 49"/>
          <p:cNvGrpSpPr/>
          <p:nvPr/>
        </p:nvGrpSpPr>
        <p:grpSpPr>
          <a:xfrm>
            <a:off x="2536825" y="4104640"/>
            <a:ext cx="1695450" cy="721360"/>
            <a:chOff x="14392" y="8170"/>
            <a:chExt cx="2670" cy="1136"/>
          </a:xfrm>
        </p:grpSpPr>
        <p:sp>
          <p:nvSpPr>
            <p:cNvPr id="45" name="右箭头 44"/>
            <p:cNvSpPr/>
            <p:nvPr/>
          </p:nvSpPr>
          <p:spPr>
            <a:xfrm>
              <a:off x="14392" y="8170"/>
              <a:ext cx="2457" cy="1137"/>
            </a:xfrm>
            <a:prstGeom prst="rightArrow">
              <a:avLst>
                <a:gd name="adj1" fmla="val 73011"/>
                <a:gd name="adj2" fmla="val 50000"/>
              </a:avLst>
            </a:prstGeom>
            <a:solidFill>
              <a:schemeClr val="accent5">
                <a:lumMod val="60000"/>
                <a:lumOff val="40000"/>
              </a:schemeClr>
            </a:solidFill>
            <a:ln w="25400">
              <a:solidFill>
                <a:srgbClr val="8E2234"/>
              </a:solidFill>
            </a:ln>
            <a:effectLst>
              <a:outerShdw blurRad="101600" dist="101600" dir="18900000" algn="bl"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文本框 5"/>
            <p:cNvSpPr txBox="1">
              <a:spLocks noChangeArrowheads="1"/>
            </p:cNvSpPr>
            <p:nvPr/>
          </p:nvSpPr>
          <p:spPr bwMode="auto">
            <a:xfrm>
              <a:off x="14464" y="8281"/>
              <a:ext cx="2599" cy="841"/>
            </a:xfrm>
            <a:prstGeom prst="rect">
              <a:avLst/>
            </a:prstGeom>
            <a:noFill/>
            <a:ln>
              <a:noFill/>
            </a:ln>
          </p:spPr>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4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rPr>
                <a:t>水果糖</a:t>
              </a:r>
              <a:endParaRPr kumimoji="0" lang="zh-CN" altLang="zh-CN" sz="24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endParaRPr>
            </a:p>
          </p:txBody>
        </p:sp>
      </p:grpSp>
      <p:grpSp>
        <p:nvGrpSpPr>
          <p:cNvPr id="52" name="组合 51"/>
          <p:cNvGrpSpPr/>
          <p:nvPr/>
        </p:nvGrpSpPr>
        <p:grpSpPr>
          <a:xfrm>
            <a:off x="2408555" y="3307080"/>
            <a:ext cx="1559560" cy="721360"/>
            <a:chOff x="15116" y="3697"/>
            <a:chExt cx="2456" cy="1136"/>
          </a:xfrm>
        </p:grpSpPr>
        <p:sp>
          <p:nvSpPr>
            <p:cNvPr id="44" name="右箭头 43"/>
            <p:cNvSpPr/>
            <p:nvPr/>
          </p:nvSpPr>
          <p:spPr>
            <a:xfrm>
              <a:off x="15116" y="3697"/>
              <a:ext cx="2457" cy="1137"/>
            </a:xfrm>
            <a:prstGeom prst="rightArrow">
              <a:avLst>
                <a:gd name="adj1" fmla="val 73011"/>
                <a:gd name="adj2" fmla="val 50000"/>
              </a:avLst>
            </a:prstGeom>
            <a:solidFill>
              <a:srgbClr val="FFC000"/>
            </a:solidFill>
            <a:ln w="25400">
              <a:solidFill>
                <a:srgbClr val="94651B"/>
              </a:solidFill>
            </a:ln>
            <a:effectLst>
              <a:outerShdw blurRad="101600" dist="101600" dir="18900000" algn="bl"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文本框 5"/>
            <p:cNvSpPr txBox="1"/>
            <p:nvPr/>
          </p:nvSpPr>
          <p:spPr>
            <a:xfrm>
              <a:off x="15500" y="3845"/>
              <a:ext cx="1844" cy="841"/>
            </a:xfrm>
            <a:prstGeom prst="rect">
              <a:avLst/>
            </a:prstGeom>
            <a:noFill/>
            <a:ln w="9525">
              <a:noFill/>
            </a:ln>
          </p:spPr>
          <p:txBody>
            <a:bodyPr wrap="square">
              <a:spAutoFit/>
            </a:bodyPr>
            <a:p>
              <a:pPr eaLnBrk="1" hangingPunct="1">
                <a:lnSpc>
                  <a:spcPct val="120000"/>
                </a:lnSpc>
              </a:pPr>
              <a:r>
                <a:rPr lang="zh-CN" altLang="en-US" sz="2400" dirty="0">
                  <a:latin typeface="微软雅黑" panose="020B0503020204020204" pitchFamily="34" charset="-122"/>
                  <a:ea typeface="微软雅黑" panose="020B0503020204020204" pitchFamily="34" charset="-122"/>
                </a:rPr>
                <a:t>奶糖</a:t>
              </a:r>
              <a:endParaRPr lang="zh-CN" altLang="en-US" sz="2400" dirty="0">
                <a:latin typeface="微软雅黑" panose="020B0503020204020204" pitchFamily="34" charset="-122"/>
                <a:ea typeface="微软雅黑" panose="020B0503020204020204" pitchFamily="34" charset="-122"/>
              </a:endParaRPr>
            </a:p>
          </p:txBody>
        </p:sp>
      </p:grpSp>
      <p:sp>
        <p:nvSpPr>
          <p:cNvPr id="53" name="文本框 52"/>
          <p:cNvSpPr txBox="1"/>
          <p:nvPr/>
        </p:nvSpPr>
        <p:spPr>
          <a:xfrm>
            <a:off x="2752090" y="5921375"/>
            <a:ext cx="7884795" cy="460375"/>
          </a:xfrm>
          <a:prstGeom prst="rect">
            <a:avLst/>
          </a:prstGeom>
          <a:noFill/>
        </p:spPr>
        <p:txBody>
          <a:bodyPr wrap="none" rtlCol="0">
            <a:spAutoFit/>
          </a:bodyPr>
          <a:p>
            <a:pPr algn="l"/>
            <a:r>
              <a:rPr lang="zh-CN" altLang="en-US" sz="2400"/>
              <a:t>答：需要</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奶糖</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千克，水果糖</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千克，酥糖</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千克。</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from="(-#ppt_w/2)" to="(#ppt_x)" calcmode="lin" valueType="num">
                                      <p:cBhvr>
                                        <p:cTn id="7" dur="600" fill="hold">
                                          <p:stCondLst>
                                            <p:cond delay="0"/>
                                          </p:stCondLst>
                                        </p:cTn>
                                        <p:tgtEl>
                                          <p:spTgt spid="29"/>
                                        </p:tgtEl>
                                        <p:attrNameLst>
                                          <p:attrName>ppt_x</p:attrName>
                                        </p:attrNameLst>
                                      </p:cBhvr>
                                    </p:anim>
                                    <p:anim from="0" to="-1.0" calcmode="lin" valueType="num">
                                      <p:cBhvr>
                                        <p:cTn id="8" dur="200" decel="50000" autoRev="1" fill="hold">
                                          <p:stCondLst>
                                            <p:cond delay="600"/>
                                          </p:stCondLst>
                                        </p:cTn>
                                        <p:tgtEl>
                                          <p:spTgt spid="29"/>
                                        </p:tgtEl>
                                        <p:attrNameLst>
                                          <p:attrName>xshear</p:attrName>
                                        </p:attrNameLst>
                                      </p:cBhvr>
                                    </p:anim>
                                    <p:animScale>
                                      <p:cBhvr>
                                        <p:cTn id="9" dur="200" decel="100000" autoRev="1" fill="hold">
                                          <p:stCondLst>
                                            <p:cond delay="600"/>
                                          </p:stCondLst>
                                        </p:cTn>
                                        <p:tgtEl>
                                          <p:spTgt spid="29"/>
                                        </p:tgtEl>
                                      </p:cBhvr>
                                      <p:from x="100000" y="100000"/>
                                      <p:to x="80000" y="100000"/>
                                    </p:animScale>
                                    <p:anim by="(#ppt_h/3+#ppt_w*0.1)" calcmode="lin" valueType="num">
                                      <p:cBhvr additive="sum">
                                        <p:cTn id="10" dur="200" decel="100000" autoRev="1" fill="hold">
                                          <p:stCondLst>
                                            <p:cond delay="600"/>
                                          </p:stCondLst>
                                        </p:cTn>
                                        <p:tgtEl>
                                          <p:spTgt spid="29"/>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4"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 from="(-#ppt_w/2)" to="(#ppt_x)" calcmode="lin" valueType="num">
                                      <p:cBhvr>
                                        <p:cTn id="21" dur="600" fill="hold">
                                          <p:stCondLst>
                                            <p:cond delay="0"/>
                                          </p:stCondLst>
                                        </p:cTn>
                                        <p:tgtEl>
                                          <p:spTgt spid="52"/>
                                        </p:tgtEl>
                                        <p:attrNameLst>
                                          <p:attrName>ppt_x</p:attrName>
                                        </p:attrNameLst>
                                      </p:cBhvr>
                                    </p:anim>
                                    <p:anim from="0" to="-1.0" calcmode="lin" valueType="num">
                                      <p:cBhvr>
                                        <p:cTn id="22" dur="200" decel="50000" autoRev="1" fill="hold">
                                          <p:stCondLst>
                                            <p:cond delay="600"/>
                                          </p:stCondLst>
                                        </p:cTn>
                                        <p:tgtEl>
                                          <p:spTgt spid="52"/>
                                        </p:tgtEl>
                                        <p:attrNameLst>
                                          <p:attrName>xshear</p:attrName>
                                        </p:attrNameLst>
                                      </p:cBhvr>
                                    </p:anim>
                                    <p:animScale>
                                      <p:cBhvr>
                                        <p:cTn id="23" dur="200" decel="100000" autoRev="1" fill="hold">
                                          <p:stCondLst>
                                            <p:cond delay="600"/>
                                          </p:stCondLst>
                                        </p:cTn>
                                        <p:tgtEl>
                                          <p:spTgt spid="52"/>
                                        </p:tgtEl>
                                      </p:cBhvr>
                                      <p:from x="100000" y="100000"/>
                                      <p:to x="80000" y="100000"/>
                                    </p:animScale>
                                    <p:anim by="(#ppt_h/3+#ppt_w*0.1)" calcmode="lin" valueType="num">
                                      <p:cBhvr additive="sum">
                                        <p:cTn id="24" dur="200" decel="100000" autoRev="1" fill="hold">
                                          <p:stCondLst>
                                            <p:cond delay="600"/>
                                          </p:stCondLst>
                                        </p:cTn>
                                        <p:tgtEl>
                                          <p:spTgt spid="52"/>
                                        </p:tgtEl>
                                        <p:attrNameLst>
                                          <p:attrName>ppt_x</p:attrName>
                                        </p:attrNameLst>
                                      </p:cBhvr>
                                    </p:anim>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up)">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p:tgtEl>
                                          <p:spTgt spid="15"/>
                                        </p:tgtEl>
                                        <p:attrNameLst>
                                          <p:attrName>ppt_y</p:attrName>
                                        </p:attrNameLst>
                                      </p:cBhvr>
                                      <p:tavLst>
                                        <p:tav tm="0">
                                          <p:val>
                                            <p:strVal val="#ppt_y+#ppt_h*1.125000"/>
                                          </p:val>
                                        </p:tav>
                                        <p:tav tm="100000">
                                          <p:val>
                                            <p:strVal val="#ppt_y"/>
                                          </p:val>
                                        </p:tav>
                                      </p:tavLst>
                                    </p:anim>
                                    <p:animEffect transition="in" filter="wipe(up)">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34" presetClass="entr" presetSubtype="0" fill="hold" nodeType="clickEffect">
                                  <p:stCondLst>
                                    <p:cond delay="0"/>
                                  </p:stCondLst>
                                  <p:childTnLst>
                                    <p:set>
                                      <p:cBhvr>
                                        <p:cTn id="40" dur="1" fill="hold">
                                          <p:stCondLst>
                                            <p:cond delay="0"/>
                                          </p:stCondLst>
                                        </p:cTn>
                                        <p:tgtEl>
                                          <p:spTgt spid="50"/>
                                        </p:tgtEl>
                                        <p:attrNameLst>
                                          <p:attrName>style.visibility</p:attrName>
                                        </p:attrNameLst>
                                      </p:cBhvr>
                                      <p:to>
                                        <p:strVal val="visible"/>
                                      </p:to>
                                    </p:set>
                                    <p:anim from="(-#ppt_w/2)" to="(#ppt_x)" calcmode="lin" valueType="num">
                                      <p:cBhvr>
                                        <p:cTn id="41" dur="600" fill="hold">
                                          <p:stCondLst>
                                            <p:cond delay="0"/>
                                          </p:stCondLst>
                                        </p:cTn>
                                        <p:tgtEl>
                                          <p:spTgt spid="50"/>
                                        </p:tgtEl>
                                        <p:attrNameLst>
                                          <p:attrName>ppt_x</p:attrName>
                                        </p:attrNameLst>
                                      </p:cBhvr>
                                    </p:anim>
                                    <p:anim from="0" to="-1.0" calcmode="lin" valueType="num">
                                      <p:cBhvr>
                                        <p:cTn id="42" dur="200" decel="50000" autoRev="1" fill="hold">
                                          <p:stCondLst>
                                            <p:cond delay="600"/>
                                          </p:stCondLst>
                                        </p:cTn>
                                        <p:tgtEl>
                                          <p:spTgt spid="50"/>
                                        </p:tgtEl>
                                        <p:attrNameLst>
                                          <p:attrName>xshear</p:attrName>
                                        </p:attrNameLst>
                                      </p:cBhvr>
                                    </p:anim>
                                    <p:animScale>
                                      <p:cBhvr>
                                        <p:cTn id="43" dur="200" decel="100000" autoRev="1" fill="hold">
                                          <p:stCondLst>
                                            <p:cond delay="600"/>
                                          </p:stCondLst>
                                        </p:cTn>
                                        <p:tgtEl>
                                          <p:spTgt spid="50"/>
                                        </p:tgtEl>
                                      </p:cBhvr>
                                      <p:from x="100000" y="100000"/>
                                      <p:to x="80000" y="100000"/>
                                    </p:animScale>
                                    <p:anim by="(#ppt_h/3+#ppt_w*0.1)" calcmode="lin" valueType="num">
                                      <p:cBhvr additive="sum">
                                        <p:cTn id="44" dur="200" decel="100000" autoRev="1" fill="hold">
                                          <p:stCondLst>
                                            <p:cond delay="600"/>
                                          </p:stCondLst>
                                        </p:cTn>
                                        <p:tgtEl>
                                          <p:spTgt spid="50"/>
                                        </p:tgtEl>
                                        <p:attrNameLst>
                                          <p:attrName>ppt_x</p:attrName>
                                        </p:attrNameLst>
                                      </p:cBhvr>
                                    </p:anim>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ppt_y</p:attrName>
                                        </p:attrNameLst>
                                      </p:cBhvr>
                                      <p:tavLst>
                                        <p:tav tm="0">
                                          <p:val>
                                            <p:strVal val="#ppt_y+#ppt_h*1.125000"/>
                                          </p:val>
                                        </p:tav>
                                        <p:tav tm="100000">
                                          <p:val>
                                            <p:strVal val="#ppt_y"/>
                                          </p:val>
                                        </p:tav>
                                      </p:tavLst>
                                    </p:anim>
                                    <p:animEffect transition="in" filter="wipe(up)">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p:tgtEl>
                                          <p:spTgt spid="27"/>
                                        </p:tgtEl>
                                        <p:attrNameLst>
                                          <p:attrName>ppt_y</p:attrName>
                                        </p:attrNameLst>
                                      </p:cBhvr>
                                      <p:tavLst>
                                        <p:tav tm="0">
                                          <p:val>
                                            <p:strVal val="#ppt_y+#ppt_h*1.125000"/>
                                          </p:val>
                                        </p:tav>
                                        <p:tav tm="100000">
                                          <p:val>
                                            <p:strVal val="#ppt_y"/>
                                          </p:val>
                                        </p:tav>
                                      </p:tavLst>
                                    </p:anim>
                                    <p:animEffect transition="in" filter="wipe(up)">
                                      <p:cBhvr>
                                        <p:cTn id="56" dur="500"/>
                                        <p:tgtEl>
                                          <p:spTgt spid="27"/>
                                        </p:tgtEl>
                                      </p:cBhvr>
                                    </p:animEffect>
                                  </p:childTnLst>
                                </p:cTn>
                              </p:par>
                            </p:childTnLst>
                          </p:cTn>
                        </p:par>
                      </p:childTnLst>
                    </p:cTn>
                  </p:par>
                  <p:par>
                    <p:cTn id="57" fill="hold">
                      <p:stCondLst>
                        <p:cond delay="indefinite"/>
                      </p:stCondLst>
                      <p:childTnLst>
                        <p:par>
                          <p:cTn id="58" fill="hold">
                            <p:stCondLst>
                              <p:cond delay="0"/>
                            </p:stCondLst>
                            <p:childTnLst>
                              <p:par>
                                <p:cTn id="59" presetID="34" presetClass="entr" presetSubtype="0" fill="hold" nodeType="clickEffect">
                                  <p:stCondLst>
                                    <p:cond delay="0"/>
                                  </p:stCondLst>
                                  <p:childTnLst>
                                    <p:set>
                                      <p:cBhvr>
                                        <p:cTn id="60" dur="1" fill="hold">
                                          <p:stCondLst>
                                            <p:cond delay="0"/>
                                          </p:stCondLst>
                                        </p:cTn>
                                        <p:tgtEl>
                                          <p:spTgt spid="48"/>
                                        </p:tgtEl>
                                        <p:attrNameLst>
                                          <p:attrName>style.visibility</p:attrName>
                                        </p:attrNameLst>
                                      </p:cBhvr>
                                      <p:to>
                                        <p:strVal val="visible"/>
                                      </p:to>
                                    </p:set>
                                    <p:anim from="(-#ppt_w/2)" to="(#ppt_x)" calcmode="lin" valueType="num">
                                      <p:cBhvr>
                                        <p:cTn id="61" dur="600" fill="hold">
                                          <p:stCondLst>
                                            <p:cond delay="0"/>
                                          </p:stCondLst>
                                        </p:cTn>
                                        <p:tgtEl>
                                          <p:spTgt spid="48"/>
                                        </p:tgtEl>
                                        <p:attrNameLst>
                                          <p:attrName>ppt_x</p:attrName>
                                        </p:attrNameLst>
                                      </p:cBhvr>
                                    </p:anim>
                                    <p:anim from="0" to="-1.0" calcmode="lin" valueType="num">
                                      <p:cBhvr>
                                        <p:cTn id="62" dur="200" decel="50000" autoRev="1" fill="hold">
                                          <p:stCondLst>
                                            <p:cond delay="600"/>
                                          </p:stCondLst>
                                        </p:cTn>
                                        <p:tgtEl>
                                          <p:spTgt spid="48"/>
                                        </p:tgtEl>
                                        <p:attrNameLst>
                                          <p:attrName>xshear</p:attrName>
                                        </p:attrNameLst>
                                      </p:cBhvr>
                                    </p:anim>
                                    <p:animScale>
                                      <p:cBhvr>
                                        <p:cTn id="63" dur="200" decel="100000" autoRev="1" fill="hold">
                                          <p:stCondLst>
                                            <p:cond delay="600"/>
                                          </p:stCondLst>
                                        </p:cTn>
                                        <p:tgtEl>
                                          <p:spTgt spid="48"/>
                                        </p:tgtEl>
                                      </p:cBhvr>
                                      <p:from x="100000" y="100000"/>
                                      <p:to x="80000" y="100000"/>
                                    </p:animScale>
                                    <p:anim by="(#ppt_h/3+#ppt_w*0.1)" calcmode="lin" valueType="num">
                                      <p:cBhvr additive="sum">
                                        <p:cTn id="64" dur="200" decel="100000" autoRev="1" fill="hold">
                                          <p:stCondLst>
                                            <p:cond delay="600"/>
                                          </p:stCondLst>
                                        </p:cTn>
                                        <p:tgtEl>
                                          <p:spTgt spid="48"/>
                                        </p:tgtEl>
                                        <p:attrNameLst>
                                          <p:attrName>ppt_x</p:attrName>
                                        </p:attrNameLst>
                                      </p:cBhvr>
                                    </p:anim>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nodeType="click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p:tgtEl>
                                          <p:spTgt spid="28"/>
                                        </p:tgtEl>
                                        <p:attrNameLst>
                                          <p:attrName>ppt_y</p:attrName>
                                        </p:attrNameLst>
                                      </p:cBhvr>
                                      <p:tavLst>
                                        <p:tav tm="0">
                                          <p:val>
                                            <p:strVal val="#ppt_y+#ppt_h*1.125000"/>
                                          </p:val>
                                        </p:tav>
                                        <p:tav tm="100000">
                                          <p:val>
                                            <p:strVal val="#ppt_y"/>
                                          </p:val>
                                        </p:tav>
                                      </p:tavLst>
                                    </p:anim>
                                    <p:animEffect transition="in" filter="wipe(up)">
                                      <p:cBhvr>
                                        <p:cTn id="70" dur="500"/>
                                        <p:tgtEl>
                                          <p:spTgt spid="28"/>
                                        </p:tgtEl>
                                      </p:cBhvr>
                                    </p:animEffect>
                                  </p:childTnLst>
                                </p:cTn>
                              </p:par>
                            </p:childTnLst>
                          </p:cTn>
                        </p:par>
                      </p:childTnLst>
                    </p:cTn>
                  </p:par>
                  <p:par>
                    <p:cTn id="71" fill="hold">
                      <p:stCondLst>
                        <p:cond delay="indefinite"/>
                      </p:stCondLst>
                      <p:childTnLst>
                        <p:par>
                          <p:cTn id="72" fill="hold">
                            <p:stCondLst>
                              <p:cond delay="0"/>
                            </p:stCondLst>
                            <p:childTnLst>
                              <p:par>
                                <p:cTn id="73" presetID="12" presetClass="entr" presetSubtype="4" fill="hold" grpId="0" nodeType="click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p:tgtEl>
                                          <p:spTgt spid="41"/>
                                        </p:tgtEl>
                                        <p:attrNameLst>
                                          <p:attrName>ppt_y</p:attrName>
                                        </p:attrNameLst>
                                      </p:cBhvr>
                                      <p:tavLst>
                                        <p:tav tm="0">
                                          <p:val>
                                            <p:strVal val="#ppt_y+#ppt_h*1.125000"/>
                                          </p:val>
                                        </p:tav>
                                        <p:tav tm="100000">
                                          <p:val>
                                            <p:strVal val="#ppt_y"/>
                                          </p:val>
                                        </p:tav>
                                      </p:tavLst>
                                    </p:anim>
                                    <p:animEffect transition="in" filter="wipe(up)">
                                      <p:cBhvr>
                                        <p:cTn id="76" dur="500"/>
                                        <p:tgtEl>
                                          <p:spTgt spid="41"/>
                                        </p:tgtEl>
                                      </p:cBhvr>
                                    </p:animEffect>
                                  </p:childTnLst>
                                </p:cTn>
                              </p:par>
                            </p:childTnLst>
                          </p:cTn>
                        </p:par>
                      </p:childTnLst>
                    </p:cTn>
                  </p:par>
                  <p:par>
                    <p:cTn id="77" fill="hold">
                      <p:stCondLst>
                        <p:cond delay="indefinite"/>
                      </p:stCondLst>
                      <p:childTnLst>
                        <p:par>
                          <p:cTn id="78" fill="hold">
                            <p:stCondLst>
                              <p:cond delay="0"/>
                            </p:stCondLst>
                            <p:childTnLst>
                              <p:par>
                                <p:cTn id="79" presetID="12" presetClass="entr" presetSubtype="4" fill="hold" grpId="0" nodeType="clickEffect">
                                  <p:stCondLst>
                                    <p:cond delay="0"/>
                                  </p:stCondLst>
                                  <p:childTnLst>
                                    <p:set>
                                      <p:cBhvr>
                                        <p:cTn id="80" dur="1" fill="hold">
                                          <p:stCondLst>
                                            <p:cond delay="0"/>
                                          </p:stCondLst>
                                        </p:cTn>
                                        <p:tgtEl>
                                          <p:spTgt spid="53"/>
                                        </p:tgtEl>
                                        <p:attrNameLst>
                                          <p:attrName>style.visibility</p:attrName>
                                        </p:attrNameLst>
                                      </p:cBhvr>
                                      <p:to>
                                        <p:strVal val="visible"/>
                                      </p:to>
                                    </p:set>
                                    <p:anim calcmode="lin" valueType="num">
                                      <p:cBhvr additive="base">
                                        <p:cTn id="81" dur="500"/>
                                        <p:tgtEl>
                                          <p:spTgt spid="53"/>
                                        </p:tgtEl>
                                        <p:attrNameLst>
                                          <p:attrName>ppt_y</p:attrName>
                                        </p:attrNameLst>
                                      </p:cBhvr>
                                      <p:tavLst>
                                        <p:tav tm="0">
                                          <p:val>
                                            <p:strVal val="#ppt_y+#ppt_h*1.125000"/>
                                          </p:val>
                                        </p:tav>
                                        <p:tav tm="100000">
                                          <p:val>
                                            <p:strVal val="#ppt_y"/>
                                          </p:val>
                                        </p:tav>
                                      </p:tavLst>
                                    </p:anim>
                                    <p:animEffect transition="in" filter="wipe(up)">
                                      <p:cBhvr>
                                        <p:cTn id="8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27" grpId="0"/>
      <p:bldP spid="41" grpId="0"/>
      <p:bldP spid="53" grpId="0"/>
    </p:bldLst>
  </p:timing>
</p:sld>
</file>

<file path=ppt/tags/tag1.xml><?xml version="1.0" encoding="utf-8"?>
<p:tagLst xmlns:p="http://schemas.openxmlformats.org/presentationml/2006/main">
  <p:tag name="KSO_WM_UNIT_PLACING_PICTURE_USER_VIEWPORT" val="{&quot;height&quot;:3994,&quot;width&quot;:5021}"/>
</p:tagLst>
</file>

<file path=ppt/tags/tag2.xml><?xml version="1.0" encoding="utf-8"?>
<p:tagLst xmlns:p="http://schemas.openxmlformats.org/presentationml/2006/main">
  <p:tag name="KSO_WM_UNIT_PLACING_PICTURE_USER_VIEWPORT" val="{&quot;height&quot;:4756,&quot;width&quot;:5981}"/>
</p:tagLst>
</file>

<file path=ppt/tags/tag3.xml><?xml version="1.0" encoding="utf-8"?>
<p:tagLst xmlns:p="http://schemas.openxmlformats.org/presentationml/2006/main">
  <p:tag name="KSO_WM_UNIT_PLACING_PICTURE_USER_VIEWPORT" val="{&quot;height&quot;:4455,&quot;width&quot;:2055}"/>
</p:tagLst>
</file>

<file path=ppt/tags/tag4.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1451</Words>
  <Application>WPS 演示</Application>
  <PresentationFormat>宽屏</PresentationFormat>
  <Paragraphs>302</Paragraphs>
  <Slides>14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14</vt:i4>
      </vt:variant>
    </vt:vector>
  </HeadingPairs>
  <TitlesOfParts>
    <vt:vector size="29" baseType="lpstr">
      <vt:lpstr>Arial</vt:lpstr>
      <vt:lpstr>宋体</vt:lpstr>
      <vt:lpstr>Wingdings</vt:lpstr>
      <vt:lpstr>微软雅黑</vt:lpstr>
      <vt:lpstr>Wingdings</vt:lpstr>
      <vt:lpstr>Times New Roman</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191</cp:revision>
  <dcterms:created xsi:type="dcterms:W3CDTF">2019-06-19T02:08:00Z</dcterms:created>
  <dcterms:modified xsi:type="dcterms:W3CDTF">2023-09-28T14:29:54Z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03B116FECA5C4923803E7DDB53097A6E</vt:lpwstr>
  </property>
</Properties>
</file>