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5"/>
  </p:notesMasterIdLst>
  <p:sldIdLst>
    <p:sldId id="256" r:id="rId4"/>
    <p:sldId id="257" r:id="rId5"/>
    <p:sldId id="273" r:id="rId6"/>
    <p:sldId id="274" r:id="rId7"/>
    <p:sldId id="275" r:id="rId8"/>
    <p:sldId id="276" r:id="rId9"/>
    <p:sldId id="267" r:id="rId10"/>
    <p:sldId id="283" r:id="rId11"/>
    <p:sldId id="284" r:id="rId12"/>
    <p:sldId id="285" r:id="rId13"/>
    <p:sldId id="286" r:id="rId14"/>
    <p:sldId id="268" r:id="rId16"/>
    <p:sldId id="263" r:id="rId17"/>
    <p:sldId id="291" r:id="rId18"/>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CA52"/>
    <a:srgbClr val="A1DC04"/>
    <a:srgbClr val="FE9B1C"/>
    <a:srgbClr val="00B4FF"/>
    <a:srgbClr val="ECECEC"/>
    <a:srgbClr val="FFFFFF"/>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4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notesMaster" Target="notesMasters/notes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microsoft.com/office/2007/relationships/hdphoto" Target="../media/image18.wdp"/><Relationship Id="rId4" Type="http://schemas.openxmlformats.org/officeDocument/2006/relationships/image" Target="../media/image17.png"/><Relationship Id="rId3" Type="http://schemas.microsoft.com/office/2007/relationships/hdphoto" Target="../media/image16.wdp"/><Relationship Id="rId2" Type="http://schemas.openxmlformats.org/officeDocument/2006/relationships/image" Target="../media/image15.png"/><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952797" y="2169041"/>
            <a:ext cx="2125980" cy="922020"/>
          </a:xfrm>
          <a:prstGeom prst="rect">
            <a:avLst/>
          </a:prstGeom>
          <a:noFill/>
        </p:spPr>
        <p:txBody>
          <a:bodyPr wrap="none" rtlCol="0">
            <a:spAutoFit/>
          </a:bodyPr>
          <a:lstStyle/>
          <a:p>
            <a:r>
              <a:rPr kumimoji="1" lang="zh-CN" sz="5400" b="1" dirty="0">
                <a:solidFill>
                  <a:srgbClr val="00B4FF"/>
                </a:solidFill>
              </a:rPr>
              <a:t>扇</a:t>
            </a:r>
            <a:r>
              <a:rPr kumimoji="1" lang="en-US" altLang="zh-CN" sz="5400" b="1" dirty="0">
                <a:solidFill>
                  <a:srgbClr val="00B4FF"/>
                </a:solidFill>
              </a:rPr>
              <a:t>   </a:t>
            </a:r>
            <a:r>
              <a:rPr kumimoji="1" lang="zh-CN" sz="5400" b="1" dirty="0">
                <a:solidFill>
                  <a:srgbClr val="00B4FF"/>
                </a:solidFill>
              </a:rPr>
              <a:t>形</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8" name="组合 77"/>
          <p:cNvGrpSpPr/>
          <p:nvPr/>
        </p:nvGrpSpPr>
        <p:grpSpPr>
          <a:xfrm rot="0">
            <a:off x="1164590" y="1581785"/>
            <a:ext cx="10434320" cy="4361815"/>
            <a:chOff x="2556" y="6766"/>
            <a:chExt cx="11370" cy="1397"/>
          </a:xfrm>
        </p:grpSpPr>
        <p:sp>
          <p:nvSpPr>
            <p:cNvPr id="79" name="圆角矩形 78"/>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2766" y="6837"/>
              <a:ext cx="10945" cy="12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661" y="6803"/>
              <a:ext cx="11141" cy="1314"/>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313180" y="1683385"/>
            <a:ext cx="10300335" cy="4338320"/>
          </a:xfrm>
          <a:prstGeom prst="rect">
            <a:avLst/>
          </a:prstGeom>
          <a:noFill/>
        </p:spPr>
        <p:txBody>
          <a:bodyPr wrap="square" rtlCol="0" anchor="t">
            <a:spAutoFit/>
          </a:bodyPr>
          <a:p>
            <a:pPr>
              <a:lnSpc>
                <a:spcPct val="2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顶点在圆上的角是圆心角。</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b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因为扇形是它所在圆的一部分，那么圆的一部分一定是扇形。</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b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在同一个圆内，圆心角越大，扇形也就越大。</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b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圆比扇形大。</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b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半圆也是一个扇形。</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br>
              <a:rPr lang="en-US" altLang="zh-CN">
                <a:latin typeface="楷体_GB2312" panose="02010609030101010101" pitchFamily="49" charset="-122"/>
                <a:sym typeface="+mn-ea"/>
              </a:rPr>
            </a:br>
            <a:endParaRPr lang="zh-CN" altLang="en-US"/>
          </a:p>
        </p:txBody>
      </p:sp>
      <p:grpSp>
        <p:nvGrpSpPr>
          <p:cNvPr id="6" name="组合 5"/>
          <p:cNvGrpSpPr/>
          <p:nvPr/>
        </p:nvGrpSpPr>
        <p:grpSpPr>
          <a:xfrm>
            <a:off x="9250045" y="351155"/>
            <a:ext cx="2119630" cy="1047750"/>
            <a:chOff x="4870" y="729"/>
            <a:chExt cx="3338" cy="1650"/>
          </a:xfrm>
        </p:grpSpPr>
        <p:pic>
          <p:nvPicPr>
            <p:cNvPr id="5" name="图片 4" descr="00c6f25c-2d4e-428e-9d7a-0f3b6a4c3e8b"/>
            <p:cNvPicPr>
              <a:picLocks noChangeAspect="1"/>
            </p:cNvPicPr>
            <p:nvPr/>
          </p:nvPicPr>
          <p:blipFill>
            <a:blip r:embed="rId2"/>
            <a:stretch>
              <a:fillRect/>
            </a:stretch>
          </p:blipFill>
          <p:spPr>
            <a:xfrm>
              <a:off x="4870" y="729"/>
              <a:ext cx="3339" cy="1650"/>
            </a:xfrm>
            <a:prstGeom prst="rect">
              <a:avLst/>
            </a:prstGeom>
          </p:spPr>
        </p:pic>
        <p:sp>
          <p:nvSpPr>
            <p:cNvPr id="4" name="文本框 3"/>
            <p:cNvSpPr txBox="1"/>
            <p:nvPr/>
          </p:nvSpPr>
          <p:spPr>
            <a:xfrm>
              <a:off x="5774" y="1288"/>
              <a:ext cx="1532" cy="725"/>
            </a:xfrm>
            <a:prstGeom prst="rect">
              <a:avLst/>
            </a:prstGeom>
            <a:noFill/>
          </p:spPr>
          <p:txBody>
            <a:bodyPr wrap="none" rtlCol="0">
              <a:spAutoFit/>
            </a:bodyPr>
            <a:p>
              <a:pPr algn="l">
                <a:lnSpc>
                  <a:spcPct val="10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判</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断</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Rectangle 103"/>
          <p:cNvSpPr/>
          <p:nvPr/>
        </p:nvSpPr>
        <p:spPr>
          <a:xfrm>
            <a:off x="10550843" y="2691130"/>
            <a:ext cx="819150" cy="521970"/>
          </a:xfrm>
          <a:prstGeom prst="rect">
            <a:avLst/>
          </a:prstGeom>
          <a:noFill/>
          <a:ln w="9525">
            <a:noFill/>
          </a:ln>
        </p:spPr>
        <p:txBody>
          <a:bodyPr>
            <a:spAutoFit/>
          </a:bodyPr>
          <a:p>
            <a:r>
              <a:rPr lang="en-US" altLang="zh-CN" sz="2800" b="1">
                <a:solidFill>
                  <a:srgbClr val="FF0000"/>
                </a:solidFill>
                <a:latin typeface="微软雅黑" panose="020B0503020204020204" pitchFamily="34" charset="-122"/>
                <a:ea typeface="微软雅黑" panose="020B0503020204020204" pitchFamily="34" charset="-122"/>
              </a:rPr>
              <a:t>×</a:t>
            </a:r>
            <a:endParaRPr lang="en-US" altLang="zh-CN" sz="2800" b="1">
              <a:solidFill>
                <a:srgbClr val="FF0000"/>
              </a:solidFill>
              <a:latin typeface="微软雅黑" panose="020B0503020204020204" pitchFamily="34" charset="-122"/>
              <a:ea typeface="微软雅黑" panose="020B0503020204020204" pitchFamily="34" charset="-122"/>
            </a:endParaRPr>
          </a:p>
        </p:txBody>
      </p:sp>
      <p:sp>
        <p:nvSpPr>
          <p:cNvPr id="8" name="Rectangle 103"/>
          <p:cNvSpPr/>
          <p:nvPr/>
        </p:nvSpPr>
        <p:spPr>
          <a:xfrm>
            <a:off x="4162108" y="4160203"/>
            <a:ext cx="792162" cy="521970"/>
          </a:xfrm>
          <a:prstGeom prst="rect">
            <a:avLst/>
          </a:prstGeom>
          <a:noFill/>
          <a:ln w="9525">
            <a:noFill/>
          </a:ln>
        </p:spPr>
        <p:txBody>
          <a:bodyPr>
            <a:spAutoFit/>
          </a:bodyPr>
          <a:p>
            <a:r>
              <a:rPr lang="en-US" altLang="zh-CN" sz="2800" b="1">
                <a:solidFill>
                  <a:srgbClr val="FF0000"/>
                </a:solidFill>
                <a:latin typeface="微软雅黑" panose="020B0503020204020204" pitchFamily="34" charset="-122"/>
                <a:ea typeface="微软雅黑" panose="020B0503020204020204" pitchFamily="34" charset="-122"/>
              </a:rPr>
              <a:t>×</a:t>
            </a:r>
            <a:endParaRPr lang="en-US" altLang="zh-CN" sz="2800" b="1">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5084445" y="4891723"/>
            <a:ext cx="432435" cy="521970"/>
          </a:xfrm>
          <a:prstGeom prst="rect">
            <a:avLst/>
          </a:prstGeom>
          <a:noFill/>
          <a:ln w="9525">
            <a:noFill/>
          </a:ln>
        </p:spPr>
        <p:txBody>
          <a:bodyPr wrap="none">
            <a:spAutoFit/>
          </a:bodyPr>
          <a:p>
            <a:r>
              <a:rPr lang="en-US" altLang="zh-CN" sz="2800" b="1">
                <a:solidFill>
                  <a:srgbClr val="FF0000"/>
                </a:solidFill>
                <a:latin typeface="微软雅黑" panose="020B0503020204020204" pitchFamily="34" charset="-122"/>
                <a:ea typeface="微软雅黑" panose="020B0503020204020204" pitchFamily="34" charset="-122"/>
              </a:rPr>
              <a:t>√</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8428038" y="3415665"/>
            <a:ext cx="432435" cy="521970"/>
          </a:xfrm>
          <a:prstGeom prst="rect">
            <a:avLst/>
          </a:prstGeom>
          <a:noFill/>
          <a:ln w="9525">
            <a:noFill/>
          </a:ln>
        </p:spPr>
        <p:txBody>
          <a:bodyPr wrap="none">
            <a:spAutoFit/>
          </a:bodyPr>
          <a:p>
            <a:r>
              <a:rPr lang="en-US" altLang="zh-CN" sz="2800" b="1">
                <a:solidFill>
                  <a:srgbClr val="FF0000"/>
                </a:solidFill>
                <a:latin typeface="微软雅黑" panose="020B0503020204020204" pitchFamily="34" charset="-122"/>
                <a:ea typeface="微软雅黑" panose="020B0503020204020204" pitchFamily="34" charset="-122"/>
              </a:rPr>
              <a:t>√</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11" name="Rectangle 103"/>
          <p:cNvSpPr/>
          <p:nvPr/>
        </p:nvSpPr>
        <p:spPr>
          <a:xfrm>
            <a:off x="5968683" y="1946910"/>
            <a:ext cx="792162" cy="521970"/>
          </a:xfrm>
          <a:prstGeom prst="rect">
            <a:avLst/>
          </a:prstGeom>
          <a:noFill/>
          <a:ln w="9525">
            <a:noFill/>
          </a:ln>
        </p:spPr>
        <p:txBody>
          <a:bodyPr>
            <a:spAutoFit/>
          </a:bodyPr>
          <a:p>
            <a:r>
              <a:rPr lang="en-US" altLang="zh-CN" sz="2800" b="1">
                <a:solidFill>
                  <a:srgbClr val="FF0000"/>
                </a:solidFill>
                <a:latin typeface="微软雅黑" panose="020B0503020204020204" pitchFamily="34" charset="-122"/>
                <a:ea typeface="微软雅黑" panose="020B0503020204020204" pitchFamily="34" charset="-122"/>
              </a:rPr>
              <a:t>×</a:t>
            </a:r>
            <a:endParaRPr lang="en-US" altLang="zh-CN"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399540" y="1466215"/>
            <a:ext cx="9392285" cy="4523105"/>
          </a:xfrm>
          <a:prstGeom prst="rect">
            <a:avLst/>
          </a:prstGeom>
          <a:noFill/>
        </p:spPr>
        <p:txBody>
          <a:bodyPr wrap="square" rtlCol="0" anchor="t">
            <a:spAutoFit/>
          </a:bodyPr>
          <a:p>
            <a:pPr marL="0" lvl="0" indent="0" eaLnBrk="1" hangingPunct="1">
              <a:lnSpc>
                <a:spcPct val="2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）由两条（      ）和圆上的一段（      ）围成的图形叫做扇形。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2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）一个圆可以分成（      ）个圆心角是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°的扇形。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2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）扇形的大小与这个扇形的（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）的大小有关。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2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）扇形都有一个角，这个角的顶点在（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2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）顶点在圆心，并且两边是圆的半径，这样的角叫做（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eaLnBrk="1" hangingPunct="1">
              <a:lnSpc>
                <a:spcPct val="20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这时角的两边与圆的交点之间的部分叫做（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461703" y="1785620"/>
            <a:ext cx="10937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半径</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620193" y="1788478"/>
            <a:ext cx="10937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弧</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905375" y="2510473"/>
            <a:ext cx="1093788"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rPr>
              <a:t>4</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852160" y="3245803"/>
            <a:ext cx="12827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圆心角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098665" y="3949383"/>
            <a:ext cx="12827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圆心</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201468" y="4707573"/>
            <a:ext cx="12842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圆心角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199438" y="5440363"/>
            <a:ext cx="1093787"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弧</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rot="0">
            <a:off x="1211580" y="1466215"/>
            <a:ext cx="9896475" cy="4714240"/>
            <a:chOff x="1895" y="4083"/>
            <a:chExt cx="7143" cy="2324"/>
          </a:xfrm>
        </p:grpSpPr>
        <p:sp>
          <p:nvSpPr>
            <p:cNvPr id="57" name="圆角矩形 56"/>
            <p:cNvSpPr/>
            <p:nvPr/>
          </p:nvSpPr>
          <p:spPr>
            <a:xfrm>
              <a:off x="1978" y="4134"/>
              <a:ext cx="6983" cy="2218"/>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9" name="组合 8"/>
          <p:cNvGrpSpPr/>
          <p:nvPr/>
        </p:nvGrpSpPr>
        <p:grpSpPr>
          <a:xfrm>
            <a:off x="1588135" y="3583940"/>
            <a:ext cx="9383395" cy="2532380"/>
            <a:chOff x="2501" y="5644"/>
            <a:chExt cx="14777" cy="3988"/>
          </a:xfrm>
        </p:grpSpPr>
        <p:sp>
          <p:nvSpPr>
            <p:cNvPr id="8" name="圆角矩形 7"/>
            <p:cNvSpPr/>
            <p:nvPr/>
          </p:nvSpPr>
          <p:spPr>
            <a:xfrm>
              <a:off x="2501" y="5644"/>
              <a:ext cx="14425" cy="3988"/>
            </a:xfrm>
            <a:prstGeom prst="roundRect">
              <a:avLst/>
            </a:prstGeom>
            <a:solidFill>
              <a:schemeClr val="accent4">
                <a:lumMod val="60000"/>
                <a:lumOff val="40000"/>
              </a:schemeClr>
            </a:solidFill>
            <a:ln w="2540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3004" y="5740"/>
              <a:ext cx="14274" cy="3597"/>
            </a:xfrm>
            <a:prstGeom prst="rect">
              <a:avLst/>
            </a:prstGeom>
          </p:spPr>
          <p:txBody>
            <a:bodyPr wrap="square" lIns="68580" tIns="34290" rIns="68580" bIns="34290">
              <a:spAutoFit/>
            </a:bodyPr>
            <a:p>
              <a:pPr fontAlgn="base" latinLnBrk="1">
                <a:lnSpc>
                  <a:spcPct val="150000"/>
                </a:lnSpc>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圆上</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两点之间的部分叫做弧</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读作“弧</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AB</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latinLnBrk="1">
                <a:lnSpc>
                  <a:spcPct val="150000"/>
                </a:lnSpc>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一条弧和经过这条弧两端的两条半径所围成的图形叫做扇形。</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latinLnBrk="1">
                <a:lnSpc>
                  <a:spcPct val="150000"/>
                </a:lnSpc>
                <a:spcBef>
                  <a:spcPct val="0"/>
                </a:spcBef>
                <a:spcAft>
                  <a:spcPct val="0"/>
                </a:spcAft>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顶点在圆心的角叫做圆心角。</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latinLnBrk="1">
                <a:lnSpc>
                  <a:spcPct val="150000"/>
                </a:lnSpc>
                <a:spcBef>
                  <a:spcPct val="0"/>
                </a:spcBef>
                <a:spcAft>
                  <a:spcPct val="0"/>
                </a:spcAft>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在同一个圆中，圆心角越大，扇形越大。</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 name="图片 5" descr="图片3"/>
          <p:cNvPicPr>
            <a:picLocks noChangeAspect="1"/>
          </p:cNvPicPr>
          <p:nvPr/>
        </p:nvPicPr>
        <p:blipFill>
          <a:blip r:embed="rId2"/>
          <a:stretch>
            <a:fillRect/>
          </a:stretch>
        </p:blipFill>
        <p:spPr>
          <a:xfrm>
            <a:off x="4297680" y="230505"/>
            <a:ext cx="3159125" cy="310578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4704080" y="5241290"/>
            <a:ext cx="2131060" cy="649605"/>
            <a:chOff x="5119" y="5793"/>
            <a:chExt cx="3356" cy="1023"/>
          </a:xfrm>
        </p:grpSpPr>
        <p:sp>
          <p:nvSpPr>
            <p:cNvPr id="5" name="圆角矩形标注 4"/>
            <p:cNvSpPr/>
            <p:nvPr/>
          </p:nvSpPr>
          <p:spPr>
            <a:xfrm>
              <a:off x="5119" y="5793"/>
              <a:ext cx="3356" cy="1023"/>
            </a:xfrm>
            <a:prstGeom prst="wedgeRoundRectCallout">
              <a:avLst>
                <a:gd name="adj1" fmla="val -66764"/>
                <a:gd name="adj2" fmla="val -10019"/>
                <a:gd name="adj3" fmla="val 16667"/>
              </a:avLst>
            </a:prstGeom>
            <a:solidFill>
              <a:srgbClr val="A1DC04"/>
            </a:solidFill>
            <a:ln w="28575">
              <a:solidFill>
                <a:schemeClr val="accent6">
                  <a:lumMod val="75000"/>
                </a:schemeClr>
              </a:solidFill>
            </a:ln>
            <a:effectLst>
              <a:outerShdw blurRad="50800" dist="50800" dir="18900000" algn="bl"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307" y="5938"/>
              <a:ext cx="3168"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什么是扇形？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a:blip r:embed="rId2">
            <a:clrChange>
              <a:clrFrom>
                <a:srgbClr val="F3F3EB"/>
              </a:clrFrom>
              <a:clrTo>
                <a:srgbClr val="F3F3EB">
                  <a:alpha val="0"/>
                </a:srgbClr>
              </a:clrTo>
            </a:clrChange>
            <a:extLst>
              <a:ext uri="{BEBA8EAE-BF5A-486C-A8C5-ECC9F3942E4B}">
                <a14:imgProps xmlns:a14="http://schemas.microsoft.com/office/drawing/2010/main">
                  <a14:imgLayer r:embed="rId3">
                    <a14:imgEffect>
                      <a14:backgroundRemoval t="1523" b="100000" l="0" r="96386"/>
                    </a14:imgEffect>
                  </a14:imgLayer>
                </a14:imgProps>
              </a:ext>
            </a:extLst>
          </a:blip>
          <a:stretch>
            <a:fillRect/>
          </a:stretch>
        </p:blipFill>
        <p:spPr>
          <a:xfrm>
            <a:off x="4909820" y="1035685"/>
            <a:ext cx="2371725" cy="1876425"/>
          </a:xfrm>
          <a:prstGeom prst="rect">
            <a:avLst/>
          </a:prstGeom>
        </p:spPr>
      </p:pic>
      <p:pic>
        <p:nvPicPr>
          <p:cNvPr id="14" name="图片 13"/>
          <p:cNvPicPr>
            <a:picLocks noChangeAspect="1"/>
          </p:cNvPicPr>
          <p:nvPr/>
        </p:nvPicPr>
        <p:blipFill>
          <a:blip r:embed="rId4">
            <a:clrChange>
              <a:clrFrom>
                <a:srgbClr val="DCE0E4"/>
              </a:clrFrom>
              <a:clrTo>
                <a:srgbClr val="DCE0E4">
                  <a:alpha val="0"/>
                </a:srgbClr>
              </a:clrTo>
            </a:clrChange>
            <a:extLst>
              <a:ext uri="{BEBA8EAE-BF5A-486C-A8C5-ECC9F3942E4B}">
                <a14:imgProps xmlns:a14="http://schemas.microsoft.com/office/drawing/2010/main">
                  <a14:imgLayer r:embed="rId5">
                    <a14:imgEffect>
                      <a14:backgroundRemoval t="2703" b="90090" l="0" r="100000">
                        <a14:foregroundMark x1="90000" y1="76126" x2="66400" y2="59459"/>
                        <a14:foregroundMark x1="66000" y1="63063" x2="46400" y2="86036"/>
                        <a14:foregroundMark x1="76400" y1="69369" x2="83200" y2="75676"/>
                        <a14:foregroundMark x1="91200" y1="76577" x2="99600" y2="71622"/>
                        <a14:foregroundMark x1="66800" y1="65315" x2="47600" y2="89189"/>
                        <a14:backgroundMark x1="75200" y1="76126" x2="68800" y2="69369"/>
                      </a14:backgroundRemoval>
                    </a14:imgEffect>
                  </a14:imgLayer>
                </a14:imgProps>
              </a:ext>
            </a:extLst>
          </a:blip>
          <a:stretch>
            <a:fillRect/>
          </a:stretch>
        </p:blipFill>
        <p:spPr>
          <a:xfrm>
            <a:off x="2201382" y="916940"/>
            <a:ext cx="2381250" cy="2114550"/>
          </a:xfrm>
          <a:prstGeom prst="rect">
            <a:avLst/>
          </a:prstGeom>
          <a:effectLst>
            <a:softEdge rad="63500"/>
          </a:effectLst>
        </p:spPr>
      </p:pic>
      <p:pic>
        <p:nvPicPr>
          <p:cNvPr id="19" name="图片 18"/>
          <p:cNvPicPr>
            <a:picLocks noChangeAspect="1"/>
          </p:cNvPicPr>
          <p:nvPr/>
        </p:nvPicPr>
        <p:blipFill>
          <a:blip r:embed="rId6">
            <a:clrChange>
              <a:clrFrom>
                <a:srgbClr val="F4F4F4"/>
              </a:clrFrom>
              <a:clrTo>
                <a:srgbClr val="F4F4F4">
                  <a:alpha val="0"/>
                </a:srgbClr>
              </a:clrTo>
            </a:clrChange>
          </a:blip>
          <a:stretch>
            <a:fillRect/>
          </a:stretch>
        </p:blipFill>
        <p:spPr>
          <a:xfrm>
            <a:off x="7408545" y="1155700"/>
            <a:ext cx="2783840" cy="1875790"/>
          </a:xfrm>
          <a:prstGeom prst="rect">
            <a:avLst/>
          </a:prstGeom>
        </p:spPr>
      </p:pic>
      <p:pic>
        <p:nvPicPr>
          <p:cNvPr id="8" name="图片 7" descr="图片174"/>
          <p:cNvPicPr>
            <a:picLocks noChangeAspect="1"/>
          </p:cNvPicPr>
          <p:nvPr/>
        </p:nvPicPr>
        <p:blipFill>
          <a:blip r:embed="rId7"/>
          <a:stretch>
            <a:fillRect/>
          </a:stretch>
        </p:blipFill>
        <p:spPr>
          <a:xfrm>
            <a:off x="2273935" y="4866640"/>
            <a:ext cx="1879600" cy="1562735"/>
          </a:xfrm>
          <a:prstGeom prst="rect">
            <a:avLst/>
          </a:prstGeom>
        </p:spPr>
      </p:pic>
      <p:grpSp>
        <p:nvGrpSpPr>
          <p:cNvPr id="21" name="组合 20"/>
          <p:cNvGrpSpPr/>
          <p:nvPr/>
        </p:nvGrpSpPr>
        <p:grpSpPr>
          <a:xfrm>
            <a:off x="6054090" y="3329305"/>
            <a:ext cx="5363845" cy="2004060"/>
            <a:chOff x="9534" y="5243"/>
            <a:chExt cx="8447" cy="3156"/>
          </a:xfrm>
        </p:grpSpPr>
        <p:grpSp>
          <p:nvGrpSpPr>
            <p:cNvPr id="3" name="组合 2"/>
            <p:cNvGrpSpPr/>
            <p:nvPr/>
          </p:nvGrpSpPr>
          <p:grpSpPr>
            <a:xfrm>
              <a:off x="9534" y="5243"/>
              <a:ext cx="5496" cy="1888"/>
              <a:chOff x="9959" y="5964"/>
              <a:chExt cx="5496" cy="1888"/>
            </a:xfrm>
          </p:grpSpPr>
          <p:sp>
            <p:nvSpPr>
              <p:cNvPr id="9" name="圆角矩形标注 8"/>
              <p:cNvSpPr/>
              <p:nvPr/>
            </p:nvSpPr>
            <p:spPr>
              <a:xfrm>
                <a:off x="9959" y="6060"/>
                <a:ext cx="5374" cy="1792"/>
              </a:xfrm>
              <a:prstGeom prst="wedgeRoundRectCallout">
                <a:avLst>
                  <a:gd name="adj1" fmla="val 62687"/>
                  <a:gd name="adj2" fmla="val 42886"/>
                  <a:gd name="adj3" fmla="val 16667"/>
                </a:avLst>
              </a:prstGeom>
              <a:solidFill>
                <a:srgbClr val="FE9B1C"/>
              </a:solidFill>
              <a:ln w="25400">
                <a:solidFill>
                  <a:srgbClr val="FF0000"/>
                </a:solidFill>
              </a:ln>
              <a:effectLst>
                <a:outerShdw blurRad="50800" dist="50800" dir="18900000" algn="bl" rotWithShape="0">
                  <a:prstClr val="black">
                    <a:alpha val="40000"/>
                  </a:prstClr>
                </a:outerShdw>
              </a:effec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10085" y="5964"/>
                <a:ext cx="5370" cy="1888"/>
              </a:xfrm>
              <a:prstGeom prst="rect">
                <a:avLst/>
              </a:prstGeom>
            </p:spPr>
            <p:txBody>
              <a:bodyPr wrap="square">
                <a:spAutoFit/>
              </a:bodyPr>
              <a:lstStyle/>
              <a:p>
                <a:pPr lvl="0" fontAlgn="base" latinLnBrk="1">
                  <a:lnSpc>
                    <a:spcPct val="1500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rPr>
                  <a:t>这些物体的外形有什么相同的地方吗？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11" name="图片 10" descr="图片168"/>
            <p:cNvPicPr>
              <a:picLocks noChangeAspect="1"/>
            </p:cNvPicPr>
            <p:nvPr/>
          </p:nvPicPr>
          <p:blipFill>
            <a:blip r:embed="rId8"/>
            <a:stretch>
              <a:fillRect/>
            </a:stretch>
          </p:blipFill>
          <p:spPr>
            <a:xfrm>
              <a:off x="16051" y="6037"/>
              <a:ext cx="1930" cy="2362"/>
            </a:xfrm>
            <a:prstGeom prst="rect">
              <a:avLst/>
            </a:prstGeom>
          </p:spPr>
        </p:pic>
      </p:grpSp>
      <p:grpSp>
        <p:nvGrpSpPr>
          <p:cNvPr id="22" name="组合 21"/>
          <p:cNvGrpSpPr/>
          <p:nvPr/>
        </p:nvGrpSpPr>
        <p:grpSpPr>
          <a:xfrm>
            <a:off x="922655" y="3060065"/>
            <a:ext cx="4665345" cy="1569720"/>
            <a:chOff x="1453" y="4819"/>
            <a:chExt cx="7347" cy="2472"/>
          </a:xfrm>
        </p:grpSpPr>
        <p:grpSp>
          <p:nvGrpSpPr>
            <p:cNvPr id="7" name="组合 6"/>
            <p:cNvGrpSpPr/>
            <p:nvPr/>
          </p:nvGrpSpPr>
          <p:grpSpPr>
            <a:xfrm>
              <a:off x="5286" y="5181"/>
              <a:ext cx="3515" cy="1888"/>
              <a:chOff x="3702" y="5557"/>
              <a:chExt cx="3515" cy="1888"/>
            </a:xfrm>
          </p:grpSpPr>
          <p:sp>
            <p:nvSpPr>
              <p:cNvPr id="15" name="AutoShape 27"/>
              <p:cNvSpPr>
                <a:spLocks noChangeArrowheads="1"/>
              </p:cNvSpPr>
              <p:nvPr/>
            </p:nvSpPr>
            <p:spPr bwMode="auto">
              <a:xfrm>
                <a:off x="3702" y="5774"/>
                <a:ext cx="3515" cy="1639"/>
              </a:xfrm>
              <a:prstGeom prst="wedgeRoundRectCallout">
                <a:avLst>
                  <a:gd name="adj1" fmla="val -68013"/>
                  <a:gd name="adj2" fmla="val -13321"/>
                  <a:gd name="adj3" fmla="val 16667"/>
                </a:avLst>
              </a:prstGeom>
              <a:solidFill>
                <a:schemeClr val="accent2">
                  <a:lumMod val="60000"/>
                  <a:lumOff val="40000"/>
                </a:schemeClr>
              </a:solidFill>
              <a:ln w="28575">
                <a:solidFill>
                  <a:srgbClr val="0070C0"/>
                </a:solidFill>
                <a:miter lim="800000"/>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049" y="5557"/>
                <a:ext cx="3168" cy="1888"/>
              </a:xfrm>
              <a:prstGeom prst="rect">
                <a:avLst/>
              </a:prstGeom>
              <a:noFill/>
            </p:spPr>
            <p:txBody>
              <a:bodyPr wrap="none" rtlCol="0">
                <a:spAutoFit/>
              </a:bodyPr>
              <a:p>
                <a:pPr algn="l" fontAlgn="base" latinLnBrk="1">
                  <a:lnSpc>
                    <a:spcPct val="150000"/>
                  </a:lnSpc>
                  <a:spcBef>
                    <a:spcPct val="0"/>
                  </a:spcBef>
                  <a:spcAft>
                    <a:spcPct val="0"/>
                  </a:spcAft>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它们的外形</a:t>
                </a:r>
                <a:endParaRPr lang="zh-CN" altLang="en-US" sz="2400" dirty="0">
                  <a:latin typeface="微软雅黑" panose="020B0503020204020204" pitchFamily="34" charset="-122"/>
                  <a:ea typeface="微软雅黑" panose="020B0503020204020204" pitchFamily="34" charset="-122"/>
                  <a:sym typeface="+mn-ea"/>
                </a:endParaRPr>
              </a:p>
              <a:p>
                <a:pPr algn="l" fontAlgn="base" latinLnBrk="1">
                  <a:lnSpc>
                    <a:spcPct val="150000"/>
                  </a:lnSpc>
                  <a:spcBef>
                    <a:spcPct val="0"/>
                  </a:spcBef>
                  <a:spcAft>
                    <a:spcPct val="0"/>
                  </a:spcAft>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都是扇形的。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20" name="图片 19" descr="图片160"/>
            <p:cNvPicPr>
              <a:picLocks noChangeAspect="1"/>
            </p:cNvPicPr>
            <p:nvPr/>
          </p:nvPicPr>
          <p:blipFill>
            <a:blip r:embed="rId9"/>
            <a:stretch>
              <a:fillRect/>
            </a:stretch>
          </p:blipFill>
          <p:spPr>
            <a:xfrm>
              <a:off x="1453" y="4819"/>
              <a:ext cx="3101" cy="247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9" name="弧形 58"/>
          <p:cNvSpPr/>
          <p:nvPr/>
        </p:nvSpPr>
        <p:spPr>
          <a:xfrm>
            <a:off x="4178724" y="1004741"/>
            <a:ext cx="3297449" cy="2997674"/>
          </a:xfrm>
          <a:prstGeom prst="arc">
            <a:avLst>
              <a:gd name="adj1" fmla="val 17938563"/>
              <a:gd name="adj2" fmla="val 2032697"/>
            </a:avLst>
          </a:prstGeom>
          <a:solidFill>
            <a:srgbClr val="33CCFF"/>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latinLnBrk="1">
              <a:spcBef>
                <a:spcPct val="0"/>
              </a:spcBef>
              <a:spcAft>
                <a:spcPct val="0"/>
              </a:spcAft>
              <a:defRPr/>
            </a:pPr>
            <a:endParaRPr lang="zh-CN" altLang="en-US" sz="2400" dirty="0">
              <a:solidFill>
                <a:srgbClr val="000000"/>
              </a:solidFill>
              <a:latin typeface="微软雅黑" panose="020B0503020204020204" pitchFamily="34" charset="-122"/>
              <a:ea typeface="微软雅黑" panose="020B0503020204020204" pitchFamily="34" charset="-122"/>
            </a:endParaRPr>
          </a:p>
        </p:txBody>
      </p:sp>
      <p:grpSp>
        <p:nvGrpSpPr>
          <p:cNvPr id="60" name="组合 6"/>
          <p:cNvGrpSpPr/>
          <p:nvPr/>
        </p:nvGrpSpPr>
        <p:grpSpPr bwMode="auto">
          <a:xfrm>
            <a:off x="4229878" y="949653"/>
            <a:ext cx="3236769" cy="3116888"/>
            <a:chOff x="2366755" y="1223755"/>
            <a:chExt cx="4365485" cy="4365485"/>
          </a:xfrm>
        </p:grpSpPr>
        <p:sp>
          <p:nvSpPr>
            <p:cNvPr id="61" name="椭圆 60"/>
            <p:cNvSpPr/>
            <p:nvPr/>
          </p:nvSpPr>
          <p:spPr>
            <a:xfrm>
              <a:off x="2366755" y="1223755"/>
              <a:ext cx="4365485" cy="4365485"/>
            </a:xfrm>
            <a:prstGeom prst="ellipse">
              <a:avLst/>
            </a:prstGeom>
            <a:noFill/>
            <a:ln w="571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latinLnBrk="1">
                <a:spcBef>
                  <a:spcPct val="0"/>
                </a:spcBef>
                <a:spcAft>
                  <a:spcPct val="0"/>
                </a:spcAft>
                <a:defRPr/>
              </a:pP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62" name="椭圆 61"/>
            <p:cNvSpPr/>
            <p:nvPr/>
          </p:nvSpPr>
          <p:spPr>
            <a:xfrm>
              <a:off x="4545593" y="3406498"/>
              <a:ext cx="46857" cy="46483"/>
            </a:xfrm>
            <a:prstGeom prst="ellipse">
              <a:avLst/>
            </a:prstGeom>
            <a:solidFill>
              <a:srgbClr val="FFFFFF"/>
            </a:solidFill>
            <a:ln>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latinLnBrk="1">
                <a:spcBef>
                  <a:spcPct val="0"/>
                </a:spcBef>
                <a:spcAft>
                  <a:spcPct val="0"/>
                </a:spcAft>
                <a:defRPr/>
              </a:pPr>
              <a:endParaRPr lang="zh-CN" altLang="en-US" sz="2400">
                <a:solidFill>
                  <a:srgbClr val="FFFFFF"/>
                </a:solidFill>
                <a:latin typeface="微软雅黑" panose="020B0503020204020204" pitchFamily="34" charset="-122"/>
                <a:ea typeface="微软雅黑" panose="020B0503020204020204" pitchFamily="34" charset="-122"/>
              </a:endParaRPr>
            </a:p>
          </p:txBody>
        </p:sp>
      </p:grpSp>
      <p:sp>
        <p:nvSpPr>
          <p:cNvPr id="63" name="TextBox 5"/>
          <p:cNvSpPr txBox="1"/>
          <p:nvPr/>
        </p:nvSpPr>
        <p:spPr>
          <a:xfrm>
            <a:off x="6480151" y="602040"/>
            <a:ext cx="288925" cy="460375"/>
          </a:xfrm>
          <a:prstGeom prst="rect">
            <a:avLst/>
          </a:prstGeom>
          <a:noFill/>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en-US" altLang="zh-CN" sz="2400" b="0"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a:t>
            </a:r>
            <a:endParaRPr lang="en-US" altLang="zh-CN" sz="2400" b="0"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4" name="TextBox 6"/>
          <p:cNvSpPr txBox="1"/>
          <p:nvPr/>
        </p:nvSpPr>
        <p:spPr>
          <a:xfrm>
            <a:off x="7168198" y="3039428"/>
            <a:ext cx="288925" cy="460375"/>
          </a:xfrm>
          <a:prstGeom prst="rect">
            <a:avLst/>
          </a:prstGeom>
          <a:noFill/>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en-US" altLang="zh-CN" sz="2400" b="0"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en-US" altLang="zh-CN" sz="2400" b="0"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5" name="TextBox 7"/>
          <p:cNvSpPr txBox="1"/>
          <p:nvPr/>
        </p:nvSpPr>
        <p:spPr>
          <a:xfrm>
            <a:off x="5365103" y="2493440"/>
            <a:ext cx="301625" cy="460375"/>
          </a:xfrm>
          <a:prstGeom prst="rect">
            <a:avLst/>
          </a:prstGeom>
          <a:noFill/>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en-US" altLang="zh-CN" sz="2400" b="0"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O</a:t>
            </a:r>
            <a:endParaRPr lang="en-US" altLang="zh-CN" sz="2400" b="0"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66" name="直接连接符 65"/>
          <p:cNvCxnSpPr>
            <a:endCxn id="74" idx="0"/>
          </p:cNvCxnSpPr>
          <p:nvPr/>
        </p:nvCxnSpPr>
        <p:spPr>
          <a:xfrm flipV="1">
            <a:off x="5812670" y="1139515"/>
            <a:ext cx="802123" cy="140947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832553" y="2516026"/>
            <a:ext cx="1335645" cy="92825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弧形 67"/>
          <p:cNvSpPr/>
          <p:nvPr/>
        </p:nvSpPr>
        <p:spPr>
          <a:xfrm rot="367462">
            <a:off x="5785541" y="2376146"/>
            <a:ext cx="276225" cy="330200"/>
          </a:xfrm>
          <a:prstGeom prst="arc">
            <a:avLst>
              <a:gd name="adj1" fmla="val 16200000"/>
              <a:gd name="adj2" fmla="val 2548833"/>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latinLnBrk="1">
              <a:spcBef>
                <a:spcPct val="0"/>
              </a:spcBef>
              <a:spcAft>
                <a:spcPct val="0"/>
              </a:spcAft>
              <a:defRPr/>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69" name="TextBox 11"/>
          <p:cNvSpPr txBox="1"/>
          <p:nvPr/>
        </p:nvSpPr>
        <p:spPr>
          <a:xfrm>
            <a:off x="5999947" y="2154690"/>
            <a:ext cx="1431925" cy="460375"/>
          </a:xfrm>
          <a:prstGeom prst="rect">
            <a:avLst/>
          </a:prstGeom>
          <a:noFill/>
          <a:ln w="57150">
            <a:noFill/>
          </a:ln>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zh-CN" altLang="en-US" sz="2400" b="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圆心角</a:t>
            </a:r>
            <a:endParaRPr lang="zh-CN" altLang="en-US" sz="2400" b="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0" name="椭圆 69"/>
          <p:cNvSpPr/>
          <p:nvPr/>
        </p:nvSpPr>
        <p:spPr bwMode="auto">
          <a:xfrm>
            <a:off x="6578577" y="1139141"/>
            <a:ext cx="46037" cy="46037"/>
          </a:xfrm>
          <a:prstGeom prst="ellipse">
            <a:avLst/>
          </a:prstGeom>
          <a:solidFill>
            <a:srgbClr val="FFFFFF"/>
          </a:solid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latinLnBrk="1">
              <a:spcBef>
                <a:spcPct val="0"/>
              </a:spcBef>
              <a:spcAft>
                <a:spcPct val="0"/>
              </a:spcAft>
              <a:defRPr/>
            </a:pPr>
            <a:endParaRPr lang="zh-CN" altLang="en-US" sz="2400">
              <a:solidFill>
                <a:srgbClr val="00B0F0"/>
              </a:solidFill>
              <a:latin typeface="微软雅黑" panose="020B0503020204020204" pitchFamily="34" charset="-122"/>
              <a:ea typeface="微软雅黑" panose="020B0503020204020204" pitchFamily="34" charset="-122"/>
            </a:endParaRPr>
          </a:p>
        </p:txBody>
      </p:sp>
      <p:sp>
        <p:nvSpPr>
          <p:cNvPr id="71" name="TextBox 13"/>
          <p:cNvSpPr txBox="1"/>
          <p:nvPr/>
        </p:nvSpPr>
        <p:spPr>
          <a:xfrm rot="2260814">
            <a:off x="5867561" y="2872582"/>
            <a:ext cx="1035050" cy="460375"/>
          </a:xfrm>
          <a:prstGeom prst="rect">
            <a:avLst/>
          </a:prstGeom>
          <a:noFill/>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zh-CN" altLang="en-US" sz="2400" b="0" dirty="0">
                <a:solidFill>
                  <a:srgbClr val="000000"/>
                </a:solidFill>
                <a:latin typeface="微软雅黑" panose="020B0503020204020204" pitchFamily="34" charset="-122"/>
                <a:ea typeface="微软雅黑" panose="020B0503020204020204" pitchFamily="34" charset="-122"/>
              </a:rPr>
              <a:t>半径</a:t>
            </a:r>
            <a:endParaRPr lang="zh-CN" altLang="en-US" sz="2400" b="0" dirty="0">
              <a:solidFill>
                <a:srgbClr val="000000"/>
              </a:solidFill>
              <a:latin typeface="微软雅黑" panose="020B0503020204020204" pitchFamily="34" charset="-122"/>
              <a:ea typeface="微软雅黑" panose="020B0503020204020204" pitchFamily="34" charset="-122"/>
            </a:endParaRPr>
          </a:p>
        </p:txBody>
      </p:sp>
      <p:sp>
        <p:nvSpPr>
          <p:cNvPr id="72" name="TextBox 14"/>
          <p:cNvSpPr txBox="1"/>
          <p:nvPr/>
        </p:nvSpPr>
        <p:spPr>
          <a:xfrm rot="18053996">
            <a:off x="5390993" y="1317074"/>
            <a:ext cx="1401762" cy="460375"/>
          </a:xfrm>
          <a:prstGeom prst="rect">
            <a:avLst/>
          </a:prstGeom>
          <a:noFill/>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zh-CN" altLang="en-US" sz="2400" b="0" dirty="0">
                <a:solidFill>
                  <a:srgbClr val="000000"/>
                </a:solidFill>
                <a:latin typeface="微软雅黑" panose="020B0503020204020204" pitchFamily="34" charset="-122"/>
                <a:ea typeface="微软雅黑" panose="020B0503020204020204" pitchFamily="34" charset="-122"/>
              </a:rPr>
              <a:t>半径</a:t>
            </a:r>
            <a:endParaRPr lang="zh-CN" altLang="en-US" sz="2400" b="0" dirty="0">
              <a:solidFill>
                <a:srgbClr val="000000"/>
              </a:solidFill>
              <a:latin typeface="微软雅黑" panose="020B0503020204020204" pitchFamily="34" charset="-122"/>
              <a:ea typeface="微软雅黑" panose="020B0503020204020204" pitchFamily="34" charset="-122"/>
            </a:endParaRPr>
          </a:p>
        </p:txBody>
      </p:sp>
      <p:sp>
        <p:nvSpPr>
          <p:cNvPr id="73" name="TextBox 15"/>
          <p:cNvSpPr txBox="1"/>
          <p:nvPr/>
        </p:nvSpPr>
        <p:spPr>
          <a:xfrm>
            <a:off x="7388845" y="1747902"/>
            <a:ext cx="358775" cy="460375"/>
          </a:xfrm>
          <a:prstGeom prst="rect">
            <a:avLst/>
          </a:prstGeom>
          <a:noFill/>
          <a:ln w="57150">
            <a:noFill/>
          </a:ln>
          <a:effectLst>
            <a:outerShdw blurRad="50800" dist="50800" dir="5400000" algn="ctr" rotWithShape="0">
              <a:schemeClr val="bg1"/>
            </a:outerShdw>
          </a:effec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fontAlgn="base" latinLnBrk="1" hangingPunct="1">
              <a:spcBef>
                <a:spcPct val="0"/>
              </a:spcBef>
              <a:spcAft>
                <a:spcPct val="0"/>
              </a:spcAft>
              <a:defRPr/>
            </a:pPr>
            <a:r>
              <a:rPr lang="zh-CN" altLang="en-US" sz="2400" b="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弧</a:t>
            </a:r>
            <a:endParaRPr lang="zh-CN" altLang="en-US" sz="2400" b="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4" name="弧形 73"/>
          <p:cNvSpPr/>
          <p:nvPr/>
        </p:nvSpPr>
        <p:spPr>
          <a:xfrm rot="186502">
            <a:off x="3997859" y="923382"/>
            <a:ext cx="3497758" cy="3145187"/>
          </a:xfrm>
          <a:prstGeom prst="arc">
            <a:avLst>
              <a:gd name="adj1" fmla="val 17970509"/>
              <a:gd name="adj2" fmla="val 1910374"/>
            </a:avLst>
          </a:prstGeom>
          <a:noFill/>
          <a:ln w="57150">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latinLnBrk="1">
              <a:spcBef>
                <a:spcPct val="0"/>
              </a:spcBef>
              <a:spcAft>
                <a:spcPct val="0"/>
              </a:spcAft>
              <a:defRPr/>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75" name="椭圆 74"/>
          <p:cNvSpPr/>
          <p:nvPr/>
        </p:nvSpPr>
        <p:spPr bwMode="auto">
          <a:xfrm flipH="1">
            <a:off x="5820479" y="2507910"/>
            <a:ext cx="46037" cy="66675"/>
          </a:xfrm>
          <a:prstGeom prst="ellipse">
            <a:avLst/>
          </a:prstGeom>
          <a:solidFill>
            <a:schemeClr val="tx1"/>
          </a:solidFill>
          <a:ln w="571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latinLnBrk="1">
              <a:spcBef>
                <a:spcPct val="0"/>
              </a:spcBef>
              <a:spcAft>
                <a:spcPct val="0"/>
              </a:spcAft>
              <a:defRPr/>
            </a:pP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77" name="TextBox 19"/>
          <p:cNvSpPr txBox="1">
            <a:spLocks noChangeArrowheads="1"/>
          </p:cNvSpPr>
          <p:nvPr/>
        </p:nvSpPr>
        <p:spPr bwMode="auto">
          <a:xfrm>
            <a:off x="2120265" y="5071745"/>
            <a:ext cx="89338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00000"/>
              </a:lnSpc>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rPr>
              <a:t>一条弧和经过这条弧两端的两条半径所围成的图形叫做</a:t>
            </a:r>
            <a:r>
              <a:rPr lang="zh-CN" altLang="en-US" sz="2400" dirty="0">
                <a:solidFill>
                  <a:srgbClr val="FF0000"/>
                </a:solidFill>
                <a:latin typeface="微软雅黑" panose="020B0503020204020204" pitchFamily="34" charset="-122"/>
                <a:ea typeface="微软雅黑" panose="020B0503020204020204" pitchFamily="34" charset="-122"/>
              </a:rPr>
              <a:t>扇形</a:t>
            </a:r>
            <a:r>
              <a:rPr lang="zh-CN" altLang="en-US" sz="2400" dirty="0">
                <a:solidFill>
                  <a:srgbClr val="000000"/>
                </a:solidFill>
                <a:latin typeface="微软雅黑" panose="020B0503020204020204" pitchFamily="34" charset="-122"/>
                <a:ea typeface="微软雅黑" panose="020B0503020204020204" pitchFamily="34" charset="-122"/>
              </a:rPr>
              <a:t>。</a:t>
            </a: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78" name="TextBox 20"/>
          <p:cNvSpPr txBox="1">
            <a:spLocks noChangeArrowheads="1"/>
          </p:cNvSpPr>
          <p:nvPr/>
        </p:nvSpPr>
        <p:spPr bwMode="auto">
          <a:xfrm>
            <a:off x="2071370" y="5690245"/>
            <a:ext cx="4946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rPr>
              <a:t>顶点在圆心的角叫做</a:t>
            </a:r>
            <a:r>
              <a:rPr lang="zh-CN" altLang="en-US" sz="2400" dirty="0">
                <a:solidFill>
                  <a:srgbClr val="FF0000"/>
                </a:solidFill>
                <a:latin typeface="微软雅黑" panose="020B0503020204020204" pitchFamily="34" charset="-122"/>
                <a:ea typeface="微软雅黑" panose="020B0503020204020204" pitchFamily="34" charset="-122"/>
              </a:rPr>
              <a:t>圆心角</a:t>
            </a:r>
            <a:r>
              <a:rPr lang="zh-CN" altLang="en-US" sz="2400" dirty="0">
                <a:solidFill>
                  <a:srgbClr val="000000"/>
                </a:solidFill>
                <a:latin typeface="微软雅黑" panose="020B0503020204020204" pitchFamily="34" charset="-122"/>
                <a:ea typeface="微软雅黑" panose="020B0503020204020204" pitchFamily="34" charset="-122"/>
              </a:rPr>
              <a:t>。</a:t>
            </a: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79" name="椭圆 78"/>
          <p:cNvSpPr/>
          <p:nvPr/>
        </p:nvSpPr>
        <p:spPr bwMode="auto">
          <a:xfrm>
            <a:off x="7120068" y="3417854"/>
            <a:ext cx="44450" cy="46037"/>
          </a:xfrm>
          <a:prstGeom prst="ellipse">
            <a:avLst/>
          </a:prstGeom>
          <a:solidFill>
            <a:srgbClr val="FFFFFF"/>
          </a:solidFill>
          <a:ln w="571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latinLnBrk="1">
              <a:spcBef>
                <a:spcPct val="0"/>
              </a:spcBef>
              <a:spcAft>
                <a:spcPct val="0"/>
              </a:spcAft>
              <a:defRPr/>
            </a:pPr>
            <a:endParaRPr lang="zh-CN" altLang="en-US" sz="2400">
              <a:solidFill>
                <a:srgbClr val="00B0F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852295" y="4140200"/>
            <a:ext cx="8774430" cy="2259330"/>
            <a:chOff x="2917" y="6520"/>
            <a:chExt cx="13818" cy="3558"/>
          </a:xfrm>
        </p:grpSpPr>
        <p:sp>
          <p:nvSpPr>
            <p:cNvPr id="76" name="TextBox 18"/>
            <p:cNvSpPr txBox="1">
              <a:spLocks noChangeArrowheads="1"/>
            </p:cNvSpPr>
            <p:nvPr/>
          </p:nvSpPr>
          <p:spPr bwMode="auto">
            <a:xfrm>
              <a:off x="3285" y="6944"/>
              <a:ext cx="1253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00000"/>
                </a:lnSpc>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图上</a:t>
              </a:r>
              <a:r>
                <a:rPr lang="en-US" altLang="zh-CN" sz="2400" i="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i="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i="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两点之间的部分叫做弧，读作“</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弧</a:t>
              </a:r>
              <a:r>
                <a:rPr lang="en-US" altLang="zh-CN" sz="2400" i="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AB</a:t>
              </a:r>
              <a:r>
                <a:rPr lang="en-US" altLang="zh-CN" sz="2400" i="1" dirty="0">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rot="0">
              <a:off x="2917" y="6520"/>
              <a:ext cx="13819" cy="355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ipe(left)">
                                      <p:cBhvr>
                                        <p:cTn id="10" dur="500"/>
                                        <p:tgtEl>
                                          <p:spTgt spid="6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up)">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ppt_y</p:attrName>
                                        </p:attrNameLst>
                                      </p:cBhvr>
                                      <p:tavLst>
                                        <p:tav tm="0">
                                          <p:val>
                                            <p:strVal val="#ppt_y+#ppt_h*1.125000"/>
                                          </p:val>
                                        </p:tav>
                                        <p:tav tm="100000">
                                          <p:val>
                                            <p:strVal val="#ppt_y"/>
                                          </p:val>
                                        </p:tav>
                                      </p:tavLst>
                                    </p:anim>
                                    <p:animEffect transition="in" filter="wipe(up)">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72"/>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7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7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up)">
                                      <p:cBhvr>
                                        <p:cTn id="56" dur="500"/>
                                        <p:tgtEl>
                                          <p:spTgt spid="68"/>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p:bldP spid="64" grpId="0" bldLvl="0" animBg="1"/>
      <p:bldP spid="69" grpId="0" bldLvl="0" animBg="1"/>
      <p:bldP spid="70" grpId="0" bldLvl="0" animBg="1"/>
      <p:bldP spid="72" grpId="0" bldLvl="0" animBg="1"/>
      <p:bldP spid="73" grpId="0" bldLvl="0" animBg="1"/>
      <p:bldP spid="7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3" name="Group 34"/>
          <p:cNvGrpSpPr/>
          <p:nvPr/>
        </p:nvGrpSpPr>
        <p:grpSpPr bwMode="auto">
          <a:xfrm>
            <a:off x="4744240" y="1147099"/>
            <a:ext cx="2376487" cy="2377134"/>
            <a:chOff x="1927" y="1038"/>
            <a:chExt cx="1025" cy="1012"/>
          </a:xfrm>
        </p:grpSpPr>
        <p:sp>
          <p:nvSpPr>
            <p:cNvPr id="34" name="Oval 22"/>
            <p:cNvSpPr>
              <a:spLocks noChangeArrowheads="1"/>
            </p:cNvSpPr>
            <p:nvPr/>
          </p:nvSpPr>
          <p:spPr bwMode="auto">
            <a:xfrm>
              <a:off x="2420" y="1513"/>
              <a:ext cx="46" cy="45"/>
            </a:xfrm>
            <a:prstGeom prst="ellipse">
              <a:avLst/>
            </a:prstGeom>
            <a:solidFill>
              <a:srgbClr val="1C1C1C"/>
            </a:solidFill>
            <a:ln w="9525">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35" name="Group 33"/>
            <p:cNvGrpSpPr/>
            <p:nvPr/>
          </p:nvGrpSpPr>
          <p:grpSpPr bwMode="auto">
            <a:xfrm>
              <a:off x="1927" y="1038"/>
              <a:ext cx="1025" cy="1012"/>
              <a:chOff x="3787" y="1253"/>
              <a:chExt cx="1025" cy="1012"/>
            </a:xfrm>
          </p:grpSpPr>
          <p:grpSp>
            <p:nvGrpSpPr>
              <p:cNvPr id="36" name="Group 25"/>
              <p:cNvGrpSpPr/>
              <p:nvPr/>
            </p:nvGrpSpPr>
            <p:grpSpPr bwMode="auto">
              <a:xfrm>
                <a:off x="3787" y="1253"/>
                <a:ext cx="1025" cy="1012"/>
                <a:chOff x="3787" y="1253"/>
                <a:chExt cx="1025" cy="1012"/>
              </a:xfrm>
            </p:grpSpPr>
            <p:sp>
              <p:nvSpPr>
                <p:cNvPr id="42" name="Oval 18"/>
                <p:cNvSpPr>
                  <a:spLocks noChangeArrowheads="1"/>
                </p:cNvSpPr>
                <p:nvPr/>
              </p:nvSpPr>
              <p:spPr bwMode="auto">
                <a:xfrm>
                  <a:off x="3787" y="1253"/>
                  <a:ext cx="1025" cy="1012"/>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3" name="Line 20"/>
                <p:cNvSpPr>
                  <a:spLocks noChangeShapeType="1"/>
                </p:cNvSpPr>
                <p:nvPr/>
              </p:nvSpPr>
              <p:spPr bwMode="auto">
                <a:xfrm>
                  <a:off x="4291" y="1758"/>
                  <a:ext cx="521"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b="1">
                    <a:solidFill>
                      <a:srgbClr val="000000"/>
                    </a:solidFill>
                    <a:latin typeface="楷体" panose="02010609060101010101" charset="-122"/>
                    <a:ea typeface="楷体" panose="02010609060101010101" charset="-122"/>
                  </a:endParaRPr>
                </a:p>
              </p:txBody>
            </p:sp>
            <p:sp>
              <p:nvSpPr>
                <p:cNvPr id="44" name="Line 23"/>
                <p:cNvSpPr>
                  <a:spLocks noChangeShapeType="1"/>
                </p:cNvSpPr>
                <p:nvPr/>
              </p:nvSpPr>
              <p:spPr bwMode="auto">
                <a:xfrm rot="16200000">
                  <a:off x="4045" y="1510"/>
                  <a:ext cx="503"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b="1">
                    <a:solidFill>
                      <a:srgbClr val="000000"/>
                    </a:solidFill>
                    <a:latin typeface="楷体" panose="02010609060101010101" charset="-122"/>
                    <a:ea typeface="楷体" panose="02010609060101010101" charset="-122"/>
                  </a:endParaRPr>
                </a:p>
              </p:txBody>
            </p:sp>
            <p:sp>
              <p:nvSpPr>
                <p:cNvPr id="45" name="Line 24"/>
                <p:cNvSpPr>
                  <a:spLocks noChangeShapeType="1"/>
                </p:cNvSpPr>
                <p:nvPr/>
              </p:nvSpPr>
              <p:spPr bwMode="auto">
                <a:xfrm rot="-3153468">
                  <a:off x="3876" y="1960"/>
                  <a:ext cx="521"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b="1">
                    <a:solidFill>
                      <a:srgbClr val="000000"/>
                    </a:solidFill>
                    <a:latin typeface="楷体" panose="02010609060101010101" charset="-122"/>
                    <a:ea typeface="楷体" panose="02010609060101010101" charset="-122"/>
                  </a:endParaRPr>
                </a:p>
              </p:txBody>
            </p:sp>
          </p:grpSp>
          <p:grpSp>
            <p:nvGrpSpPr>
              <p:cNvPr id="37" name="Group 32"/>
              <p:cNvGrpSpPr/>
              <p:nvPr/>
            </p:nvGrpSpPr>
            <p:grpSpPr bwMode="auto">
              <a:xfrm>
                <a:off x="4292" y="1637"/>
                <a:ext cx="124" cy="122"/>
                <a:chOff x="5193" y="1612"/>
                <a:chExt cx="124" cy="122"/>
              </a:xfrm>
            </p:grpSpPr>
            <p:sp>
              <p:nvSpPr>
                <p:cNvPr id="40" name="Line 26"/>
                <p:cNvSpPr>
                  <a:spLocks noChangeShapeType="1"/>
                </p:cNvSpPr>
                <p:nvPr/>
              </p:nvSpPr>
              <p:spPr bwMode="auto">
                <a:xfrm>
                  <a:off x="5193" y="1613"/>
                  <a:ext cx="122" cy="0"/>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b="1">
                    <a:solidFill>
                      <a:srgbClr val="000000"/>
                    </a:solidFill>
                    <a:latin typeface="楷体" panose="02010609060101010101" charset="-122"/>
                    <a:ea typeface="楷体" panose="02010609060101010101" charset="-122"/>
                  </a:endParaRPr>
                </a:p>
              </p:txBody>
            </p:sp>
            <p:sp>
              <p:nvSpPr>
                <p:cNvPr id="41" name="Line 27"/>
                <p:cNvSpPr>
                  <a:spLocks noChangeShapeType="1"/>
                </p:cNvSpPr>
                <p:nvPr/>
              </p:nvSpPr>
              <p:spPr bwMode="auto">
                <a:xfrm rot="-5400000">
                  <a:off x="5256" y="1673"/>
                  <a:ext cx="122" cy="0"/>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b="1">
                    <a:solidFill>
                      <a:srgbClr val="000000"/>
                    </a:solidFill>
                    <a:latin typeface="楷体" panose="02010609060101010101" charset="-122"/>
                    <a:ea typeface="楷体" panose="02010609060101010101" charset="-122"/>
                  </a:endParaRPr>
                </a:p>
              </p:txBody>
            </p:sp>
          </p:grpSp>
          <p:sp>
            <p:nvSpPr>
              <p:cNvPr id="38" name="Arc 29"/>
              <p:cNvSpPr>
                <a:spLocks noChangeArrowheads="1"/>
              </p:cNvSpPr>
              <p:nvPr/>
            </p:nvSpPr>
            <p:spPr bwMode="auto">
              <a:xfrm rot="18013934" flipH="1">
                <a:off x="4092" y="1677"/>
                <a:ext cx="248" cy="127"/>
              </a:xfrm>
              <a:custGeom>
                <a:avLst/>
                <a:gdLst>
                  <a:gd name="T0" fmla="*/ 0 w 42088"/>
                  <a:gd name="T1" fmla="*/ 0 h 23141"/>
                  <a:gd name="T2" fmla="*/ 0 w 42088"/>
                  <a:gd name="T3" fmla="*/ 0 h 23141"/>
                  <a:gd name="T4" fmla="*/ 0 w 42088"/>
                  <a:gd name="T5" fmla="*/ 0 h 23141"/>
                  <a:gd name="T6" fmla="*/ 0 w 42088"/>
                  <a:gd name="T7" fmla="*/ 0 h 23141"/>
                  <a:gd name="T8" fmla="*/ 0 w 42088"/>
                  <a:gd name="T9" fmla="*/ 0 h 23141"/>
                  <a:gd name="T10" fmla="*/ 0 w 42088"/>
                  <a:gd name="T11" fmla="*/ 0 h 23141"/>
                  <a:gd name="T12" fmla="*/ 0 w 42088"/>
                  <a:gd name="T13" fmla="*/ 0 h 23141"/>
                  <a:gd name="T14" fmla="*/ 0 w 42088"/>
                  <a:gd name="T15" fmla="*/ 0 h 23141"/>
                  <a:gd name="T16" fmla="*/ 0 w 42088"/>
                  <a:gd name="T17" fmla="*/ 0 h 23141"/>
                  <a:gd name="T18" fmla="*/ 0 w 42088"/>
                  <a:gd name="T19" fmla="*/ 0 h 231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088" h="23141" fill="none">
                    <a:moveTo>
                      <a:pt x="-1" y="14758"/>
                    </a:moveTo>
                    <a:cubicBezTo>
                      <a:pt x="2943" y="5944"/>
                      <a:pt x="11194" y="-1"/>
                      <a:pt x="20488" y="0"/>
                    </a:cubicBezTo>
                    <a:cubicBezTo>
                      <a:pt x="32417" y="0"/>
                      <a:pt x="42088" y="9670"/>
                      <a:pt x="42088" y="21600"/>
                    </a:cubicBezTo>
                    <a:cubicBezTo>
                      <a:pt x="42088" y="22114"/>
                      <a:pt x="42069" y="22628"/>
                      <a:pt x="42032" y="23140"/>
                    </a:cubicBezTo>
                  </a:path>
                  <a:path w="42088" h="23141" stroke="0">
                    <a:moveTo>
                      <a:pt x="-1" y="14758"/>
                    </a:moveTo>
                    <a:cubicBezTo>
                      <a:pt x="2943" y="5944"/>
                      <a:pt x="11194" y="-1"/>
                      <a:pt x="20488" y="0"/>
                    </a:cubicBezTo>
                    <a:cubicBezTo>
                      <a:pt x="32417" y="0"/>
                      <a:pt x="42088" y="9670"/>
                      <a:pt x="42088" y="21600"/>
                    </a:cubicBezTo>
                    <a:cubicBezTo>
                      <a:pt x="42088" y="22114"/>
                      <a:pt x="42069" y="22628"/>
                      <a:pt x="42032" y="23140"/>
                    </a:cubicBezTo>
                    <a:lnTo>
                      <a:pt x="20488" y="21600"/>
                    </a:lnTo>
                    <a:lnTo>
                      <a:pt x="-1" y="14758"/>
                    </a:lnTo>
                    <a:close/>
                  </a:path>
                </a:pathLst>
              </a:custGeom>
              <a:noFill/>
              <a:ln w="19050">
                <a:solidFill>
                  <a:srgbClr val="FF0000"/>
                </a:solidFill>
                <a:rou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9" name="Arc 30"/>
              <p:cNvSpPr>
                <a:spLocks noChangeArrowheads="1"/>
              </p:cNvSpPr>
              <p:nvPr/>
            </p:nvSpPr>
            <p:spPr bwMode="auto">
              <a:xfrm rot="9395859" flipH="1">
                <a:off x="4207" y="1804"/>
                <a:ext cx="227" cy="97"/>
              </a:xfrm>
              <a:custGeom>
                <a:avLst/>
                <a:gdLst>
                  <a:gd name="T0" fmla="*/ 0 w 42225"/>
                  <a:gd name="T1" fmla="*/ 0 h 23141"/>
                  <a:gd name="T2" fmla="*/ 0 w 42225"/>
                  <a:gd name="T3" fmla="*/ 0 h 23141"/>
                  <a:gd name="T4" fmla="*/ 0 w 42225"/>
                  <a:gd name="T5" fmla="*/ 0 h 23141"/>
                  <a:gd name="T6" fmla="*/ 0 w 42225"/>
                  <a:gd name="T7" fmla="*/ 0 h 23141"/>
                  <a:gd name="T8" fmla="*/ 0 w 42225"/>
                  <a:gd name="T9" fmla="*/ 0 h 23141"/>
                  <a:gd name="T10" fmla="*/ 0 w 42225"/>
                  <a:gd name="T11" fmla="*/ 0 h 23141"/>
                  <a:gd name="T12" fmla="*/ 0 w 42225"/>
                  <a:gd name="T13" fmla="*/ 0 h 23141"/>
                  <a:gd name="T14" fmla="*/ 0 w 42225"/>
                  <a:gd name="T15" fmla="*/ 0 h 23141"/>
                  <a:gd name="T16" fmla="*/ 0 w 42225"/>
                  <a:gd name="T17" fmla="*/ 0 h 23141"/>
                  <a:gd name="T18" fmla="*/ 0 w 42225"/>
                  <a:gd name="T19" fmla="*/ 0 h 231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225" h="23141" fill="none">
                    <a:moveTo>
                      <a:pt x="-1" y="15183"/>
                    </a:moveTo>
                    <a:cubicBezTo>
                      <a:pt x="2809" y="6152"/>
                      <a:pt x="11167" y="-1"/>
                      <a:pt x="20625" y="0"/>
                    </a:cubicBezTo>
                    <a:cubicBezTo>
                      <a:pt x="32554" y="0"/>
                      <a:pt x="42225" y="9670"/>
                      <a:pt x="42225" y="21600"/>
                    </a:cubicBezTo>
                    <a:cubicBezTo>
                      <a:pt x="42225" y="22114"/>
                      <a:pt x="42206" y="22628"/>
                      <a:pt x="42169" y="23140"/>
                    </a:cubicBezTo>
                  </a:path>
                  <a:path w="42225" h="23141" stroke="0">
                    <a:moveTo>
                      <a:pt x="-1" y="15183"/>
                    </a:moveTo>
                    <a:cubicBezTo>
                      <a:pt x="2809" y="6152"/>
                      <a:pt x="11167" y="-1"/>
                      <a:pt x="20625" y="0"/>
                    </a:cubicBezTo>
                    <a:cubicBezTo>
                      <a:pt x="32554" y="0"/>
                      <a:pt x="42225" y="9670"/>
                      <a:pt x="42225" y="21600"/>
                    </a:cubicBezTo>
                    <a:cubicBezTo>
                      <a:pt x="42225" y="22114"/>
                      <a:pt x="42206" y="22628"/>
                      <a:pt x="42169" y="23140"/>
                    </a:cubicBezTo>
                    <a:lnTo>
                      <a:pt x="20625" y="21600"/>
                    </a:lnTo>
                    <a:lnTo>
                      <a:pt x="-1" y="15183"/>
                    </a:lnTo>
                    <a:close/>
                  </a:path>
                </a:pathLst>
              </a:custGeom>
              <a:noFill/>
              <a:ln w="19050">
                <a:solidFill>
                  <a:srgbClr val="008000"/>
                </a:solidFill>
                <a:rou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785495" y="3162300"/>
            <a:ext cx="4011930" cy="3366770"/>
            <a:chOff x="1237" y="4980"/>
            <a:chExt cx="6318" cy="5302"/>
          </a:xfrm>
        </p:grpSpPr>
        <p:grpSp>
          <p:nvGrpSpPr>
            <p:cNvPr id="8" name="组合 7"/>
            <p:cNvGrpSpPr/>
            <p:nvPr/>
          </p:nvGrpSpPr>
          <p:grpSpPr>
            <a:xfrm>
              <a:off x="1237" y="4980"/>
              <a:ext cx="6318" cy="2088"/>
              <a:chOff x="1237" y="4980"/>
              <a:chExt cx="6318" cy="2088"/>
            </a:xfrm>
          </p:grpSpPr>
          <p:grpSp>
            <p:nvGrpSpPr>
              <p:cNvPr id="11" name="组合 10"/>
              <p:cNvGrpSpPr/>
              <p:nvPr/>
            </p:nvGrpSpPr>
            <p:grpSpPr>
              <a:xfrm rot="0">
                <a:off x="1237" y="5002"/>
                <a:ext cx="6319" cy="2067"/>
                <a:chOff x="5191" y="5674"/>
                <a:chExt cx="6319" cy="1361"/>
              </a:xfrm>
            </p:grpSpPr>
            <p:sp>
              <p:nvSpPr>
                <p:cNvPr id="7" name="圆角矩形 6"/>
                <p:cNvSpPr/>
                <p:nvPr/>
              </p:nvSpPr>
              <p:spPr>
                <a:xfrm>
                  <a:off x="5270" y="5743"/>
                  <a:ext cx="6123" cy="1195"/>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标注 8"/>
                <p:cNvSpPr/>
                <p:nvPr/>
              </p:nvSpPr>
              <p:spPr>
                <a:xfrm>
                  <a:off x="5191" y="5674"/>
                  <a:ext cx="6319" cy="1361"/>
                </a:xfrm>
                <a:prstGeom prst="wedgeRoundRectCallout">
                  <a:avLst>
                    <a:gd name="adj1" fmla="val -19536"/>
                    <a:gd name="adj2" fmla="val 7025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423" y="4980"/>
                <a:ext cx="6048" cy="1888"/>
              </a:xfrm>
              <a:prstGeom prst="rect">
                <a:avLst/>
              </a:prstGeom>
              <a:noFill/>
            </p:spPr>
            <p:txBody>
              <a:bodyPr wrap="none" rtlCol="0">
                <a:spAutoFit/>
              </a:bodyPr>
              <a:p>
                <a:pPr algn="l" fontAlgn="base" latinLnBrk="1">
                  <a:lnSpc>
                    <a:spcPct val="150000"/>
                  </a:lnSpc>
                  <a:spcBef>
                    <a:spcPct val="0"/>
                  </a:spcBef>
                  <a:spcAft>
                    <a:spcPct val="0"/>
                  </a:spcAft>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sym typeface="+mn-ea"/>
                  </a:rPr>
                  <a:t>在同一个圆中，扇形的大小</a:t>
                </a:r>
                <a:endParaRPr lang="zh-CN" altLang="en-US" sz="2400">
                  <a:latin typeface="微软雅黑" panose="020B0503020204020204" pitchFamily="34" charset="-122"/>
                  <a:ea typeface="微软雅黑" panose="020B0503020204020204" pitchFamily="34" charset="-122"/>
                  <a:sym typeface="+mn-ea"/>
                </a:endParaRPr>
              </a:p>
              <a:p>
                <a:pPr algn="l" fontAlgn="base" latinLnBrk="1">
                  <a:lnSpc>
                    <a:spcPct val="150000"/>
                  </a:lnSpc>
                  <a:spcBef>
                    <a:spcPct val="0"/>
                  </a:spcBef>
                  <a:spcAft>
                    <a:spcPct val="0"/>
                  </a:spcAft>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sym typeface="+mn-ea"/>
                  </a:rPr>
                  <a:t>与什么有关系呢？</a:t>
                </a:r>
                <a:endParaRPr lang="zh-CN" altLang="en-US" sz="2400">
                  <a:solidFill>
                    <a:schemeClr val="tx1"/>
                  </a:solidFill>
                  <a:latin typeface="微软雅黑" panose="020B0503020204020204" pitchFamily="34" charset="-122"/>
                  <a:ea typeface="微软雅黑" panose="020B0503020204020204" pitchFamily="34" charset="-122"/>
                </a:endParaRPr>
              </a:p>
            </p:txBody>
          </p:sp>
        </p:grpSp>
        <p:pic>
          <p:nvPicPr>
            <p:cNvPr id="10" name="图片 9" descr="IMG_20220113_01040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629" y="7704"/>
              <a:ext cx="1930" cy="2579"/>
            </a:xfrm>
            <a:prstGeom prst="rect">
              <a:avLst/>
            </a:prstGeom>
          </p:spPr>
        </p:pic>
      </p:grpSp>
      <p:grpSp>
        <p:nvGrpSpPr>
          <p:cNvPr id="15" name="组合 14"/>
          <p:cNvGrpSpPr/>
          <p:nvPr/>
        </p:nvGrpSpPr>
        <p:grpSpPr>
          <a:xfrm>
            <a:off x="7446010" y="2722245"/>
            <a:ext cx="3629660" cy="3806825"/>
            <a:chOff x="11726" y="4287"/>
            <a:chExt cx="5716" cy="5995"/>
          </a:xfrm>
        </p:grpSpPr>
        <p:grpSp>
          <p:nvGrpSpPr>
            <p:cNvPr id="6" name="组合 5"/>
            <p:cNvGrpSpPr/>
            <p:nvPr/>
          </p:nvGrpSpPr>
          <p:grpSpPr>
            <a:xfrm>
              <a:off x="11726" y="4287"/>
              <a:ext cx="5716" cy="3074"/>
              <a:chOff x="11726" y="4287"/>
              <a:chExt cx="5716" cy="3074"/>
            </a:xfrm>
          </p:grpSpPr>
          <p:grpSp>
            <p:nvGrpSpPr>
              <p:cNvPr id="22" name="组合 21"/>
              <p:cNvGrpSpPr/>
              <p:nvPr/>
            </p:nvGrpSpPr>
            <p:grpSpPr>
              <a:xfrm rot="0">
                <a:off x="11726" y="4287"/>
                <a:ext cx="5717" cy="3075"/>
                <a:chOff x="11732" y="6237"/>
                <a:chExt cx="5252" cy="1361"/>
              </a:xfrm>
            </p:grpSpPr>
            <p:sp>
              <p:nvSpPr>
                <p:cNvPr id="19" name="圆角矩形 18"/>
                <p:cNvSpPr/>
                <p:nvPr/>
              </p:nvSpPr>
              <p:spPr>
                <a:xfrm>
                  <a:off x="11861" y="6302"/>
                  <a:ext cx="5006" cy="1221"/>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标注 20"/>
                <p:cNvSpPr/>
                <p:nvPr/>
              </p:nvSpPr>
              <p:spPr>
                <a:xfrm>
                  <a:off x="11732" y="6237"/>
                  <a:ext cx="5252" cy="1361"/>
                </a:xfrm>
                <a:prstGeom prst="wedgeRoundRectCallout">
                  <a:avLst>
                    <a:gd name="adj1" fmla="val 4783"/>
                    <a:gd name="adj2" fmla="val 65544"/>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12100" y="4353"/>
                <a:ext cx="5088" cy="2761"/>
              </a:xfrm>
              <a:prstGeom prst="rect">
                <a:avLst/>
              </a:prstGeom>
              <a:noFill/>
            </p:spPr>
            <p:txBody>
              <a:bodyPr wrap="none" rtlCol="0">
                <a:spAutoFit/>
              </a:bodyPr>
              <a:p>
                <a:pPr algn="l" fontAlgn="base" latinLnBrk="1">
                  <a:lnSpc>
                    <a:spcPct val="150000"/>
                  </a:lnSpc>
                  <a:spcBef>
                    <a:spcPct val="0"/>
                  </a:spcBef>
                  <a:spcAft>
                    <a:spcPct val="0"/>
                  </a:spcAft>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sym typeface="+mn-ea"/>
                  </a:rPr>
                  <a:t>我发现在同一个圆中，</a:t>
                </a:r>
                <a:endParaRPr lang="zh-CN" altLang="en-US" sz="2400">
                  <a:latin typeface="微软雅黑" panose="020B0503020204020204" pitchFamily="34" charset="-122"/>
                  <a:ea typeface="微软雅黑" panose="020B0503020204020204" pitchFamily="34" charset="-122"/>
                  <a:sym typeface="+mn-ea"/>
                </a:endParaRPr>
              </a:p>
              <a:p>
                <a:pPr algn="l" fontAlgn="base" latinLnBrk="1">
                  <a:lnSpc>
                    <a:spcPct val="150000"/>
                  </a:lnSpc>
                  <a:spcBef>
                    <a:spcPct val="0"/>
                  </a:spcBef>
                  <a:spcAft>
                    <a:spcPct val="0"/>
                  </a:spcAft>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sym typeface="+mn-ea"/>
                  </a:rPr>
                  <a:t>扇形的大小与这个扇形</a:t>
                </a:r>
                <a:endParaRPr lang="zh-CN" altLang="en-US" sz="2400">
                  <a:latin typeface="微软雅黑" panose="020B0503020204020204" pitchFamily="34" charset="-122"/>
                  <a:ea typeface="微软雅黑" panose="020B0503020204020204" pitchFamily="34" charset="-122"/>
                  <a:sym typeface="+mn-ea"/>
                </a:endParaRPr>
              </a:p>
              <a:p>
                <a:pPr algn="l" fontAlgn="base" latinLnBrk="1">
                  <a:lnSpc>
                    <a:spcPct val="150000"/>
                  </a:lnSpc>
                  <a:spcBef>
                    <a:spcPct val="0"/>
                  </a:spcBef>
                  <a:spcAft>
                    <a:spcPct val="0"/>
                  </a:spcAft>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sym typeface="+mn-ea"/>
                  </a:rPr>
                  <a:t>的圆心角的大小有关。</a:t>
                </a:r>
                <a:endParaRPr lang="zh-CN" altLang="en-US" sz="2400">
                  <a:solidFill>
                    <a:schemeClr val="tx1"/>
                  </a:solidFill>
                  <a:latin typeface="微软雅黑" panose="020B0503020204020204" pitchFamily="34" charset="-122"/>
                  <a:ea typeface="微软雅黑" panose="020B0503020204020204" pitchFamily="34" charset="-122"/>
                </a:endParaRPr>
              </a:p>
            </p:txBody>
          </p:sp>
        </p:grpSp>
        <p:pic>
          <p:nvPicPr>
            <p:cNvPr id="13" name="图片 12" descr="IMG_20220113_01042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2628" y="7704"/>
              <a:ext cx="2003" cy="257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up)">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29" name="Picture 22" descr="7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34490" y="2313305"/>
            <a:ext cx="29860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5133340" y="2940050"/>
            <a:ext cx="3240405" cy="1306830"/>
            <a:chOff x="9487" y="4827"/>
            <a:chExt cx="5103" cy="2058"/>
          </a:xfrm>
        </p:grpSpPr>
        <p:sp>
          <p:nvSpPr>
            <p:cNvPr id="39" name="AutoShape 27"/>
            <p:cNvSpPr>
              <a:spLocks noChangeArrowheads="1"/>
            </p:cNvSpPr>
            <p:nvPr/>
          </p:nvSpPr>
          <p:spPr bwMode="auto">
            <a:xfrm>
              <a:off x="9487" y="4827"/>
              <a:ext cx="5103" cy="2058"/>
            </a:xfrm>
            <a:prstGeom prst="wedgeRoundRectCallout">
              <a:avLst>
                <a:gd name="adj1" fmla="val 63473"/>
                <a:gd name="adj2" fmla="val -13963"/>
                <a:gd name="adj3" fmla="val 16667"/>
              </a:avLst>
            </a:prstGeom>
            <a:solidFill>
              <a:srgbClr val="71CA52"/>
            </a:solidFill>
            <a:ln w="19050">
              <a:solidFill>
                <a:srgbClr val="DA2420"/>
              </a:solidFill>
              <a:miter lim="800000"/>
            </a:ln>
            <a:effectLst>
              <a:outerShdw blurRad="63500" dist="63500" dir="18900000" algn="bl" rotWithShape="0">
                <a:prstClr val="black">
                  <a:alpha val="40000"/>
                </a:prstClr>
              </a:outerShdw>
            </a:effec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50000"/>
                </a:lnSpc>
                <a:spcBef>
                  <a:spcPct val="0"/>
                </a:spcBef>
                <a:spcAft>
                  <a:spcPct val="0"/>
                </a:spcAft>
                <a:buFont typeface="Arial" panose="020B0604020202020204" pitchFamily="34" charset="0"/>
                <a:buNone/>
              </a:pP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827" y="4912"/>
              <a:ext cx="4207" cy="1888"/>
            </a:xfrm>
            <a:prstGeom prst="rect">
              <a:avLst/>
            </a:prstGeom>
            <a:noFill/>
          </p:spPr>
          <p:txBody>
            <a:bodyPr wrap="none" rtlCol="0">
              <a:spAutoFit/>
            </a:bodyPr>
            <a:p>
              <a:pPr algn="ctr" fontAlgn="base" latinLnBrk="1">
                <a:lnSpc>
                  <a:spcPct val="150000"/>
                </a:lnSpc>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以半圆为弧的扇形</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fontAlgn="base" latinLnBrk="1">
                <a:lnSpc>
                  <a:spcPct val="150000"/>
                </a:lnSpc>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的圆心角是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 name="图片 4" descr="图片175"/>
          <p:cNvPicPr>
            <a:picLocks noChangeAspect="1"/>
          </p:cNvPicPr>
          <p:nvPr/>
        </p:nvPicPr>
        <p:blipFill>
          <a:blip r:embed="rId3"/>
          <a:stretch>
            <a:fillRect/>
          </a:stretch>
        </p:blipFill>
        <p:spPr>
          <a:xfrm flipH="1">
            <a:off x="8749030" y="2994025"/>
            <a:ext cx="1873250" cy="227393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2" name="Picture 6" descr="7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8185" y="1725613"/>
            <a:ext cx="2808288"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4751070" y="4746625"/>
            <a:ext cx="3382010" cy="1036320"/>
            <a:chOff x="8417" y="5901"/>
            <a:chExt cx="5326" cy="1632"/>
          </a:xfrm>
        </p:grpSpPr>
        <p:grpSp>
          <p:nvGrpSpPr>
            <p:cNvPr id="17" name="组合 16"/>
            <p:cNvGrpSpPr/>
            <p:nvPr/>
          </p:nvGrpSpPr>
          <p:grpSpPr>
            <a:xfrm rot="0">
              <a:off x="8417" y="5901"/>
              <a:ext cx="5326" cy="1633"/>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834"/>
                <a:ext cx="11815" cy="2908"/>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nvGrpSpPr>
          <p:grpSpPr>
            <a:xfrm>
              <a:off x="8648" y="6292"/>
              <a:ext cx="4865" cy="1130"/>
              <a:chOff x="9789" y="2374"/>
              <a:chExt cx="4865" cy="1130"/>
            </a:xfrm>
          </p:grpSpPr>
          <p:sp>
            <p:nvSpPr>
              <p:cNvPr id="3" name="文本框 2"/>
              <p:cNvSpPr txBox="1"/>
              <p:nvPr/>
            </p:nvSpPr>
            <p:spPr>
              <a:xfrm>
                <a:off x="9789" y="2446"/>
                <a:ext cx="1629"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360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940" y="2437"/>
                <a:ext cx="2715" cy="725"/>
              </a:xfrm>
              <a:prstGeom prst="rect">
                <a:avLst/>
              </a:prstGeom>
              <a:noFill/>
            </p:spPr>
            <p:txBody>
              <a:bodyPr wrap="square" rtlCol="0">
                <a:spAutoFit/>
              </a:bodyPr>
              <a:p>
                <a:pPr algn="l" fontAlgn="base" latinLnBrk="1">
                  <a:spcBef>
                    <a:spcPct val="50000"/>
                  </a:spcBef>
                  <a:spcAft>
                    <a:spcPct val="0"/>
                  </a:spcAft>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90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（度）</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11372" y="2374"/>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grpSp>
        <p:nvGrpSpPr>
          <p:cNvPr id="18" name="组合 17"/>
          <p:cNvGrpSpPr/>
          <p:nvPr/>
        </p:nvGrpSpPr>
        <p:grpSpPr>
          <a:xfrm>
            <a:off x="5383530" y="2033905"/>
            <a:ext cx="5488940" cy="2327275"/>
            <a:chOff x="8084" y="4630"/>
            <a:chExt cx="8644" cy="3665"/>
          </a:xfrm>
        </p:grpSpPr>
        <p:pic>
          <p:nvPicPr>
            <p:cNvPr id="10" name="图片 9" descr="图片175"/>
            <p:cNvPicPr>
              <a:picLocks noChangeAspect="1"/>
            </p:cNvPicPr>
            <p:nvPr/>
          </p:nvPicPr>
          <p:blipFill>
            <a:blip r:embed="rId3"/>
            <a:stretch>
              <a:fillRect/>
            </a:stretch>
          </p:blipFill>
          <p:spPr>
            <a:xfrm flipH="1">
              <a:off x="13778" y="4715"/>
              <a:ext cx="2950" cy="3581"/>
            </a:xfrm>
            <a:prstGeom prst="rect">
              <a:avLst/>
            </a:prstGeom>
          </p:spPr>
        </p:pic>
        <p:grpSp>
          <p:nvGrpSpPr>
            <p:cNvPr id="14" name="组合 13"/>
            <p:cNvGrpSpPr/>
            <p:nvPr/>
          </p:nvGrpSpPr>
          <p:grpSpPr>
            <a:xfrm>
              <a:off x="8084" y="4630"/>
              <a:ext cx="5102" cy="2058"/>
              <a:chOff x="8084" y="4630"/>
              <a:chExt cx="5102" cy="2058"/>
            </a:xfrm>
          </p:grpSpPr>
          <p:grpSp>
            <p:nvGrpSpPr>
              <p:cNvPr id="8" name="组合 7"/>
              <p:cNvGrpSpPr/>
              <p:nvPr/>
            </p:nvGrpSpPr>
            <p:grpSpPr>
              <a:xfrm>
                <a:off x="8084" y="4630"/>
                <a:ext cx="5103" cy="2058"/>
                <a:chOff x="9487" y="4827"/>
                <a:chExt cx="5103" cy="2058"/>
              </a:xfrm>
            </p:grpSpPr>
            <p:sp>
              <p:nvSpPr>
                <p:cNvPr id="39" name="AutoShape 27"/>
                <p:cNvSpPr>
                  <a:spLocks noChangeArrowheads="1"/>
                </p:cNvSpPr>
                <p:nvPr/>
              </p:nvSpPr>
              <p:spPr bwMode="auto">
                <a:xfrm>
                  <a:off x="9487" y="4827"/>
                  <a:ext cx="5103" cy="2058"/>
                </a:xfrm>
                <a:prstGeom prst="wedgeRoundRectCallout">
                  <a:avLst>
                    <a:gd name="adj1" fmla="val 63473"/>
                    <a:gd name="adj2" fmla="val -13963"/>
                    <a:gd name="adj3" fmla="val 16667"/>
                  </a:avLst>
                </a:prstGeom>
                <a:solidFill>
                  <a:srgbClr val="71CA52"/>
                </a:solidFill>
                <a:ln w="19050">
                  <a:solidFill>
                    <a:srgbClr val="DA2420"/>
                  </a:solidFill>
                  <a:miter lim="800000"/>
                </a:ln>
                <a:effectLst>
                  <a:outerShdw blurRad="63500" dist="63500" dir="18900000" algn="bl" rotWithShape="0">
                    <a:prstClr val="black">
                      <a:alpha val="40000"/>
                    </a:prstClr>
                  </a:outerShdw>
                </a:effec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50000"/>
                    </a:lnSpc>
                    <a:spcBef>
                      <a:spcPct val="0"/>
                    </a:spcBef>
                    <a:spcAft>
                      <a:spcPct val="0"/>
                    </a:spcAft>
                    <a:buFont typeface="Arial" panose="020B0604020202020204" pitchFamily="34" charset="0"/>
                    <a:buNone/>
                  </a:pP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752" y="4912"/>
                  <a:ext cx="4358" cy="1888"/>
                </a:xfrm>
                <a:prstGeom prst="rect">
                  <a:avLst/>
                </a:prstGeom>
                <a:noFill/>
              </p:spPr>
              <p:txBody>
                <a:bodyPr wrap="none" rtlCol="0">
                  <a:spAutoFit/>
                </a:bodyPr>
                <a:p>
                  <a:pPr algn="ctr" fontAlgn="base" latinLnBrk="1">
                    <a:lnSpc>
                      <a:spcPct val="150000"/>
                    </a:lnSpc>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以</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圆为弧的扇形</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fontAlgn="base" latinLnBrk="1">
                    <a:lnSpc>
                      <a:spcPct val="150000"/>
                    </a:lnSpc>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的圆心角是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8991" y="4835"/>
                <a:ext cx="908" cy="1130"/>
                <a:chOff x="10222" y="2652"/>
                <a:chExt cx="908" cy="1130"/>
              </a:xfrm>
            </p:grpSpPr>
            <p:sp>
              <p:nvSpPr>
                <p:cNvPr id="11" name="Text Box 7"/>
                <p:cNvSpPr txBox="1"/>
                <p:nvPr/>
              </p:nvSpPr>
              <p:spPr>
                <a:xfrm>
                  <a:off x="10222" y="2652"/>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2" name="Line 8"/>
                <p:cNvSpPr/>
                <p:nvPr/>
              </p:nvSpPr>
              <p:spPr>
                <a:xfrm>
                  <a:off x="10222" y="3127"/>
                  <a:ext cx="568" cy="0"/>
                </a:xfrm>
                <a:prstGeom prst="line">
                  <a:avLst/>
                </a:prstGeom>
                <a:ln w="25400" cap="flat" cmpd="sng">
                  <a:solidFill>
                    <a:schemeClr val="tx1"/>
                  </a:solidFill>
                  <a:prstDash val="solid"/>
                  <a:headEnd type="none" w="med" len="med"/>
                  <a:tailEnd type="none" w="med" len="med"/>
                </a:ln>
              </p:spPr>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 name="矩形 5"/>
          <p:cNvSpPr/>
          <p:nvPr/>
        </p:nvSpPr>
        <p:spPr>
          <a:xfrm>
            <a:off x="2259995" y="1038243"/>
            <a:ext cx="5578475" cy="460375"/>
          </a:xfrm>
          <a:prstGeom prst="rect">
            <a:avLst/>
          </a:prstGeom>
        </p:spPr>
        <p:txBody>
          <a:bodyPr wrap="none">
            <a:spAutoFit/>
          </a:bodyPr>
          <a:p>
            <a:pPr>
              <a:spcBef>
                <a:spcPct val="0"/>
              </a:spcBef>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下面图形的阴影部分是扇形的画“√”。</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5295" y="1498600"/>
            <a:ext cx="6201410" cy="4466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5907566" y="3244944"/>
            <a:ext cx="841530" cy="460375"/>
          </a:xfrm>
          <a:prstGeom prst="rect">
            <a:avLst/>
          </a:prstGeom>
          <a:noFill/>
        </p:spPr>
        <p:txBody>
          <a:bodyPr wrap="square">
            <a:spAutoFit/>
          </a:bodyPr>
          <a:p>
            <a:pPr>
              <a:defRPr/>
            </a:pPr>
            <a:r>
              <a:rPr lang="zh-CN" altLang="en-US" sz="2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3"/>
          <p:cNvSpPr txBox="1"/>
          <p:nvPr/>
        </p:nvSpPr>
        <p:spPr>
          <a:xfrm>
            <a:off x="3688096" y="5444018"/>
            <a:ext cx="841530" cy="460375"/>
          </a:xfrm>
          <a:prstGeom prst="rect">
            <a:avLst/>
          </a:prstGeom>
          <a:noFill/>
        </p:spPr>
        <p:txBody>
          <a:bodyPr wrap="square">
            <a:spAutoFit/>
          </a:bodyPr>
          <a:p>
            <a:pPr>
              <a:defRPr/>
            </a:pPr>
            <a:r>
              <a:rPr lang="zh-CN" altLang="en-US" sz="2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15"/>
          <p:cNvSpPr txBox="1"/>
          <p:nvPr/>
        </p:nvSpPr>
        <p:spPr>
          <a:xfrm>
            <a:off x="8099270" y="5504846"/>
            <a:ext cx="841530" cy="460375"/>
          </a:xfrm>
          <a:prstGeom prst="rect">
            <a:avLst/>
          </a:prstGeom>
          <a:noFill/>
        </p:spPr>
        <p:txBody>
          <a:bodyPr wrap="square">
            <a:spAutoFit/>
          </a:bodyPr>
          <a:p>
            <a:pPr>
              <a:defRPr/>
            </a:pPr>
            <a:r>
              <a:rPr lang="zh-CN" altLang="en-US" sz="2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矩形 2"/>
          <p:cNvSpPr>
            <a:spLocks noChangeArrowheads="1"/>
          </p:cNvSpPr>
          <p:nvPr/>
        </p:nvSpPr>
        <p:spPr bwMode="auto">
          <a:xfrm>
            <a:off x="2162029" y="1353612"/>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zh-CN" altLang="zh-CN" sz="2400" dirty="0">
                <a:solidFill>
                  <a:srgbClr val="000000"/>
                </a:solidFill>
                <a:latin typeface="微软雅黑" panose="020B0503020204020204" pitchFamily="34" charset="-122"/>
                <a:ea typeface="微软雅黑" panose="020B0503020204020204" pitchFamily="34" charset="-122"/>
              </a:rPr>
              <a:t>下列图形中的扇形是几分之几圆？</a:t>
            </a:r>
            <a:endParaRPr lang="zh-CN" altLang="zh-CN" sz="2400" dirty="0">
              <a:solidFill>
                <a:srgbClr val="00000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2515" y="2469515"/>
            <a:ext cx="4394200" cy="1439545"/>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5075" y="1816735"/>
            <a:ext cx="2421890" cy="2500630"/>
          </a:xfrm>
          <a:prstGeom prst="rect">
            <a:avLst/>
          </a:prstGeom>
        </p:spPr>
      </p:pic>
      <p:sp>
        <p:nvSpPr>
          <p:cNvPr id="10" name="文本框 9"/>
          <p:cNvSpPr txBox="1"/>
          <p:nvPr/>
        </p:nvSpPr>
        <p:spPr>
          <a:xfrm>
            <a:off x="3005438" y="4692888"/>
            <a:ext cx="1153160" cy="46037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5563379" y="4692888"/>
            <a:ext cx="1153160" cy="46037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8151945" y="4692888"/>
            <a:ext cx="1153160" cy="46037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Group 6"/>
          <p:cNvGrpSpPr/>
          <p:nvPr/>
        </p:nvGrpSpPr>
        <p:grpSpPr>
          <a:xfrm>
            <a:off x="3410585" y="4593908"/>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7" name="Group 6"/>
          <p:cNvGrpSpPr/>
          <p:nvPr/>
        </p:nvGrpSpPr>
        <p:grpSpPr>
          <a:xfrm>
            <a:off x="5943600" y="4637088"/>
            <a:ext cx="576263" cy="717550"/>
            <a:chOff x="4876" y="2840"/>
            <a:chExt cx="363" cy="452"/>
          </a:xfrm>
        </p:grpSpPr>
        <p:sp>
          <p:nvSpPr>
            <p:cNvPr id="1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9" name="Group 6"/>
          <p:cNvGrpSpPr/>
          <p:nvPr/>
        </p:nvGrpSpPr>
        <p:grpSpPr>
          <a:xfrm>
            <a:off x="8507730" y="4621848"/>
            <a:ext cx="576263" cy="71755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2289" name="文本框 99"/>
          <p:cNvSpPr txBox="1"/>
          <p:nvPr/>
        </p:nvSpPr>
        <p:spPr>
          <a:xfrm>
            <a:off x="1573332" y="1515254"/>
            <a:ext cx="8421688" cy="460375"/>
          </a:xfrm>
          <a:prstGeom prst="rect">
            <a:avLst/>
          </a:prstGeom>
          <a:noFill/>
          <a:ln w="9525">
            <a:noFill/>
          </a:ln>
        </p:spPr>
        <p:txBody>
          <a:bodyPr wrap="square"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下列每个正方形边长是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2cm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，求阴影部分的面积。</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290" name="Group 222"/>
          <p:cNvGrpSpPr/>
          <p:nvPr/>
        </p:nvGrpSpPr>
        <p:grpSpPr>
          <a:xfrm>
            <a:off x="1172845" y="2989580"/>
            <a:ext cx="3272155" cy="1729105"/>
            <a:chOff x="0" y="0"/>
            <a:chExt cx="2340" cy="1233"/>
          </a:xfrm>
        </p:grpSpPr>
        <p:sp>
          <p:nvSpPr>
            <p:cNvPr id="12291" name="Picture 223"/>
            <p:cNvSpPr>
              <a:spLocks noChangeAspect="1" noTextEdit="1"/>
            </p:cNvSpPr>
            <p:nvPr/>
          </p:nvSpPr>
          <p:spPr>
            <a:xfrm>
              <a:off x="0" y="0"/>
              <a:ext cx="2340" cy="1233"/>
            </a:xfrm>
            <a:prstGeom prst="rect">
              <a:avLst/>
            </a:prstGeom>
            <a:noFill/>
            <a:ln w="9525">
              <a:noFill/>
            </a:ln>
          </p:spPr>
          <p:txBody>
            <a:bodyPr anchor="t"/>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292" name="FreeForm 224"/>
            <p:cNvSpPr/>
            <p:nvPr/>
          </p:nvSpPr>
          <p:spPr>
            <a:xfrm>
              <a:off x="54" y="58"/>
              <a:ext cx="1105" cy="1097"/>
            </a:xfrm>
            <a:custGeom>
              <a:avLst/>
              <a:gdLst/>
              <a:ahLst/>
              <a:cxnLst/>
              <a:rect l="0" t="0" r="0" b="0"/>
              <a:pathLst>
                <a:path w="235" h="234">
                  <a:moveTo>
                    <a:pt x="235" y="0"/>
                  </a:moveTo>
                  <a:cubicBezTo>
                    <a:pt x="235" y="0"/>
                    <a:pt x="235" y="0"/>
                    <a:pt x="235" y="0"/>
                  </a:cubicBezTo>
                  <a:cubicBezTo>
                    <a:pt x="105" y="0"/>
                    <a:pt x="1" y="104"/>
                    <a:pt x="1" y="234"/>
                  </a:cubicBezTo>
                  <a:cubicBezTo>
                    <a:pt x="0" y="234"/>
                    <a:pt x="1" y="234"/>
                    <a:pt x="1" y="234"/>
                  </a:cubicBezTo>
                  <a:lnTo>
                    <a:pt x="235" y="0"/>
                  </a:lnTo>
                  <a:close/>
                </a:path>
              </a:pathLst>
            </a:custGeom>
            <a:pattFill prst="ltVert">
              <a:fgClr>
                <a:srgbClr val="000000"/>
              </a:fgClr>
              <a:bgClr>
                <a:srgbClr val="FFFFFF"/>
              </a:bgClr>
            </a:pattFill>
            <a:ln w="0" cap="flat" cmpd="sng">
              <a:solidFill>
                <a:srgbClr val="000000"/>
              </a:solidFill>
              <a:prstDash val="solid"/>
              <a:round/>
              <a:headEnd type="none" w="med" len="med"/>
              <a:tailEnd type="none" w="med" len="med"/>
            </a:ln>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293" name="FreeForm 225"/>
            <p:cNvSpPr/>
            <p:nvPr/>
          </p:nvSpPr>
          <p:spPr>
            <a:xfrm>
              <a:off x="1159" y="58"/>
              <a:ext cx="1104" cy="1097"/>
            </a:xfrm>
            <a:custGeom>
              <a:avLst/>
              <a:gdLst/>
              <a:ahLst/>
              <a:cxnLst/>
              <a:rect l="0" t="0" r="0" b="0"/>
              <a:pathLst>
                <a:path w="235" h="234">
                  <a:moveTo>
                    <a:pt x="234" y="234"/>
                  </a:moveTo>
                  <a:cubicBezTo>
                    <a:pt x="234" y="234"/>
                    <a:pt x="235" y="234"/>
                    <a:pt x="235" y="234"/>
                  </a:cubicBezTo>
                  <a:cubicBezTo>
                    <a:pt x="235" y="105"/>
                    <a:pt x="130" y="0"/>
                    <a:pt x="0" y="0"/>
                  </a:cubicBezTo>
                  <a:lnTo>
                    <a:pt x="234" y="234"/>
                  </a:lnTo>
                  <a:close/>
                </a:path>
              </a:pathLst>
            </a:custGeom>
            <a:pattFill prst="ltVert">
              <a:fgClr>
                <a:srgbClr val="000000"/>
              </a:fgClr>
              <a:bgClr>
                <a:srgbClr val="FFFFFF"/>
              </a:bgClr>
            </a:pattFill>
            <a:ln w="0" cap="flat" cmpd="sng">
              <a:solidFill>
                <a:srgbClr val="000000"/>
              </a:solidFill>
              <a:prstDash val="solid"/>
              <a:round/>
              <a:headEnd type="none" w="med" len="med"/>
              <a:tailEnd type="none" w="med" len="med"/>
            </a:ln>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294" name="Arc 226"/>
            <p:cNvSpPr/>
            <p:nvPr/>
          </p:nvSpPr>
          <p:spPr>
            <a:xfrm>
              <a:off x="59" y="58"/>
              <a:ext cx="1104" cy="1101"/>
            </a:xfrm>
            <a:custGeom>
              <a:avLst/>
              <a:gdLst/>
              <a:ahLst/>
              <a:cxnLst>
                <a:cxn ang="90">
                  <a:pos x="0" y="21639"/>
                </a:cxn>
                <a:cxn ang="0">
                  <a:pos x="21639" y="0"/>
                </a:cxn>
                <a:cxn ang="90">
                  <a:pos x="21600" y="21600"/>
                </a:cxn>
              </a:cxnLst>
              <a:rect l="0" t="0" r="0" b="0"/>
              <a:pathLst>
                <a:path w="21639" h="21639" fill="none">
                  <a:moveTo>
                    <a:pt x="0" y="21639"/>
                  </a:moveTo>
                  <a:cubicBezTo>
                    <a:pt x="0" y="21665"/>
                    <a:pt x="0" y="21652"/>
                    <a:pt x="0" y="21639"/>
                  </a:cubicBezTo>
                  <a:cubicBezTo>
                    <a:pt x="0" y="9710"/>
                    <a:pt x="9671" y="39"/>
                    <a:pt x="21600" y="39"/>
                  </a:cubicBezTo>
                  <a:cubicBezTo>
                    <a:pt x="21613" y="39"/>
                    <a:pt x="21626" y="39"/>
                    <a:pt x="21639" y="39"/>
                  </a:cubicBezTo>
                </a:path>
                <a:path w="21639" h="21639" stroke="0">
                  <a:moveTo>
                    <a:pt x="0" y="21639"/>
                  </a:moveTo>
                  <a:cubicBezTo>
                    <a:pt x="0" y="21665"/>
                    <a:pt x="0" y="21652"/>
                    <a:pt x="0" y="21639"/>
                  </a:cubicBezTo>
                  <a:cubicBezTo>
                    <a:pt x="0" y="9710"/>
                    <a:pt x="9671" y="39"/>
                    <a:pt x="21600" y="39"/>
                  </a:cubicBezTo>
                  <a:cubicBezTo>
                    <a:pt x="21613" y="39"/>
                    <a:pt x="21626" y="39"/>
                    <a:pt x="21639" y="39"/>
                  </a:cubicBezTo>
                  <a:lnTo>
                    <a:pt x="21600" y="21600"/>
                  </a:lnTo>
                  <a:close/>
                </a:path>
              </a:pathLst>
            </a:custGeom>
            <a:noFill/>
            <a:ln w="3175" cap="flat" cmpd="sng">
              <a:solidFill>
                <a:srgbClr val="000000"/>
              </a:solidFill>
              <a:prstDash val="solid"/>
              <a:round/>
              <a:headEnd type="none" w="med" len="med"/>
              <a:tailEnd type="none" w="med" len="med"/>
            </a:ln>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295" name="Arc 227"/>
            <p:cNvSpPr/>
            <p:nvPr/>
          </p:nvSpPr>
          <p:spPr>
            <a:xfrm>
              <a:off x="1161" y="58"/>
              <a:ext cx="1102" cy="1101"/>
            </a:xfrm>
            <a:custGeom>
              <a:avLst/>
              <a:gdLst/>
              <a:ahLst/>
              <a:cxnLst>
                <a:cxn ang="270">
                  <a:pos x="39" y="0"/>
                </a:cxn>
                <a:cxn ang="90">
                  <a:pos x="21599" y="21639"/>
                </a:cxn>
                <a:cxn ang="90">
                  <a:pos x="0" y="21600"/>
                </a:cxn>
              </a:cxnLst>
              <a:rect l="0" t="0" r="0" b="0"/>
              <a:pathLst>
                <a:path w="21600" h="21639" fill="none">
                  <a:moveTo>
                    <a:pt x="39" y="0"/>
                  </a:moveTo>
                  <a:cubicBezTo>
                    <a:pt x="11951" y="21"/>
                    <a:pt x="21600" y="9684"/>
                    <a:pt x="21600" y="21600"/>
                  </a:cubicBezTo>
                  <a:cubicBezTo>
                    <a:pt x="21600" y="21613"/>
                    <a:pt x="21600" y="21626"/>
                    <a:pt x="21600" y="21639"/>
                  </a:cubicBezTo>
                </a:path>
                <a:path w="21600" h="21639" stroke="0">
                  <a:moveTo>
                    <a:pt x="39" y="0"/>
                  </a:moveTo>
                  <a:cubicBezTo>
                    <a:pt x="11951" y="21"/>
                    <a:pt x="21600" y="9684"/>
                    <a:pt x="21600" y="21600"/>
                  </a:cubicBezTo>
                  <a:cubicBezTo>
                    <a:pt x="21600" y="21613"/>
                    <a:pt x="21600" y="21626"/>
                    <a:pt x="21600" y="21639"/>
                  </a:cubicBezTo>
                  <a:lnTo>
                    <a:pt x="0" y="21600"/>
                  </a:lnTo>
                  <a:close/>
                </a:path>
              </a:pathLst>
            </a:custGeom>
            <a:noFill/>
            <a:ln w="3175" cap="flat" cmpd="sng">
              <a:solidFill>
                <a:srgbClr val="000000"/>
              </a:solidFill>
              <a:prstDash val="solid"/>
              <a:round/>
              <a:headEnd type="none" w="med" len="med"/>
              <a:tailEnd type="none" w="med" len="med"/>
            </a:ln>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296" name="Line 228"/>
            <p:cNvSpPr/>
            <p:nvPr/>
          </p:nvSpPr>
          <p:spPr>
            <a:xfrm>
              <a:off x="1163" y="1160"/>
              <a:ext cx="1105" cy="1"/>
            </a:xfrm>
            <a:prstGeom prst="line">
              <a:avLst/>
            </a:prstGeom>
            <a:ln w="8890" cap="flat" cmpd="sng">
              <a:solidFill>
                <a:srgbClr val="000000"/>
              </a:solidFill>
              <a:prstDash val="solid"/>
              <a:round/>
              <a:headEnd type="none" w="med" len="med"/>
              <a:tailEnd type="none" w="med" len="med"/>
            </a:ln>
          </p:spPr>
        </p:sp>
        <p:sp>
          <p:nvSpPr>
            <p:cNvPr id="12297" name="Line 229"/>
            <p:cNvSpPr/>
            <p:nvPr/>
          </p:nvSpPr>
          <p:spPr>
            <a:xfrm>
              <a:off x="1163" y="58"/>
              <a:ext cx="1" cy="1102"/>
            </a:xfrm>
            <a:prstGeom prst="line">
              <a:avLst/>
            </a:prstGeom>
            <a:ln w="8890" cap="flat" cmpd="sng">
              <a:solidFill>
                <a:srgbClr val="000000"/>
              </a:solidFill>
              <a:prstDash val="solid"/>
              <a:round/>
              <a:headEnd type="none" w="med" len="med"/>
              <a:tailEnd type="none" w="med" len="med"/>
            </a:ln>
          </p:spPr>
        </p:sp>
        <p:sp>
          <p:nvSpPr>
            <p:cNvPr id="12298" name="Line 230"/>
            <p:cNvSpPr/>
            <p:nvPr/>
          </p:nvSpPr>
          <p:spPr>
            <a:xfrm>
              <a:off x="2268" y="58"/>
              <a:ext cx="1" cy="1102"/>
            </a:xfrm>
            <a:prstGeom prst="line">
              <a:avLst/>
            </a:prstGeom>
            <a:ln w="8890" cap="flat" cmpd="sng">
              <a:solidFill>
                <a:srgbClr val="000000"/>
              </a:solidFill>
              <a:prstDash val="solid"/>
              <a:round/>
              <a:headEnd type="none" w="med" len="med"/>
              <a:tailEnd type="none" w="med" len="med"/>
            </a:ln>
          </p:spPr>
        </p:sp>
        <p:sp>
          <p:nvSpPr>
            <p:cNvPr id="12299" name="Line 231"/>
            <p:cNvSpPr/>
            <p:nvPr/>
          </p:nvSpPr>
          <p:spPr>
            <a:xfrm>
              <a:off x="1163" y="58"/>
              <a:ext cx="1105" cy="1"/>
            </a:xfrm>
            <a:prstGeom prst="line">
              <a:avLst/>
            </a:prstGeom>
            <a:ln w="8890" cap="flat" cmpd="sng">
              <a:solidFill>
                <a:srgbClr val="000000"/>
              </a:solidFill>
              <a:prstDash val="solid"/>
              <a:round/>
              <a:headEnd type="none" w="med" len="med"/>
              <a:tailEnd type="none" w="med" len="med"/>
            </a:ln>
          </p:spPr>
        </p:sp>
        <p:sp>
          <p:nvSpPr>
            <p:cNvPr id="12300" name="Line 232"/>
            <p:cNvSpPr/>
            <p:nvPr/>
          </p:nvSpPr>
          <p:spPr>
            <a:xfrm>
              <a:off x="59" y="58"/>
              <a:ext cx="1" cy="1102"/>
            </a:xfrm>
            <a:prstGeom prst="line">
              <a:avLst/>
            </a:prstGeom>
            <a:ln w="8890" cap="flat" cmpd="sng">
              <a:solidFill>
                <a:srgbClr val="000000"/>
              </a:solidFill>
              <a:prstDash val="solid"/>
              <a:round/>
              <a:headEnd type="none" w="med" len="med"/>
              <a:tailEnd type="none" w="med" len="med"/>
            </a:ln>
          </p:spPr>
        </p:sp>
        <p:sp>
          <p:nvSpPr>
            <p:cNvPr id="12301" name="Line 233"/>
            <p:cNvSpPr/>
            <p:nvPr/>
          </p:nvSpPr>
          <p:spPr>
            <a:xfrm>
              <a:off x="59" y="58"/>
              <a:ext cx="1104" cy="1"/>
            </a:xfrm>
            <a:prstGeom prst="line">
              <a:avLst/>
            </a:prstGeom>
            <a:ln w="8890" cap="flat" cmpd="sng">
              <a:solidFill>
                <a:srgbClr val="000000"/>
              </a:solidFill>
              <a:prstDash val="solid"/>
              <a:round/>
              <a:headEnd type="none" w="med" len="med"/>
              <a:tailEnd type="none" w="med" len="med"/>
            </a:ln>
          </p:spPr>
        </p:sp>
        <p:sp>
          <p:nvSpPr>
            <p:cNvPr id="12302" name="Line 234"/>
            <p:cNvSpPr/>
            <p:nvPr/>
          </p:nvSpPr>
          <p:spPr>
            <a:xfrm>
              <a:off x="59" y="1160"/>
              <a:ext cx="1104" cy="1"/>
            </a:xfrm>
            <a:prstGeom prst="line">
              <a:avLst/>
            </a:prstGeom>
            <a:ln w="8890" cap="flat" cmpd="sng">
              <a:solidFill>
                <a:srgbClr val="000000"/>
              </a:solidFill>
              <a:prstDash val="solid"/>
              <a:round/>
              <a:headEnd type="none" w="med" len="med"/>
              <a:tailEnd type="none" w="med" len="med"/>
            </a:ln>
          </p:spPr>
        </p:sp>
        <p:sp>
          <p:nvSpPr>
            <p:cNvPr id="12303" name="Line 235"/>
            <p:cNvSpPr/>
            <p:nvPr/>
          </p:nvSpPr>
          <p:spPr>
            <a:xfrm>
              <a:off x="1163" y="58"/>
              <a:ext cx="1" cy="1102"/>
            </a:xfrm>
            <a:prstGeom prst="line">
              <a:avLst/>
            </a:prstGeom>
            <a:ln w="8890" cap="flat" cmpd="sng">
              <a:solidFill>
                <a:srgbClr val="000000"/>
              </a:solidFill>
              <a:prstDash val="solid"/>
              <a:round/>
              <a:headEnd type="none" w="med" len="med"/>
              <a:tailEnd type="none" w="med" len="med"/>
            </a:ln>
          </p:spPr>
        </p:sp>
        <p:sp>
          <p:nvSpPr>
            <p:cNvPr id="12304" name="Oval 236"/>
            <p:cNvSpPr/>
            <p:nvPr/>
          </p:nvSpPr>
          <p:spPr>
            <a:xfrm>
              <a:off x="2258" y="49"/>
              <a:ext cx="19" cy="18"/>
            </a:xfrm>
            <a:prstGeom prst="ellipse">
              <a:avLst/>
            </a:prstGeom>
            <a:solidFill>
              <a:srgbClr val="000000"/>
            </a:solidFill>
            <a:ln w="0" cap="flat" cmpd="sng">
              <a:solidFill>
                <a:srgbClr val="000000"/>
              </a:solidFill>
              <a:prstDash val="solid"/>
              <a:round/>
              <a:headEnd type="none" w="med" len="med"/>
              <a:tailEnd type="none" w="med" len="med"/>
            </a:ln>
          </p:spPr>
          <p:txBody>
            <a:bodyPr anchor="t"/>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305" name="Oval 237"/>
            <p:cNvSpPr/>
            <p:nvPr/>
          </p:nvSpPr>
          <p:spPr>
            <a:xfrm>
              <a:off x="1154" y="49"/>
              <a:ext cx="19" cy="18"/>
            </a:xfrm>
            <a:prstGeom prst="ellipse">
              <a:avLst/>
            </a:prstGeom>
            <a:solidFill>
              <a:srgbClr val="000000"/>
            </a:solidFill>
            <a:ln w="0" cap="flat" cmpd="sng">
              <a:solidFill>
                <a:srgbClr val="000000"/>
              </a:solidFill>
              <a:prstDash val="solid"/>
              <a:round/>
              <a:headEnd type="none" w="med" len="med"/>
              <a:tailEnd type="none" w="med" len="med"/>
            </a:ln>
          </p:spPr>
          <p:txBody>
            <a:bodyPr anchor="t"/>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306" name="Oval 238"/>
            <p:cNvSpPr/>
            <p:nvPr/>
          </p:nvSpPr>
          <p:spPr>
            <a:xfrm>
              <a:off x="50" y="1150"/>
              <a:ext cx="19" cy="19"/>
            </a:xfrm>
            <a:prstGeom prst="ellipse">
              <a:avLst/>
            </a:prstGeom>
            <a:solidFill>
              <a:srgbClr val="000000"/>
            </a:solidFill>
            <a:ln w="0" cap="flat" cmpd="sng">
              <a:solidFill>
                <a:srgbClr val="000000"/>
              </a:solidFill>
              <a:prstDash val="solid"/>
              <a:round/>
              <a:headEnd type="none" w="med" len="med"/>
              <a:tailEnd type="none" w="med" len="med"/>
            </a:ln>
          </p:spPr>
          <p:txBody>
            <a:bodyPr anchor="t"/>
            <a:p>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12309" name="文本框 2"/>
          <p:cNvSpPr txBox="1"/>
          <p:nvPr/>
        </p:nvSpPr>
        <p:spPr>
          <a:xfrm>
            <a:off x="5528945" y="2679065"/>
            <a:ext cx="5043805" cy="2861310"/>
          </a:xfrm>
          <a:prstGeom prst="rect">
            <a:avLst/>
          </a:prstGeom>
          <a:noFill/>
          <a:ln w="9525">
            <a:noFill/>
          </a:ln>
        </p:spPr>
        <p:txBody>
          <a:bodyPr wrap="square" anchor="t">
            <a:spAutoFit/>
          </a:bodyPr>
          <a:p>
            <a:pPr>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2²</a:t>
            </a:r>
            <a:r>
              <a:rPr lang="zh-CN" altLang="en-US" sz="2400" dirty="0">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2400" dirty="0">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6.28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2.28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337050" y="5428615"/>
            <a:ext cx="47955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答：阴影部分的面积为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cm²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09">
                                            <p:txEl>
                                              <p:pRg st="0" end="0"/>
                                            </p:txEl>
                                          </p:spTgt>
                                        </p:tgtEl>
                                        <p:attrNameLst>
                                          <p:attrName>style.visibility</p:attrName>
                                        </p:attrNameLst>
                                      </p:cBhvr>
                                      <p:to>
                                        <p:strVal val="visible"/>
                                      </p:to>
                                    </p:set>
                                    <p:animEffect transition="in" filter="wipe(left)">
                                      <p:cBhvr>
                                        <p:cTn id="7" dur="500"/>
                                        <p:tgtEl>
                                          <p:spTgt spid="123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09">
                                            <p:txEl>
                                              <p:pRg st="1" end="1"/>
                                            </p:txEl>
                                          </p:spTgt>
                                        </p:tgtEl>
                                        <p:attrNameLst>
                                          <p:attrName>style.visibility</p:attrName>
                                        </p:attrNameLst>
                                      </p:cBhvr>
                                      <p:to>
                                        <p:strVal val="visible"/>
                                      </p:to>
                                    </p:set>
                                    <p:animEffect transition="in" filter="wipe(left)">
                                      <p:cBhvr>
                                        <p:cTn id="12" dur="500"/>
                                        <p:tgtEl>
                                          <p:spTgt spid="1230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309">
                                            <p:txEl>
                                              <p:pRg st="2" end="2"/>
                                            </p:txEl>
                                          </p:spTgt>
                                        </p:tgtEl>
                                        <p:attrNameLst>
                                          <p:attrName>style.visibility</p:attrName>
                                        </p:attrNameLst>
                                      </p:cBhvr>
                                      <p:to>
                                        <p:strVal val="visible"/>
                                      </p:to>
                                    </p:set>
                                    <p:animEffect transition="in" filter="wipe(left)">
                                      <p:cBhvr>
                                        <p:cTn id="17" dur="500"/>
                                        <p:tgtEl>
                                          <p:spTgt spid="1230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ppt_y</p:attrName>
                                        </p:attrNameLst>
                                      </p:cBhvr>
                                      <p:tavLst>
                                        <p:tav tm="0">
                                          <p:val>
                                            <p:strVal val="#ppt_y+#ppt_h*1.125000"/>
                                          </p:val>
                                        </p:tav>
                                        <p:tav tm="100000">
                                          <p:val>
                                            <p:strVal val="#ppt_y"/>
                                          </p:val>
                                        </p:tav>
                                      </p:tavLst>
                                    </p:anim>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uiExpand="1" build="p"/>
      <p:bldP spid="3"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934</Words>
  <Application>WPS 演示</Application>
  <PresentationFormat>宽屏</PresentationFormat>
  <Paragraphs>156</Paragraphs>
  <Slides>14</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14</vt:i4>
      </vt:variant>
    </vt:vector>
  </HeadingPairs>
  <TitlesOfParts>
    <vt:vector size="33" baseType="lpstr">
      <vt:lpstr>Arial</vt:lpstr>
      <vt:lpstr>宋体</vt:lpstr>
      <vt:lpstr>Wingdings</vt:lpstr>
      <vt:lpstr>微软雅黑</vt:lpstr>
      <vt:lpstr>Wingdings</vt:lpstr>
      <vt:lpstr>Times New Roman</vt:lpstr>
      <vt:lpstr>Gulim</vt:lpstr>
      <vt:lpstr>楷体_GB2312</vt:lpstr>
      <vt:lpstr>新宋体</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189</cp:revision>
  <dcterms:created xsi:type="dcterms:W3CDTF">2019-06-19T02:08:00Z</dcterms:created>
  <dcterms:modified xsi:type="dcterms:W3CDTF">2023-09-28T14:28:59Z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67761CCD1C904BA1B456AD344D8442DF</vt:lpwstr>
  </property>
</Properties>
</file>