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17"/>
  </p:notesMasterIdLst>
  <p:sldIdLst>
    <p:sldId id="256" r:id="rId4"/>
    <p:sldId id="257" r:id="rId5"/>
    <p:sldId id="273" r:id="rId6"/>
    <p:sldId id="266" r:id="rId7"/>
    <p:sldId id="275" r:id="rId8"/>
    <p:sldId id="276" r:id="rId9"/>
    <p:sldId id="294" r:id="rId10"/>
    <p:sldId id="267" r:id="rId11"/>
    <p:sldId id="283" r:id="rId12"/>
    <p:sldId id="285" r:id="rId13"/>
    <p:sldId id="268" r:id="rId14"/>
    <p:sldId id="263" r:id="rId15"/>
    <p:sldId id="302" r:id="rId16"/>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EB36"/>
    <a:srgbClr val="D597B3"/>
    <a:srgbClr val="7E3354"/>
    <a:srgbClr val="FD5C0C"/>
    <a:srgbClr val="17C913"/>
    <a:srgbClr val="D6AFAA"/>
    <a:srgbClr val="DAED05"/>
    <a:srgbClr val="00B4FF"/>
    <a:srgbClr val="ECECEC"/>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0"/>
        <p:guide pos="387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gs" Target="tags/tag3.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notesMaster" Target="notesMasters/notes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7.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8.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tags" Target="../tags/tag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tags" Target="../tags/tag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302432" y="2169041"/>
            <a:ext cx="5669280" cy="922020"/>
          </a:xfrm>
          <a:prstGeom prst="rect">
            <a:avLst/>
          </a:prstGeom>
          <a:noFill/>
        </p:spPr>
        <p:txBody>
          <a:bodyPr wrap="none" rtlCol="0">
            <a:spAutoFit/>
          </a:bodyPr>
          <a:lstStyle/>
          <a:p>
            <a:r>
              <a:rPr kumimoji="1" lang="zh-CN" sz="5400" b="1" dirty="0">
                <a:solidFill>
                  <a:srgbClr val="00B4FF"/>
                </a:solidFill>
              </a:rPr>
              <a:t>不规则图形的面积</a:t>
            </a:r>
            <a:endParaRPr kumimoji="1" lang="zh-CN"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315210" y="2359025"/>
            <a:ext cx="2160000" cy="216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图片1"/>
          <p:cNvPicPr>
            <a:picLocks noChangeAspect="1"/>
          </p:cNvPicPr>
          <p:nvPr/>
        </p:nvPicPr>
        <p:blipFill>
          <a:blip r:embed="rId2"/>
          <a:srcRect r="49304" b="50725"/>
          <a:stretch>
            <a:fillRect/>
          </a:stretch>
        </p:blipFill>
        <p:spPr>
          <a:xfrm rot="10800000">
            <a:off x="2315210" y="2359025"/>
            <a:ext cx="1109345" cy="1078230"/>
          </a:xfrm>
          <a:prstGeom prst="rect">
            <a:avLst/>
          </a:prstGeom>
        </p:spPr>
      </p:pic>
      <p:pic>
        <p:nvPicPr>
          <p:cNvPr id="6" name="图片 5" descr="图片1"/>
          <p:cNvPicPr>
            <a:picLocks noChangeAspect="1"/>
          </p:cNvPicPr>
          <p:nvPr/>
        </p:nvPicPr>
        <p:blipFill>
          <a:blip r:embed="rId2"/>
          <a:srcRect r="49304" b="50725"/>
          <a:stretch>
            <a:fillRect/>
          </a:stretch>
        </p:blipFill>
        <p:spPr>
          <a:xfrm>
            <a:off x="3381375" y="3468370"/>
            <a:ext cx="1109345" cy="1078230"/>
          </a:xfrm>
          <a:prstGeom prst="rect">
            <a:avLst/>
          </a:prstGeom>
        </p:spPr>
      </p:pic>
      <p:pic>
        <p:nvPicPr>
          <p:cNvPr id="7" name="图片 6" descr="图片1"/>
          <p:cNvPicPr>
            <a:picLocks noChangeAspect="1"/>
          </p:cNvPicPr>
          <p:nvPr/>
        </p:nvPicPr>
        <p:blipFill>
          <a:blip r:embed="rId2"/>
          <a:srcRect r="49304" b="50725"/>
          <a:stretch>
            <a:fillRect/>
          </a:stretch>
        </p:blipFill>
        <p:spPr>
          <a:xfrm rot="5400000">
            <a:off x="2299335" y="3425190"/>
            <a:ext cx="1109345" cy="1078230"/>
          </a:xfrm>
          <a:prstGeom prst="rect">
            <a:avLst/>
          </a:prstGeom>
        </p:spPr>
      </p:pic>
      <p:pic>
        <p:nvPicPr>
          <p:cNvPr id="8" name="图片 7" descr="图片1"/>
          <p:cNvPicPr>
            <a:picLocks noChangeAspect="1"/>
          </p:cNvPicPr>
          <p:nvPr/>
        </p:nvPicPr>
        <p:blipFill>
          <a:blip r:embed="rId2"/>
          <a:srcRect r="49304" b="50725"/>
          <a:stretch>
            <a:fillRect/>
          </a:stretch>
        </p:blipFill>
        <p:spPr>
          <a:xfrm rot="16200000">
            <a:off x="3381375" y="2374265"/>
            <a:ext cx="1109345" cy="1078230"/>
          </a:xfrm>
          <a:prstGeom prst="rect">
            <a:avLst/>
          </a:prstGeom>
        </p:spPr>
      </p:pic>
      <p:sp>
        <p:nvSpPr>
          <p:cNvPr id="9" name="矩形 8"/>
          <p:cNvSpPr/>
          <p:nvPr/>
        </p:nvSpPr>
        <p:spPr>
          <a:xfrm>
            <a:off x="2315210" y="2364105"/>
            <a:ext cx="2160000" cy="21600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117" name="左大括号 47116"/>
          <p:cNvSpPr/>
          <p:nvPr/>
        </p:nvSpPr>
        <p:spPr>
          <a:xfrm rot="-5400000">
            <a:off x="3265829" y="3642337"/>
            <a:ext cx="288925" cy="2160000"/>
          </a:xfrm>
          <a:prstGeom prst="leftBrace">
            <a:avLst>
              <a:gd name="adj1" fmla="val 93348"/>
              <a:gd name="adj2" fmla="val 50000"/>
            </a:avLst>
          </a:prstGeom>
          <a:noFill/>
          <a:ln w="25400" cap="flat" cmpd="sng">
            <a:solidFill>
              <a:srgbClr val="FF00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 name="文本框 9"/>
          <p:cNvSpPr txBox="1"/>
          <p:nvPr/>
        </p:nvSpPr>
        <p:spPr>
          <a:xfrm>
            <a:off x="3022600" y="4984750"/>
            <a:ext cx="775970" cy="460375"/>
          </a:xfrm>
          <a:prstGeom prst="rect">
            <a:avLst/>
          </a:prstGeom>
          <a:noFill/>
        </p:spPr>
        <p:txBody>
          <a:bodyPr wrap="none" rtlCol="0">
            <a:spAutoFit/>
          </a:bodyPr>
          <a:p>
            <a:r>
              <a:rPr lang="en-US" altLang="zh-CN" sz="2400"/>
              <a:t>8dm</a:t>
            </a:r>
            <a:endParaRPr lang="en-US" altLang="zh-CN" sz="2400"/>
          </a:p>
        </p:txBody>
      </p:sp>
      <p:sp>
        <p:nvSpPr>
          <p:cNvPr id="23" name="矩形 22"/>
          <p:cNvSpPr>
            <a:spLocks noChangeArrowheads="1"/>
          </p:cNvSpPr>
          <p:nvPr/>
        </p:nvSpPr>
        <p:spPr bwMode="auto">
          <a:xfrm>
            <a:off x="2035810" y="1354773"/>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r>
              <a:rPr lang="zh-CN" altLang="zh-CN" sz="2400" dirty="0">
                <a:solidFill>
                  <a:schemeClr val="tx1"/>
                </a:solidFill>
                <a:latin typeface="微软雅黑" panose="020B0503020204020204" pitchFamily="34" charset="-122"/>
                <a:ea typeface="微软雅黑" panose="020B0503020204020204" pitchFamily="34" charset="-122"/>
              </a:rPr>
              <a:t>计算阴影部分的面积。</a:t>
            </a:r>
            <a:endParaRPr lang="zh-CN" altLang="zh-CN" sz="2400" dirty="0">
              <a:solidFill>
                <a:schemeClr val="tx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711950" y="2493645"/>
            <a:ext cx="4551045" cy="46037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rPr>
              <a:t>8</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8 - 3.14</a:t>
            </a:r>
            <a:r>
              <a:rPr lang="zh-CN" altLang="en-US"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sym typeface="+mn-ea"/>
              </a:rPr>
              <a:t>8</a:t>
            </a:r>
            <a:r>
              <a:rPr lang="en-US" altLang="zh-CN" sz="2400">
                <a:latin typeface="Arial" panose="020B0604020202020204" pitchFamily="34" charset="0"/>
                <a:ea typeface="微软雅黑" panose="020B0503020204020204" pitchFamily="34" charset="-122"/>
                <a:sym typeface="+mn-ea"/>
              </a:rPr>
              <a:t>÷2</a:t>
            </a:r>
            <a:r>
              <a:rPr lang="zh-CN" altLang="en-US"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sym typeface="+mn-ea"/>
              </a:rPr>
              <a:t>² </a:t>
            </a:r>
            <a:endParaRPr lang="en-US" altLang="zh-CN" sz="2400" dirty="0">
              <a:latin typeface="Arial" panose="020B0604020202020204" pitchFamily="34" charset="0"/>
              <a:ea typeface="微软雅黑" panose="020B0503020204020204" pitchFamily="34" charset="-122"/>
              <a:sym typeface="+mn-ea"/>
            </a:endParaRPr>
          </a:p>
        </p:txBody>
      </p:sp>
      <p:sp>
        <p:nvSpPr>
          <p:cNvPr id="11" name="文本框 10"/>
          <p:cNvSpPr txBox="1"/>
          <p:nvPr/>
        </p:nvSpPr>
        <p:spPr>
          <a:xfrm>
            <a:off x="6385560" y="3293110"/>
            <a:ext cx="4551045" cy="46037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rPr>
              <a:t>= 64 - 50.24</a:t>
            </a:r>
            <a:endParaRPr lang="en-US" altLang="zh-CN" sz="2400" dirty="0">
              <a:latin typeface="Arial" panose="020B0604020202020204" pitchFamily="34" charset="0"/>
              <a:ea typeface="微软雅黑" panose="020B0503020204020204" pitchFamily="34" charset="-122"/>
              <a:sym typeface="+mn-ea"/>
            </a:endParaRPr>
          </a:p>
        </p:txBody>
      </p:sp>
      <p:sp>
        <p:nvSpPr>
          <p:cNvPr id="15" name="文本框 14"/>
          <p:cNvSpPr txBox="1"/>
          <p:nvPr/>
        </p:nvSpPr>
        <p:spPr>
          <a:xfrm>
            <a:off x="6385560" y="4092575"/>
            <a:ext cx="4551045" cy="46037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rPr>
              <a:t>= 13.76</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dm</a:t>
            </a:r>
            <a:r>
              <a:rPr lang="en-US" altLang="zh-CN" sz="2400">
                <a:latin typeface="微软雅黑" panose="020B0503020204020204" pitchFamily="34" charset="-122"/>
                <a:ea typeface="微软雅黑" panose="020B0503020204020204" pitchFamily="34" charset="-122"/>
                <a:sym typeface="+mn-ea"/>
              </a:rPr>
              <a:t>²</a:t>
            </a:r>
            <a:r>
              <a:rPr lang="zh-CN" altLang="en-US" sz="240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1"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11" name="矩形 10"/>
          <p:cNvSpPr>
            <a:spLocks noChangeArrowheads="1"/>
          </p:cNvSpPr>
          <p:nvPr/>
        </p:nvSpPr>
        <p:spPr bwMode="auto">
          <a:xfrm>
            <a:off x="4018275" y="4351274"/>
            <a:ext cx="1628873"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r>
              <a:rPr lang="en-US" altLang="zh-CN" sz="3600" b="1" i="1" dirty="0">
                <a:solidFill>
                  <a:schemeClr val="tx1"/>
                </a:solidFill>
                <a:latin typeface="Times New Roman" panose="02020603050405020304" pitchFamily="18" charset="0"/>
                <a:ea typeface="黑体" panose="02010609060101010101" pitchFamily="49" charset="-122"/>
              </a:rPr>
              <a:t>S</a:t>
            </a:r>
            <a:r>
              <a:rPr lang="zh-CN" altLang="zh-CN" sz="3600" b="1" baseline="-25000" dirty="0">
                <a:solidFill>
                  <a:schemeClr val="tx1"/>
                </a:solidFill>
                <a:latin typeface="Times New Roman" panose="02020603050405020304" pitchFamily="18" charset="0"/>
                <a:ea typeface="黑体" panose="02010609060101010101" pitchFamily="49" charset="-122"/>
              </a:rPr>
              <a:t>正</a:t>
            </a:r>
            <a:r>
              <a:rPr lang="en-US" altLang="zh-CN" sz="3600" b="1" baseline="-25000" dirty="0">
                <a:solidFill>
                  <a:schemeClr val="tx1"/>
                </a:solidFill>
                <a:latin typeface="Times New Roman" panose="02020603050405020304" pitchFamily="18" charset="0"/>
                <a:ea typeface="黑体" panose="02010609060101010101" pitchFamily="49" charset="-122"/>
              </a:rPr>
              <a:t> </a:t>
            </a:r>
            <a:r>
              <a:rPr lang="en-US" altLang="zh-CN" sz="3600" b="1" dirty="0">
                <a:solidFill>
                  <a:schemeClr val="tx1"/>
                </a:solidFill>
                <a:latin typeface="Times New Roman" panose="02020603050405020304" pitchFamily="18" charset="0"/>
                <a:ea typeface="黑体" panose="02010609060101010101" pitchFamily="49" charset="-122"/>
              </a:rPr>
              <a:t>- </a:t>
            </a:r>
            <a:r>
              <a:rPr lang="en-US" altLang="zh-CN" sz="3600" b="1" i="1" dirty="0">
                <a:solidFill>
                  <a:schemeClr val="tx1"/>
                </a:solidFill>
                <a:latin typeface="Times New Roman" panose="02020603050405020304" pitchFamily="18" charset="0"/>
                <a:ea typeface="黑体" panose="02010609060101010101" pitchFamily="49" charset="-122"/>
              </a:rPr>
              <a:t>S</a:t>
            </a:r>
            <a:r>
              <a:rPr lang="zh-CN" altLang="zh-CN" sz="3600" b="1" baseline="-25000" dirty="0">
                <a:solidFill>
                  <a:schemeClr val="tx1"/>
                </a:solidFill>
                <a:latin typeface="Times New Roman" panose="02020603050405020304" pitchFamily="18" charset="0"/>
                <a:ea typeface="黑体" panose="02010609060101010101" pitchFamily="49" charset="-122"/>
              </a:rPr>
              <a:t>圆</a:t>
            </a:r>
            <a:endParaRPr lang="zh-CN" altLang="zh-CN" sz="3600" b="1" baseline="-25000" dirty="0">
              <a:solidFill>
                <a:schemeClr val="tx1"/>
              </a:solidFill>
              <a:latin typeface="Times New Roman" panose="02020603050405020304" pitchFamily="18" charset="0"/>
              <a:ea typeface="黑体" panose="02010609060101010101" pitchFamily="49" charset="-122"/>
            </a:endParaRPr>
          </a:p>
        </p:txBody>
      </p:sp>
      <p:sp>
        <p:nvSpPr>
          <p:cNvPr id="13" name="矩形 12"/>
          <p:cNvSpPr>
            <a:spLocks noChangeArrowheads="1"/>
          </p:cNvSpPr>
          <p:nvPr/>
        </p:nvSpPr>
        <p:spPr bwMode="auto">
          <a:xfrm>
            <a:off x="6933463" y="4350716"/>
            <a:ext cx="16287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r>
              <a:rPr lang="en-US" altLang="zh-CN" sz="3600" b="1" i="1" dirty="0">
                <a:solidFill>
                  <a:schemeClr val="tx1"/>
                </a:solidFill>
                <a:latin typeface="Times New Roman" panose="02020603050405020304" pitchFamily="18" charset="0"/>
                <a:ea typeface="黑体" panose="02010609060101010101" pitchFamily="49" charset="-122"/>
              </a:rPr>
              <a:t>S</a:t>
            </a:r>
            <a:r>
              <a:rPr lang="zh-CN" altLang="zh-CN" sz="3600" b="1" baseline="-25000" dirty="0">
                <a:solidFill>
                  <a:schemeClr val="tx1"/>
                </a:solidFill>
                <a:latin typeface="Times New Roman" panose="02020603050405020304" pitchFamily="18" charset="0"/>
                <a:ea typeface="黑体" panose="02010609060101010101" pitchFamily="49" charset="-122"/>
              </a:rPr>
              <a:t>圆</a:t>
            </a:r>
            <a:r>
              <a:rPr lang="en-US" altLang="zh-CN" sz="3600" b="1" baseline="-25000" dirty="0">
                <a:solidFill>
                  <a:schemeClr val="tx1"/>
                </a:solidFill>
                <a:latin typeface="Times New Roman" panose="02020603050405020304" pitchFamily="18" charset="0"/>
                <a:ea typeface="黑体" panose="02010609060101010101" pitchFamily="49" charset="-122"/>
              </a:rPr>
              <a:t> </a:t>
            </a:r>
            <a:r>
              <a:rPr lang="en-US" altLang="zh-CN" sz="3600" b="1" dirty="0">
                <a:solidFill>
                  <a:schemeClr val="tx1"/>
                </a:solidFill>
                <a:latin typeface="Times New Roman" panose="02020603050405020304" pitchFamily="18" charset="0"/>
                <a:ea typeface="黑体" panose="02010609060101010101" pitchFamily="49" charset="-122"/>
              </a:rPr>
              <a:t>- </a:t>
            </a:r>
            <a:r>
              <a:rPr lang="en-US" altLang="zh-CN" sz="3600" b="1" i="1" dirty="0">
                <a:solidFill>
                  <a:schemeClr val="tx1"/>
                </a:solidFill>
                <a:latin typeface="Times New Roman" panose="02020603050405020304" pitchFamily="18" charset="0"/>
                <a:ea typeface="黑体" panose="02010609060101010101" pitchFamily="49" charset="-122"/>
              </a:rPr>
              <a:t>S</a:t>
            </a:r>
            <a:r>
              <a:rPr lang="zh-CN" altLang="zh-CN" sz="3600" b="1" baseline="-25000" dirty="0">
                <a:solidFill>
                  <a:schemeClr val="tx1"/>
                </a:solidFill>
                <a:latin typeface="Times New Roman" panose="02020603050405020304" pitchFamily="18" charset="0"/>
                <a:ea typeface="黑体" panose="02010609060101010101" pitchFamily="49" charset="-122"/>
              </a:rPr>
              <a:t>正</a:t>
            </a:r>
            <a:endParaRPr lang="zh-CN" altLang="zh-CN" sz="3600" b="1" baseline="-25000" dirty="0">
              <a:solidFill>
                <a:schemeClr val="tx1"/>
              </a:solidFill>
              <a:latin typeface="Times New Roman" panose="02020603050405020304" pitchFamily="18" charset="0"/>
              <a:ea typeface="黑体" panose="02010609060101010101" pitchFamily="49" charset="-122"/>
            </a:endParaRPr>
          </a:p>
        </p:txBody>
      </p:sp>
      <p:pic>
        <p:nvPicPr>
          <p:cNvPr id="4" name="Picture 20" descr="6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8280" y="1911350"/>
            <a:ext cx="1735455" cy="1687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4" descr="7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7975" y="1875155"/>
            <a:ext cx="1904365" cy="1760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descr="57d0101d-0c6f-47c0-86f8-65a688e06f51"/>
          <p:cNvPicPr>
            <a:picLocks noChangeAspect="1"/>
          </p:cNvPicPr>
          <p:nvPr/>
        </p:nvPicPr>
        <p:blipFill>
          <a:blip r:embed="rId4"/>
          <a:stretch>
            <a:fillRect/>
          </a:stretch>
        </p:blipFill>
        <p:spPr>
          <a:xfrm>
            <a:off x="2478405" y="925830"/>
            <a:ext cx="7312660" cy="58699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6" name="组合 5"/>
          <p:cNvGrpSpPr/>
          <p:nvPr/>
        </p:nvGrpSpPr>
        <p:grpSpPr>
          <a:xfrm>
            <a:off x="1588770" y="1701165"/>
            <a:ext cx="4668520" cy="2313940"/>
            <a:chOff x="2502" y="2679"/>
            <a:chExt cx="7352" cy="3644"/>
          </a:xfrm>
        </p:grpSpPr>
        <p:pic>
          <p:nvPicPr>
            <p:cNvPr id="5" name="图片 4" descr="778689f2-5e4c-4f9f-b4ea-d5cd88084406"/>
            <p:cNvPicPr>
              <a:picLocks noChangeAspect="1"/>
            </p:cNvPicPr>
            <p:nvPr>
              <p:custDataLst>
                <p:tags r:id="rId2"/>
              </p:custDataLst>
            </p:nvPr>
          </p:nvPicPr>
          <p:blipFill>
            <a:blip r:embed="rId3"/>
            <a:stretch>
              <a:fillRect/>
            </a:stretch>
          </p:blipFill>
          <p:spPr>
            <a:xfrm flipH="1">
              <a:off x="2502" y="2679"/>
              <a:ext cx="7352" cy="3644"/>
            </a:xfrm>
            <a:prstGeom prst="rect">
              <a:avLst/>
            </a:prstGeom>
          </p:spPr>
        </p:pic>
        <p:sp>
          <p:nvSpPr>
            <p:cNvPr id="4" name="文本框 3"/>
            <p:cNvSpPr txBox="1"/>
            <p:nvPr/>
          </p:nvSpPr>
          <p:spPr>
            <a:xfrm>
              <a:off x="3581" y="3255"/>
              <a:ext cx="5710" cy="2005"/>
            </a:xfrm>
            <a:prstGeom prst="rect">
              <a:avLst/>
            </a:prstGeom>
            <a:noFill/>
          </p:spPr>
          <p:txBody>
            <a:bodyPr wrap="none" rtlCol="0">
              <a:spAutoFit/>
            </a:bodyPr>
            <a:p>
              <a:pPr marL="342900" indent="-342900" algn="l" eaLnBrk="0" hangingPunct="0">
                <a:lnSpc>
                  <a:spcPct val="150000"/>
                </a:lnSpc>
                <a:spcBef>
                  <a:spcPct val="20000"/>
                </a:spcBef>
                <a:buFont typeface="Wingdings" panose="05000000000000000000" pitchFamily="2" charset="2"/>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说一说 正方形、三角形、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eaLnBrk="0" hangingPunct="0">
                <a:lnSpc>
                  <a:spcPct val="150000"/>
                </a:lnSpc>
                <a:spcBef>
                  <a:spcPct val="20000"/>
                </a:spcBef>
                <a:buFont typeface="Wingdings" panose="05000000000000000000" pitchFamily="2" charset="2"/>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圆的面积公式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7" name="图片 6" descr="图片61"/>
          <p:cNvPicPr>
            <a:picLocks noChangeAspect="1"/>
          </p:cNvPicPr>
          <p:nvPr/>
        </p:nvPicPr>
        <p:blipFill>
          <a:blip r:embed="rId4"/>
          <a:stretch>
            <a:fillRect/>
          </a:stretch>
        </p:blipFill>
        <p:spPr>
          <a:xfrm flipH="1">
            <a:off x="1345565" y="4015105"/>
            <a:ext cx="1835150" cy="1865630"/>
          </a:xfrm>
          <a:prstGeom prst="rect">
            <a:avLst/>
          </a:prstGeom>
        </p:spPr>
      </p:pic>
      <p:grpSp>
        <p:nvGrpSpPr>
          <p:cNvPr id="14" name="组合 13"/>
          <p:cNvGrpSpPr/>
          <p:nvPr/>
        </p:nvGrpSpPr>
        <p:grpSpPr>
          <a:xfrm>
            <a:off x="6758305" y="1764665"/>
            <a:ext cx="3048000" cy="2971800"/>
            <a:chOff x="10643" y="2779"/>
            <a:chExt cx="4800" cy="4680"/>
          </a:xfrm>
        </p:grpSpPr>
        <p:sp>
          <p:nvSpPr>
            <p:cNvPr id="13" name="矩形 12"/>
            <p:cNvSpPr/>
            <p:nvPr/>
          </p:nvSpPr>
          <p:spPr>
            <a:xfrm>
              <a:off x="10643" y="2779"/>
              <a:ext cx="4800" cy="4681"/>
            </a:xfrm>
            <a:prstGeom prst="rect">
              <a:avLst/>
            </a:prstGeom>
            <a:solidFill>
              <a:srgbClr val="97E3FF"/>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1508" y="3240"/>
              <a:ext cx="2433" cy="919"/>
            </a:xfrm>
            <a:prstGeom prst="rect">
              <a:avLst/>
            </a:prstGeom>
            <a:noFill/>
          </p:spPr>
          <p:txBody>
            <a:bodyPr wrap="none" rtlCol="0" anchor="t">
              <a:spAutoFit/>
            </a:bodyPr>
            <a:p>
              <a:pPr algn="l" eaLnBrk="1" latinLnBrk="1" hangingPunct="1">
                <a:buFont typeface="Arial" panose="020B0604020202020204" pitchFamily="34" charset="0"/>
                <a:buNone/>
              </a:pPr>
              <a:r>
                <a:rPr lang="en-US" altLang="zh-CN" sz="3200" b="1" i="1" dirty="0">
                  <a:solidFill>
                    <a:schemeClr val="tx1"/>
                  </a:solidFill>
                  <a:latin typeface="Times New Roman" panose="02020603050405020304" pitchFamily="18" charset="0"/>
                  <a:ea typeface="黑体" panose="02010609060101010101" pitchFamily="49" charset="-122"/>
                  <a:sym typeface="+mn-ea"/>
                </a:rPr>
                <a:t>S</a:t>
              </a:r>
              <a:r>
                <a:rPr lang="zh-CN" altLang="zh-CN" sz="3200" b="1" baseline="-25000" dirty="0">
                  <a:solidFill>
                    <a:schemeClr val="tx1"/>
                  </a:solidFill>
                  <a:latin typeface="Times New Roman" panose="02020603050405020304" pitchFamily="18" charset="0"/>
                  <a:ea typeface="黑体" panose="02010609060101010101" pitchFamily="49" charset="-122"/>
                  <a:sym typeface="+mn-ea"/>
                </a:rPr>
                <a:t>正</a:t>
              </a:r>
              <a:r>
                <a:rPr lang="en-US" altLang="zh-CN" sz="3200" b="1" baseline="-25000" dirty="0">
                  <a:solidFill>
                    <a:schemeClr val="tx1"/>
                  </a:solidFill>
                  <a:latin typeface="Times New Roman" panose="02020603050405020304" pitchFamily="18" charset="0"/>
                  <a:ea typeface="黑体" panose="02010609060101010101" pitchFamily="49" charset="-122"/>
                  <a:sym typeface="+mn-ea"/>
                </a:rPr>
                <a:t> </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3200" b="1" dirty="0">
                  <a:solidFill>
                    <a:schemeClr val="tx1"/>
                  </a:solidFill>
                  <a:latin typeface="Times New Roman" panose="02020603050405020304" pitchFamily="18" charset="0"/>
                  <a:ea typeface="黑体" panose="02010609060101010101" pitchFamily="49" charset="-122"/>
                  <a:sym typeface="+mn-ea"/>
                </a:rPr>
                <a:t> </a:t>
              </a:r>
              <a:r>
                <a:rPr lang="en-US" altLang="zh-CN" sz="3200" b="1" i="1" dirty="0">
                  <a:solidFill>
                    <a:schemeClr val="tx1"/>
                  </a:solidFill>
                  <a:latin typeface="Times New Roman" panose="02020603050405020304" pitchFamily="18" charset="0"/>
                  <a:ea typeface="黑体" panose="02010609060101010101" pitchFamily="49" charset="-122"/>
                  <a:sym typeface="+mn-ea"/>
                </a:rPr>
                <a:t>a</a:t>
              </a:r>
              <a:r>
                <a:rPr lang="en-US" altLang="zh-CN" sz="3200" b="1" baseline="30000" dirty="0">
                  <a:solidFill>
                    <a:schemeClr val="tx1"/>
                  </a:solidFill>
                  <a:latin typeface="Times New Roman" panose="02020603050405020304" pitchFamily="18" charset="0"/>
                  <a:ea typeface="黑体" panose="02010609060101010101" pitchFamily="49" charset="-122"/>
                  <a:sym typeface="+mn-ea"/>
                </a:rPr>
                <a:t>2 </a:t>
              </a:r>
              <a:endParaRPr lang="en-US" altLang="zh-CN" sz="3200" b="1" dirty="0">
                <a:solidFill>
                  <a:schemeClr val="tx1"/>
                </a:solidFill>
                <a:latin typeface="Times New Roman" panose="02020603050405020304" pitchFamily="18" charset="0"/>
                <a:ea typeface="黑体" panose="02010609060101010101" pitchFamily="49" charset="-122"/>
                <a:sym typeface="+mn-ea"/>
              </a:endParaRPr>
            </a:p>
          </p:txBody>
        </p:sp>
      </p:grpSp>
      <p:sp>
        <p:nvSpPr>
          <p:cNvPr id="11" name="文本框 10"/>
          <p:cNvSpPr txBox="1"/>
          <p:nvPr/>
        </p:nvSpPr>
        <p:spPr>
          <a:xfrm>
            <a:off x="7307580" y="3793490"/>
            <a:ext cx="1656715" cy="583565"/>
          </a:xfrm>
          <a:prstGeom prst="rect">
            <a:avLst/>
          </a:prstGeom>
          <a:noFill/>
        </p:spPr>
        <p:txBody>
          <a:bodyPr wrap="none" rtlCol="0" anchor="t">
            <a:spAutoFit/>
          </a:bodyPr>
          <a:p>
            <a:pPr algn="l" eaLnBrk="1" latinLnBrk="1" hangingPunct="1">
              <a:buFont typeface="Arial" panose="020B0604020202020204" pitchFamily="34" charset="0"/>
              <a:buNone/>
            </a:pPr>
            <a:r>
              <a:rPr lang="en-US" altLang="zh-CN" sz="3200" b="1" i="1" dirty="0">
                <a:solidFill>
                  <a:schemeClr val="tx1"/>
                </a:solidFill>
                <a:latin typeface="Times New Roman" panose="02020603050405020304" pitchFamily="18" charset="0"/>
                <a:ea typeface="黑体" panose="02010609060101010101" pitchFamily="49" charset="-122"/>
                <a:sym typeface="+mn-ea"/>
              </a:rPr>
              <a:t>S</a:t>
            </a:r>
            <a:r>
              <a:rPr lang="en-US" altLang="zh-CN" sz="3200" b="1" baseline="-25000" dirty="0">
                <a:solidFill>
                  <a:schemeClr val="tx1"/>
                </a:solidFill>
                <a:latin typeface="Times New Roman" panose="02020603050405020304" pitchFamily="18" charset="0"/>
                <a:ea typeface="黑体" panose="02010609060101010101" pitchFamily="49" charset="-122"/>
                <a:sym typeface="+mn-ea"/>
              </a:rPr>
              <a:t> </a:t>
            </a:r>
            <a:r>
              <a:rPr lang="zh-CN" altLang="en-US" sz="3200" b="1" baseline="-25000" dirty="0">
                <a:solidFill>
                  <a:schemeClr val="tx1"/>
                </a:solidFill>
                <a:latin typeface="Times New Roman" panose="02020603050405020304" pitchFamily="18" charset="0"/>
                <a:ea typeface="黑体" panose="02010609060101010101" pitchFamily="49" charset="-122"/>
                <a:sym typeface="+mn-ea"/>
              </a:rPr>
              <a:t>圆</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3200" b="1" dirty="0">
                <a:solidFill>
                  <a:schemeClr val="tx1"/>
                </a:solidFill>
                <a:latin typeface="Times New Roman" panose="02020603050405020304" pitchFamily="18" charset="0"/>
                <a:ea typeface="黑体" panose="02010609060101010101" pitchFamily="49" charset="-122"/>
                <a:sym typeface="+mn-ea"/>
              </a:rPr>
              <a:t> </a:t>
            </a:r>
            <a:r>
              <a:rPr lang="zh-CN" altLang="zh-CN" sz="3200" b="1" dirty="0">
                <a:latin typeface="Times New Roman" panose="02020603050405020304" pitchFamily="18" charset="0"/>
                <a:ea typeface="黑体" panose="02010609060101010101" pitchFamily="49" charset="-122"/>
                <a:sym typeface="+mn-ea"/>
              </a:rPr>
              <a:t>π</a:t>
            </a:r>
            <a:r>
              <a:rPr lang="en-US" altLang="zh-CN" sz="3200" b="1" i="1" dirty="0">
                <a:solidFill>
                  <a:schemeClr val="tx1"/>
                </a:solidFill>
                <a:latin typeface="Times New Roman" panose="02020603050405020304" pitchFamily="18" charset="0"/>
                <a:ea typeface="黑体" panose="02010609060101010101" pitchFamily="49" charset="-122"/>
                <a:sym typeface="+mn-ea"/>
              </a:rPr>
              <a:t>r</a:t>
            </a:r>
            <a:r>
              <a:rPr lang="en-US" altLang="zh-CN" sz="3200" b="1" baseline="30000" dirty="0">
                <a:solidFill>
                  <a:schemeClr val="tx1"/>
                </a:solidFill>
                <a:latin typeface="Times New Roman" panose="02020603050405020304" pitchFamily="18" charset="0"/>
                <a:ea typeface="黑体" panose="02010609060101010101" pitchFamily="49" charset="-122"/>
                <a:sym typeface="+mn-ea"/>
              </a:rPr>
              <a:t>2</a:t>
            </a:r>
            <a:endParaRPr lang="en-US" altLang="zh-CN" sz="3200" b="1" dirty="0">
              <a:solidFill>
                <a:schemeClr val="tx1"/>
              </a:solidFill>
              <a:latin typeface="Times New Roman" panose="02020603050405020304" pitchFamily="18" charset="0"/>
              <a:ea typeface="黑体" panose="02010609060101010101" pitchFamily="49" charset="-122"/>
              <a:sym typeface="+mn-ea"/>
            </a:endParaRPr>
          </a:p>
        </p:txBody>
      </p:sp>
      <p:sp>
        <p:nvSpPr>
          <p:cNvPr id="12" name="文本框 11"/>
          <p:cNvSpPr txBox="1"/>
          <p:nvPr/>
        </p:nvSpPr>
        <p:spPr>
          <a:xfrm>
            <a:off x="7307580" y="2933065"/>
            <a:ext cx="2205355" cy="583565"/>
          </a:xfrm>
          <a:prstGeom prst="rect">
            <a:avLst/>
          </a:prstGeom>
          <a:noFill/>
        </p:spPr>
        <p:txBody>
          <a:bodyPr wrap="none" rtlCol="0" anchor="t">
            <a:spAutoFit/>
          </a:bodyPr>
          <a:p>
            <a:pPr algn="l" eaLnBrk="1" latinLnBrk="1" hangingPunct="1">
              <a:buFont typeface="Arial" panose="020B0604020202020204" pitchFamily="34" charset="0"/>
              <a:buNone/>
            </a:pPr>
            <a:r>
              <a:rPr lang="en-US" altLang="zh-CN" sz="3200" b="1" i="1" dirty="0">
                <a:solidFill>
                  <a:schemeClr val="tx1"/>
                </a:solidFill>
                <a:latin typeface="Times New Roman" panose="02020603050405020304" pitchFamily="18" charset="0"/>
                <a:ea typeface="黑体" panose="02010609060101010101" pitchFamily="49" charset="-122"/>
                <a:sym typeface="+mn-ea"/>
              </a:rPr>
              <a:t>S</a:t>
            </a:r>
            <a:r>
              <a:rPr lang="zh-CN" altLang="zh-CN" sz="3200" b="1" baseline="-25000" dirty="0">
                <a:solidFill>
                  <a:schemeClr val="tx1"/>
                </a:solidFill>
                <a:latin typeface="Times New Roman" panose="02020603050405020304" pitchFamily="18" charset="0"/>
                <a:ea typeface="黑体" panose="02010609060101010101" pitchFamily="49" charset="-122"/>
                <a:sym typeface="+mn-ea"/>
              </a:rPr>
              <a:t>三</a:t>
            </a:r>
            <a:r>
              <a:rPr lang="en-US" altLang="zh-CN" sz="3200" b="1" baseline="-25000" dirty="0">
                <a:solidFill>
                  <a:schemeClr val="tx1"/>
                </a:solidFill>
                <a:latin typeface="Times New Roman" panose="02020603050405020304" pitchFamily="18" charset="0"/>
                <a:ea typeface="黑体" panose="02010609060101010101" pitchFamily="49" charset="-122"/>
                <a:sym typeface="+mn-ea"/>
              </a:rPr>
              <a:t> </a:t>
            </a:r>
            <a:r>
              <a:rPr lang="en-US" altLang="zh-CN" sz="32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3200" b="1" dirty="0">
                <a:solidFill>
                  <a:schemeClr val="tx1"/>
                </a:solidFill>
                <a:latin typeface="Times New Roman" panose="02020603050405020304" pitchFamily="18" charset="0"/>
                <a:ea typeface="黑体" panose="02010609060101010101" pitchFamily="49" charset="-122"/>
                <a:sym typeface="+mn-ea"/>
              </a:rPr>
              <a:t> </a:t>
            </a:r>
            <a:r>
              <a:rPr lang="en-US" altLang="zh-CN" sz="3200" b="1" i="1" dirty="0">
                <a:solidFill>
                  <a:schemeClr val="tx1"/>
                </a:solidFill>
                <a:latin typeface="Times New Roman" panose="02020603050405020304" pitchFamily="18" charset="0"/>
                <a:ea typeface="黑体" panose="02010609060101010101" pitchFamily="49" charset="-122"/>
                <a:sym typeface="+mn-ea"/>
              </a:rPr>
              <a:t>ah</a:t>
            </a:r>
            <a:r>
              <a:rPr lang="en-US" altLang="zh-CN" sz="3200" dirty="0">
                <a:solidFill>
                  <a:schemeClr val="tx1"/>
                </a:solidFill>
                <a:latin typeface="Arial" panose="020B0604020202020204" pitchFamily="34" charset="0"/>
                <a:ea typeface="黑体" panose="02010609060101010101" pitchFamily="49" charset="-122"/>
                <a:sym typeface="+mn-ea"/>
              </a:rPr>
              <a:t>÷2</a:t>
            </a:r>
            <a:endParaRPr lang="en-US" altLang="zh-CN" sz="3200" dirty="0">
              <a:solidFill>
                <a:schemeClr val="tx1"/>
              </a:solidFill>
              <a:latin typeface="Times New Roman" panose="02020603050405020304" pitchFamily="18" charset="0"/>
              <a:ea typeface="黑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up)">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9218" name="TextBox 2"/>
          <p:cNvSpPr txBox="1"/>
          <p:nvPr/>
        </p:nvSpPr>
        <p:spPr>
          <a:xfrm>
            <a:off x="1020445" y="889000"/>
            <a:ext cx="9537700" cy="1198880"/>
          </a:xfrm>
          <a:prstGeom prst="rect">
            <a:avLst/>
          </a:prstGeom>
          <a:noFill/>
          <a:ln w="9525">
            <a:noFill/>
          </a:ln>
        </p:spPr>
        <p:txBody>
          <a:bodyPr wrap="square">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中国建筑中经常能见到“外方内圆”和“外圆内方”的设计。上图中的两个圆半径都是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，你能求出正方形和圆之间部分的面积吗？</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Group 3"/>
          <p:cNvGrpSpPr/>
          <p:nvPr/>
        </p:nvGrpSpPr>
        <p:grpSpPr>
          <a:xfrm>
            <a:off x="2625090" y="2771140"/>
            <a:ext cx="6877050" cy="2960688"/>
            <a:chOff x="1066" y="1162"/>
            <a:chExt cx="3266" cy="1406"/>
          </a:xfrm>
        </p:grpSpPr>
        <p:pic>
          <p:nvPicPr>
            <p:cNvPr id="6148" name="Picture 4" descr="65"/>
            <p:cNvPicPr>
              <a:picLocks noChangeAspect="1"/>
            </p:cNvPicPr>
            <p:nvPr/>
          </p:nvPicPr>
          <p:blipFill>
            <a:blip r:embed="rId2"/>
            <a:stretch>
              <a:fillRect/>
            </a:stretch>
          </p:blipFill>
          <p:spPr>
            <a:xfrm>
              <a:off x="1066" y="1162"/>
              <a:ext cx="1399" cy="1362"/>
            </a:xfrm>
            <a:prstGeom prst="rect">
              <a:avLst/>
            </a:prstGeom>
            <a:noFill/>
            <a:ln w="9525">
              <a:noFill/>
            </a:ln>
          </p:spPr>
        </p:pic>
        <p:pic>
          <p:nvPicPr>
            <p:cNvPr id="6149" name="Picture 5" descr="66"/>
            <p:cNvPicPr>
              <a:picLocks noChangeAspect="1"/>
            </p:cNvPicPr>
            <p:nvPr/>
          </p:nvPicPr>
          <p:blipFill>
            <a:blip r:embed="rId3"/>
            <a:stretch>
              <a:fillRect/>
            </a:stretch>
          </p:blipFill>
          <p:spPr>
            <a:xfrm>
              <a:off x="2967" y="1207"/>
              <a:ext cx="1365" cy="1361"/>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6148" name="Picture 4" descr="65"/>
          <p:cNvPicPr/>
          <p:nvPr/>
        </p:nvPicPr>
        <p:blipFill>
          <a:blip r:embed="rId2"/>
          <a:stretch>
            <a:fillRect/>
          </a:stretch>
        </p:blipFill>
        <p:spPr>
          <a:xfrm>
            <a:off x="1711960" y="1600200"/>
            <a:ext cx="2520000" cy="2520000"/>
          </a:xfrm>
          <a:prstGeom prst="rect">
            <a:avLst/>
          </a:prstGeom>
          <a:noFill/>
          <a:ln w="9525">
            <a:noFill/>
          </a:ln>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4" name="Picture 20" descr="6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4195" y="1652270"/>
            <a:ext cx="2376000" cy="23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 name="组合 45"/>
          <p:cNvGrpSpPr/>
          <p:nvPr/>
        </p:nvGrpSpPr>
        <p:grpSpPr>
          <a:xfrm>
            <a:off x="781685" y="4547870"/>
            <a:ext cx="4178300" cy="774700"/>
            <a:chOff x="1231" y="7162"/>
            <a:chExt cx="6580" cy="1220"/>
          </a:xfrm>
        </p:grpSpPr>
        <p:sp>
          <p:nvSpPr>
            <p:cNvPr id="45" name="圆角矩形 44"/>
            <p:cNvSpPr/>
            <p:nvPr/>
          </p:nvSpPr>
          <p:spPr>
            <a:xfrm>
              <a:off x="1231" y="7162"/>
              <a:ext cx="6581" cy="1220"/>
            </a:xfrm>
            <a:prstGeom prst="roundRect">
              <a:avLst/>
            </a:prstGeom>
            <a:solidFill>
              <a:schemeClr val="accent4">
                <a:lumMod val="60000"/>
                <a:lumOff val="4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grpSp>
          <p:nvGrpSpPr>
            <p:cNvPr id="43" name="组合 42"/>
            <p:cNvGrpSpPr/>
            <p:nvPr/>
          </p:nvGrpSpPr>
          <p:grpSpPr>
            <a:xfrm>
              <a:off x="1351" y="7393"/>
              <a:ext cx="6159" cy="828"/>
              <a:chOff x="7459" y="5030"/>
              <a:chExt cx="6159" cy="828"/>
            </a:xfrm>
          </p:grpSpPr>
          <p:sp>
            <p:nvSpPr>
              <p:cNvPr id="6" name="文本框 5"/>
              <p:cNvSpPr txBox="1"/>
              <p:nvPr/>
            </p:nvSpPr>
            <p:spPr>
              <a:xfrm>
                <a:off x="7459" y="5037"/>
                <a:ext cx="31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正方形的边长</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1410" y="5030"/>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圆的直径</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627" y="5036"/>
                <a:ext cx="615" cy="822"/>
              </a:xfrm>
              <a:prstGeom prst="rect">
                <a:avLst/>
              </a:prstGeom>
              <a:noFill/>
            </p:spPr>
            <p:txBody>
              <a:bodyPr wrap="none" rtlCol="0">
                <a:spAutoFit/>
              </a:bodyPr>
              <a:p>
                <a:r>
                  <a:rPr lang="en-US" altLang="zh-CN" sz="2800"/>
                  <a:t>=</a:t>
                </a:r>
                <a:endParaRPr lang="en-US" altLang="zh-CN" sz="2800"/>
              </a:p>
            </p:txBody>
          </p:sp>
        </p:grpSp>
      </p:grpSp>
      <p:sp>
        <p:nvSpPr>
          <p:cNvPr id="9" name="文本框 8"/>
          <p:cNvSpPr txBox="1"/>
          <p:nvPr/>
        </p:nvSpPr>
        <p:spPr>
          <a:xfrm>
            <a:off x="6137910" y="1104900"/>
            <a:ext cx="38404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正方形和圆之间部分的面积</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下箭头 9"/>
          <p:cNvSpPr/>
          <p:nvPr/>
        </p:nvSpPr>
        <p:spPr>
          <a:xfrm>
            <a:off x="8105140" y="1652270"/>
            <a:ext cx="391160" cy="421640"/>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8105140" y="2074545"/>
            <a:ext cx="560705" cy="645160"/>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sym typeface="+mn-ea"/>
              </a:rPr>
              <a:t> </a:t>
            </a:r>
            <a:r>
              <a:rPr lang="en-US" altLang="zh-CN" sz="3600" dirty="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sym typeface="+mn-ea"/>
              </a:rPr>
              <a:t> </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nvGrpSpPr>
          <p:cNvPr id="14" name="组合 13"/>
          <p:cNvGrpSpPr/>
          <p:nvPr/>
        </p:nvGrpSpPr>
        <p:grpSpPr>
          <a:xfrm>
            <a:off x="5890260" y="2160270"/>
            <a:ext cx="2237740" cy="589280"/>
            <a:chOff x="7765" y="7593"/>
            <a:chExt cx="3524" cy="928"/>
          </a:xfrm>
        </p:grpSpPr>
        <p:grpSp>
          <p:nvGrpSpPr>
            <p:cNvPr id="24" name="组合 23"/>
            <p:cNvGrpSpPr/>
            <p:nvPr/>
          </p:nvGrpSpPr>
          <p:grpSpPr>
            <a:xfrm>
              <a:off x="7765" y="7593"/>
              <a:ext cx="3525" cy="929"/>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DAED05"/>
              </a:solidFill>
              <a:ln>
                <a:solidFill>
                  <a:schemeClr val="accent4">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7876" y="7690"/>
              <a:ext cx="31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正方形的面积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5" name="组合 14"/>
          <p:cNvGrpSpPr/>
          <p:nvPr/>
        </p:nvGrpSpPr>
        <p:grpSpPr>
          <a:xfrm>
            <a:off x="8665845" y="2129790"/>
            <a:ext cx="1823471" cy="589915"/>
            <a:chOff x="7765" y="7593"/>
            <a:chExt cx="3568" cy="929"/>
          </a:xfrm>
        </p:grpSpPr>
        <p:grpSp>
          <p:nvGrpSpPr>
            <p:cNvPr id="16" name="组合 15"/>
            <p:cNvGrpSpPr/>
            <p:nvPr/>
          </p:nvGrpSpPr>
          <p:grpSpPr>
            <a:xfrm>
              <a:off x="7765" y="7593"/>
              <a:ext cx="3525" cy="929"/>
              <a:chOff x="1679" y="4601"/>
              <a:chExt cx="14558" cy="4426"/>
            </a:xfrm>
            <a:effectLst>
              <a:outerShdw blurRad="76200" dir="13500000" sy="23000" kx="1200000" algn="br" rotWithShape="0">
                <a:prstClr val="black">
                  <a:alpha val="20000"/>
                </a:prstClr>
              </a:outerShdw>
            </a:effectLst>
          </p:grpSpPr>
          <p:sp>
            <p:nvSpPr>
              <p:cNvPr id="17" name="圆角矩形 1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1679" y="4601"/>
                <a:ext cx="14557" cy="4426"/>
              </a:xfrm>
              <a:prstGeom prst="roundRect">
                <a:avLst/>
              </a:prstGeom>
              <a:solidFill>
                <a:srgbClr val="D6AFAA"/>
              </a:solidFill>
              <a:ln>
                <a:solidFill>
                  <a:srgbClr val="7030A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8176" y="7690"/>
              <a:ext cx="3157" cy="725"/>
            </a:xfrm>
            <a:prstGeom prst="rect">
              <a:avLst/>
            </a:prstGeom>
            <a:noFill/>
          </p:spPr>
          <p:txBody>
            <a:bodyPr wrap="square" rtlCol="0">
              <a:spAutoFit/>
            </a:bodyPr>
            <a:p>
              <a:pPr algn="l"/>
              <a:r>
                <a:rPr lang="zh-CN" altLang="en-US" sz="2400" dirty="0">
                  <a:latin typeface="微软雅黑" panose="020B0503020204020204" pitchFamily="34" charset="-122"/>
                  <a:ea typeface="微软雅黑" panose="020B0503020204020204" pitchFamily="34" charset="-122"/>
                  <a:sym typeface="+mn-ea"/>
                </a:rPr>
                <a:t>圆的面积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22" name="组合 21"/>
          <p:cNvGrpSpPr/>
          <p:nvPr/>
        </p:nvGrpSpPr>
        <p:grpSpPr>
          <a:xfrm>
            <a:off x="4977130" y="3295015"/>
            <a:ext cx="2237740" cy="589280"/>
            <a:chOff x="7765" y="7593"/>
            <a:chExt cx="3524" cy="928"/>
          </a:xfrm>
        </p:grpSpPr>
        <p:grpSp>
          <p:nvGrpSpPr>
            <p:cNvPr id="23" name="组合 22"/>
            <p:cNvGrpSpPr/>
            <p:nvPr/>
          </p:nvGrpSpPr>
          <p:grpSpPr>
            <a:xfrm>
              <a:off x="7765" y="7593"/>
              <a:ext cx="3525" cy="929"/>
              <a:chOff x="1679" y="4601"/>
              <a:chExt cx="14558" cy="4426"/>
            </a:xfrm>
            <a:effectLst>
              <a:outerShdw blurRad="76200" dir="13500000" sy="23000" kx="1200000" algn="br" rotWithShape="0">
                <a:prstClr val="black">
                  <a:alpha val="20000"/>
                </a:prstClr>
              </a:outerShdw>
            </a:effectLst>
          </p:grpSpPr>
          <p:sp>
            <p:nvSpPr>
              <p:cNvPr id="29" name="圆角矩形 28"/>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 29"/>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圆角矩形 30"/>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圆角矩形 31"/>
              <p:cNvSpPr/>
              <p:nvPr/>
            </p:nvSpPr>
            <p:spPr>
              <a:xfrm>
                <a:off x="1679" y="4601"/>
                <a:ext cx="14557" cy="4426"/>
              </a:xfrm>
              <a:prstGeom prst="roundRect">
                <a:avLst/>
              </a:prstGeom>
              <a:solidFill>
                <a:srgbClr val="DAED05"/>
              </a:solidFill>
              <a:ln>
                <a:solidFill>
                  <a:schemeClr val="accent4">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3" name="文本框 32"/>
            <p:cNvSpPr txBox="1"/>
            <p:nvPr/>
          </p:nvSpPr>
          <p:spPr>
            <a:xfrm>
              <a:off x="7876" y="7690"/>
              <a:ext cx="31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正方形的面积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34" name="文本框 33"/>
          <p:cNvSpPr txBox="1"/>
          <p:nvPr/>
        </p:nvSpPr>
        <p:spPr>
          <a:xfrm>
            <a:off x="7331075" y="3345180"/>
            <a:ext cx="4294505"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p>
        </p:txBody>
      </p:sp>
      <p:grpSp>
        <p:nvGrpSpPr>
          <p:cNvPr id="35" name="组合 34"/>
          <p:cNvGrpSpPr/>
          <p:nvPr/>
        </p:nvGrpSpPr>
        <p:grpSpPr>
          <a:xfrm>
            <a:off x="5414010" y="4156075"/>
            <a:ext cx="1823471" cy="589915"/>
            <a:chOff x="7765" y="7593"/>
            <a:chExt cx="3568" cy="929"/>
          </a:xfrm>
        </p:grpSpPr>
        <p:grpSp>
          <p:nvGrpSpPr>
            <p:cNvPr id="36" name="组合 35"/>
            <p:cNvGrpSpPr/>
            <p:nvPr/>
          </p:nvGrpSpPr>
          <p:grpSpPr>
            <a:xfrm>
              <a:off x="7765" y="7593"/>
              <a:ext cx="3525" cy="929"/>
              <a:chOff x="1679" y="4601"/>
              <a:chExt cx="14558" cy="4426"/>
            </a:xfrm>
            <a:effectLst>
              <a:outerShdw blurRad="76200" dir="13500000" sy="23000" kx="1200000" algn="br" rotWithShape="0">
                <a:prstClr val="black">
                  <a:alpha val="20000"/>
                </a:prstClr>
              </a:outerShdw>
            </a:effectLst>
          </p:grpSpPr>
          <p:sp>
            <p:nvSpPr>
              <p:cNvPr id="37" name="圆角矩形 3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1679" y="4601"/>
                <a:ext cx="14557" cy="4426"/>
              </a:xfrm>
              <a:prstGeom prst="roundRect">
                <a:avLst/>
              </a:prstGeom>
              <a:solidFill>
                <a:srgbClr val="D6AFAA"/>
              </a:solidFill>
              <a:ln>
                <a:solidFill>
                  <a:srgbClr val="7030A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1" name="文本框 40"/>
            <p:cNvSpPr txBox="1"/>
            <p:nvPr/>
          </p:nvSpPr>
          <p:spPr>
            <a:xfrm>
              <a:off x="8176" y="7690"/>
              <a:ext cx="3157" cy="725"/>
            </a:xfrm>
            <a:prstGeom prst="rect">
              <a:avLst/>
            </a:prstGeom>
            <a:noFill/>
          </p:spPr>
          <p:txBody>
            <a:bodyPr wrap="square" rtlCol="0">
              <a:spAutoFit/>
            </a:bodyPr>
            <a:p>
              <a:pPr algn="l"/>
              <a:r>
                <a:rPr lang="zh-CN" altLang="en-US" sz="2400" dirty="0">
                  <a:latin typeface="微软雅黑" panose="020B0503020204020204" pitchFamily="34" charset="-122"/>
                  <a:ea typeface="微软雅黑" panose="020B0503020204020204" pitchFamily="34" charset="-122"/>
                  <a:sym typeface="+mn-ea"/>
                </a:rPr>
                <a:t>圆的面积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42" name="TextBox 10"/>
          <p:cNvSpPr txBox="1">
            <a:spLocks noChangeArrowheads="1"/>
          </p:cNvSpPr>
          <p:nvPr/>
        </p:nvSpPr>
        <p:spPr bwMode="auto">
          <a:xfrm>
            <a:off x="7592379" y="4227293"/>
            <a:ext cx="41767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3.14×1²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TextBox 9"/>
          <p:cNvSpPr txBox="1">
            <a:spLocks noChangeArrowheads="1"/>
          </p:cNvSpPr>
          <p:nvPr/>
        </p:nvSpPr>
        <p:spPr bwMode="auto">
          <a:xfrm>
            <a:off x="7645400" y="5000625"/>
            <a:ext cx="35134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0.86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7" name="文本框 46"/>
          <p:cNvSpPr txBox="1"/>
          <p:nvPr/>
        </p:nvSpPr>
        <p:spPr>
          <a:xfrm>
            <a:off x="4108450" y="5735320"/>
            <a:ext cx="6076315" cy="46037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答：正方形和圆之间部分的面积是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0.86m²</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xit" presetSubtype="32" fill="hold" nodeType="afterEffect">
                                  <p:stCondLst>
                                    <p:cond delay="0"/>
                                  </p:stCondLst>
                                  <p:childTnLst>
                                    <p:anim calcmode="lin" valueType="num">
                                      <p:cBhvr>
                                        <p:cTn id="11" dur="500"/>
                                        <p:tgtEl>
                                          <p:spTgt spid="6148"/>
                                        </p:tgtEl>
                                        <p:attrNameLst>
                                          <p:attrName>ppt_w</p:attrName>
                                        </p:attrNameLst>
                                      </p:cBhvr>
                                      <p:tavLst>
                                        <p:tav tm="0">
                                          <p:val>
                                            <p:strVal val="ppt_w"/>
                                          </p:val>
                                        </p:tav>
                                        <p:tav tm="100000">
                                          <p:val>
                                            <p:fltVal val="0"/>
                                          </p:val>
                                        </p:tav>
                                      </p:tavLst>
                                    </p:anim>
                                    <p:anim calcmode="lin" valueType="num">
                                      <p:cBhvr>
                                        <p:cTn id="12" dur="500"/>
                                        <p:tgtEl>
                                          <p:spTgt spid="6148"/>
                                        </p:tgtEl>
                                        <p:attrNameLst>
                                          <p:attrName>ppt_h</p:attrName>
                                        </p:attrNameLst>
                                      </p:cBhvr>
                                      <p:tavLst>
                                        <p:tav tm="0">
                                          <p:val>
                                            <p:strVal val="ppt_h"/>
                                          </p:val>
                                        </p:tav>
                                        <p:tav tm="100000">
                                          <p:val>
                                            <p:fltVal val="0"/>
                                          </p:val>
                                        </p:tav>
                                      </p:tavLst>
                                    </p:anim>
                                    <p:set>
                                      <p:cBhvr>
                                        <p:cTn id="13" dur="1" fill="hold">
                                          <p:stCondLst>
                                            <p:cond delay="499"/>
                                          </p:stCondLst>
                                        </p:cTn>
                                        <p:tgtEl>
                                          <p:spTgt spid="6148"/>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additive="base">
                                        <p:cTn id="18" dur="500"/>
                                        <p:tgtEl>
                                          <p:spTgt spid="46"/>
                                        </p:tgtEl>
                                        <p:attrNameLst>
                                          <p:attrName>ppt_y</p:attrName>
                                        </p:attrNameLst>
                                      </p:cBhvr>
                                      <p:tavLst>
                                        <p:tav tm="0">
                                          <p:val>
                                            <p:strVal val="#ppt_y+#ppt_h*1.125000"/>
                                          </p:val>
                                        </p:tav>
                                        <p:tav tm="100000">
                                          <p:val>
                                            <p:strVal val="#ppt_y"/>
                                          </p:val>
                                        </p:tav>
                                      </p:tavLst>
                                    </p:anim>
                                    <p:animEffect transition="in" filter="wipe(up)">
                                      <p:cBhvr>
                                        <p:cTn id="19" dur="500"/>
                                        <p:tgtEl>
                                          <p:spTgt spid="46"/>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ppt_y</p:attrName>
                                        </p:attrNameLst>
                                      </p:cBhvr>
                                      <p:tavLst>
                                        <p:tav tm="0">
                                          <p:val>
                                            <p:strVal val="#ppt_y+#ppt_h*1.125000"/>
                                          </p:val>
                                        </p:tav>
                                        <p:tav tm="100000">
                                          <p:val>
                                            <p:strVal val="#ppt_y"/>
                                          </p:val>
                                        </p:tav>
                                      </p:tavLst>
                                    </p:anim>
                                    <p:animEffect transition="in" filter="wipe(up)">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up)">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p:tgtEl>
                                          <p:spTgt spid="22"/>
                                        </p:tgtEl>
                                        <p:attrNameLst>
                                          <p:attrName>ppt_y</p:attrName>
                                        </p:attrNameLst>
                                      </p:cBhvr>
                                      <p:tavLst>
                                        <p:tav tm="0">
                                          <p:val>
                                            <p:strVal val="#ppt_y+#ppt_h*1.125000"/>
                                          </p:val>
                                        </p:tav>
                                        <p:tav tm="100000">
                                          <p:val>
                                            <p:strVal val="#ppt_y"/>
                                          </p:val>
                                        </p:tav>
                                      </p:tavLst>
                                    </p:anim>
                                    <p:animEffect transition="in" filter="wipe(up)">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p:tgtEl>
                                          <p:spTgt spid="34"/>
                                        </p:tgtEl>
                                        <p:attrNameLst>
                                          <p:attrName>ppt_y</p:attrName>
                                        </p:attrNameLst>
                                      </p:cBhvr>
                                      <p:tavLst>
                                        <p:tav tm="0">
                                          <p:val>
                                            <p:strVal val="#ppt_y+#ppt_h*1.125000"/>
                                          </p:val>
                                        </p:tav>
                                        <p:tav tm="100000">
                                          <p:val>
                                            <p:strVal val="#ppt_y"/>
                                          </p:val>
                                        </p:tav>
                                      </p:tavLst>
                                    </p:anim>
                                    <p:animEffect transition="in" filter="wipe(up)">
                                      <p:cBhvr>
                                        <p:cTn id="56" dur="500"/>
                                        <p:tgtEl>
                                          <p:spTgt spid="34"/>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p:tgtEl>
                                          <p:spTgt spid="35"/>
                                        </p:tgtEl>
                                        <p:attrNameLst>
                                          <p:attrName>ppt_y</p:attrName>
                                        </p:attrNameLst>
                                      </p:cBhvr>
                                      <p:tavLst>
                                        <p:tav tm="0">
                                          <p:val>
                                            <p:strVal val="#ppt_y+#ppt_h*1.125000"/>
                                          </p:val>
                                        </p:tav>
                                        <p:tav tm="100000">
                                          <p:val>
                                            <p:strVal val="#ppt_y"/>
                                          </p:val>
                                        </p:tav>
                                      </p:tavLst>
                                    </p:anim>
                                    <p:animEffect transition="in" filter="wipe(up)">
                                      <p:cBhvr>
                                        <p:cTn id="62" dur="500"/>
                                        <p:tgtEl>
                                          <p:spTgt spid="3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blinds(horizontal)">
                                      <p:cBhvr>
                                        <p:cTn id="67" dur="500"/>
                                        <p:tgtEl>
                                          <p:spTgt spid="42"/>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blinds(horizontal)">
                                      <p:cBhvr>
                                        <p:cTn id="72" dur="500"/>
                                        <p:tgtEl>
                                          <p:spTgt spid="44"/>
                                        </p:tgtEl>
                                      </p:cBhvr>
                                    </p:animEffect>
                                  </p:childTnLst>
                                </p:cTn>
                              </p:par>
                            </p:childTnLst>
                          </p:cTn>
                        </p:par>
                      </p:childTnLst>
                    </p:cTn>
                  </p:par>
                  <p:par>
                    <p:cTn id="73" fill="hold">
                      <p:stCondLst>
                        <p:cond delay="indefinite"/>
                      </p:stCondLst>
                      <p:childTnLst>
                        <p:par>
                          <p:cTn id="74" fill="hold">
                            <p:stCondLst>
                              <p:cond delay="0"/>
                            </p:stCondLst>
                            <p:childTnLst>
                              <p:par>
                                <p:cTn id="75" presetID="12" presetClass="entr" presetSubtype="4" fill="hold" grpId="0" nodeType="clickEffect">
                                  <p:stCondLst>
                                    <p:cond delay="0"/>
                                  </p:stCondLst>
                                  <p:childTnLst>
                                    <p:set>
                                      <p:cBhvr>
                                        <p:cTn id="76" dur="1" fill="hold">
                                          <p:stCondLst>
                                            <p:cond delay="0"/>
                                          </p:stCondLst>
                                        </p:cTn>
                                        <p:tgtEl>
                                          <p:spTgt spid="47"/>
                                        </p:tgtEl>
                                        <p:attrNameLst>
                                          <p:attrName>style.visibility</p:attrName>
                                        </p:attrNameLst>
                                      </p:cBhvr>
                                      <p:to>
                                        <p:strVal val="visible"/>
                                      </p:to>
                                    </p:set>
                                    <p:anim calcmode="lin" valueType="num">
                                      <p:cBhvr additive="base">
                                        <p:cTn id="77" dur="500"/>
                                        <p:tgtEl>
                                          <p:spTgt spid="47"/>
                                        </p:tgtEl>
                                        <p:attrNameLst>
                                          <p:attrName>ppt_y</p:attrName>
                                        </p:attrNameLst>
                                      </p:cBhvr>
                                      <p:tavLst>
                                        <p:tav tm="0">
                                          <p:val>
                                            <p:strVal val="#ppt_y+#ppt_h*1.125000"/>
                                          </p:val>
                                        </p:tav>
                                        <p:tav tm="100000">
                                          <p:val>
                                            <p:strVal val="#ppt_y"/>
                                          </p:val>
                                        </p:tav>
                                      </p:tavLst>
                                    </p:anim>
                                    <p:animEffect transition="in" filter="wipe(up)">
                                      <p:cBhvr>
                                        <p:cTn id="7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4" grpId="0"/>
      <p:bldP spid="9" grpId="0"/>
      <p:bldP spid="10" grpId="0" animBg="1"/>
      <p:bldP spid="11" grpId="0"/>
      <p:bldP spid="34"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6149" name="Picture 5" descr="66"/>
          <p:cNvPicPr/>
          <p:nvPr/>
        </p:nvPicPr>
        <p:blipFill>
          <a:blip r:embed="rId2"/>
          <a:stretch>
            <a:fillRect/>
          </a:stretch>
        </p:blipFill>
        <p:spPr>
          <a:xfrm>
            <a:off x="1569519" y="1333009"/>
            <a:ext cx="2707802" cy="2592000"/>
          </a:xfrm>
          <a:prstGeom prst="rect">
            <a:avLst/>
          </a:prstGeom>
          <a:noFill/>
          <a:ln w="9525">
            <a:noFill/>
          </a:ln>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9" name="Picture 24" descr="7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0360" y="1389380"/>
            <a:ext cx="2592000" cy="24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6137910" y="1104900"/>
            <a:ext cx="38404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正方形和圆之间部分的面积</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下箭头 3"/>
          <p:cNvSpPr/>
          <p:nvPr/>
        </p:nvSpPr>
        <p:spPr>
          <a:xfrm>
            <a:off x="8105140" y="1652270"/>
            <a:ext cx="391160" cy="421640"/>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p:nvGrpSpPr>
        <p:grpSpPr>
          <a:xfrm>
            <a:off x="8425815" y="2063115"/>
            <a:ext cx="2237740" cy="589280"/>
            <a:chOff x="7765" y="7593"/>
            <a:chExt cx="3524" cy="928"/>
          </a:xfrm>
        </p:grpSpPr>
        <p:grpSp>
          <p:nvGrpSpPr>
            <p:cNvPr id="24" name="组合 23"/>
            <p:cNvGrpSpPr/>
            <p:nvPr/>
          </p:nvGrpSpPr>
          <p:grpSpPr>
            <a:xfrm>
              <a:off x="7765" y="7593"/>
              <a:ext cx="3525" cy="929"/>
              <a:chOff x="1679" y="4601"/>
              <a:chExt cx="14558" cy="4426"/>
            </a:xfrm>
            <a:effectLst>
              <a:outerShdw blurRad="76200" dir="13500000" sy="23000" kx="1200000" algn="br" rotWithShape="0">
                <a:prstClr val="black">
                  <a:alpha val="20000"/>
                </a:prstClr>
              </a:outerShdw>
            </a:effectLst>
          </p:grpSpPr>
          <p:sp>
            <p:nvSpPr>
              <p:cNvPr id="25" name="圆角矩形 24"/>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1679" y="4601"/>
                <a:ext cx="14557" cy="4426"/>
              </a:xfrm>
              <a:prstGeom prst="roundRect">
                <a:avLst/>
              </a:prstGeom>
              <a:solidFill>
                <a:srgbClr val="DAED05"/>
              </a:solidFill>
              <a:ln>
                <a:solidFill>
                  <a:schemeClr val="accent4">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7876" y="7690"/>
              <a:ext cx="316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正方形的面积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11" name="文本框 10"/>
          <p:cNvSpPr txBox="1"/>
          <p:nvPr/>
        </p:nvSpPr>
        <p:spPr>
          <a:xfrm>
            <a:off x="7891780" y="2074545"/>
            <a:ext cx="560705" cy="645160"/>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sym typeface="+mn-ea"/>
              </a:rPr>
              <a:t> </a:t>
            </a:r>
            <a:r>
              <a:rPr lang="en-US" altLang="zh-CN" sz="3600" dirty="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sym typeface="+mn-ea"/>
              </a:rPr>
              <a:t> </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nvGrpSpPr>
          <p:cNvPr id="15" name="组合 14"/>
          <p:cNvGrpSpPr/>
          <p:nvPr/>
        </p:nvGrpSpPr>
        <p:grpSpPr>
          <a:xfrm>
            <a:off x="6117590" y="2105660"/>
            <a:ext cx="1823471" cy="589915"/>
            <a:chOff x="7765" y="7593"/>
            <a:chExt cx="3568" cy="929"/>
          </a:xfrm>
        </p:grpSpPr>
        <p:grpSp>
          <p:nvGrpSpPr>
            <p:cNvPr id="16" name="组合 15"/>
            <p:cNvGrpSpPr/>
            <p:nvPr/>
          </p:nvGrpSpPr>
          <p:grpSpPr>
            <a:xfrm>
              <a:off x="7765" y="7593"/>
              <a:ext cx="3525" cy="929"/>
              <a:chOff x="1679" y="4601"/>
              <a:chExt cx="14558" cy="4426"/>
            </a:xfrm>
            <a:effectLst>
              <a:outerShdw blurRad="76200" dir="13500000" sy="23000" kx="1200000" algn="br" rotWithShape="0">
                <a:prstClr val="black">
                  <a:alpha val="20000"/>
                </a:prstClr>
              </a:outerShdw>
            </a:effectLst>
          </p:grpSpPr>
          <p:sp>
            <p:nvSpPr>
              <p:cNvPr id="17" name="圆角矩形 16"/>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1679" y="4601"/>
                <a:ext cx="14557" cy="4426"/>
              </a:xfrm>
              <a:prstGeom prst="roundRect">
                <a:avLst/>
              </a:prstGeom>
              <a:solidFill>
                <a:srgbClr val="D6AFAA"/>
              </a:solidFill>
              <a:ln>
                <a:solidFill>
                  <a:srgbClr val="7030A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文本框 20"/>
            <p:cNvSpPr txBox="1"/>
            <p:nvPr/>
          </p:nvSpPr>
          <p:spPr>
            <a:xfrm>
              <a:off x="8176" y="7690"/>
              <a:ext cx="3157" cy="725"/>
            </a:xfrm>
            <a:prstGeom prst="rect">
              <a:avLst/>
            </a:prstGeom>
            <a:noFill/>
          </p:spPr>
          <p:txBody>
            <a:bodyPr wrap="square" rtlCol="0">
              <a:spAutoFit/>
            </a:bodyPr>
            <a:p>
              <a:pPr algn="l"/>
              <a:r>
                <a:rPr lang="zh-CN" altLang="en-US" sz="2400" dirty="0">
                  <a:latin typeface="微软雅黑" panose="020B0503020204020204" pitchFamily="34" charset="-122"/>
                  <a:ea typeface="微软雅黑" panose="020B0503020204020204" pitchFamily="34" charset="-122"/>
                  <a:sym typeface="+mn-ea"/>
                </a:rPr>
                <a:t>圆的面积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5" name="下箭头 4"/>
          <p:cNvSpPr/>
          <p:nvPr/>
        </p:nvSpPr>
        <p:spPr>
          <a:xfrm>
            <a:off x="9306560" y="2719705"/>
            <a:ext cx="391160" cy="421640"/>
          </a:xfrm>
          <a:prstGeom prst="down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1" name="组合 30"/>
          <p:cNvGrpSpPr/>
          <p:nvPr/>
        </p:nvGrpSpPr>
        <p:grpSpPr>
          <a:xfrm>
            <a:off x="8496300" y="3208020"/>
            <a:ext cx="2909570" cy="589280"/>
            <a:chOff x="13380" y="5052"/>
            <a:chExt cx="4582" cy="928"/>
          </a:xfrm>
        </p:grpSpPr>
        <p:grpSp>
          <p:nvGrpSpPr>
            <p:cNvPr id="7" name="组合 6"/>
            <p:cNvGrpSpPr/>
            <p:nvPr/>
          </p:nvGrpSpPr>
          <p:grpSpPr>
            <a:xfrm rot="0">
              <a:off x="13380" y="5052"/>
              <a:ext cx="4582" cy="929"/>
              <a:chOff x="1679" y="4601"/>
              <a:chExt cx="14558" cy="4426"/>
            </a:xfrm>
            <a:effectLst>
              <a:outerShdw blurRad="76200" dir="13500000" sy="23000" kx="1200000" algn="br" rotWithShape="0">
                <a:prstClr val="black">
                  <a:alpha val="20000"/>
                </a:prstClr>
              </a:outerShdw>
            </a:effectLst>
          </p:grpSpPr>
          <p:sp>
            <p:nvSpPr>
              <p:cNvPr id="13" name="圆角矩形 12"/>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nvSpPr>
            <p:spPr>
              <a:xfrm>
                <a:off x="1679" y="4601"/>
                <a:ext cx="14557" cy="4426"/>
              </a:xfrm>
              <a:prstGeom prst="roundRect">
                <a:avLst/>
              </a:prstGeom>
              <a:solidFill>
                <a:srgbClr val="17C913"/>
              </a:solidFill>
              <a:ln>
                <a:solidFill>
                  <a:schemeClr val="accent4">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13707" y="5159"/>
              <a:ext cx="3929"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sym typeface="+mn-ea"/>
                </a:rPr>
                <a:t>个三角形的面积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32" name="组合 31"/>
          <p:cNvGrpSpPr/>
          <p:nvPr/>
        </p:nvGrpSpPr>
        <p:grpSpPr>
          <a:xfrm>
            <a:off x="4504055" y="3808730"/>
            <a:ext cx="1823471" cy="589915"/>
            <a:chOff x="7765" y="7593"/>
            <a:chExt cx="3568" cy="929"/>
          </a:xfrm>
        </p:grpSpPr>
        <p:grpSp>
          <p:nvGrpSpPr>
            <p:cNvPr id="33" name="组合 32"/>
            <p:cNvGrpSpPr/>
            <p:nvPr/>
          </p:nvGrpSpPr>
          <p:grpSpPr>
            <a:xfrm>
              <a:off x="7765" y="7593"/>
              <a:ext cx="3525" cy="929"/>
              <a:chOff x="1679" y="4601"/>
              <a:chExt cx="14558" cy="4426"/>
            </a:xfrm>
            <a:effectLst>
              <a:outerShdw blurRad="76200" dir="13500000" sy="23000" kx="1200000" algn="br" rotWithShape="0">
                <a:prstClr val="black">
                  <a:alpha val="20000"/>
                </a:prstClr>
              </a:outerShdw>
            </a:effectLst>
          </p:grpSpPr>
          <p:sp>
            <p:nvSpPr>
              <p:cNvPr id="34" name="圆角矩形 33"/>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圆角矩形 34"/>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圆角矩形 35"/>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圆角矩形 36"/>
              <p:cNvSpPr/>
              <p:nvPr/>
            </p:nvSpPr>
            <p:spPr>
              <a:xfrm>
                <a:off x="1679" y="4601"/>
                <a:ext cx="14557" cy="4426"/>
              </a:xfrm>
              <a:prstGeom prst="roundRect">
                <a:avLst/>
              </a:prstGeom>
              <a:solidFill>
                <a:srgbClr val="D6AFAA"/>
              </a:solidFill>
              <a:ln>
                <a:solidFill>
                  <a:srgbClr val="7030A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8" name="文本框 37"/>
            <p:cNvSpPr txBox="1"/>
            <p:nvPr/>
          </p:nvSpPr>
          <p:spPr>
            <a:xfrm>
              <a:off x="8176" y="7690"/>
              <a:ext cx="3157" cy="725"/>
            </a:xfrm>
            <a:prstGeom prst="rect">
              <a:avLst/>
            </a:prstGeom>
            <a:noFill/>
          </p:spPr>
          <p:txBody>
            <a:bodyPr wrap="square" rtlCol="0">
              <a:spAutoFit/>
            </a:bodyPr>
            <a:p>
              <a:pPr algn="l"/>
              <a:r>
                <a:rPr lang="zh-CN" altLang="en-US" sz="2400" dirty="0">
                  <a:latin typeface="微软雅黑" panose="020B0503020204020204" pitchFamily="34" charset="-122"/>
                  <a:ea typeface="微软雅黑" panose="020B0503020204020204" pitchFamily="34" charset="-122"/>
                  <a:sym typeface="+mn-ea"/>
                </a:rPr>
                <a:t>圆的面积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42" name="TextBox 10"/>
          <p:cNvSpPr txBox="1">
            <a:spLocks noChangeArrowheads="1"/>
          </p:cNvSpPr>
          <p:nvPr/>
        </p:nvSpPr>
        <p:spPr bwMode="auto">
          <a:xfrm>
            <a:off x="6531929" y="3938368"/>
            <a:ext cx="41767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3.14×1²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9" name="组合 38"/>
          <p:cNvGrpSpPr/>
          <p:nvPr/>
        </p:nvGrpSpPr>
        <p:grpSpPr>
          <a:xfrm>
            <a:off x="3418205" y="4561205"/>
            <a:ext cx="2909570" cy="589280"/>
            <a:chOff x="13380" y="5052"/>
            <a:chExt cx="4582" cy="928"/>
          </a:xfrm>
        </p:grpSpPr>
        <p:grpSp>
          <p:nvGrpSpPr>
            <p:cNvPr id="40" name="组合 39"/>
            <p:cNvGrpSpPr/>
            <p:nvPr/>
          </p:nvGrpSpPr>
          <p:grpSpPr>
            <a:xfrm rot="0">
              <a:off x="13380" y="5052"/>
              <a:ext cx="4582" cy="929"/>
              <a:chOff x="1679" y="4601"/>
              <a:chExt cx="14558" cy="4426"/>
            </a:xfrm>
            <a:effectLst>
              <a:outerShdw blurRad="76200" dir="13500000" sy="23000" kx="1200000" algn="br" rotWithShape="0">
                <a:prstClr val="black">
                  <a:alpha val="20000"/>
                </a:prstClr>
              </a:outerShdw>
            </a:effectLst>
          </p:grpSpPr>
          <p:sp>
            <p:nvSpPr>
              <p:cNvPr id="41" name="圆角矩形 40"/>
              <p:cNvSpPr/>
              <p:nvPr/>
            </p:nvSpPr>
            <p:spPr>
              <a:xfrm>
                <a:off x="1679" y="4601"/>
                <a:ext cx="14557" cy="4426"/>
              </a:xfrm>
              <a:prstGeom prst="roundRect">
                <a:avLst/>
              </a:prstGeom>
              <a:solidFill>
                <a:srgbClr val="92D050"/>
              </a:solidFill>
              <a:ln>
                <a:solidFill>
                  <a:srgbClr val="FFC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1680" y="4601"/>
                <a:ext cx="14557" cy="4426"/>
              </a:xfrm>
              <a:prstGeom prst="roundRect">
                <a:avLst/>
              </a:prstGeom>
              <a:solidFill>
                <a:srgbClr val="92D050"/>
              </a:solidFill>
              <a:ln>
                <a:solidFill>
                  <a:srgbClr val="FFC000"/>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1679" y="4601"/>
                <a:ext cx="14557" cy="4426"/>
              </a:xfrm>
              <a:prstGeom prst="roundRect">
                <a:avLst/>
              </a:prstGeom>
              <a:solidFill>
                <a:srgbClr val="92D05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圆角矩形 44"/>
              <p:cNvSpPr/>
              <p:nvPr/>
            </p:nvSpPr>
            <p:spPr>
              <a:xfrm>
                <a:off x="1679" y="4601"/>
                <a:ext cx="14557" cy="4426"/>
              </a:xfrm>
              <a:prstGeom prst="roundRect">
                <a:avLst/>
              </a:prstGeom>
              <a:solidFill>
                <a:srgbClr val="17C913"/>
              </a:solidFill>
              <a:ln>
                <a:solidFill>
                  <a:schemeClr val="accent4">
                    <a:lumMod val="50000"/>
                  </a:schemeClr>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6" name="文本框 45"/>
            <p:cNvSpPr txBox="1"/>
            <p:nvPr/>
          </p:nvSpPr>
          <p:spPr>
            <a:xfrm>
              <a:off x="13707" y="5159"/>
              <a:ext cx="3929"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sym typeface="+mn-ea"/>
                </a:rPr>
                <a:t>个三角形的面积</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53" name="图片 52" descr="图片2"/>
          <p:cNvPicPr>
            <a:picLocks noChangeAspect="1"/>
          </p:cNvPicPr>
          <p:nvPr/>
        </p:nvPicPr>
        <p:blipFill>
          <a:blip r:embed="rId4"/>
          <a:stretch>
            <a:fillRect/>
          </a:stretch>
        </p:blipFill>
        <p:spPr>
          <a:xfrm rot="5400000">
            <a:off x="2044065" y="1797050"/>
            <a:ext cx="1694688" cy="1694688"/>
          </a:xfrm>
          <a:prstGeom prst="rtTriangle">
            <a:avLst/>
          </a:prstGeom>
        </p:spPr>
      </p:pic>
      <p:pic>
        <p:nvPicPr>
          <p:cNvPr id="55" name="图片 54" descr="图片3"/>
          <p:cNvPicPr>
            <a:picLocks noChangeAspect="1"/>
          </p:cNvPicPr>
          <p:nvPr/>
        </p:nvPicPr>
        <p:blipFill>
          <a:blip r:embed="rId5"/>
          <a:stretch>
            <a:fillRect/>
          </a:stretch>
        </p:blipFill>
        <p:spPr>
          <a:xfrm rot="16200000">
            <a:off x="2091690" y="1781175"/>
            <a:ext cx="1694815" cy="1694815"/>
          </a:xfrm>
          <a:prstGeom prst="rtTriangle">
            <a:avLst/>
          </a:prstGeom>
        </p:spPr>
      </p:pic>
      <p:cxnSp>
        <p:nvCxnSpPr>
          <p:cNvPr id="50" name="直接连接符 49"/>
          <p:cNvCxnSpPr/>
          <p:nvPr/>
        </p:nvCxnSpPr>
        <p:spPr>
          <a:xfrm flipV="1">
            <a:off x="2091690" y="1798320"/>
            <a:ext cx="1712595" cy="166179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045970" y="1795145"/>
            <a:ext cx="927100" cy="83248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6541770" y="4632960"/>
            <a:ext cx="356997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×2×1÷2</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7" name="TextBox 9"/>
          <p:cNvSpPr txBox="1">
            <a:spLocks noChangeArrowheads="1"/>
          </p:cNvSpPr>
          <p:nvPr/>
        </p:nvSpPr>
        <p:spPr bwMode="auto">
          <a:xfrm>
            <a:off x="6570345" y="5373370"/>
            <a:ext cx="35134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m²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8" name="文本框 57"/>
          <p:cNvSpPr txBox="1"/>
          <p:nvPr/>
        </p:nvSpPr>
        <p:spPr>
          <a:xfrm>
            <a:off x="3841115" y="5961380"/>
            <a:ext cx="6076315" cy="46037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答：正方形和圆之间部分的面积是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1.14</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m²</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xit" presetSubtype="32" fill="hold" nodeType="afterEffect">
                                  <p:stCondLst>
                                    <p:cond delay="0"/>
                                  </p:stCondLst>
                                  <p:childTnLst>
                                    <p:anim calcmode="lin" valueType="num">
                                      <p:cBhvr>
                                        <p:cTn id="11" dur="500"/>
                                        <p:tgtEl>
                                          <p:spTgt spid="6149"/>
                                        </p:tgtEl>
                                        <p:attrNameLst>
                                          <p:attrName>ppt_w</p:attrName>
                                        </p:attrNameLst>
                                      </p:cBhvr>
                                      <p:tavLst>
                                        <p:tav tm="0">
                                          <p:val>
                                            <p:strVal val="ppt_w"/>
                                          </p:val>
                                        </p:tav>
                                        <p:tav tm="100000">
                                          <p:val>
                                            <p:fltVal val="0"/>
                                          </p:val>
                                        </p:tav>
                                      </p:tavLst>
                                    </p:anim>
                                    <p:anim calcmode="lin" valueType="num">
                                      <p:cBhvr>
                                        <p:cTn id="12" dur="500"/>
                                        <p:tgtEl>
                                          <p:spTgt spid="6149"/>
                                        </p:tgtEl>
                                        <p:attrNameLst>
                                          <p:attrName>ppt_h</p:attrName>
                                        </p:attrNameLst>
                                      </p:cBhvr>
                                      <p:tavLst>
                                        <p:tav tm="0">
                                          <p:val>
                                            <p:strVal val="ppt_h"/>
                                          </p:val>
                                        </p:tav>
                                        <p:tav tm="100000">
                                          <p:val>
                                            <p:fltVal val="0"/>
                                          </p:val>
                                        </p:tav>
                                      </p:tavLst>
                                    </p:anim>
                                    <p:set>
                                      <p:cBhvr>
                                        <p:cTn id="13" dur="1" fill="hold">
                                          <p:stCondLst>
                                            <p:cond delay="499"/>
                                          </p:stCondLst>
                                        </p:cTn>
                                        <p:tgtEl>
                                          <p:spTgt spid="614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ppt_y</p:attrName>
                                        </p:attrNameLst>
                                      </p:cBhvr>
                                      <p:tavLst>
                                        <p:tav tm="0">
                                          <p:val>
                                            <p:strVal val="#ppt_y+#ppt_h*1.125000"/>
                                          </p:val>
                                        </p:tav>
                                        <p:tav tm="100000">
                                          <p:val>
                                            <p:strVal val="#ppt_y"/>
                                          </p:val>
                                        </p:tav>
                                      </p:tavLst>
                                    </p:anim>
                                    <p:animEffect transition="in" filter="wipe(up)">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p:tgtEl>
                                          <p:spTgt spid="31"/>
                                        </p:tgtEl>
                                        <p:attrNameLst>
                                          <p:attrName>ppt_y</p:attrName>
                                        </p:attrNameLst>
                                      </p:cBhvr>
                                      <p:tavLst>
                                        <p:tav tm="0">
                                          <p:val>
                                            <p:strVal val="#ppt_y+#ppt_h*1.125000"/>
                                          </p:val>
                                        </p:tav>
                                        <p:tav tm="100000">
                                          <p:val>
                                            <p:strVal val="#ppt_y"/>
                                          </p:val>
                                        </p:tav>
                                      </p:tavLst>
                                    </p:anim>
                                    <p:animEffect transition="in" filter="wipe(up)">
                                      <p:cBhvr>
                                        <p:cTn id="49" dur="5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down)">
                                      <p:cBhvr>
                                        <p:cTn id="54" dur="500"/>
                                        <p:tgtEl>
                                          <p:spTgt spid="5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wipe(up)">
                                      <p:cBhvr>
                                        <p:cTn id="59" dur="500"/>
                                        <p:tgtEl>
                                          <p:spTgt spid="5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blinds(horizontal)">
                                      <p:cBhvr>
                                        <p:cTn id="69" dur="500"/>
                                        <p:tgtEl>
                                          <p:spTgt spid="42"/>
                                        </p:tgtEl>
                                      </p:cBhvr>
                                    </p:animEffect>
                                  </p:childTnLst>
                                </p:cTn>
                              </p:par>
                            </p:childTnLst>
                          </p:cTn>
                        </p:par>
                      </p:childTnLst>
                    </p:cTn>
                  </p:par>
                  <p:par>
                    <p:cTn id="70" fill="hold">
                      <p:stCondLst>
                        <p:cond delay="indefinite"/>
                      </p:stCondLst>
                      <p:childTnLst>
                        <p:par>
                          <p:cTn id="71" fill="hold">
                            <p:stCondLst>
                              <p:cond delay="0"/>
                            </p:stCondLst>
                            <p:childTnLst>
                              <p:par>
                                <p:cTn id="72" presetID="12" presetClass="entr" presetSubtype="4" fill="hold" nodeType="click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p:tgtEl>
                                          <p:spTgt spid="39"/>
                                        </p:tgtEl>
                                        <p:attrNameLst>
                                          <p:attrName>ppt_y</p:attrName>
                                        </p:attrNameLst>
                                      </p:cBhvr>
                                      <p:tavLst>
                                        <p:tav tm="0">
                                          <p:val>
                                            <p:strVal val="#ppt_y+#ppt_h*1.125000"/>
                                          </p:val>
                                        </p:tav>
                                        <p:tav tm="100000">
                                          <p:val>
                                            <p:strVal val="#ppt_y"/>
                                          </p:val>
                                        </p:tav>
                                      </p:tavLst>
                                    </p:anim>
                                    <p:animEffect transition="in" filter="wipe(up)">
                                      <p:cBhvr>
                                        <p:cTn id="75" dur="500"/>
                                        <p:tgtEl>
                                          <p:spTgt spid="3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nodeType="click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wipe(down)">
                                      <p:cBhvr>
                                        <p:cTn id="80" dur="500"/>
                                        <p:tgtEl>
                                          <p:spTgt spid="50"/>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48"/>
                                        </p:tgtEl>
                                        <p:attrNameLst>
                                          <p:attrName>style.visibility</p:attrName>
                                        </p:attrNameLst>
                                      </p:cBhvr>
                                      <p:to>
                                        <p:strVal val="visible"/>
                                      </p:to>
                                    </p:set>
                                    <p:animEffect transition="in" filter="wipe(up)">
                                      <p:cBhvr>
                                        <p:cTn id="85" dur="500"/>
                                        <p:tgtEl>
                                          <p:spTgt spid="48"/>
                                        </p:tgtEl>
                                      </p:cBhvr>
                                    </p:animEffect>
                                  </p:childTnLst>
                                </p:cTn>
                              </p:par>
                            </p:childTnLst>
                          </p:cTn>
                        </p:par>
                      </p:childTnLst>
                    </p:cTn>
                  </p:par>
                  <p:par>
                    <p:cTn id="86" fill="hold">
                      <p:stCondLst>
                        <p:cond delay="indefinite"/>
                      </p:stCondLst>
                      <p:childTnLst>
                        <p:par>
                          <p:cTn id="87" fill="hold">
                            <p:stCondLst>
                              <p:cond delay="0"/>
                            </p:stCondLst>
                            <p:childTnLst>
                              <p:par>
                                <p:cTn id="88" presetID="12" presetClass="entr" presetSubtype="4" fill="hold" grpId="0" nodeType="clickEffect">
                                  <p:stCondLst>
                                    <p:cond delay="0"/>
                                  </p:stCondLst>
                                  <p:childTnLst>
                                    <p:set>
                                      <p:cBhvr>
                                        <p:cTn id="89" dur="1" fill="hold">
                                          <p:stCondLst>
                                            <p:cond delay="0"/>
                                          </p:stCondLst>
                                        </p:cTn>
                                        <p:tgtEl>
                                          <p:spTgt spid="56"/>
                                        </p:tgtEl>
                                        <p:attrNameLst>
                                          <p:attrName>style.visibility</p:attrName>
                                        </p:attrNameLst>
                                      </p:cBhvr>
                                      <p:to>
                                        <p:strVal val="visible"/>
                                      </p:to>
                                    </p:set>
                                    <p:anim calcmode="lin" valueType="num">
                                      <p:cBhvr additive="base">
                                        <p:cTn id="90" dur="500"/>
                                        <p:tgtEl>
                                          <p:spTgt spid="56"/>
                                        </p:tgtEl>
                                        <p:attrNameLst>
                                          <p:attrName>ppt_y</p:attrName>
                                        </p:attrNameLst>
                                      </p:cBhvr>
                                      <p:tavLst>
                                        <p:tav tm="0">
                                          <p:val>
                                            <p:strVal val="#ppt_y+#ppt_h*1.125000"/>
                                          </p:val>
                                        </p:tav>
                                        <p:tav tm="100000">
                                          <p:val>
                                            <p:strVal val="#ppt_y"/>
                                          </p:val>
                                        </p:tav>
                                      </p:tavLst>
                                    </p:anim>
                                    <p:animEffect transition="in" filter="wipe(up)">
                                      <p:cBhvr>
                                        <p:cTn id="91" dur="500"/>
                                        <p:tgtEl>
                                          <p:spTgt spid="56"/>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57"/>
                                        </p:tgtEl>
                                        <p:attrNameLst>
                                          <p:attrName>style.visibility</p:attrName>
                                        </p:attrNameLst>
                                      </p:cBhvr>
                                      <p:to>
                                        <p:strVal val="visible"/>
                                      </p:to>
                                    </p:set>
                                    <p:animEffect transition="in" filter="blinds(horizontal)">
                                      <p:cBhvr>
                                        <p:cTn id="96" dur="500"/>
                                        <p:tgtEl>
                                          <p:spTgt spid="57"/>
                                        </p:tgtEl>
                                      </p:cBhvr>
                                    </p:animEffect>
                                  </p:childTnLst>
                                </p:cTn>
                              </p:par>
                            </p:childTnLst>
                          </p:cTn>
                        </p:par>
                      </p:childTnLst>
                    </p:cTn>
                  </p:par>
                  <p:par>
                    <p:cTn id="97" fill="hold">
                      <p:stCondLst>
                        <p:cond delay="indefinite"/>
                      </p:stCondLst>
                      <p:childTnLst>
                        <p:par>
                          <p:cTn id="98" fill="hold">
                            <p:stCondLst>
                              <p:cond delay="0"/>
                            </p:stCondLst>
                            <p:childTnLst>
                              <p:par>
                                <p:cTn id="99" presetID="12" presetClass="entr" presetSubtype="4" fill="hold" grpId="0" nodeType="clickEffect">
                                  <p:stCondLst>
                                    <p:cond delay="0"/>
                                  </p:stCondLst>
                                  <p:childTnLst>
                                    <p:set>
                                      <p:cBhvr>
                                        <p:cTn id="100" dur="1" fill="hold">
                                          <p:stCondLst>
                                            <p:cond delay="0"/>
                                          </p:stCondLst>
                                        </p:cTn>
                                        <p:tgtEl>
                                          <p:spTgt spid="58"/>
                                        </p:tgtEl>
                                        <p:attrNameLst>
                                          <p:attrName>style.visibility</p:attrName>
                                        </p:attrNameLst>
                                      </p:cBhvr>
                                      <p:to>
                                        <p:strVal val="visible"/>
                                      </p:to>
                                    </p:set>
                                    <p:anim calcmode="lin" valueType="num">
                                      <p:cBhvr additive="base">
                                        <p:cTn id="101" dur="500"/>
                                        <p:tgtEl>
                                          <p:spTgt spid="58"/>
                                        </p:tgtEl>
                                        <p:attrNameLst>
                                          <p:attrName>ppt_y</p:attrName>
                                        </p:attrNameLst>
                                      </p:cBhvr>
                                      <p:tavLst>
                                        <p:tav tm="0">
                                          <p:val>
                                            <p:strVal val="#ppt_y+#ppt_h*1.125000"/>
                                          </p:val>
                                        </p:tav>
                                        <p:tav tm="100000">
                                          <p:val>
                                            <p:strVal val="#ppt_y"/>
                                          </p:val>
                                        </p:tav>
                                      </p:tavLst>
                                    </p:anim>
                                    <p:animEffect transition="in" filter="wipe(up)">
                                      <p:cBhvr>
                                        <p:cTn id="10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11" grpId="0"/>
      <p:bldP spid="5" grpId="0" bldLvl="0" animBg="1"/>
      <p:bldP spid="42" grpId="0"/>
      <p:bldP spid="57" grpId="0"/>
      <p:bldP spid="56"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5" name="Group 3"/>
          <p:cNvGrpSpPr/>
          <p:nvPr/>
        </p:nvGrpSpPr>
        <p:grpSpPr>
          <a:xfrm>
            <a:off x="1131570" y="1052195"/>
            <a:ext cx="4599305" cy="1935480"/>
            <a:chOff x="1066" y="1162"/>
            <a:chExt cx="3266" cy="1406"/>
          </a:xfrm>
        </p:grpSpPr>
        <p:pic>
          <p:nvPicPr>
            <p:cNvPr id="6148" name="Picture 4" descr="65"/>
            <p:cNvPicPr>
              <a:picLocks noChangeAspect="1"/>
            </p:cNvPicPr>
            <p:nvPr/>
          </p:nvPicPr>
          <p:blipFill>
            <a:blip r:embed="rId2"/>
            <a:stretch>
              <a:fillRect/>
            </a:stretch>
          </p:blipFill>
          <p:spPr>
            <a:xfrm>
              <a:off x="1066" y="1162"/>
              <a:ext cx="1399" cy="1362"/>
            </a:xfrm>
            <a:prstGeom prst="rect">
              <a:avLst/>
            </a:prstGeom>
            <a:noFill/>
            <a:ln w="9525">
              <a:noFill/>
            </a:ln>
          </p:spPr>
        </p:pic>
        <p:pic>
          <p:nvPicPr>
            <p:cNvPr id="6149" name="Picture 5" descr="66"/>
            <p:cNvPicPr>
              <a:picLocks noChangeAspect="1"/>
            </p:cNvPicPr>
            <p:nvPr/>
          </p:nvPicPr>
          <p:blipFill>
            <a:blip r:embed="rId3"/>
            <a:stretch>
              <a:fillRect/>
            </a:stretch>
          </p:blipFill>
          <p:spPr>
            <a:xfrm>
              <a:off x="2967" y="1207"/>
              <a:ext cx="1365" cy="1361"/>
            </a:xfrm>
            <a:prstGeom prst="rect">
              <a:avLst/>
            </a:prstGeom>
            <a:noFill/>
            <a:ln w="9525">
              <a:noFill/>
            </a:ln>
          </p:spPr>
        </p:pic>
      </p:grpSp>
      <p:grpSp>
        <p:nvGrpSpPr>
          <p:cNvPr id="27" name="组合 26"/>
          <p:cNvGrpSpPr/>
          <p:nvPr/>
        </p:nvGrpSpPr>
        <p:grpSpPr>
          <a:xfrm>
            <a:off x="6098540" y="1337310"/>
            <a:ext cx="5412105" cy="2670175"/>
            <a:chOff x="9604" y="2106"/>
            <a:chExt cx="8523" cy="4205"/>
          </a:xfrm>
        </p:grpSpPr>
        <p:grpSp>
          <p:nvGrpSpPr>
            <p:cNvPr id="4" name="组合 3"/>
            <p:cNvGrpSpPr/>
            <p:nvPr/>
          </p:nvGrpSpPr>
          <p:grpSpPr>
            <a:xfrm>
              <a:off x="9604" y="2106"/>
              <a:ext cx="6014" cy="2248"/>
              <a:chOff x="9604" y="2106"/>
              <a:chExt cx="6014" cy="2248"/>
            </a:xfrm>
          </p:grpSpPr>
          <p:grpSp>
            <p:nvGrpSpPr>
              <p:cNvPr id="64" name="组合 63"/>
              <p:cNvGrpSpPr/>
              <p:nvPr/>
            </p:nvGrpSpPr>
            <p:grpSpPr>
              <a:xfrm rot="0">
                <a:off x="9604" y="2106"/>
                <a:ext cx="5946" cy="2248"/>
                <a:chOff x="10439" y="4084"/>
                <a:chExt cx="6280" cy="3054"/>
              </a:xfrm>
            </p:grpSpPr>
            <p:sp>
              <p:nvSpPr>
                <p:cNvPr id="61" name="圆角矩形标注 60"/>
                <p:cNvSpPr/>
                <p:nvPr/>
              </p:nvSpPr>
              <p:spPr>
                <a:xfrm>
                  <a:off x="10439" y="4084"/>
                  <a:ext cx="6281" cy="3054"/>
                </a:xfrm>
                <a:prstGeom prst="wedgeRoundRectCallout">
                  <a:avLst>
                    <a:gd name="adj1" fmla="val 37120"/>
                    <a:gd name="adj2" fmla="val 67037"/>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9868" y="2235"/>
                <a:ext cx="5751" cy="1888"/>
              </a:xfrm>
              <a:prstGeom prst="rect">
                <a:avLst/>
              </a:prstGeom>
              <a:noFill/>
            </p:spPr>
            <p:txBody>
              <a:bodyPr wrap="none" rtlCol="0" anchor="t">
                <a:spAutoFit/>
              </a:bodyPr>
              <a:p>
                <a:pPr fontAlgn="base" latinLnBrk="1">
                  <a:lnSpc>
                    <a:spcPct val="150000"/>
                  </a:lnSpc>
                  <a:spcBef>
                    <a:spcPct val="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如果两个圆的半径都是</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r</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fontAlgn="base" latinLnBrk="1">
                  <a:lnSpc>
                    <a:spcPct val="150000"/>
                  </a:lnSpc>
                  <a:spcBef>
                    <a:spcPct val="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结果又是怎样的？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6" name="图片 5" descr="图片160"/>
            <p:cNvPicPr>
              <a:picLocks noChangeAspect="1"/>
            </p:cNvPicPr>
            <p:nvPr>
              <p:custDataLst>
                <p:tags r:id="rId4"/>
              </p:custDataLst>
            </p:nvPr>
          </p:nvPicPr>
          <p:blipFill>
            <a:blip r:embed="rId5"/>
            <a:stretch>
              <a:fillRect/>
            </a:stretch>
          </p:blipFill>
          <p:spPr>
            <a:xfrm flipH="1">
              <a:off x="15381" y="4123"/>
              <a:ext cx="2746" cy="2189"/>
            </a:xfrm>
            <a:prstGeom prst="rect">
              <a:avLst/>
            </a:prstGeom>
          </p:spPr>
        </p:pic>
      </p:grpSp>
      <p:sp>
        <p:nvSpPr>
          <p:cNvPr id="7" name="文本框 6"/>
          <p:cNvSpPr txBox="1"/>
          <p:nvPr/>
        </p:nvSpPr>
        <p:spPr>
          <a:xfrm>
            <a:off x="1682115" y="4431665"/>
            <a:ext cx="2677160" cy="460375"/>
          </a:xfrm>
          <a:prstGeom prst="rect">
            <a:avLst/>
          </a:prstGeom>
          <a:noFill/>
        </p:spPr>
        <p:txBody>
          <a:bodyPr wrap="none" rtlCol="0" anchor="t">
            <a:spAutoFit/>
          </a:bodyPr>
          <a:p>
            <a:pPr fontAlgn="base" latinLnBrk="1">
              <a:spcBef>
                <a:spcPct val="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r</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²</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3.14×</a:t>
            </a:r>
            <a:r>
              <a:rPr lang="en-US" altLang="zh-CN" sz="2400" i="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r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²</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8" name="文本框 7"/>
          <p:cNvSpPr txBox="1"/>
          <p:nvPr/>
        </p:nvSpPr>
        <p:spPr>
          <a:xfrm>
            <a:off x="1449070" y="5659120"/>
            <a:ext cx="142494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0.86</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mn-ea"/>
              </a:rPr>
              <a:t>r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²</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9" name="文本框 8"/>
          <p:cNvSpPr txBox="1"/>
          <p:nvPr/>
        </p:nvSpPr>
        <p:spPr>
          <a:xfrm>
            <a:off x="1449070" y="5052695"/>
            <a:ext cx="233553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4</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mn-ea"/>
              </a:rPr>
              <a:t>r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²</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3.14</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mn-ea"/>
              </a:rPr>
              <a:t>r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²</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6" name="组合 15"/>
          <p:cNvGrpSpPr/>
          <p:nvPr/>
        </p:nvGrpSpPr>
        <p:grpSpPr>
          <a:xfrm>
            <a:off x="1868170" y="3474085"/>
            <a:ext cx="2429510" cy="694690"/>
            <a:chOff x="2942" y="5471"/>
            <a:chExt cx="3826" cy="1094"/>
          </a:xfrm>
        </p:grpSpPr>
        <p:grpSp>
          <p:nvGrpSpPr>
            <p:cNvPr id="21" name="组合 20"/>
            <p:cNvGrpSpPr/>
            <p:nvPr/>
          </p:nvGrpSpPr>
          <p:grpSpPr>
            <a:xfrm rot="0">
              <a:off x="2942" y="5471"/>
              <a:ext cx="3826" cy="1094"/>
              <a:chOff x="5488" y="1621"/>
              <a:chExt cx="12197" cy="3351"/>
            </a:xfrm>
          </p:grpSpPr>
          <p:grpSp>
            <p:nvGrpSpPr>
              <p:cNvPr id="23" name="组合 22"/>
              <p:cNvGrpSpPr/>
              <p:nvPr/>
            </p:nvGrpSpPr>
            <p:grpSpPr>
              <a:xfrm>
                <a:off x="5488" y="1621"/>
                <a:ext cx="12197" cy="3351"/>
                <a:chOff x="5488" y="1621"/>
                <a:chExt cx="12197" cy="3351"/>
              </a:xfrm>
            </p:grpSpPr>
            <p:sp>
              <p:nvSpPr>
                <p:cNvPr id="24" name="圆角矩形 2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圆角矩形 2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D59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3752" y="5656"/>
              <a:ext cx="220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外方内圆</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18" name="组合 17"/>
          <p:cNvGrpSpPr/>
          <p:nvPr/>
        </p:nvGrpSpPr>
        <p:grpSpPr>
          <a:xfrm>
            <a:off x="5698490" y="3473450"/>
            <a:ext cx="2429510" cy="694690"/>
            <a:chOff x="8974" y="5470"/>
            <a:chExt cx="3826" cy="1094"/>
          </a:xfrm>
        </p:grpSpPr>
        <p:grpSp>
          <p:nvGrpSpPr>
            <p:cNvPr id="11" name="组合 10"/>
            <p:cNvGrpSpPr/>
            <p:nvPr/>
          </p:nvGrpSpPr>
          <p:grpSpPr>
            <a:xfrm rot="0">
              <a:off x="8974" y="5470"/>
              <a:ext cx="3826" cy="1094"/>
              <a:chOff x="5488" y="1621"/>
              <a:chExt cx="12197" cy="3351"/>
            </a:xfrm>
          </p:grpSpPr>
          <p:grpSp>
            <p:nvGrpSpPr>
              <p:cNvPr id="12" name="组合 11"/>
              <p:cNvGrpSpPr/>
              <p:nvPr/>
            </p:nvGrpSpPr>
            <p:grpSpPr>
              <a:xfrm>
                <a:off x="5488" y="1621"/>
                <a:ext cx="12197" cy="3351"/>
                <a:chOff x="5488" y="1621"/>
                <a:chExt cx="12197" cy="3351"/>
              </a:xfrm>
            </p:grpSpPr>
            <p:sp>
              <p:nvSpPr>
                <p:cNvPr id="13" name="圆角矩形 1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圆角矩形 1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圆角矩形 14"/>
              <p:cNvSpPr/>
              <p:nvPr/>
            </p:nvSpPr>
            <p:spPr>
              <a:xfrm>
                <a:off x="5652" y="1808"/>
                <a:ext cx="11881" cy="2979"/>
              </a:xfrm>
              <a:prstGeom prst="roundRect">
                <a:avLst/>
              </a:prstGeom>
              <a:solidFill>
                <a:srgbClr val="D59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文本框 16"/>
            <p:cNvSpPr txBox="1"/>
            <p:nvPr/>
          </p:nvSpPr>
          <p:spPr>
            <a:xfrm>
              <a:off x="9799" y="5654"/>
              <a:ext cx="220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外圆内方</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19" name="文本框 18"/>
          <p:cNvSpPr txBox="1"/>
          <p:nvPr/>
        </p:nvSpPr>
        <p:spPr>
          <a:xfrm>
            <a:off x="5417820" y="4436745"/>
            <a:ext cx="3187065" cy="460375"/>
          </a:xfrm>
          <a:prstGeom prst="rect">
            <a:avLst/>
          </a:prstGeom>
          <a:noFill/>
        </p:spPr>
        <p:txBody>
          <a:bodyPr wrap="none" rtlCol="0" anchor="t">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3.14×</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mn-ea"/>
              </a:rPr>
              <a:t>r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²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mn-ea"/>
              </a:rPr>
              <a:t>r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mn-ea"/>
              </a:rPr>
              <a:t>r </a:t>
            </a:r>
            <a:r>
              <a:rPr lang="en-US" altLang="zh-CN" sz="2400" dirty="0">
                <a:latin typeface="Arial" panose="020B0604020202020204" pitchFamily="34" charset="0"/>
                <a:ea typeface="微软雅黑" panose="020B0503020204020204" pitchFamily="34" charset="-122"/>
                <a:cs typeface="微软雅黑" panose="020B0503020204020204" pitchFamily="34" charset="-122"/>
                <a:sym typeface="+mn-ea"/>
              </a:rPr>
              <a:t>÷2</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endParaRPr lang="en-US" altLang="zh-CN" sz="2400" i="1" dirty="0">
              <a:latin typeface="Arial" panose="020B0604020202020204" pitchFamily="34" charset="0"/>
              <a:ea typeface="微软雅黑" panose="020B0503020204020204" pitchFamily="34" charset="-122"/>
              <a:cs typeface="微软雅黑" panose="020B0503020204020204" pitchFamily="34" charset="-122"/>
              <a:sym typeface="+mn-ea"/>
            </a:endParaRPr>
          </a:p>
        </p:txBody>
      </p:sp>
      <p:sp>
        <p:nvSpPr>
          <p:cNvPr id="20" name="文本框 19"/>
          <p:cNvSpPr txBox="1"/>
          <p:nvPr/>
        </p:nvSpPr>
        <p:spPr>
          <a:xfrm>
            <a:off x="5031740" y="5052695"/>
            <a:ext cx="233553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3.14</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mn-ea"/>
              </a:rPr>
              <a:t>r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²</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2</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mn-ea"/>
              </a:rPr>
              <a:t>r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²</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2" name="文本框 21"/>
          <p:cNvSpPr txBox="1"/>
          <p:nvPr/>
        </p:nvSpPr>
        <p:spPr>
          <a:xfrm>
            <a:off x="5031740" y="5668645"/>
            <a:ext cx="151511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1.14</a:t>
            </a:r>
            <a:r>
              <a:rPr lang="en-US" altLang="zh-CN" sz="2400" i="1" dirty="0">
                <a:latin typeface="微软雅黑" panose="020B0503020204020204" pitchFamily="34" charset="-122"/>
                <a:ea typeface="微软雅黑" panose="020B0503020204020204" pitchFamily="34" charset="-122"/>
                <a:cs typeface="微软雅黑" panose="020B0503020204020204" pitchFamily="34" charset="-122"/>
                <a:sym typeface="+mn-ea"/>
              </a:rPr>
              <a:t>r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²</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p:tgtEl>
                                          <p:spTgt spid="16"/>
                                        </p:tgtEl>
                                        <p:attrNameLst>
                                          <p:attrName>ppt_y</p:attrName>
                                        </p:attrNameLst>
                                      </p:cBhvr>
                                      <p:tavLst>
                                        <p:tav tm="0">
                                          <p:val>
                                            <p:strVal val="#ppt_y+#ppt_h*1.125000"/>
                                          </p:val>
                                        </p:tav>
                                        <p:tav tm="100000">
                                          <p:val>
                                            <p:strVal val="#ppt_y"/>
                                          </p:val>
                                        </p:tav>
                                      </p:tavLst>
                                    </p:anim>
                                    <p:animEffect transition="in" filter="wipe(up)">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p:tgtEl>
                                          <p:spTgt spid="7"/>
                                        </p:tgtEl>
                                        <p:attrNameLst>
                                          <p:attrName>ppt_y</p:attrName>
                                        </p:attrNameLst>
                                      </p:cBhvr>
                                      <p:tavLst>
                                        <p:tav tm="0">
                                          <p:val>
                                            <p:strVal val="#ppt_y+#ppt_h*1.125000"/>
                                          </p:val>
                                        </p:tav>
                                        <p:tav tm="100000">
                                          <p:val>
                                            <p:strVal val="#ppt_y"/>
                                          </p:val>
                                        </p:tav>
                                      </p:tavLst>
                                    </p:anim>
                                    <p:animEffect transition="in" filter="wipe(up)">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p:tgtEl>
                                          <p:spTgt spid="9"/>
                                        </p:tgtEl>
                                        <p:attrNameLst>
                                          <p:attrName>ppt_y</p:attrName>
                                        </p:attrNameLst>
                                      </p:cBhvr>
                                      <p:tavLst>
                                        <p:tav tm="0">
                                          <p:val>
                                            <p:strVal val="#ppt_y+#ppt_h*1.125000"/>
                                          </p:val>
                                        </p:tav>
                                        <p:tav tm="100000">
                                          <p:val>
                                            <p:strVal val="#ppt_y"/>
                                          </p:val>
                                        </p:tav>
                                      </p:tavLst>
                                    </p:anim>
                                    <p:animEffect transition="in" filter="wipe(up)">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ppt_y</p:attrName>
                                        </p:attrNameLst>
                                      </p:cBhvr>
                                      <p:tavLst>
                                        <p:tav tm="0">
                                          <p:val>
                                            <p:strVal val="#ppt_y+#ppt_h*1.125000"/>
                                          </p:val>
                                        </p:tav>
                                        <p:tav tm="100000">
                                          <p:val>
                                            <p:strVal val="#ppt_y"/>
                                          </p:val>
                                        </p:tav>
                                      </p:tavLst>
                                    </p:anim>
                                    <p:animEffect transition="in" filter="wipe(up)">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ppt_y</p:attrName>
                                        </p:attrNameLst>
                                      </p:cBhvr>
                                      <p:tavLst>
                                        <p:tav tm="0">
                                          <p:val>
                                            <p:strVal val="#ppt_y+#ppt_h*1.125000"/>
                                          </p:val>
                                        </p:tav>
                                        <p:tav tm="100000">
                                          <p:val>
                                            <p:strVal val="#ppt_y"/>
                                          </p:val>
                                        </p:tav>
                                      </p:tavLst>
                                    </p:anim>
                                    <p:animEffect transition="in" filter="wipe(up)">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p:tgtEl>
                                          <p:spTgt spid="19"/>
                                        </p:tgtEl>
                                        <p:attrNameLst>
                                          <p:attrName>ppt_y</p:attrName>
                                        </p:attrNameLst>
                                      </p:cBhvr>
                                      <p:tavLst>
                                        <p:tav tm="0">
                                          <p:val>
                                            <p:strVal val="#ppt_y+#ppt_h*1.125000"/>
                                          </p:val>
                                        </p:tav>
                                        <p:tav tm="100000">
                                          <p:val>
                                            <p:strVal val="#ppt_y"/>
                                          </p:val>
                                        </p:tav>
                                      </p:tavLst>
                                    </p:anim>
                                    <p:animEffect transition="in" filter="wipe(up)">
                                      <p:cBhvr>
                                        <p:cTn id="43" dur="500"/>
                                        <p:tgtEl>
                                          <p:spTgt spid="19"/>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p:tgtEl>
                                          <p:spTgt spid="20"/>
                                        </p:tgtEl>
                                        <p:attrNameLst>
                                          <p:attrName>ppt_y</p:attrName>
                                        </p:attrNameLst>
                                      </p:cBhvr>
                                      <p:tavLst>
                                        <p:tav tm="0">
                                          <p:val>
                                            <p:strVal val="#ppt_y+#ppt_h*1.125000"/>
                                          </p:val>
                                        </p:tav>
                                        <p:tav tm="100000">
                                          <p:val>
                                            <p:strVal val="#ppt_y"/>
                                          </p:val>
                                        </p:tav>
                                      </p:tavLst>
                                    </p:anim>
                                    <p:animEffect transition="in" filter="wipe(up)">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ppt_y</p:attrName>
                                        </p:attrNameLst>
                                      </p:cBhvr>
                                      <p:tavLst>
                                        <p:tav tm="0">
                                          <p:val>
                                            <p:strVal val="#ppt_y+#ppt_h*1.125000"/>
                                          </p:val>
                                        </p:tav>
                                        <p:tav tm="100000">
                                          <p:val>
                                            <p:strVal val="#ppt_y"/>
                                          </p:val>
                                        </p:tav>
                                      </p:tavLst>
                                    </p:anim>
                                    <p:animEffect transition="in" filter="wipe(up)">
                                      <p:cBhvr>
                                        <p:cTn id="5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 grpId="0"/>
      <p:bldP spid="19" grpId="0"/>
      <p:bldP spid="20"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矩形 2"/>
          <p:cNvSpPr>
            <a:spLocks noChangeArrowheads="1"/>
          </p:cNvSpPr>
          <p:nvPr/>
        </p:nvSpPr>
        <p:spPr bwMode="auto">
          <a:xfrm>
            <a:off x="2020788" y="1183346"/>
            <a:ext cx="805590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lnSpc>
                <a:spcPct val="150000"/>
              </a:lnSpc>
              <a:spcBef>
                <a:spcPct val="0"/>
              </a:spcBef>
              <a:spcAft>
                <a:spcPct val="0"/>
              </a:spcAft>
              <a:buFont typeface="Arial" panose="020B0604020202020204" pitchFamily="34" charset="0"/>
              <a:buNone/>
            </a:pP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王师傅做一个零件，零件的形状是圆内接正方形，已知圆的直径为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12cm,</a:t>
            </a:r>
            <a:r>
              <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你能计算出正方形的面积吗？</a:t>
            </a:r>
            <a:endParaRPr lang="zh-CN"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 name="组合 3"/>
          <p:cNvGrpSpPr/>
          <p:nvPr/>
        </p:nvGrpSpPr>
        <p:grpSpPr bwMode="auto">
          <a:xfrm>
            <a:off x="1759870" y="3020560"/>
            <a:ext cx="2009734" cy="2014538"/>
            <a:chOff x="899592" y="2355726"/>
            <a:chExt cx="2232248" cy="2232248"/>
          </a:xfrm>
        </p:grpSpPr>
        <p:sp>
          <p:nvSpPr>
            <p:cNvPr id="5" name="椭圆 2"/>
            <p:cNvSpPr>
              <a:spLocks noChangeArrowheads="1"/>
            </p:cNvSpPr>
            <p:nvPr/>
          </p:nvSpPr>
          <p:spPr bwMode="auto">
            <a:xfrm>
              <a:off x="899592" y="2355726"/>
              <a:ext cx="2232248" cy="2232248"/>
            </a:xfrm>
            <a:prstGeom prst="ellipse">
              <a:avLst/>
            </a:prstGeom>
            <a:solidFill>
              <a:schemeClr val="accent6">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6" name="矩形 3"/>
            <p:cNvSpPr>
              <a:spLocks noChangeArrowheads="1"/>
            </p:cNvSpPr>
            <p:nvPr/>
          </p:nvSpPr>
          <p:spPr bwMode="auto">
            <a:xfrm>
              <a:off x="1223628" y="2679762"/>
              <a:ext cx="1584176" cy="1584176"/>
            </a:xfrm>
            <a:prstGeom prst="rect">
              <a:avLst/>
            </a:prstGeom>
            <a:solidFill>
              <a:srgbClr val="A9EB36"/>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grpSp>
      <p:cxnSp>
        <p:nvCxnSpPr>
          <p:cNvPr id="7" name="直接连接符 6"/>
          <p:cNvCxnSpPr>
            <a:cxnSpLocks noChangeShapeType="1"/>
          </p:cNvCxnSpPr>
          <p:nvPr/>
        </p:nvCxnSpPr>
        <p:spPr bwMode="auto">
          <a:xfrm>
            <a:off x="1975749" y="3237254"/>
            <a:ext cx="1581150" cy="1581150"/>
          </a:xfrm>
          <a:prstGeom prst="line">
            <a:avLst/>
          </a:prstGeom>
          <a:noFill/>
          <a:ln w="28575">
            <a:solidFill>
              <a:schemeClr val="tx1"/>
            </a:solidFill>
            <a:prstDash val="dash"/>
            <a:round/>
          </a:ln>
          <a:extLst>
            <a:ext uri="{909E8E84-426E-40DD-AFC4-6F175D3DCCD1}">
              <a14:hiddenFill xmlns:a14="http://schemas.microsoft.com/office/drawing/2010/main">
                <a:noFill/>
              </a14:hiddenFill>
            </a:ext>
          </a:extLst>
        </p:spPr>
      </p:cxnSp>
      <p:cxnSp>
        <p:nvCxnSpPr>
          <p:cNvPr id="8" name="直接连接符 7"/>
          <p:cNvCxnSpPr>
            <a:cxnSpLocks noChangeShapeType="1"/>
          </p:cNvCxnSpPr>
          <p:nvPr/>
        </p:nvCxnSpPr>
        <p:spPr bwMode="auto">
          <a:xfrm flipH="1">
            <a:off x="1975749" y="3237254"/>
            <a:ext cx="1577975" cy="1581150"/>
          </a:xfrm>
          <a:prstGeom prst="line">
            <a:avLst/>
          </a:prstGeom>
          <a:noFill/>
          <a:ln w="28575">
            <a:solidFill>
              <a:schemeClr val="tx1"/>
            </a:solidFill>
            <a:prstDash val="dash"/>
            <a:round/>
          </a:ln>
          <a:extLst>
            <a:ext uri="{909E8E84-426E-40DD-AFC4-6F175D3DCCD1}">
              <a14:hiddenFill xmlns:a14="http://schemas.microsoft.com/office/drawing/2010/main">
                <a:noFill/>
              </a14:hiddenFill>
            </a:ext>
          </a:extLst>
        </p:spPr>
      </p:cxnSp>
      <p:sp>
        <p:nvSpPr>
          <p:cNvPr id="11" name="TextBox 4"/>
          <p:cNvSpPr txBox="1">
            <a:spLocks noChangeArrowheads="1"/>
          </p:cNvSpPr>
          <p:nvPr/>
        </p:nvSpPr>
        <p:spPr bwMode="auto">
          <a:xfrm>
            <a:off x="4973171" y="5357272"/>
            <a:ext cx="5520503"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lnSpc>
                <a:spcPct val="120000"/>
              </a:lnSpc>
              <a:spcBef>
                <a:spcPct val="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答：这个正方形的面积是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72cm</a:t>
            </a:r>
            <a:r>
              <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5751195" y="3020695"/>
            <a:ext cx="253936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12÷2)÷2×2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5415915" y="3675380"/>
            <a:ext cx="166497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72</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5415915" y="4189095"/>
            <a:ext cx="202057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 72</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cm</a:t>
            </a:r>
            <a:r>
              <a:rPr lang="en-US" altLang="zh-CN" sz="2400" baseline="300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p:tgtEl>
                                          <p:spTgt spid="12"/>
                                        </p:tgtEl>
                                        <p:attrNameLst>
                                          <p:attrName>ppt_y</p:attrName>
                                        </p:attrNameLst>
                                      </p:cBhvr>
                                      <p:tavLst>
                                        <p:tav tm="0">
                                          <p:val>
                                            <p:strVal val="#ppt_y+#ppt_h*1.125000"/>
                                          </p:val>
                                        </p:tav>
                                        <p:tav tm="100000">
                                          <p:val>
                                            <p:strVal val="#ppt_y"/>
                                          </p:val>
                                        </p:tav>
                                      </p:tavLst>
                                    </p:anim>
                                    <p:animEffect transition="in" filter="wipe(up)">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p:tgtEl>
                                          <p:spTgt spid="13"/>
                                        </p:tgtEl>
                                        <p:attrNameLst>
                                          <p:attrName>ppt_y</p:attrName>
                                        </p:attrNameLst>
                                      </p:cBhvr>
                                      <p:tavLst>
                                        <p:tav tm="0">
                                          <p:val>
                                            <p:strVal val="#ppt_y+#ppt_h*1.125000"/>
                                          </p:val>
                                        </p:tav>
                                        <p:tav tm="100000">
                                          <p:val>
                                            <p:strVal val="#ppt_y"/>
                                          </p:val>
                                        </p:tav>
                                      </p:tavLst>
                                    </p:anim>
                                    <p:animEffect transition="in" filter="wipe(up)">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Effect transition="in" filter="blinds(horizontal)">
                                      <p:cBhvr>
                                        <p:cTn id="35"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9"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4" name="TextBox 2"/>
          <p:cNvSpPr txBox="1">
            <a:spLocks noChangeArrowheads="1"/>
          </p:cNvSpPr>
          <p:nvPr/>
        </p:nvSpPr>
        <p:spPr bwMode="auto">
          <a:xfrm>
            <a:off x="1859024" y="1003969"/>
            <a:ext cx="847288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lnSpc>
                <a:spcPct val="150000"/>
              </a:lnSpc>
              <a:spcBef>
                <a:spcPct val="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下图是一面我国唐代外圆内方的铜镜。铜镜的直径是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24 cm</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。外面的圆与内部的正方形之间的面积是多少？</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3"/>
          <p:cNvSpPr txBox="1">
            <a:spLocks noChangeArrowheads="1"/>
          </p:cNvSpPr>
          <p:nvPr/>
        </p:nvSpPr>
        <p:spPr bwMode="auto">
          <a:xfrm>
            <a:off x="1983740" y="5245100"/>
            <a:ext cx="847344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lnSpc>
                <a:spcPct val="120000"/>
              </a:lnSpc>
              <a:spcBef>
                <a:spcPct val="0"/>
              </a:spcBef>
              <a:spcAft>
                <a:spcPct val="0"/>
              </a:spcAft>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答：外面的圆与内部的正方形之间的面积约是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164.16cm²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Picture 10" descr="7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885" y="2770505"/>
            <a:ext cx="1878965" cy="1906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3587786" y="2410827"/>
            <a:ext cx="5443220" cy="2553335"/>
          </a:xfrm>
          <a:prstGeom prst="rect">
            <a:avLst/>
          </a:prstGeom>
        </p:spPr>
        <p:txBody>
          <a:bodyPr wrap="none">
            <a:spAutoFit/>
          </a:bodyPr>
          <a:lstStyle/>
          <a:p>
            <a:pPr algn="l">
              <a:lnSpc>
                <a:spcPct val="2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24÷2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）²</a:t>
            </a:r>
            <a:r>
              <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24</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2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3.14×12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²</a:t>
            </a:r>
            <a:r>
              <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144×2</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20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164.16</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cm</a:t>
            </a:r>
            <a:r>
              <a:rPr lang="en-US" altLang="zh-CN" sz="2400" baseline="30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arn(inVertic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arn(inVertic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23" name="矩形 22"/>
          <p:cNvSpPr>
            <a:spLocks noChangeArrowheads="1"/>
          </p:cNvSpPr>
          <p:nvPr/>
        </p:nvSpPr>
        <p:spPr bwMode="auto">
          <a:xfrm>
            <a:off x="1955165" y="1413828"/>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fontAlgn="base" latinLnBrk="1">
              <a:spcBef>
                <a:spcPct val="0"/>
              </a:spcBef>
              <a:spcAft>
                <a:spcPct val="0"/>
              </a:spcAft>
              <a:buFont typeface="Arial" panose="020B0604020202020204" pitchFamily="34" charset="0"/>
              <a:buNone/>
            </a:pPr>
            <a:r>
              <a:rPr lang="zh-CN" altLang="zh-CN" sz="2400" dirty="0">
                <a:solidFill>
                  <a:schemeClr val="tx1"/>
                </a:solidFill>
                <a:latin typeface="微软雅黑" panose="020B0503020204020204" pitchFamily="34" charset="-122"/>
                <a:ea typeface="微软雅黑" panose="020B0503020204020204" pitchFamily="34" charset="-122"/>
              </a:rPr>
              <a:t>计算阴影部分的面积。</a:t>
            </a:r>
            <a:endParaRPr lang="zh-CN" altLang="zh-CN" sz="2400" dirty="0">
              <a:solidFill>
                <a:schemeClr val="tx1"/>
              </a:solidFill>
              <a:latin typeface="微软雅黑" panose="020B0503020204020204" pitchFamily="34" charset="-122"/>
              <a:ea typeface="微软雅黑" panose="020B0503020204020204" pitchFamily="34" charset="-122"/>
            </a:endParaRPr>
          </a:p>
        </p:txBody>
      </p:sp>
      <p:grpSp>
        <p:nvGrpSpPr>
          <p:cNvPr id="24" name="组合 3"/>
          <p:cNvGrpSpPr/>
          <p:nvPr/>
        </p:nvGrpSpPr>
        <p:grpSpPr bwMode="auto">
          <a:xfrm>
            <a:off x="2365043" y="2452688"/>
            <a:ext cx="2095500" cy="2476500"/>
            <a:chOff x="1872" y="2508"/>
            <a:chExt cx="3300" cy="3902"/>
          </a:xfrm>
        </p:grpSpPr>
        <p:pic>
          <p:nvPicPr>
            <p:cNvPr id="25" name="Picture 2" descr="E:\梅子花开 2016年秋上\理科\上课课件制作\人六数\人六数导学案\人六数导学案(上)\H23-d.t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1" y="2507"/>
              <a:ext cx="3287" cy="3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图片 1" descr="备份图形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2" y="2508"/>
              <a:ext cx="3301" cy="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 name="直接连接符 2"/>
          <p:cNvCxnSpPr/>
          <p:nvPr/>
        </p:nvCxnSpPr>
        <p:spPr>
          <a:xfrm>
            <a:off x="2367280" y="2444750"/>
            <a:ext cx="2110105" cy="2110105"/>
          </a:xfrm>
          <a:prstGeom prst="line">
            <a:avLst/>
          </a:prstGeom>
          <a:ln w="2857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884805" y="3429000"/>
            <a:ext cx="523240" cy="583565"/>
          </a:xfrm>
          <a:prstGeom prst="rect">
            <a:avLst/>
          </a:prstGeom>
          <a:noFill/>
        </p:spPr>
        <p:txBody>
          <a:bodyPr wrap="none" rtlCol="0" anchor="t">
            <a:spAutoFit/>
          </a:bodyPr>
          <a:p>
            <a:r>
              <a:rPr lang="en-US" altLang="zh-CN" sz="3200" b="1" i="1" dirty="0">
                <a:latin typeface="Times New Roman" panose="02020603050405020304" pitchFamily="18" charset="0"/>
                <a:ea typeface="黑体" panose="02010609060101010101" pitchFamily="49" charset="-122"/>
                <a:sym typeface="+mn-ea"/>
              </a:rPr>
              <a:t>S</a:t>
            </a:r>
            <a:r>
              <a:rPr lang="en-US" altLang="zh-CN" b="1" dirty="0">
                <a:latin typeface="Times New Roman" panose="02020603050405020304" pitchFamily="18" charset="0"/>
                <a:ea typeface="黑体" panose="02010609060101010101" pitchFamily="49" charset="-122"/>
                <a:sym typeface="+mn-ea"/>
              </a:rPr>
              <a:t>1</a:t>
            </a:r>
            <a:endParaRPr lang="en-US" altLang="zh-CN" b="1" baseline="-25000" dirty="0">
              <a:latin typeface="Times New Roman" panose="02020603050405020304" pitchFamily="18" charset="0"/>
              <a:ea typeface="黑体" panose="02010609060101010101" pitchFamily="49" charset="-122"/>
              <a:sym typeface="+mn-ea"/>
            </a:endParaRPr>
          </a:p>
        </p:txBody>
      </p:sp>
      <p:sp>
        <p:nvSpPr>
          <p:cNvPr id="6" name="文本框 5"/>
          <p:cNvSpPr txBox="1"/>
          <p:nvPr/>
        </p:nvSpPr>
        <p:spPr>
          <a:xfrm>
            <a:off x="3408045" y="2978150"/>
            <a:ext cx="523240" cy="583565"/>
          </a:xfrm>
          <a:prstGeom prst="rect">
            <a:avLst/>
          </a:prstGeom>
          <a:noFill/>
        </p:spPr>
        <p:txBody>
          <a:bodyPr wrap="none" rtlCol="0" anchor="t">
            <a:spAutoFit/>
          </a:bodyPr>
          <a:p>
            <a:r>
              <a:rPr lang="en-US" altLang="zh-CN" sz="3200" b="1" i="1" dirty="0">
                <a:latin typeface="Times New Roman" panose="02020603050405020304" pitchFamily="18" charset="0"/>
                <a:ea typeface="黑体" panose="02010609060101010101" pitchFamily="49" charset="-122"/>
                <a:sym typeface="+mn-ea"/>
              </a:rPr>
              <a:t>S</a:t>
            </a:r>
            <a:r>
              <a:rPr lang="en-US" altLang="zh-CN" b="1" dirty="0">
                <a:latin typeface="Times New Roman" panose="02020603050405020304" pitchFamily="18" charset="0"/>
                <a:ea typeface="黑体" panose="02010609060101010101" pitchFamily="49" charset="-122"/>
                <a:sym typeface="+mn-ea"/>
              </a:rPr>
              <a:t>2</a:t>
            </a:r>
            <a:endParaRPr lang="en-US" altLang="zh-CN" b="1" baseline="-25000" dirty="0">
              <a:latin typeface="Times New Roman" panose="02020603050405020304" pitchFamily="18" charset="0"/>
              <a:ea typeface="黑体" panose="02010609060101010101" pitchFamily="49" charset="-122"/>
              <a:sym typeface="+mn-ea"/>
            </a:endParaRPr>
          </a:p>
        </p:txBody>
      </p:sp>
      <p:sp>
        <p:nvSpPr>
          <p:cNvPr id="8" name="文本框 7"/>
          <p:cNvSpPr txBox="1"/>
          <p:nvPr/>
        </p:nvSpPr>
        <p:spPr>
          <a:xfrm>
            <a:off x="6069965" y="1352550"/>
            <a:ext cx="4169410" cy="583565"/>
          </a:xfrm>
          <a:prstGeom prst="rect">
            <a:avLst/>
          </a:prstGeom>
          <a:noFill/>
        </p:spPr>
        <p:txBody>
          <a:bodyPr wrap="square" rtlCol="0" anchor="t">
            <a:spAutoFit/>
          </a:bodyPr>
          <a:p>
            <a:pPr algn="l"/>
            <a:r>
              <a:rPr lang="zh-CN" altLang="zh-CN" sz="2400" dirty="0">
                <a:latin typeface="微软雅黑" panose="020B0503020204020204" pitchFamily="34" charset="-122"/>
                <a:ea typeface="微软雅黑" panose="020B0503020204020204" pitchFamily="34" charset="-122"/>
                <a:sym typeface="+mn-ea"/>
              </a:rPr>
              <a:t>阴影部分的面积</a:t>
            </a:r>
            <a:r>
              <a:rPr lang="en-US" altLang="zh-CN" sz="2400" dirty="0">
                <a:latin typeface="微软雅黑" panose="020B0503020204020204" pitchFamily="34" charset="-122"/>
                <a:ea typeface="微软雅黑" panose="020B0503020204020204" pitchFamily="34" charset="-122"/>
                <a:sym typeface="+mn-ea"/>
              </a:rPr>
              <a:t> = </a:t>
            </a:r>
            <a:r>
              <a:rPr lang="en-US" altLang="zh-CN" sz="3200" b="1" i="1" dirty="0">
                <a:latin typeface="Times New Roman" panose="02020603050405020304" pitchFamily="18" charset="0"/>
                <a:ea typeface="黑体" panose="02010609060101010101" pitchFamily="49" charset="-122"/>
                <a:sym typeface="+mn-ea"/>
              </a:rPr>
              <a:t>S</a:t>
            </a:r>
            <a:r>
              <a:rPr lang="en-US" altLang="zh-CN" sz="2000" b="1" dirty="0">
                <a:latin typeface="Times New Roman" panose="02020603050405020304" pitchFamily="18" charset="0"/>
                <a:ea typeface="黑体" panose="02010609060101010101" pitchFamily="49" charset="-122"/>
                <a:sym typeface="+mn-ea"/>
              </a:rPr>
              <a:t>1</a:t>
            </a:r>
            <a:r>
              <a:rPr lang="en-US" altLang="zh-CN" sz="2400" dirty="0">
                <a:latin typeface="微软雅黑" panose="020B0503020204020204" pitchFamily="34" charset="-122"/>
                <a:ea typeface="微软雅黑" panose="020B0503020204020204" pitchFamily="34" charset="-122"/>
                <a:sym typeface="+mn-ea"/>
              </a:rPr>
              <a:t> + </a:t>
            </a:r>
            <a:r>
              <a:rPr lang="en-US" altLang="zh-CN" sz="3200" b="1" i="1" dirty="0">
                <a:latin typeface="Times New Roman" panose="02020603050405020304" pitchFamily="18" charset="0"/>
                <a:ea typeface="黑体" panose="02010609060101010101" pitchFamily="49" charset="-122"/>
                <a:sym typeface="+mn-ea"/>
              </a:rPr>
              <a:t>S</a:t>
            </a:r>
            <a:r>
              <a:rPr lang="en-US" altLang="zh-CN" sz="2000" b="1" dirty="0">
                <a:latin typeface="Times New Roman" panose="02020603050405020304" pitchFamily="18" charset="0"/>
                <a:ea typeface="黑体" panose="02010609060101010101" pitchFamily="49" charset="-122"/>
                <a:sym typeface="+mn-ea"/>
              </a:rPr>
              <a:t>2</a:t>
            </a:r>
            <a:endParaRPr lang="en-US" altLang="zh-CN" sz="2000" dirty="0">
              <a:latin typeface="微软雅黑" panose="020B0503020204020204" pitchFamily="34" charset="-122"/>
              <a:ea typeface="微软雅黑" panose="020B0503020204020204" pitchFamily="34" charset="-122"/>
              <a:sym typeface="+mn-ea"/>
            </a:endParaRPr>
          </a:p>
        </p:txBody>
      </p:sp>
      <p:grpSp>
        <p:nvGrpSpPr>
          <p:cNvPr id="11" name="组合 10"/>
          <p:cNvGrpSpPr/>
          <p:nvPr/>
        </p:nvGrpSpPr>
        <p:grpSpPr>
          <a:xfrm>
            <a:off x="6519545" y="2296160"/>
            <a:ext cx="4169410" cy="767398"/>
            <a:chOff x="8503" y="4913"/>
            <a:chExt cx="6566" cy="1209"/>
          </a:xfrm>
        </p:grpSpPr>
        <p:sp>
          <p:nvSpPr>
            <p:cNvPr id="9" name="文本框 8"/>
            <p:cNvSpPr txBox="1"/>
            <p:nvPr/>
          </p:nvSpPr>
          <p:spPr>
            <a:xfrm>
              <a:off x="8503" y="4913"/>
              <a:ext cx="6566" cy="919"/>
            </a:xfrm>
            <a:prstGeom prst="rect">
              <a:avLst/>
            </a:prstGeom>
            <a:noFill/>
          </p:spPr>
          <p:txBody>
            <a:bodyPr wrap="square" rtlCol="0" anchor="t">
              <a:spAutoFit/>
            </a:bodyPr>
            <a:p>
              <a:pPr algn="l"/>
              <a:r>
                <a:rPr lang="en-US" altLang="zh-CN" sz="2400" dirty="0">
                  <a:latin typeface="微软雅黑" panose="020B0503020204020204" pitchFamily="34" charset="-122"/>
                  <a:ea typeface="微软雅黑" panose="020B0503020204020204" pitchFamily="34" charset="-122"/>
                  <a:sym typeface="+mn-ea"/>
                </a:rPr>
                <a:t> </a:t>
              </a:r>
              <a:r>
                <a:rPr lang="en-US" altLang="zh-CN" sz="3200" b="1" i="1" dirty="0">
                  <a:latin typeface="Times New Roman" panose="02020603050405020304" pitchFamily="18" charset="0"/>
                  <a:ea typeface="黑体" panose="02010609060101010101" pitchFamily="49" charset="-122"/>
                  <a:sym typeface="+mn-ea"/>
                </a:rPr>
                <a:t>S</a:t>
              </a:r>
              <a:r>
                <a:rPr lang="en-US" altLang="zh-CN" sz="2000" b="1" dirty="0">
                  <a:latin typeface="Times New Roman" panose="02020603050405020304" pitchFamily="18" charset="0"/>
                  <a:ea typeface="黑体" panose="02010609060101010101" pitchFamily="49" charset="-122"/>
                  <a:sym typeface="+mn-ea"/>
                </a:rPr>
                <a:t>1</a:t>
              </a:r>
              <a:r>
                <a:rPr lang="en-US" altLang="zh-CN" sz="2400" dirty="0">
                  <a:latin typeface="微软雅黑" panose="020B0503020204020204" pitchFamily="34" charset="-122"/>
                  <a:ea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sym typeface="+mn-ea"/>
                </a:rPr>
                <a:t> </a:t>
              </a:r>
              <a:r>
                <a:rPr lang="en-US" altLang="zh-CN" sz="3200" b="1" i="1" dirty="0">
                  <a:latin typeface="Times New Roman" panose="02020603050405020304" pitchFamily="18" charset="0"/>
                  <a:ea typeface="黑体" panose="02010609060101010101" pitchFamily="49" charset="-122"/>
                  <a:sym typeface="+mn-ea"/>
                </a:rPr>
                <a:t>S</a:t>
              </a:r>
              <a:r>
                <a:rPr lang="zh-CN" altLang="en-US" sz="2000" b="1" dirty="0">
                  <a:latin typeface="Times New Roman" panose="02020603050405020304" pitchFamily="18" charset="0"/>
                  <a:ea typeface="黑体" panose="02010609060101010101" pitchFamily="49" charset="-122"/>
                  <a:sym typeface="+mn-ea"/>
                </a:rPr>
                <a:t>圆</a:t>
              </a:r>
              <a:r>
                <a:rPr lang="en-US" altLang="zh-CN" sz="2000" b="1" dirty="0">
                  <a:latin typeface="Times New Roman" panose="02020603050405020304" pitchFamily="18" charset="0"/>
                  <a:ea typeface="黑体" panose="02010609060101010101" pitchFamily="49" charset="-122"/>
                  <a:sym typeface="+mn-ea"/>
                </a:rPr>
                <a:t> </a:t>
              </a:r>
              <a:r>
                <a:rPr lang="en-US" altLang="zh-CN" sz="3200" b="1" i="1" dirty="0">
                  <a:latin typeface="微软雅黑" panose="020B0503020204020204" pitchFamily="34" charset="-122"/>
                  <a:ea typeface="微软雅黑" panose="020B0503020204020204" pitchFamily="34" charset="-122"/>
                  <a:sym typeface="+mn-ea"/>
                </a:rPr>
                <a:t>-</a:t>
              </a:r>
              <a:r>
                <a:rPr lang="en-US" altLang="zh-CN" sz="3200" b="1" i="1" dirty="0">
                  <a:latin typeface="Times New Roman" panose="02020603050405020304" pitchFamily="18" charset="0"/>
                  <a:ea typeface="黑体" panose="02010609060101010101" pitchFamily="49" charset="-122"/>
                  <a:sym typeface="+mn-ea"/>
                </a:rPr>
                <a:t> S</a:t>
              </a:r>
              <a:r>
                <a:rPr lang="zh-CN" altLang="en-US" sz="2000" b="1" dirty="0">
                  <a:latin typeface="Times New Roman" panose="02020603050405020304" pitchFamily="18" charset="0"/>
                  <a:ea typeface="黑体" panose="02010609060101010101" pitchFamily="49" charset="-122"/>
                  <a:sym typeface="+mn-ea"/>
                </a:rPr>
                <a:t>三</a:t>
              </a:r>
              <a:endParaRPr lang="en-US" altLang="zh-CN" sz="2000" b="1" dirty="0">
                <a:latin typeface="Times New Roman" panose="02020603050405020304" pitchFamily="18" charset="0"/>
                <a:ea typeface="黑体" panose="02010609060101010101" pitchFamily="49" charset="-122"/>
                <a:sym typeface="+mn-ea"/>
              </a:endParaRPr>
            </a:p>
          </p:txBody>
        </p:sp>
        <p:grpSp>
          <p:nvGrpSpPr>
            <p:cNvPr id="10" name="Group 6"/>
            <p:cNvGrpSpPr/>
            <p:nvPr/>
          </p:nvGrpSpPr>
          <p:grpSpPr>
            <a:xfrm>
              <a:off x="9999" y="4992"/>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18" name="组合 17"/>
          <p:cNvGrpSpPr/>
          <p:nvPr/>
        </p:nvGrpSpPr>
        <p:grpSpPr>
          <a:xfrm>
            <a:off x="6382385" y="3110865"/>
            <a:ext cx="4443095" cy="717550"/>
            <a:chOff x="10531" y="5978"/>
            <a:chExt cx="6997" cy="1130"/>
          </a:xfrm>
        </p:grpSpPr>
        <p:grpSp>
          <p:nvGrpSpPr>
            <p:cNvPr id="12" name="Group 6"/>
            <p:cNvGrpSpPr/>
            <p:nvPr/>
          </p:nvGrpSpPr>
          <p:grpSpPr>
            <a:xfrm>
              <a:off x="10531" y="5978"/>
              <a:ext cx="908" cy="1130"/>
              <a:chOff x="4876" y="2840"/>
              <a:chExt cx="363" cy="452"/>
            </a:xfrm>
          </p:grpSpPr>
          <p:sp>
            <p:nvSpPr>
              <p:cNvPr id="1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7" name="文本框 16"/>
            <p:cNvSpPr txBox="1"/>
            <p:nvPr/>
          </p:nvSpPr>
          <p:spPr>
            <a:xfrm>
              <a:off x="11050" y="6062"/>
              <a:ext cx="6478" cy="725"/>
            </a:xfrm>
            <a:prstGeom prst="rect">
              <a:avLst/>
            </a:prstGeom>
            <a:noFill/>
          </p:spPr>
          <p:txBody>
            <a:bodyPr wrap="square" rtlCol="0" anchor="t">
              <a:spAutoFit/>
            </a:bodyPr>
            <a:p>
              <a:pPr algn="l"/>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3.14</a:t>
              </a:r>
              <a:r>
                <a:rPr lang="zh-CN" altLang="en-US"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sym typeface="+mn-ea"/>
                </a:rPr>
                <a:t>10² </a:t>
              </a:r>
              <a:r>
                <a:rPr lang="en-US" altLang="zh-CN" sz="2400" b="1" i="1" dirty="0">
                  <a:latin typeface="微软雅黑" panose="020B0503020204020204" pitchFamily="34" charset="-122"/>
                  <a:ea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sym typeface="+mn-ea"/>
                </a:rPr>
                <a:t>10</a:t>
              </a:r>
              <a:r>
                <a:rPr lang="zh-CN" altLang="en-US"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sym typeface="+mn-ea"/>
                </a:rPr>
                <a:t>10</a:t>
              </a:r>
              <a:r>
                <a:rPr lang="en-US" altLang="zh-CN" sz="2400">
                  <a:latin typeface="Arial" panose="020B0604020202020204" pitchFamily="34" charset="0"/>
                  <a:ea typeface="微软雅黑" panose="020B0503020204020204" pitchFamily="34" charset="-122"/>
                  <a:sym typeface="+mn-ea"/>
                </a:rPr>
                <a:t>÷2</a:t>
              </a:r>
              <a:endParaRPr lang="en-US" altLang="zh-CN" sz="2400" dirty="0">
                <a:latin typeface="Arial" panose="020B0604020202020204" pitchFamily="34" charset="0"/>
                <a:ea typeface="微软雅黑" panose="020B0503020204020204" pitchFamily="34" charset="-122"/>
                <a:sym typeface="+mn-ea"/>
              </a:endParaRPr>
            </a:p>
          </p:txBody>
        </p:sp>
      </p:grpSp>
      <p:sp>
        <p:nvSpPr>
          <p:cNvPr id="27" name="文本框 26"/>
          <p:cNvSpPr txBox="1"/>
          <p:nvPr/>
        </p:nvSpPr>
        <p:spPr>
          <a:xfrm>
            <a:off x="5989320" y="3903345"/>
            <a:ext cx="2660015" cy="46037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rPr>
              <a:t>= 78.5</a:t>
            </a:r>
            <a:r>
              <a:rPr lang="en-US" altLang="zh-CN" sz="2400">
                <a:latin typeface="微软雅黑" panose="020B0503020204020204" pitchFamily="34" charset="-122"/>
                <a:ea typeface="微软雅黑" panose="020B0503020204020204" pitchFamily="34" charset="-122"/>
                <a:sym typeface="+mn-ea"/>
              </a:rPr>
              <a:t> </a:t>
            </a:r>
            <a:r>
              <a:rPr lang="en-US" altLang="zh-CN" sz="2400" b="1" i="1" dirty="0">
                <a:latin typeface="微软雅黑" panose="020B0503020204020204" pitchFamily="34" charset="-122"/>
                <a:ea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sym typeface="+mn-ea"/>
              </a:rPr>
              <a:t>50</a:t>
            </a:r>
            <a:endParaRPr lang="en-US" altLang="zh-CN" sz="2400" dirty="0">
              <a:latin typeface="Arial" panose="020B0604020202020204" pitchFamily="34" charset="0"/>
              <a:ea typeface="微软雅黑" panose="020B0503020204020204" pitchFamily="34" charset="-122"/>
              <a:sym typeface="+mn-ea"/>
            </a:endParaRPr>
          </a:p>
        </p:txBody>
      </p:sp>
      <p:sp>
        <p:nvSpPr>
          <p:cNvPr id="28" name="文本框 27"/>
          <p:cNvSpPr txBox="1"/>
          <p:nvPr/>
        </p:nvSpPr>
        <p:spPr>
          <a:xfrm>
            <a:off x="5989320" y="4545965"/>
            <a:ext cx="2660015" cy="46037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rPr>
              <a:t>= 28.5</a:t>
            </a:r>
            <a:r>
              <a:rPr lang="en-US" altLang="zh-CN" sz="240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sym typeface="+mn-ea"/>
              </a:rPr>
              <a:t>cm²</a:t>
            </a:r>
            <a:r>
              <a:rPr lang="zh-CN" altLang="en-US" sz="2400" dirty="0">
                <a:latin typeface="微软雅黑" panose="020B0503020204020204" pitchFamily="34" charset="-122"/>
                <a:ea typeface="微软雅黑" panose="020B0503020204020204" pitchFamily="34" charset="-122"/>
                <a:sym typeface="+mn-ea"/>
              </a:rPr>
              <a:t>）</a:t>
            </a:r>
            <a:endParaRPr lang="zh-CN" altLang="en-US" sz="2400" dirty="0">
              <a:latin typeface="Arial" panose="020B0604020202020204" pitchFamily="34" charset="0"/>
              <a:ea typeface="微软雅黑" panose="020B0503020204020204" pitchFamily="34" charset="-122"/>
              <a:sym typeface="+mn-ea"/>
            </a:endParaRPr>
          </a:p>
        </p:txBody>
      </p:sp>
      <p:sp>
        <p:nvSpPr>
          <p:cNvPr id="29" name="文本框 28"/>
          <p:cNvSpPr txBox="1"/>
          <p:nvPr/>
        </p:nvSpPr>
        <p:spPr>
          <a:xfrm>
            <a:off x="6069965" y="5203190"/>
            <a:ext cx="3550920" cy="460375"/>
          </a:xfrm>
          <a:prstGeom prst="rect">
            <a:avLst/>
          </a:prstGeom>
          <a:noFill/>
        </p:spPr>
        <p:txBody>
          <a:bodyPr wrap="square" rtlCol="0" anchor="t">
            <a:spAutoFit/>
          </a:bodyPr>
          <a:p>
            <a:pPr algn="l"/>
            <a:r>
              <a:rPr lang="en-US" altLang="zh-CN" sz="2400">
                <a:latin typeface="微软雅黑" panose="020B0503020204020204" pitchFamily="34" charset="-122"/>
                <a:ea typeface="微软雅黑" panose="020B0503020204020204" pitchFamily="34" charset="-122"/>
              </a:rPr>
              <a:t>28.5</a:t>
            </a:r>
            <a:r>
              <a:rPr lang="zh-CN" altLang="en-US"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sym typeface="+mn-ea"/>
              </a:rPr>
              <a:t>2=57</a:t>
            </a:r>
            <a:r>
              <a:rPr lang="en-US" altLang="zh-CN" sz="240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sym typeface="+mn-ea"/>
              </a:rPr>
              <a:t>cm²</a:t>
            </a:r>
            <a:r>
              <a:rPr lang="zh-CN" altLang="en-US" sz="2400" dirty="0">
                <a:latin typeface="微软雅黑" panose="020B0503020204020204" pitchFamily="34" charset="-122"/>
                <a:ea typeface="微软雅黑" panose="020B0503020204020204" pitchFamily="34" charset="-122"/>
                <a:sym typeface="+mn-ea"/>
              </a:rPr>
              <a:t>）</a:t>
            </a:r>
            <a:endParaRPr lang="zh-CN" altLang="en-US" sz="2400" dirty="0">
              <a:latin typeface="Arial" panose="020B0604020202020204" pitchFamily="34" charset="0"/>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ppt_y</p:attrName>
                                        </p:attrNameLst>
                                      </p:cBhvr>
                                      <p:tavLst>
                                        <p:tav tm="0">
                                          <p:val>
                                            <p:strVal val="#ppt_y+#ppt_h*1.125000"/>
                                          </p:val>
                                        </p:tav>
                                        <p:tav tm="100000">
                                          <p:val>
                                            <p:strVal val="#ppt_y"/>
                                          </p:val>
                                        </p:tav>
                                      </p:tavLst>
                                    </p:anim>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up)">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ppt_y</p:attrName>
                                        </p:attrNameLst>
                                      </p:cBhvr>
                                      <p:tavLst>
                                        <p:tav tm="0">
                                          <p:val>
                                            <p:strVal val="#ppt_y+#ppt_h*1.125000"/>
                                          </p:val>
                                        </p:tav>
                                        <p:tav tm="100000">
                                          <p:val>
                                            <p:strVal val="#ppt_y"/>
                                          </p:val>
                                        </p:tav>
                                      </p:tavLst>
                                    </p:anim>
                                    <p:animEffect transition="in" filter="wipe(up)">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p:tgtEl>
                                          <p:spTgt spid="18"/>
                                        </p:tgtEl>
                                        <p:attrNameLst>
                                          <p:attrName>ppt_y</p:attrName>
                                        </p:attrNameLst>
                                      </p:cBhvr>
                                      <p:tavLst>
                                        <p:tav tm="0">
                                          <p:val>
                                            <p:strVal val="#ppt_y+#ppt_h*1.125000"/>
                                          </p:val>
                                        </p:tav>
                                        <p:tav tm="100000">
                                          <p:val>
                                            <p:strVal val="#ppt_y"/>
                                          </p:val>
                                        </p:tav>
                                      </p:tavLst>
                                    </p:anim>
                                    <p:animEffect transition="in" filter="wipe(up)">
                                      <p:cBhvr>
                                        <p:cTn id="35" dur="500"/>
                                        <p:tgtEl>
                                          <p:spTgt spid="18"/>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p:tgtEl>
                                          <p:spTgt spid="27"/>
                                        </p:tgtEl>
                                        <p:attrNameLst>
                                          <p:attrName>ppt_y</p:attrName>
                                        </p:attrNameLst>
                                      </p:cBhvr>
                                      <p:tavLst>
                                        <p:tav tm="0">
                                          <p:val>
                                            <p:strVal val="#ppt_y+#ppt_h*1.125000"/>
                                          </p:val>
                                        </p:tav>
                                        <p:tav tm="100000">
                                          <p:val>
                                            <p:strVal val="#ppt_y"/>
                                          </p:val>
                                        </p:tav>
                                      </p:tavLst>
                                    </p:anim>
                                    <p:animEffect transition="in" filter="wipe(up)">
                                      <p:cBhvr>
                                        <p:cTn id="41" dur="500"/>
                                        <p:tgtEl>
                                          <p:spTgt spid="27"/>
                                        </p:tgtEl>
                                      </p:cBhvr>
                                    </p:animEffect>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p:tgtEl>
                                          <p:spTgt spid="28"/>
                                        </p:tgtEl>
                                        <p:attrNameLst>
                                          <p:attrName>ppt_y</p:attrName>
                                        </p:attrNameLst>
                                      </p:cBhvr>
                                      <p:tavLst>
                                        <p:tav tm="0">
                                          <p:val>
                                            <p:strVal val="#ppt_y+#ppt_h*1.125000"/>
                                          </p:val>
                                        </p:tav>
                                        <p:tav tm="100000">
                                          <p:val>
                                            <p:strVal val="#ppt_y"/>
                                          </p:val>
                                        </p:tav>
                                      </p:tavLst>
                                    </p:anim>
                                    <p:animEffect transition="in" filter="wipe(up)">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p:tgtEl>
                                          <p:spTgt spid="29"/>
                                        </p:tgtEl>
                                        <p:attrNameLst>
                                          <p:attrName>ppt_y</p:attrName>
                                        </p:attrNameLst>
                                      </p:cBhvr>
                                      <p:tavLst>
                                        <p:tav tm="0">
                                          <p:val>
                                            <p:strVal val="#ppt_y+#ppt_h*1.125000"/>
                                          </p:val>
                                        </p:tav>
                                        <p:tav tm="100000">
                                          <p:val>
                                            <p:strVal val="#ppt_y"/>
                                          </p:val>
                                        </p:tav>
                                      </p:tavLst>
                                    </p:anim>
                                    <p:animEffect transition="in" filter="wipe(up)">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27" grpId="0"/>
      <p:bldP spid="28" grpId="0"/>
      <p:bldP spid="29" grpId="0"/>
    </p:bldLst>
  </p:timing>
</p:sld>
</file>

<file path=ppt/tags/tag1.xml><?xml version="1.0" encoding="utf-8"?>
<p:tagLst xmlns:p="http://schemas.openxmlformats.org/presentationml/2006/main">
  <p:tag name="KSO_WM_UNIT_PLACING_PICTURE_USER_VIEWPORT" val="{&quot;height&quot;:6675,&quot;width&quot;:9870}"/>
</p:tagLst>
</file>

<file path=ppt/tags/tag2.xml><?xml version="1.0" encoding="utf-8"?>
<p:tagLst xmlns:p="http://schemas.openxmlformats.org/presentationml/2006/main">
  <p:tag name="KSO_WM_UNIT_PLACING_PICTURE_USER_VIEWPORT" val="{&quot;height&quot;:2189,&quot;width&quot;:2746}"/>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971</Words>
  <Application>WPS 演示</Application>
  <PresentationFormat>宽屏</PresentationFormat>
  <Paragraphs>164</Paragraphs>
  <Slides>13</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13</vt:i4>
      </vt:variant>
    </vt:vector>
  </HeadingPairs>
  <TitlesOfParts>
    <vt:vector size="29" baseType="lpstr">
      <vt:lpstr>Arial</vt:lpstr>
      <vt:lpstr>宋体</vt:lpstr>
      <vt:lpstr>Wingdings</vt:lpstr>
      <vt:lpstr>微软雅黑</vt:lpstr>
      <vt:lpstr>Wingdings</vt:lpstr>
      <vt:lpstr>Times New Roman</vt:lpstr>
      <vt:lpstr>黑体</vt:lpstr>
      <vt:lpstr>Gulim</vt:lpstr>
      <vt:lpstr>Arial Unicode MS</vt:lpstr>
      <vt:lpstr>等线</vt:lpstr>
      <vt:lpstr>Calibri</vt:lpstr>
      <vt:lpstr>Cambria</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191</cp:revision>
  <dcterms:created xsi:type="dcterms:W3CDTF">2019-06-19T02:08:00Z</dcterms:created>
  <dcterms:modified xsi:type="dcterms:W3CDTF">2023-09-28T14:29:08Z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94848527158B409CAAFB66FAFF61CDDD</vt:lpwstr>
  </property>
</Properties>
</file>