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5"/>
  </p:notesMasterIdLst>
  <p:sldIdLst>
    <p:sldId id="256" r:id="rId4"/>
    <p:sldId id="257" r:id="rId5"/>
    <p:sldId id="266" r:id="rId6"/>
    <p:sldId id="274" r:id="rId7"/>
    <p:sldId id="276" r:id="rId8"/>
    <p:sldId id="277" r:id="rId9"/>
    <p:sldId id="279" r:id="rId10"/>
    <p:sldId id="295" r:id="rId11"/>
    <p:sldId id="281" r:id="rId12"/>
    <p:sldId id="267" r:id="rId13"/>
    <p:sldId id="283" r:id="rId14"/>
    <p:sldId id="299" r:id="rId15"/>
    <p:sldId id="309" r:id="rId16"/>
    <p:sldId id="310" r:id="rId17"/>
    <p:sldId id="285" r:id="rId18"/>
    <p:sldId id="286" r:id="rId19"/>
    <p:sldId id="296" r:id="rId20"/>
    <p:sldId id="297" r:id="rId21"/>
    <p:sldId id="268" r:id="rId22"/>
    <p:sldId id="263" r:id="rId23"/>
    <p:sldId id="319"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9CE5"/>
    <a:srgbClr val="45C587"/>
    <a:srgbClr val="5A78E9"/>
    <a:srgbClr val="1D41D5"/>
    <a:srgbClr val="E8FDF0"/>
    <a:srgbClr val="ECF9F9"/>
    <a:srgbClr val="CE60D5"/>
    <a:srgbClr val="F6FDE8"/>
    <a:srgbClr val="00B4FF"/>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4.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31.wdp"/><Relationship Id="rId2" Type="http://schemas.openxmlformats.org/officeDocument/2006/relationships/image" Target="../media/image30.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31.wdp"/><Relationship Id="rId2" Type="http://schemas.openxmlformats.org/officeDocument/2006/relationships/image" Target="../media/image30.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31.wdp"/><Relationship Id="rId2" Type="http://schemas.openxmlformats.org/officeDocument/2006/relationships/image" Target="../media/image30.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png"/><Relationship Id="rId2" Type="http://schemas.openxmlformats.org/officeDocument/2006/relationships/tags" Target="../tags/tag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tags" Target="../tags/tag3.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4983480" cy="922020"/>
          </a:xfrm>
          <a:prstGeom prst="rect">
            <a:avLst/>
          </a:prstGeom>
          <a:noFill/>
        </p:spPr>
        <p:txBody>
          <a:bodyPr wrap="none" rtlCol="0">
            <a:spAutoFit/>
          </a:bodyPr>
          <a:lstStyle/>
          <a:p>
            <a:r>
              <a:rPr kumimoji="1" lang="zh-CN" sz="5400" b="1" dirty="0">
                <a:solidFill>
                  <a:srgbClr val="00B4FF"/>
                </a:solidFill>
              </a:rPr>
              <a:t>位置与方向、圆</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40" name="KSO_Shape"/>
          <p:cNvSpPr/>
          <p:nvPr/>
        </p:nvSpPr>
        <p:spPr bwMode="auto">
          <a:xfrm flipH="1">
            <a:off x="7309829" y="4296943"/>
            <a:ext cx="80392" cy="1292308"/>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no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255770" y="1358900"/>
            <a:ext cx="4056380" cy="699770"/>
            <a:chOff x="6624" y="1215"/>
            <a:chExt cx="6388" cy="1102"/>
          </a:xfrm>
        </p:grpSpPr>
        <p:sp>
          <p:nvSpPr>
            <p:cNvPr id="7" name="圆角矩形 6"/>
            <p:cNvSpPr/>
            <p:nvPr/>
          </p:nvSpPr>
          <p:spPr>
            <a:xfrm>
              <a:off x="6624" y="1215"/>
              <a:ext cx="6388"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Rectangle 1032"/>
            <p:cNvSpPr>
              <a:spLocks noChangeArrowheads="1"/>
            </p:cNvSpPr>
            <p:nvPr/>
          </p:nvSpPr>
          <p:spPr bwMode="auto">
            <a:xfrm>
              <a:off x="6840" y="1373"/>
              <a:ext cx="6048" cy="725"/>
            </a:xfrm>
            <a:prstGeom prst="rect">
              <a:avLst/>
            </a:prstGeom>
            <a:noFill/>
            <a:ln w="9525">
              <a:noFill/>
              <a:miter lim="800000"/>
            </a:ln>
            <a:effectLst>
              <a:softEdge rad="127000"/>
            </a:effectLst>
          </p:spPr>
          <p:txBody>
            <a:bodyPr wrap="none" anchor="ctr">
              <a:spAutoFit/>
            </a:bodyPr>
            <a:lstStyle/>
            <a:p>
              <a:pPr algn="ctr"/>
              <a:r>
                <a:rPr lang="zh-CN" altLang="en-US" sz="2400" dirty="0">
                  <a:latin typeface="微软雅黑" panose="020B0503020204020204" pitchFamily="34" charset="-122"/>
                  <a:ea typeface="微软雅黑" panose="020B0503020204020204" pitchFamily="34" charset="-122"/>
                  <a:sym typeface="华文行楷" panose="02010800040101010101" pitchFamily="2" charset="-122"/>
                </a:rPr>
                <a:t>大圆中挖小圆后剩余的部分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grpSp>
        <p:nvGrpSpPr>
          <p:cNvPr id="13" name="组合 12"/>
          <p:cNvGrpSpPr/>
          <p:nvPr/>
        </p:nvGrpSpPr>
        <p:grpSpPr>
          <a:xfrm>
            <a:off x="4210050" y="4330700"/>
            <a:ext cx="1424940" cy="699770"/>
            <a:chOff x="6494" y="1140"/>
            <a:chExt cx="2244" cy="1102"/>
          </a:xfrm>
        </p:grpSpPr>
        <p:sp>
          <p:nvSpPr>
            <p:cNvPr id="14" name="圆角矩形 13"/>
            <p:cNvSpPr/>
            <p:nvPr/>
          </p:nvSpPr>
          <p:spPr>
            <a:xfrm>
              <a:off x="6494" y="1140"/>
              <a:ext cx="2244"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Rectangle 1032"/>
            <p:cNvSpPr>
              <a:spLocks noChangeArrowheads="1"/>
            </p:cNvSpPr>
            <p:nvPr/>
          </p:nvSpPr>
          <p:spPr bwMode="auto">
            <a:xfrm>
              <a:off x="6916" y="1323"/>
              <a:ext cx="1248" cy="725"/>
            </a:xfrm>
            <a:prstGeom prst="rect">
              <a:avLst/>
            </a:prstGeom>
            <a:noFill/>
            <a:ln w="9525">
              <a:noFill/>
              <a:miter lim="800000"/>
            </a:ln>
            <a:effectLst>
              <a:softEdge rad="127000"/>
            </a:effectLst>
          </p:spPr>
          <p:txBody>
            <a:bodyPr wrap="none" anchor="ctr">
              <a:spAutoFit/>
            </a:bodyPr>
            <a:p>
              <a:pPr algn="l"/>
              <a:r>
                <a:rPr lang="zh-CN" altLang="en-US" sz="2400" dirty="0">
                  <a:latin typeface="微软雅黑" panose="020B0503020204020204" pitchFamily="34" charset="-122"/>
                  <a:ea typeface="微软雅黑" panose="020B0503020204020204" pitchFamily="34" charset="-122"/>
                  <a:sym typeface="华文行楷" panose="02010800040101010101" pitchFamily="2" charset="-122"/>
                </a:rPr>
                <a:t>公式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sp>
        <p:nvSpPr>
          <p:cNvPr id="36" name="左大括号 35"/>
          <p:cNvSpPr/>
          <p:nvPr/>
        </p:nvSpPr>
        <p:spPr>
          <a:xfrm>
            <a:off x="3623628" y="1648143"/>
            <a:ext cx="468000" cy="3060000"/>
          </a:xfrm>
          <a:prstGeom prst="leftBrace">
            <a:avLst>
              <a:gd name="adj1" fmla="val 93348"/>
              <a:gd name="adj2" fmla="val 50000"/>
            </a:avLst>
          </a:prstGeom>
          <a:noFill/>
          <a:ln w="476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44" name="组合 43"/>
          <p:cNvGrpSpPr/>
          <p:nvPr/>
        </p:nvGrpSpPr>
        <p:grpSpPr>
          <a:xfrm>
            <a:off x="1525270" y="2797810"/>
            <a:ext cx="2016760" cy="709930"/>
            <a:chOff x="2324" y="4706"/>
            <a:chExt cx="3176" cy="1118"/>
          </a:xfrm>
        </p:grpSpPr>
        <p:grpSp>
          <p:nvGrpSpPr>
            <p:cNvPr id="38" name="组合 37"/>
            <p:cNvGrpSpPr/>
            <p:nvPr/>
          </p:nvGrpSpPr>
          <p:grpSpPr>
            <a:xfrm>
              <a:off x="2578" y="4706"/>
              <a:ext cx="2744" cy="1118"/>
              <a:chOff x="1679" y="4601"/>
              <a:chExt cx="14558" cy="4426"/>
            </a:xfrm>
            <a:effectLst>
              <a:outerShdw blurRad="76200" dir="13500000" sy="23000" kx="1200000" algn="br" rotWithShape="0">
                <a:prstClr val="black">
                  <a:alpha val="20000"/>
                </a:prstClr>
              </a:outerShdw>
            </a:effectLst>
          </p:grpSpPr>
          <p:sp>
            <p:nvSpPr>
              <p:cNvPr id="39" name="圆角矩形 38"/>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Rectangle 1037"/>
            <p:cNvSpPr>
              <a:spLocks noChangeArrowheads="1"/>
            </p:cNvSpPr>
            <p:nvPr/>
          </p:nvSpPr>
          <p:spPr bwMode="auto">
            <a:xfrm>
              <a:off x="2324" y="4794"/>
              <a:ext cx="3176" cy="907"/>
            </a:xfrm>
            <a:prstGeom prst="rect">
              <a:avLst/>
            </a:prstGeom>
            <a:noFill/>
            <a:ln w="9525">
              <a:noFill/>
              <a:miter lim="800000"/>
            </a:ln>
            <a:effectLst>
              <a:softEdge rad="127000"/>
            </a:effectLst>
          </p:spPr>
          <p:txBody>
            <a:bodyPr anchor="ctr"/>
            <a:p>
              <a:pPr algn="ctr"/>
              <a:r>
                <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rPr>
                <a:t>圆环</a:t>
              </a:r>
              <a:endPar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endParaRPr>
            </a:p>
          </p:txBody>
        </p:sp>
      </p:grpSp>
      <p:sp>
        <p:nvSpPr>
          <p:cNvPr id="32" name="左大括号 31"/>
          <p:cNvSpPr/>
          <p:nvPr/>
        </p:nvSpPr>
        <p:spPr>
          <a:xfrm>
            <a:off x="5752465" y="4047490"/>
            <a:ext cx="324000" cy="1404000"/>
          </a:xfrm>
          <a:prstGeom prst="leftBrace">
            <a:avLst>
              <a:gd name="adj1" fmla="val 93348"/>
              <a:gd name="adj2" fmla="val 50000"/>
            </a:avLst>
          </a:prstGeom>
          <a:noFill/>
          <a:ln w="476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50" name="组合 49"/>
          <p:cNvGrpSpPr/>
          <p:nvPr/>
        </p:nvGrpSpPr>
        <p:grpSpPr>
          <a:xfrm>
            <a:off x="6193790" y="3740150"/>
            <a:ext cx="2774315" cy="699770"/>
            <a:chOff x="5100" y="1140"/>
            <a:chExt cx="4369" cy="1102"/>
          </a:xfrm>
        </p:grpSpPr>
        <p:sp>
          <p:nvSpPr>
            <p:cNvPr id="51" name="圆角矩形 50"/>
            <p:cNvSpPr/>
            <p:nvPr/>
          </p:nvSpPr>
          <p:spPr>
            <a:xfrm>
              <a:off x="5100" y="1140"/>
              <a:ext cx="4369" cy="1102"/>
            </a:xfrm>
            <a:prstGeom prst="roundRect">
              <a:avLst/>
            </a:prstGeom>
            <a:solidFill>
              <a:srgbClr val="DF9CE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mc:AlternateContent xmlns:mc="http://schemas.openxmlformats.org/markup-compatibility/2006">
          <mc:Choice xmlns:a14="http://schemas.microsoft.com/office/drawing/2010/main" Requires="a14">
            <p:sp>
              <p:nvSpPr>
                <p:cNvPr id="52" name="Rectangle 1032"/>
                <p:cNvSpPr>
                  <a:spLocks noChangeArrowheads="1"/>
                </p:cNvSpPr>
                <p:nvPr/>
              </p:nvSpPr>
              <p:spPr bwMode="auto">
                <a:xfrm>
                  <a:off x="5549" y="1373"/>
                  <a:ext cx="3379" cy="725"/>
                </a:xfrm>
                <a:prstGeom prst="rect">
                  <a:avLst/>
                </a:prstGeom>
                <a:noFill/>
                <a:ln w="9525">
                  <a:noFill/>
                  <a:miter lim="800000"/>
                </a:ln>
                <a:effectLst>
                  <a:softEdge rad="127000"/>
                </a:effectLst>
              </p:spPr>
              <p:txBody>
                <a:bodyPr wrap="none" anchor="ctr">
                  <a:spAutoFit/>
                </a:bodyPr>
                <a:p>
                  <a:pPr algn="ct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 S</a:t>
                  </a:r>
                  <a:r>
                    <a:rPr lang="zh-CN" altLang="en-US" sz="2400" baseline="-250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a:t>
                  </a:r>
                  <a14:m>
                    <m:oMath xmlns:m="http://schemas.openxmlformats.org/officeDocument/2006/math">
                      <m:r>
                        <a:rPr lang="zh-CN" altLang="en-US" sz="2400" i="1">
                          <a:solidFill>
                            <a:schemeClr val="tx1"/>
                          </a:solidFill>
                          <a:latin typeface="Cambria Math" panose="02040503050406030204" pitchFamily="18" charset="0"/>
                          <a:ea typeface="MS Mincho" panose="02020609040205080304" charset="-128"/>
                          <a:cs typeface="Cambria Math" panose="02040503050406030204" pitchFamily="18" charset="0"/>
                        </a:rPr>
                        <m:t>𝜋</m:t>
                      </m:r>
                    </m:oMath>
                  </a14:m>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R</a:t>
                  </a:r>
                  <a:r>
                    <a:rPr lang="en-US" altLang="zh-CN" sz="2400" baseline="300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2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a:t>
                  </a:r>
                  <a14:m>
                    <m:oMath xmlns:m="http://schemas.openxmlformats.org/officeDocument/2006/math">
                      <m:r>
                        <a:rPr lang="zh-CN" altLang="en-US" sz="2400" i="1">
                          <a:solidFill>
                            <a:schemeClr val="tx1"/>
                          </a:solidFill>
                          <a:latin typeface="Cambria Math" panose="02040503050406030204" pitchFamily="18" charset="0"/>
                          <a:ea typeface="MS Mincho" panose="02020609040205080304" charset="-128"/>
                          <a:cs typeface="Cambria Math" panose="02040503050406030204" pitchFamily="18" charset="0"/>
                        </a:rPr>
                        <m:t>𝜋</m:t>
                      </m:r>
                    </m:oMath>
                  </a14:m>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r</a:t>
                  </a:r>
                  <a:r>
                    <a:rPr lang="en-US" altLang="zh-CN" sz="2400" baseline="300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2</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mc:Choice>
          <mc:Fallback>
            <p:sp>
              <p:nvSpPr>
                <p:cNvPr id="52" name="Rectangle 1032"/>
                <p:cNvSpPr>
                  <a:spLocks noRot="1" noChangeAspect="1" noMove="1" noResize="1" noEditPoints="1" noAdjustHandles="1" noChangeArrowheads="1" noChangeShapeType="1" noTextEdit="1"/>
                </p:cNvSpPr>
                <p:nvPr/>
              </p:nvSpPr>
              <p:spPr bwMode="auto">
                <a:xfrm>
                  <a:off x="5549" y="1373"/>
                  <a:ext cx="3379" cy="725"/>
                </a:xfrm>
                <a:prstGeom prst="rect">
                  <a:avLst/>
                </a:prstGeom>
                <a:blipFill rotWithShape="1">
                  <a:blip r:embed="rId2"/>
                </a:blipFill>
                <a:ln w="9525">
                  <a:noFill/>
                  <a:miter lim="800000"/>
                </a:ln>
                <a:effectLst>
                  <a:softEdge rad="127000"/>
                </a:effectLst>
              </p:spPr>
              <p:txBody>
                <a:bodyPr/>
                <a:lstStyle/>
                <a:p>
                  <a:r>
                    <a:rPr lang="zh-CN" altLang="en-US">
                      <a:noFill/>
                    </a:rPr>
                    <a:t> </a:t>
                  </a:r>
                </a:p>
              </p:txBody>
            </p:sp>
          </mc:Fallback>
        </mc:AlternateContent>
      </p:grpSp>
      <p:grpSp>
        <p:nvGrpSpPr>
          <p:cNvPr id="9" name="组合 8"/>
          <p:cNvGrpSpPr/>
          <p:nvPr/>
        </p:nvGrpSpPr>
        <p:grpSpPr>
          <a:xfrm>
            <a:off x="6193790" y="5031740"/>
            <a:ext cx="2774315" cy="699770"/>
            <a:chOff x="5100" y="1140"/>
            <a:chExt cx="4369" cy="1102"/>
          </a:xfrm>
        </p:grpSpPr>
        <p:sp>
          <p:nvSpPr>
            <p:cNvPr id="10" name="圆角矩形 9"/>
            <p:cNvSpPr/>
            <p:nvPr/>
          </p:nvSpPr>
          <p:spPr>
            <a:xfrm>
              <a:off x="5100" y="1140"/>
              <a:ext cx="4369" cy="1102"/>
            </a:xfrm>
            <a:prstGeom prst="roundRect">
              <a:avLst/>
            </a:prstGeom>
            <a:solidFill>
              <a:srgbClr val="DF9CE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mc:AlternateContent xmlns:mc="http://schemas.openxmlformats.org/markup-compatibility/2006">
          <mc:Choice xmlns:a14="http://schemas.microsoft.com/office/drawing/2010/main" Requires="a14">
            <p:sp>
              <p:nvSpPr>
                <p:cNvPr id="12" name="Rectangle 1032"/>
                <p:cNvSpPr>
                  <a:spLocks noChangeArrowheads="1"/>
                </p:cNvSpPr>
                <p:nvPr/>
              </p:nvSpPr>
              <p:spPr bwMode="auto">
                <a:xfrm>
                  <a:off x="5531" y="1373"/>
                  <a:ext cx="3414" cy="725"/>
                </a:xfrm>
                <a:prstGeom prst="rect">
                  <a:avLst/>
                </a:prstGeom>
                <a:noFill/>
                <a:ln w="9525">
                  <a:noFill/>
                  <a:miter lim="800000"/>
                </a:ln>
                <a:effectLst>
                  <a:softEdge rad="127000"/>
                </a:effectLst>
              </p:spPr>
              <p:txBody>
                <a:bodyPr wrap="none" anchor="ctr">
                  <a:spAutoFit/>
                </a:bodyPr>
                <a:p>
                  <a:pPr algn="ct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 S</a:t>
                  </a:r>
                  <a:r>
                    <a:rPr lang="zh-CN" altLang="en-US" sz="2400" baseline="-250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a:t>
                  </a:r>
                  <a14:m>
                    <m:oMath xmlns:m="http://schemas.openxmlformats.org/officeDocument/2006/math">
                      <m:r>
                        <a:rPr lang="zh-CN" altLang="en-US" sz="2400" i="1">
                          <a:solidFill>
                            <a:schemeClr val="tx1"/>
                          </a:solidFill>
                          <a:latin typeface="Cambria Math" panose="02040503050406030204" pitchFamily="18" charset="0"/>
                          <a:ea typeface="MS Mincho" panose="02020609040205080304" charset="-128"/>
                          <a:cs typeface="Cambria Math" panose="02040503050406030204" pitchFamily="18" charset="0"/>
                        </a:rPr>
                        <m:t>𝜋</m:t>
                      </m:r>
                    </m:oMath>
                  </a14:m>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(R</a:t>
                  </a:r>
                  <a:r>
                    <a:rPr lang="en-US" altLang="zh-CN" sz="2400" baseline="300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2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r</a:t>
                  </a:r>
                  <a:r>
                    <a:rPr lang="en-US" altLang="zh-CN" sz="2400" baseline="300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2</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mc:Choice>
          <mc:Fallback>
            <p:sp>
              <p:nvSpPr>
                <p:cNvPr id="12" name="Rectangle 1032"/>
                <p:cNvSpPr>
                  <a:spLocks noRot="1" noChangeAspect="1" noMove="1" noResize="1" noEditPoints="1" noAdjustHandles="1" noChangeArrowheads="1" noChangeShapeType="1" noTextEdit="1"/>
                </p:cNvSpPr>
                <p:nvPr/>
              </p:nvSpPr>
              <p:spPr bwMode="auto">
                <a:xfrm>
                  <a:off x="5531" y="1373"/>
                  <a:ext cx="3414" cy="725"/>
                </a:xfrm>
                <a:prstGeom prst="rect">
                  <a:avLst/>
                </a:prstGeom>
                <a:blipFill rotWithShape="1">
                  <a:blip r:embed="rId3"/>
                </a:blipFill>
                <a:ln w="9525">
                  <a:noFill/>
                  <a:miter lim="800000"/>
                </a:ln>
                <a:effectLst>
                  <a:softEdge rad="127000"/>
                </a:effectLst>
              </p:spPr>
              <p:txBody>
                <a:bodyPr/>
                <a:lstStyle/>
                <a:p>
                  <a:r>
                    <a:rPr lang="zh-CN" altLang="en-US">
                      <a:noFill/>
                    </a:rPr>
                    <a:t> </a:t>
                  </a:r>
                </a:p>
              </p:txBody>
            </p:sp>
          </mc:Fallback>
        </mc:AlternateContent>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ppt_y</p:attrName>
                                        </p:attrNameLst>
                                      </p:cBhvr>
                                      <p:tavLst>
                                        <p:tav tm="0">
                                          <p:val>
                                            <p:strVal val="#ppt_y+#ppt_h*1.125000"/>
                                          </p:val>
                                        </p:tav>
                                        <p:tav tm="100000">
                                          <p:val>
                                            <p:strVal val="#ppt_y"/>
                                          </p:val>
                                        </p:tav>
                                      </p:tavLst>
                                    </p:anim>
                                    <p:animEffect transition="in" filter="wipe(up)">
                                      <p:cBhvr>
                                        <p:cTn id="8" dur="500"/>
                                        <p:tgtEl>
                                          <p:spTgt spid="4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up)">
                                      <p:cBhvr>
                                        <p:cTn id="24" dur="500"/>
                                        <p:tgtEl>
                                          <p:spTgt spid="13"/>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left)">
                                      <p:cBhvr>
                                        <p:cTn id="33" dur="500"/>
                                        <p:tgtEl>
                                          <p:spTgt spid="5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9" name="组合 8"/>
          <p:cNvGrpSpPr/>
          <p:nvPr/>
        </p:nvGrpSpPr>
        <p:grpSpPr>
          <a:xfrm>
            <a:off x="1588135" y="3583940"/>
            <a:ext cx="9383395" cy="2532380"/>
            <a:chOff x="2501" y="5644"/>
            <a:chExt cx="14777" cy="3988"/>
          </a:xfrm>
        </p:grpSpPr>
        <p:sp>
          <p:nvSpPr>
            <p:cNvPr id="8" name="圆角矩形 7"/>
            <p:cNvSpPr/>
            <p:nvPr/>
          </p:nvSpPr>
          <p:spPr>
            <a:xfrm>
              <a:off x="2501" y="5644"/>
              <a:ext cx="14425" cy="3988"/>
            </a:xfrm>
            <a:prstGeom prst="roundRect">
              <a:avLst/>
            </a:prstGeom>
            <a:solidFill>
              <a:schemeClr val="accent4">
                <a:lumMod val="60000"/>
                <a:lumOff val="40000"/>
              </a:schemeClr>
            </a:solidFill>
            <a:ln w="25400">
              <a:solidFill>
                <a:srgbClr val="FF000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3004" y="5740"/>
              <a:ext cx="14274" cy="3597"/>
            </a:xfrm>
            <a:prstGeom prst="rect">
              <a:avLst/>
            </a:prstGeom>
          </p:spPr>
          <p:txBody>
            <a:bodyPr wrap="square" lIns="68580" tIns="34290" rIns="68580" bIns="34290">
              <a:spAutoFit/>
            </a:bodyPr>
            <a:p>
              <a:pPr fontAlgn="base" latinLnBrk="1">
                <a:lnSpc>
                  <a:spcPct val="150000"/>
                </a:lnSpc>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圆上</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两点之间的部分叫做弧</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读作“弧</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AB</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latinLnBrk="1">
                <a:lnSpc>
                  <a:spcPct val="150000"/>
                </a:lnSpc>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一条弧和经过这条弧两端的两条半径所围成的图形叫做扇形。</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latinLnBrk="1">
                <a:lnSpc>
                  <a:spcPct val="150000"/>
                </a:lnSpc>
                <a:spcBef>
                  <a:spcPct val="0"/>
                </a:spcBef>
                <a:spcAft>
                  <a:spcPct val="0"/>
                </a:spcAft>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顶点在圆心的角叫做圆心角。</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latinLnBrk="1">
                <a:lnSpc>
                  <a:spcPct val="150000"/>
                </a:lnSpc>
                <a:spcBef>
                  <a:spcPct val="0"/>
                </a:spcBef>
                <a:spcAft>
                  <a:spcPct val="0"/>
                </a:spcAft>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在同一个圆中，圆心角越大，扇形越大。</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 name="图片 5" descr="图片3"/>
          <p:cNvPicPr>
            <a:picLocks noChangeAspect="1"/>
          </p:cNvPicPr>
          <p:nvPr/>
        </p:nvPicPr>
        <p:blipFill>
          <a:blip r:embed="rId2"/>
          <a:stretch>
            <a:fillRect/>
          </a:stretch>
        </p:blipFill>
        <p:spPr>
          <a:xfrm>
            <a:off x="4297680" y="230505"/>
            <a:ext cx="3159125" cy="3105785"/>
          </a:xfrm>
          <a:prstGeom prst="rect">
            <a:avLst/>
          </a:prstGeom>
        </p:spPr>
      </p:pic>
      <p:grpSp>
        <p:nvGrpSpPr>
          <p:cNvPr id="44" name="组合 43"/>
          <p:cNvGrpSpPr/>
          <p:nvPr/>
        </p:nvGrpSpPr>
        <p:grpSpPr>
          <a:xfrm>
            <a:off x="1588135" y="1318260"/>
            <a:ext cx="2016760" cy="709930"/>
            <a:chOff x="2324" y="4706"/>
            <a:chExt cx="3176" cy="1118"/>
          </a:xfrm>
        </p:grpSpPr>
        <p:grpSp>
          <p:nvGrpSpPr>
            <p:cNvPr id="38" name="组合 37"/>
            <p:cNvGrpSpPr/>
            <p:nvPr/>
          </p:nvGrpSpPr>
          <p:grpSpPr>
            <a:xfrm>
              <a:off x="2578" y="4706"/>
              <a:ext cx="2744" cy="1118"/>
              <a:chOff x="1679" y="4601"/>
              <a:chExt cx="14558" cy="4426"/>
            </a:xfrm>
            <a:effectLst>
              <a:outerShdw blurRad="76200" dir="13500000" sy="23000" kx="1200000" algn="br" rotWithShape="0">
                <a:prstClr val="black">
                  <a:alpha val="20000"/>
                </a:prstClr>
              </a:outerShdw>
            </a:effectLst>
          </p:grpSpPr>
          <p:sp>
            <p:nvSpPr>
              <p:cNvPr id="39" name="圆角矩形 38"/>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Rectangle 1037"/>
            <p:cNvSpPr>
              <a:spLocks noChangeArrowheads="1"/>
            </p:cNvSpPr>
            <p:nvPr/>
          </p:nvSpPr>
          <p:spPr bwMode="auto">
            <a:xfrm>
              <a:off x="2324" y="4794"/>
              <a:ext cx="3176" cy="907"/>
            </a:xfrm>
            <a:prstGeom prst="rect">
              <a:avLst/>
            </a:prstGeom>
            <a:noFill/>
            <a:ln w="9525">
              <a:noFill/>
              <a:miter lim="800000"/>
            </a:ln>
            <a:effectLst>
              <a:softEdge rad="127000"/>
            </a:effectLst>
          </p:spPr>
          <p:txBody>
            <a:bodyPr anchor="ctr"/>
            <a:p>
              <a:pPr algn="ctr"/>
              <a:r>
                <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rPr>
                <a:t>扇形</a:t>
              </a:r>
              <a:endPar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3292475" y="748030"/>
            <a:ext cx="339661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根据平面图填一填</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022350" y="5226685"/>
            <a:ext cx="9620885" cy="645160"/>
          </a:xfrm>
          <a:prstGeom prst="rect">
            <a:avLst/>
          </a:prstGeom>
          <a:noFill/>
        </p:spPr>
        <p:txBody>
          <a:bodyPr wrap="square" rtlCol="0">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）电影院在小华家（   ）偏（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的方向上，距离是（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文本框 40"/>
          <p:cNvSpPr txBox="1"/>
          <p:nvPr/>
        </p:nvSpPr>
        <p:spPr>
          <a:xfrm>
            <a:off x="4190365" y="5411470"/>
            <a:ext cx="54991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东</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5376545" y="5411470"/>
            <a:ext cx="54991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北</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9187815" y="5397500"/>
            <a:ext cx="917575"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400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3310890" y="1428748"/>
            <a:ext cx="5070475" cy="3390267"/>
            <a:chOff x="4860032" y="789656"/>
            <a:chExt cx="3606976" cy="2348557"/>
          </a:xfrm>
        </p:grpSpPr>
        <p:sp>
          <p:nvSpPr>
            <p:cNvPr id="46" name="矩形 45"/>
            <p:cNvSpPr/>
            <p:nvPr/>
          </p:nvSpPr>
          <p:spPr>
            <a:xfrm>
              <a:off x="4979804" y="1047593"/>
              <a:ext cx="3249697" cy="2090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pic>
          <p:nvPicPr>
            <p:cNvPr id="47" name="图片 2"/>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932040" y="843558"/>
              <a:ext cx="3297461" cy="2150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文本框 47"/>
            <p:cNvSpPr txBox="1"/>
            <p:nvPr/>
          </p:nvSpPr>
          <p:spPr>
            <a:xfrm>
              <a:off x="4860032" y="1028042"/>
              <a:ext cx="1198698"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游泳馆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7293396" y="789656"/>
              <a:ext cx="1129917"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电影院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38708" y="2311862"/>
              <a:ext cx="1428300"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图书馆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5752313" y="2017172"/>
              <a:ext cx="1208459"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小华家</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5278217" y="1414167"/>
              <a:ext cx="1618670" cy="588134"/>
            </a:xfrm>
            <a:prstGeom prst="line">
              <a:avLst/>
            </a:prstGeom>
            <a:ln w="12700">
              <a:solidFill>
                <a:srgbClr val="3BA98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6857089" y="1178189"/>
              <a:ext cx="817526" cy="819973"/>
            </a:xfrm>
            <a:prstGeom prst="line">
              <a:avLst/>
            </a:prstGeom>
            <a:ln w="12700">
              <a:solidFill>
                <a:srgbClr val="3BA98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886460" y="2009206"/>
              <a:ext cx="456280" cy="267359"/>
            </a:xfrm>
            <a:prstGeom prst="line">
              <a:avLst/>
            </a:prstGeom>
            <a:ln w="12700">
              <a:solidFill>
                <a:srgbClr val="3BA981"/>
              </a:solidFill>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a:off x="5242392" y="1992213"/>
              <a:ext cx="2713984" cy="0"/>
            </a:xfrm>
            <a:prstGeom prst="straightConnector1">
              <a:avLst/>
            </a:prstGeom>
            <a:ln w="12700">
              <a:solidFill>
                <a:srgbClr val="3BA98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flipV="1">
              <a:off x="6850818" y="1047593"/>
              <a:ext cx="0" cy="1740181"/>
            </a:xfrm>
            <a:prstGeom prst="straightConnector1">
              <a:avLst/>
            </a:prstGeom>
            <a:ln w="12700">
              <a:solidFill>
                <a:srgbClr val="3BA98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流程图: 联系 56"/>
            <p:cNvSpPr/>
            <p:nvPr/>
          </p:nvSpPr>
          <p:spPr>
            <a:xfrm>
              <a:off x="5173617" y="1331679"/>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8" name="流程图: 联系 57"/>
            <p:cNvSpPr/>
            <p:nvPr/>
          </p:nvSpPr>
          <p:spPr>
            <a:xfrm>
              <a:off x="7632483" y="1093368"/>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9" name="流程图: 联系 58"/>
            <p:cNvSpPr/>
            <p:nvPr/>
          </p:nvSpPr>
          <p:spPr>
            <a:xfrm>
              <a:off x="7322537" y="2236048"/>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0" name="流程图: 联系 59"/>
            <p:cNvSpPr/>
            <p:nvPr/>
          </p:nvSpPr>
          <p:spPr>
            <a:xfrm>
              <a:off x="6805765" y="1925421"/>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0-#ppt_w/2"/>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3292475" y="748030"/>
            <a:ext cx="339661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根据平面图填一填</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310890" y="1428748"/>
            <a:ext cx="5070475" cy="3390267"/>
            <a:chOff x="4860032" y="789656"/>
            <a:chExt cx="3606976" cy="2348557"/>
          </a:xfrm>
        </p:grpSpPr>
        <p:sp>
          <p:nvSpPr>
            <p:cNvPr id="8" name="矩形 7"/>
            <p:cNvSpPr/>
            <p:nvPr/>
          </p:nvSpPr>
          <p:spPr>
            <a:xfrm>
              <a:off x="4979804" y="1047593"/>
              <a:ext cx="3249697" cy="2090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pic>
          <p:nvPicPr>
            <p:cNvPr id="4" name="图片 2"/>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932040" y="843558"/>
              <a:ext cx="3297461" cy="2150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4860032" y="1028042"/>
              <a:ext cx="1198698"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游泳馆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293396" y="789656"/>
              <a:ext cx="1129917"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电影院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038708" y="2311862"/>
              <a:ext cx="1428300"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图书馆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752313" y="2017172"/>
              <a:ext cx="1208459"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小华家</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5278217" y="1414167"/>
              <a:ext cx="1618670" cy="588134"/>
            </a:xfrm>
            <a:prstGeom prst="line">
              <a:avLst/>
            </a:prstGeom>
            <a:ln w="12700">
              <a:solidFill>
                <a:srgbClr val="3BA98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6857089" y="1178189"/>
              <a:ext cx="817526" cy="819973"/>
            </a:xfrm>
            <a:prstGeom prst="line">
              <a:avLst/>
            </a:prstGeom>
            <a:ln w="12700">
              <a:solidFill>
                <a:srgbClr val="3BA98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886460" y="2009206"/>
              <a:ext cx="456280" cy="267359"/>
            </a:xfrm>
            <a:prstGeom prst="line">
              <a:avLst/>
            </a:prstGeom>
            <a:ln w="12700">
              <a:solidFill>
                <a:srgbClr val="3BA981"/>
              </a:solidFill>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5242392" y="1992213"/>
              <a:ext cx="2713984" cy="0"/>
            </a:xfrm>
            <a:prstGeom prst="straightConnector1">
              <a:avLst/>
            </a:prstGeom>
            <a:ln w="12700">
              <a:solidFill>
                <a:srgbClr val="3BA98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V="1">
              <a:off x="6850818" y="1047593"/>
              <a:ext cx="0" cy="1740181"/>
            </a:xfrm>
            <a:prstGeom prst="straightConnector1">
              <a:avLst/>
            </a:prstGeom>
            <a:ln w="12700">
              <a:solidFill>
                <a:srgbClr val="3BA98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流程图: 联系 29"/>
            <p:cNvSpPr/>
            <p:nvPr/>
          </p:nvSpPr>
          <p:spPr>
            <a:xfrm>
              <a:off x="5173617" y="1331679"/>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1" name="流程图: 联系 30"/>
            <p:cNvSpPr/>
            <p:nvPr/>
          </p:nvSpPr>
          <p:spPr>
            <a:xfrm>
              <a:off x="7632483" y="1093368"/>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2" name="流程图: 联系 31"/>
            <p:cNvSpPr/>
            <p:nvPr/>
          </p:nvSpPr>
          <p:spPr>
            <a:xfrm>
              <a:off x="7322537" y="2236048"/>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3" name="流程图: 联系 32"/>
            <p:cNvSpPr/>
            <p:nvPr/>
          </p:nvSpPr>
          <p:spPr>
            <a:xfrm>
              <a:off x="6805765" y="1925421"/>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944245" y="5180965"/>
            <a:ext cx="10224135" cy="645160"/>
          </a:xfrm>
          <a:prstGeom prst="rect">
            <a:avLst/>
          </a:prstGeom>
          <a:noFill/>
        </p:spPr>
        <p:txBody>
          <a:bodyPr wrap="square" rtlCol="0">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）游泳馆在小华家（   ）偏（   ）（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的方向上，距离是（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4183937" y="5336532"/>
            <a:ext cx="432048"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西</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326913" y="5336494"/>
            <a:ext cx="432048"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北</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195433" y="5367499"/>
            <a:ext cx="648072"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615170" y="5336540"/>
            <a:ext cx="1166495"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600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3292475" y="748030"/>
            <a:ext cx="339661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根据平面图填一填</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310890" y="1428748"/>
            <a:ext cx="5070475" cy="3390267"/>
            <a:chOff x="4860032" y="789656"/>
            <a:chExt cx="3606976" cy="2348557"/>
          </a:xfrm>
        </p:grpSpPr>
        <p:sp>
          <p:nvSpPr>
            <p:cNvPr id="8" name="矩形 7"/>
            <p:cNvSpPr/>
            <p:nvPr/>
          </p:nvSpPr>
          <p:spPr>
            <a:xfrm>
              <a:off x="4979804" y="1047593"/>
              <a:ext cx="3249697" cy="2090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pic>
          <p:nvPicPr>
            <p:cNvPr id="4" name="图片 2"/>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932040" y="843558"/>
              <a:ext cx="3297461" cy="2150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4860032" y="1028042"/>
              <a:ext cx="1198698"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游泳馆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293396" y="789656"/>
              <a:ext cx="1129917"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电影院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038708" y="2311862"/>
              <a:ext cx="1428300"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图书馆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752313" y="2017172"/>
              <a:ext cx="1208459" cy="318918"/>
            </a:xfrm>
            <a:prstGeom prst="rect">
              <a:avLst/>
            </a:prstGeom>
            <a:solidFill>
              <a:schemeClr val="bg1"/>
            </a:solid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小华家</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5278217" y="1414167"/>
              <a:ext cx="1618670" cy="588134"/>
            </a:xfrm>
            <a:prstGeom prst="line">
              <a:avLst/>
            </a:prstGeom>
            <a:ln w="12700">
              <a:solidFill>
                <a:srgbClr val="3BA98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6857089" y="1178189"/>
              <a:ext cx="817526" cy="819973"/>
            </a:xfrm>
            <a:prstGeom prst="line">
              <a:avLst/>
            </a:prstGeom>
            <a:ln w="12700">
              <a:solidFill>
                <a:srgbClr val="3BA98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886460" y="2009206"/>
              <a:ext cx="456280" cy="267359"/>
            </a:xfrm>
            <a:prstGeom prst="line">
              <a:avLst/>
            </a:prstGeom>
            <a:ln w="12700">
              <a:solidFill>
                <a:srgbClr val="3BA981"/>
              </a:solidFill>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5242392" y="1992213"/>
              <a:ext cx="2713984" cy="0"/>
            </a:xfrm>
            <a:prstGeom prst="straightConnector1">
              <a:avLst/>
            </a:prstGeom>
            <a:ln w="12700">
              <a:solidFill>
                <a:srgbClr val="3BA98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V="1">
              <a:off x="6850818" y="1047593"/>
              <a:ext cx="0" cy="1740181"/>
            </a:xfrm>
            <a:prstGeom prst="straightConnector1">
              <a:avLst/>
            </a:prstGeom>
            <a:ln w="12700">
              <a:solidFill>
                <a:srgbClr val="3BA98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流程图: 联系 29"/>
            <p:cNvSpPr/>
            <p:nvPr/>
          </p:nvSpPr>
          <p:spPr>
            <a:xfrm>
              <a:off x="5173617" y="1331679"/>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1" name="流程图: 联系 30"/>
            <p:cNvSpPr/>
            <p:nvPr/>
          </p:nvSpPr>
          <p:spPr>
            <a:xfrm>
              <a:off x="7632483" y="1093368"/>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2" name="流程图: 联系 31"/>
            <p:cNvSpPr/>
            <p:nvPr/>
          </p:nvSpPr>
          <p:spPr>
            <a:xfrm>
              <a:off x="7322537" y="2236048"/>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3" name="流程图: 联系 32"/>
            <p:cNvSpPr/>
            <p:nvPr/>
          </p:nvSpPr>
          <p:spPr>
            <a:xfrm>
              <a:off x="6805765" y="1925421"/>
              <a:ext cx="97160" cy="97160"/>
            </a:xfrm>
            <a:prstGeom prst="flowChartConnector">
              <a:avLst/>
            </a:prstGeom>
            <a:solidFill>
              <a:srgbClr val="E88B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944245" y="5180965"/>
            <a:ext cx="10224135" cy="645160"/>
          </a:xfrm>
          <a:prstGeom prst="rect">
            <a:avLst/>
          </a:prstGeom>
          <a:noFill/>
        </p:spPr>
        <p:txBody>
          <a:bodyPr wrap="square" rtlCol="0">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）图书馆在小华家（   ）偏（   ）（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的方向上，距离是（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4162722" y="5336277"/>
            <a:ext cx="432048"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东</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319033" y="5318244"/>
            <a:ext cx="432048"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南</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176561" y="5353327"/>
            <a:ext cx="579242"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668510" y="5336540"/>
            <a:ext cx="1068070"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200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6" name="组合 5"/>
          <p:cNvGrpSpPr/>
          <p:nvPr/>
        </p:nvGrpSpPr>
        <p:grpSpPr>
          <a:xfrm>
            <a:off x="1193165" y="1735455"/>
            <a:ext cx="9701530" cy="1644650"/>
            <a:chOff x="1879" y="3708"/>
            <a:chExt cx="15278" cy="2590"/>
          </a:xfrm>
        </p:grpSpPr>
        <p:grpSp>
          <p:nvGrpSpPr>
            <p:cNvPr id="42" name="组合 41"/>
            <p:cNvGrpSpPr/>
            <p:nvPr/>
          </p:nvGrpSpPr>
          <p:grpSpPr>
            <a:xfrm>
              <a:off x="1879" y="3708"/>
              <a:ext cx="15226" cy="2591"/>
              <a:chOff x="1879" y="3708"/>
              <a:chExt cx="15226" cy="2591"/>
            </a:xfrm>
          </p:grpSpPr>
          <p:sp>
            <p:nvSpPr>
              <p:cNvPr id="10" name="圆角矩形 9"/>
              <p:cNvSpPr/>
              <p:nvPr/>
            </p:nvSpPr>
            <p:spPr>
              <a:xfrm>
                <a:off x="4080" y="3708"/>
                <a:ext cx="13025" cy="2591"/>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1879" y="4072"/>
                <a:ext cx="1750" cy="1670"/>
              </a:xfrm>
              <a:prstGeom prst="rect">
                <a:avLst/>
              </a:prstGeom>
            </p:spPr>
          </p:pic>
        </p:grpSp>
        <p:sp>
          <p:nvSpPr>
            <p:cNvPr id="69" name="矩形 2"/>
            <p:cNvSpPr>
              <a:spLocks noChangeArrowheads="1"/>
            </p:cNvSpPr>
            <p:nvPr/>
          </p:nvSpPr>
          <p:spPr bwMode="auto">
            <a:xfrm>
              <a:off x="4323" y="3808"/>
              <a:ext cx="12834" cy="2163"/>
            </a:xfrm>
            <a:prstGeom prst="rect">
              <a:avLst/>
            </a:prstGeom>
            <a:noFill/>
            <a:ln w="9525">
              <a:noFill/>
              <a:miter lim="800000"/>
            </a:ln>
          </p:spPr>
          <p:txBody>
            <a:bodyPr wrap="square">
              <a:spAutoFit/>
            </a:bodyPr>
            <a:p>
              <a:pPr eaLnBrk="1" latinLnBrk="1" hangingPunct="1">
                <a:lnSpc>
                  <a:spcPts val="5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一个半圆形的养鱼池，直径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，他的周长是（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latinLnBrk="1" hangingPunct="1">
                <a:lnSpc>
                  <a:spcPts val="5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占地面积是（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a:t>
              </a:r>
              <a:r>
                <a:rPr lang="en-US" altLang="zh-CN" sz="2400"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3" name="TextBox 2"/>
          <p:cNvSpPr txBox="1"/>
          <p:nvPr/>
        </p:nvSpPr>
        <p:spPr>
          <a:xfrm>
            <a:off x="9002619" y="2005599"/>
            <a:ext cx="1008112"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10.28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4" name="TextBox 2"/>
          <p:cNvSpPr txBox="1"/>
          <p:nvPr/>
        </p:nvSpPr>
        <p:spPr>
          <a:xfrm>
            <a:off x="4587141" y="2688188"/>
            <a:ext cx="1008112"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6.28</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193165" y="4103370"/>
            <a:ext cx="9667875" cy="1609090"/>
            <a:chOff x="1879" y="7912"/>
            <a:chExt cx="15225" cy="2534"/>
          </a:xfrm>
        </p:grpSpPr>
        <p:sp>
          <p:nvSpPr>
            <p:cNvPr id="13" name="圆角矩形 12"/>
            <p:cNvSpPr/>
            <p:nvPr/>
          </p:nvSpPr>
          <p:spPr>
            <a:xfrm>
              <a:off x="4080" y="7912"/>
              <a:ext cx="13025" cy="2534"/>
            </a:xfrm>
            <a:prstGeom prst="roundRect">
              <a:avLst/>
            </a:prstGeom>
            <a:solidFill>
              <a:schemeClr val="accent3">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矩形 2"/>
            <p:cNvSpPr>
              <a:spLocks noChangeArrowheads="1"/>
            </p:cNvSpPr>
            <p:nvPr/>
          </p:nvSpPr>
          <p:spPr bwMode="auto">
            <a:xfrm>
              <a:off x="4480" y="8047"/>
              <a:ext cx="11839" cy="2163"/>
            </a:xfrm>
            <a:prstGeom prst="rect">
              <a:avLst/>
            </a:prstGeom>
            <a:noFill/>
            <a:ln w="9525">
              <a:noFill/>
              <a:miter lim="800000"/>
            </a:ln>
          </p:spPr>
          <p:txBody>
            <a:bodyPr wrap="none">
              <a:spAutoFit/>
            </a:bodyPr>
            <a:p>
              <a:pPr eaLnBrk="1" latinLnBrk="1" hangingPunct="1">
                <a:lnSpc>
                  <a:spcPts val="5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一个圆的半径扩大了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倍，它的周长扩大了（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）倍，</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latinLnBrk="1" hangingPunct="1">
                <a:lnSpc>
                  <a:spcPts val="5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面积扩大了（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）倍。</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1879" y="8044"/>
              <a:ext cx="1750" cy="1670"/>
            </a:xfrm>
            <a:prstGeom prst="rect">
              <a:avLst/>
            </a:prstGeom>
          </p:spPr>
        </p:pic>
      </p:grpSp>
      <p:sp>
        <p:nvSpPr>
          <p:cNvPr id="75" name="TextBox 2"/>
          <p:cNvSpPr txBox="1"/>
          <p:nvPr/>
        </p:nvSpPr>
        <p:spPr>
          <a:xfrm>
            <a:off x="8953971" y="4438888"/>
            <a:ext cx="288032"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8" name="TextBox 2"/>
          <p:cNvSpPr txBox="1"/>
          <p:nvPr/>
        </p:nvSpPr>
        <p:spPr>
          <a:xfrm>
            <a:off x="4918735" y="5054332"/>
            <a:ext cx="432048"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additive="base">
                                        <p:cTn id="13" dur="500" fill="hold"/>
                                        <p:tgtEl>
                                          <p:spTgt spid="74"/>
                                        </p:tgtEl>
                                        <p:attrNameLst>
                                          <p:attrName>ppt_x</p:attrName>
                                        </p:attrNameLst>
                                      </p:cBhvr>
                                      <p:tavLst>
                                        <p:tav tm="0">
                                          <p:val>
                                            <p:strVal val="#ppt_x"/>
                                          </p:val>
                                        </p:tav>
                                        <p:tav tm="100000">
                                          <p:val>
                                            <p:strVal val="#ppt_x"/>
                                          </p:val>
                                        </p:tav>
                                      </p:tavLst>
                                    </p:anim>
                                    <p:anim calcmode="lin" valueType="num">
                                      <p:cBhvr additive="base">
                                        <p:cTn id="14"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ppt_x"/>
                                          </p:val>
                                        </p:tav>
                                        <p:tav tm="100000">
                                          <p:val>
                                            <p:strVal val="#ppt_x"/>
                                          </p:val>
                                        </p:tav>
                                      </p:tavLst>
                                    </p:anim>
                                    <p:anim calcmode="lin" valueType="num">
                                      <p:cBhvr additive="base">
                                        <p:cTn id="20"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8"/>
                                        </p:tgtEl>
                                        <p:attrNameLst>
                                          <p:attrName>style.visibility</p:attrName>
                                        </p:attrNameLst>
                                      </p:cBhvr>
                                      <p:to>
                                        <p:strVal val="visible"/>
                                      </p:to>
                                    </p:set>
                                    <p:anim calcmode="lin" valueType="num">
                                      <p:cBhvr additive="base">
                                        <p:cTn id="25" dur="500" fill="hold"/>
                                        <p:tgtEl>
                                          <p:spTgt spid="88"/>
                                        </p:tgtEl>
                                        <p:attrNameLst>
                                          <p:attrName>ppt_x</p:attrName>
                                        </p:attrNameLst>
                                      </p:cBhvr>
                                      <p:tavLst>
                                        <p:tav tm="0">
                                          <p:val>
                                            <p:strVal val="#ppt_x"/>
                                          </p:val>
                                        </p:tav>
                                        <p:tav tm="100000">
                                          <p:val>
                                            <p:strVal val="#ppt_x"/>
                                          </p:val>
                                        </p:tav>
                                      </p:tavLst>
                                    </p:anim>
                                    <p:anim calcmode="lin" valueType="num">
                                      <p:cBhvr additive="base">
                                        <p:cTn id="26"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8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1"/>
          <p:cNvSpPr txBox="1"/>
          <p:nvPr/>
        </p:nvSpPr>
        <p:spPr>
          <a:xfrm>
            <a:off x="1372235" y="976630"/>
            <a:ext cx="10027920" cy="1198880"/>
          </a:xfrm>
          <a:prstGeom prst="rect">
            <a:avLst/>
          </a:prstGeom>
          <a:noFill/>
        </p:spPr>
        <p:txBody>
          <a:bodyPr wrap="square" rtlCol="0">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一个公园是圆形布局，半径长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，圆心处设立了一个纪念碑。公园共有四个门，每两个相邻的门之间有一条直的水泥路相通，长约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1.41km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椭圆 5"/>
          <p:cNvSpPr/>
          <p:nvPr/>
        </p:nvSpPr>
        <p:spPr>
          <a:xfrm>
            <a:off x="7934146" y="3138447"/>
            <a:ext cx="2160240" cy="2160240"/>
          </a:xfrm>
          <a:prstGeom prst="ellipse">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rot="2704660">
            <a:off x="8249062" y="3452745"/>
            <a:ext cx="1522198" cy="1544420"/>
          </a:xfrm>
          <a:prstGeom prst="rect">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cxnSp>
        <p:nvCxnSpPr>
          <p:cNvPr id="10" name="直接连接符 9"/>
          <p:cNvCxnSpPr>
            <a:stCxn id="6" idx="2"/>
            <a:endCxn id="6" idx="6"/>
          </p:cNvCxnSpPr>
          <p:nvPr/>
        </p:nvCxnSpPr>
        <p:spPr>
          <a:xfrm>
            <a:off x="7934146" y="4218567"/>
            <a:ext cx="2160240" cy="0"/>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013597" y="3138447"/>
            <a:ext cx="0" cy="217071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9121943" y="4255759"/>
            <a:ext cx="432048" cy="432048"/>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010015" y="4293235"/>
            <a:ext cx="128270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小湖</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20560" y="3999230"/>
            <a:ext cx="129921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西门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588375" y="5467985"/>
            <a:ext cx="155575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南门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0323195" y="3975735"/>
            <a:ext cx="154686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东门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963660" y="3835400"/>
            <a:ext cx="140335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纪念碑</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8637905" y="2535555"/>
            <a:ext cx="112903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北门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 name="TextBox 2"/>
          <p:cNvSpPr txBox="1"/>
          <p:nvPr/>
        </p:nvSpPr>
        <p:spPr>
          <a:xfrm>
            <a:off x="1372310" y="2440456"/>
            <a:ext cx="4346728"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）这个公园的围墙有多长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TextBox 2"/>
          <p:cNvSpPr txBox="1"/>
          <p:nvPr/>
        </p:nvSpPr>
        <p:spPr>
          <a:xfrm>
            <a:off x="2064396" y="3294712"/>
            <a:ext cx="3375289" cy="46037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p>
            <a:pPr algn="ctr"/>
            <a:r>
              <a:rPr lang="zh-CN" altLang="en-US" sz="2400" dirty="0">
                <a:solidFill>
                  <a:schemeClr val="tx1"/>
                </a:solidFill>
                <a:latin typeface="微软雅黑" panose="020B0503020204020204" pitchFamily="34" charset="-122"/>
                <a:ea typeface="微软雅黑" panose="020B0503020204020204" pitchFamily="34" charset="-122"/>
              </a:rPr>
              <a:t>求这个圆形公园的周长</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7" name="TextBox 2"/>
          <p:cNvSpPr txBox="1"/>
          <p:nvPr/>
        </p:nvSpPr>
        <p:spPr>
          <a:xfrm>
            <a:off x="1934845" y="4384675"/>
            <a:ext cx="3512185"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2×3.14×1=6.28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TextBox 2"/>
          <p:cNvSpPr txBox="1"/>
          <p:nvPr/>
        </p:nvSpPr>
        <p:spPr>
          <a:xfrm>
            <a:off x="1578349" y="5443482"/>
            <a:ext cx="4346728"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答：这个公园的围墙有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6.28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8"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1"/>
          <p:cNvSpPr txBox="1"/>
          <p:nvPr/>
        </p:nvSpPr>
        <p:spPr>
          <a:xfrm>
            <a:off x="1372235" y="976630"/>
            <a:ext cx="10027920" cy="1198880"/>
          </a:xfrm>
          <a:prstGeom prst="rect">
            <a:avLst/>
          </a:prstGeom>
          <a:noFill/>
        </p:spPr>
        <p:txBody>
          <a:bodyPr wrap="square" rtlCol="0">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一个公园是圆形布局，半径长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，圆心处设立了一个纪念碑。公园共有四个门，每两个相邻的门之间有一条直的水泥路相通，长约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1.41km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椭圆 5"/>
          <p:cNvSpPr/>
          <p:nvPr/>
        </p:nvSpPr>
        <p:spPr>
          <a:xfrm>
            <a:off x="7934146" y="3138447"/>
            <a:ext cx="2160240" cy="2160240"/>
          </a:xfrm>
          <a:prstGeom prst="ellipse">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rot="2704660">
            <a:off x="8249062" y="3452745"/>
            <a:ext cx="1522198" cy="1544420"/>
          </a:xfrm>
          <a:prstGeom prst="rect">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cxnSp>
        <p:nvCxnSpPr>
          <p:cNvPr id="10" name="直接连接符 9"/>
          <p:cNvCxnSpPr>
            <a:stCxn id="6" idx="2"/>
            <a:endCxn id="6" idx="6"/>
          </p:cNvCxnSpPr>
          <p:nvPr/>
        </p:nvCxnSpPr>
        <p:spPr>
          <a:xfrm>
            <a:off x="7934146" y="4218567"/>
            <a:ext cx="2160240" cy="0"/>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013597" y="3138447"/>
            <a:ext cx="0" cy="217071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9121943" y="4255759"/>
            <a:ext cx="432048" cy="432048"/>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010015" y="4293235"/>
            <a:ext cx="128270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小湖</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20560" y="3999230"/>
            <a:ext cx="129921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西门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588375" y="5467985"/>
            <a:ext cx="155575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南门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0323195" y="3975735"/>
            <a:ext cx="154686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东门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963660" y="3835400"/>
            <a:ext cx="140335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纪念碑</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8637905" y="2535555"/>
            <a:ext cx="112903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北门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 name="TextBox 2"/>
          <p:cNvSpPr txBox="1"/>
          <p:nvPr/>
        </p:nvSpPr>
        <p:spPr>
          <a:xfrm>
            <a:off x="1372235" y="2440305"/>
            <a:ext cx="6562725" cy="46037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）北门再南门的什么方向？距离南门多远？</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Box 2"/>
          <p:cNvSpPr txBox="1"/>
          <p:nvPr/>
        </p:nvSpPr>
        <p:spPr>
          <a:xfrm>
            <a:off x="2087114" y="3333057"/>
            <a:ext cx="4346728" cy="1198880"/>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以南门为观测点，北门在南门的正北方向，距离南门的距离就是圆形公园直径的长度。</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 name="TextBox 2"/>
          <p:cNvSpPr txBox="1"/>
          <p:nvPr/>
        </p:nvSpPr>
        <p:spPr>
          <a:xfrm>
            <a:off x="1059815" y="5689600"/>
            <a:ext cx="686625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答：北门在南门的正北方向，距离南门有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TextBox 3"/>
          <p:cNvSpPr txBox="1"/>
          <p:nvPr/>
        </p:nvSpPr>
        <p:spPr>
          <a:xfrm>
            <a:off x="3288237" y="4751886"/>
            <a:ext cx="1944216"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1+1=2(km)</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1"/>
          <p:cNvSpPr txBox="1"/>
          <p:nvPr/>
        </p:nvSpPr>
        <p:spPr>
          <a:xfrm>
            <a:off x="1372235" y="976630"/>
            <a:ext cx="10027920" cy="1198880"/>
          </a:xfrm>
          <a:prstGeom prst="rect">
            <a:avLst/>
          </a:prstGeom>
          <a:noFill/>
        </p:spPr>
        <p:txBody>
          <a:bodyPr wrap="square" rtlCol="0">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一个公园是圆形布局，半径长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，圆心处设立了一个纪念碑。公园共有四个门，每两个相邻的门之间有一条直的水泥路相通，长约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1.41km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椭圆 5"/>
          <p:cNvSpPr/>
          <p:nvPr/>
        </p:nvSpPr>
        <p:spPr>
          <a:xfrm>
            <a:off x="7934146" y="3138447"/>
            <a:ext cx="2160240" cy="2160240"/>
          </a:xfrm>
          <a:prstGeom prst="ellipse">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rot="2704660">
            <a:off x="8249062" y="3452745"/>
            <a:ext cx="1522198" cy="1544420"/>
          </a:xfrm>
          <a:prstGeom prst="rect">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cxnSp>
        <p:nvCxnSpPr>
          <p:cNvPr id="10" name="直接连接符 9"/>
          <p:cNvCxnSpPr>
            <a:stCxn id="6" idx="2"/>
            <a:endCxn id="6" idx="6"/>
          </p:cNvCxnSpPr>
          <p:nvPr/>
        </p:nvCxnSpPr>
        <p:spPr>
          <a:xfrm>
            <a:off x="7934146" y="4218567"/>
            <a:ext cx="2160240" cy="0"/>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013597" y="3138447"/>
            <a:ext cx="0" cy="217071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9121943" y="4255759"/>
            <a:ext cx="432048" cy="432048"/>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010015" y="4293235"/>
            <a:ext cx="128270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小湖</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20560" y="3999230"/>
            <a:ext cx="129921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西门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588375" y="5467985"/>
            <a:ext cx="155575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南门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0323195" y="3975735"/>
            <a:ext cx="154686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东门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963660" y="3835400"/>
            <a:ext cx="140335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纪念碑</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8637905" y="2535555"/>
            <a:ext cx="112903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北门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 name="TextBox 2"/>
          <p:cNvSpPr txBox="1"/>
          <p:nvPr/>
        </p:nvSpPr>
        <p:spPr>
          <a:xfrm>
            <a:off x="1372235" y="2440305"/>
            <a:ext cx="6562725" cy="82994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）如果公园里有一个半径为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0.2km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的圆形小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湖，这个公园的陆地面积是多少平方千米？</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TextBox 2"/>
          <p:cNvSpPr txBox="1"/>
          <p:nvPr/>
        </p:nvSpPr>
        <p:spPr>
          <a:xfrm>
            <a:off x="1927548" y="3534832"/>
            <a:ext cx="4664279" cy="46037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大圆的面积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小圆面积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陆地面积</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TextBox 2"/>
          <p:cNvSpPr txBox="1"/>
          <p:nvPr/>
        </p:nvSpPr>
        <p:spPr>
          <a:xfrm>
            <a:off x="1620537" y="4459644"/>
            <a:ext cx="5384262"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3.14×1</a:t>
            </a:r>
            <a:r>
              <a:rPr lang="en-US" altLang="zh-CN" sz="2400"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-3.14×0.2</a:t>
            </a:r>
            <a:r>
              <a:rPr lang="en-US" altLang="zh-CN" sz="2400"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=3.0144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km</a:t>
            </a:r>
            <a:r>
              <a:rPr lang="en-US" altLang="zh-CN" sz="2400"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TextBox 2"/>
          <p:cNvSpPr txBox="1"/>
          <p:nvPr/>
        </p:nvSpPr>
        <p:spPr>
          <a:xfrm>
            <a:off x="1273810" y="5415915"/>
            <a:ext cx="689419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答：这个公园的陆地面积是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3.0144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up)">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up)">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14" name="组合 13"/>
          <p:cNvGrpSpPr/>
          <p:nvPr/>
        </p:nvGrpSpPr>
        <p:grpSpPr>
          <a:xfrm>
            <a:off x="2366645" y="4060825"/>
            <a:ext cx="6910070" cy="1541780"/>
            <a:chOff x="3727" y="6970"/>
            <a:chExt cx="10882" cy="2428"/>
          </a:xfrm>
        </p:grpSpPr>
        <p:grpSp>
          <p:nvGrpSpPr>
            <p:cNvPr id="11" name="组合 10"/>
            <p:cNvGrpSpPr/>
            <p:nvPr/>
          </p:nvGrpSpPr>
          <p:grpSpPr>
            <a:xfrm>
              <a:off x="3727" y="6970"/>
              <a:ext cx="10883" cy="2428"/>
              <a:chOff x="1619672" y="1717975"/>
              <a:chExt cx="5335964" cy="1656183"/>
            </a:xfrm>
          </p:grpSpPr>
          <p:sp>
            <p:nvSpPr>
              <p:cNvPr id="12" name="MH_SubTitle_1"/>
              <p:cNvSpPr/>
              <p:nvPr/>
            </p:nvSpPr>
            <p:spPr>
              <a:xfrm>
                <a:off x="1619672" y="2582071"/>
                <a:ext cx="1597691" cy="79208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Autofit/>
              </a:bodyPr>
              <a:p>
                <a:pPr algn="ctr" eaLnBrk="1" fontAlgn="auto" hangingPunct="1">
                  <a:lnSpc>
                    <a:spcPct val="120000"/>
                  </a:lnSpc>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MH_Other_1"/>
              <p:cNvSpPr/>
              <p:nvPr/>
            </p:nvSpPr>
            <p:spPr>
              <a:xfrm>
                <a:off x="2827285" y="3086127"/>
                <a:ext cx="375768" cy="276419"/>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5" name="MH_SubTitle_1"/>
              <p:cNvSpPr/>
              <p:nvPr/>
            </p:nvSpPr>
            <p:spPr>
              <a:xfrm>
                <a:off x="2771800" y="2294039"/>
                <a:ext cx="1597691" cy="792087"/>
              </a:xfrm>
              <a:prstGeom prst="rect">
                <a:avLst/>
              </a:prstGeom>
              <a:solidFill>
                <a:srgbClr val="58B933"/>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Autofit/>
              </a:bodyPr>
              <a:p>
                <a:pPr algn="ctr" eaLnBrk="1" fontAlgn="auto" hangingPunct="1">
                  <a:lnSpc>
                    <a:spcPct val="120000"/>
                  </a:lnSpc>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8" name="MH_SubTitle_2"/>
              <p:cNvSpPr/>
              <p:nvPr/>
            </p:nvSpPr>
            <p:spPr>
              <a:xfrm>
                <a:off x="3995936" y="2006007"/>
                <a:ext cx="1597692" cy="791412"/>
              </a:xfrm>
              <a:prstGeom prst="rect">
                <a:avLst/>
              </a:prstGeom>
              <a:solidFill>
                <a:srgbClr val="FE7A06"/>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Autofit/>
              </a:bodyPr>
              <a:p>
                <a:pPr algn="ctr" eaLnBrk="1" fontAlgn="auto" hangingPunct="1">
                  <a:lnSpc>
                    <a:spcPct val="120000"/>
                  </a:lnSpc>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7" name="MH_SubTitle_3"/>
              <p:cNvSpPr/>
              <p:nvPr/>
            </p:nvSpPr>
            <p:spPr>
              <a:xfrm>
                <a:off x="5220072" y="1717975"/>
                <a:ext cx="1735564" cy="792088"/>
              </a:xfrm>
              <a:prstGeom prst="homePlate">
                <a:avLst>
                  <a:gd name="adj" fmla="val 31867"/>
                </a:avLst>
              </a:pr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Autofit/>
              </a:bodyPr>
              <a:p>
                <a:pPr algn="ctr" eaLnBrk="1" fontAlgn="auto" hangingPunct="1">
                  <a:lnSpc>
                    <a:spcPct val="120000"/>
                  </a:lnSpc>
                  <a:spcBef>
                    <a:spcPts val="0"/>
                  </a:spcBef>
                  <a:spcAft>
                    <a:spcPts val="0"/>
                  </a:spcAft>
                  <a:defRPr/>
                </a:pPr>
                <a:r>
                  <a:rPr lang="en-US" altLang="zh-CN" sz="2400">
                    <a:solidFill>
                      <a:schemeClr val="tx1"/>
                    </a:solidFill>
                    <a:latin typeface="微软雅黑" panose="020B0503020204020204" pitchFamily="34" charset="-122"/>
                    <a:ea typeface="微软雅黑" panose="020B0503020204020204" pitchFamily="34" charset="-122"/>
                  </a:rPr>
                  <a:t>   </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9" name="MH_Other_1"/>
              <p:cNvSpPr/>
              <p:nvPr/>
            </p:nvSpPr>
            <p:spPr>
              <a:xfrm>
                <a:off x="3995936" y="2798095"/>
                <a:ext cx="375768" cy="276419"/>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rgbClr val="479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MH_Other_2"/>
              <p:cNvSpPr/>
              <p:nvPr/>
            </p:nvSpPr>
            <p:spPr>
              <a:xfrm>
                <a:off x="5220072" y="2510063"/>
                <a:ext cx="375768" cy="276420"/>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rgbClr val="C75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11071" y="7087"/>
              <a:ext cx="1532" cy="841"/>
            </a:xfrm>
            <a:prstGeom prst="rect">
              <a:avLst/>
            </a:prstGeom>
            <a:noFill/>
          </p:spPr>
          <p:txBody>
            <a:bodyPr wrap="none" rtlCol="0">
              <a:spAutoFit/>
            </a:bodyPr>
            <a:p>
              <a:pPr algn="ctr" eaLnBrk="1" fontAlgn="auto" hangingPunct="1">
                <a:lnSpc>
                  <a:spcPct val="120000"/>
                </a:lnSpc>
                <a:spcBef>
                  <a:spcPts val="0"/>
                </a:spcBef>
                <a:spcAft>
                  <a:spcPts val="0"/>
                </a:spcAft>
                <a:defRPr/>
              </a:pPr>
              <a:r>
                <a:rPr lang="en-US" altLang="zh-CN" sz="2400">
                  <a:latin typeface="微软雅黑" panose="020B0503020204020204" pitchFamily="34" charset="-122"/>
                  <a:ea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sym typeface="+mn-ea"/>
                </a:rPr>
                <a:t>扇形</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574" y="7552"/>
              <a:ext cx="2208" cy="841"/>
            </a:xfrm>
            <a:prstGeom prst="rect">
              <a:avLst/>
            </a:prstGeom>
            <a:noFill/>
          </p:spPr>
          <p:txBody>
            <a:bodyPr wrap="none" rtlCol="0">
              <a:spAutoFit/>
            </a:bodyPr>
            <a:p>
              <a:pPr algn="ctr" eaLnBrk="1" fontAlgn="auto" hangingPunct="1">
                <a:lnSpc>
                  <a:spcPct val="120000"/>
                </a:lnSpc>
                <a:spcBef>
                  <a:spcPts val="0"/>
                </a:spcBef>
                <a:spcAft>
                  <a:spcPts val="0"/>
                </a:spcAft>
                <a:defRPr/>
              </a:pPr>
              <a:r>
                <a:rPr lang="zh-CN" altLang="en-US" sz="2400">
                  <a:latin typeface="微软雅黑" panose="020B0503020204020204" pitchFamily="34" charset="-122"/>
                  <a:ea typeface="微软雅黑" panose="020B0503020204020204" pitchFamily="34" charset="-122"/>
                  <a:sym typeface="+mn-ea"/>
                </a:rPr>
                <a:t>圆的面积</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6077" y="7928"/>
              <a:ext cx="2208" cy="841"/>
            </a:xfrm>
            <a:prstGeom prst="rect">
              <a:avLst/>
            </a:prstGeom>
            <a:noFill/>
          </p:spPr>
          <p:txBody>
            <a:bodyPr wrap="none" rtlCol="0">
              <a:spAutoFit/>
            </a:bodyPr>
            <a:p>
              <a:pPr algn="ctr" eaLnBrk="1" fontAlgn="auto" hangingPunct="1">
                <a:lnSpc>
                  <a:spcPct val="120000"/>
                </a:lnSpc>
                <a:spcBef>
                  <a:spcPts val="0"/>
                </a:spcBef>
                <a:spcAft>
                  <a:spcPts val="0"/>
                </a:spcAft>
                <a:defRPr/>
              </a:pPr>
              <a:r>
                <a:rPr lang="zh-CN" altLang="en-US" sz="2400">
                  <a:latin typeface="微软雅黑" panose="020B0503020204020204" pitchFamily="34" charset="-122"/>
                  <a:ea typeface="微软雅黑" panose="020B0503020204020204" pitchFamily="34" charset="-122"/>
                  <a:sym typeface="+mn-ea"/>
                </a:rPr>
                <a:t>圆的周长</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3727" y="8382"/>
              <a:ext cx="2208" cy="841"/>
            </a:xfrm>
            <a:prstGeom prst="rect">
              <a:avLst/>
            </a:prstGeom>
            <a:noFill/>
          </p:spPr>
          <p:txBody>
            <a:bodyPr wrap="none" rtlCol="0">
              <a:spAutoFit/>
            </a:bodyPr>
            <a:p>
              <a:pPr algn="ctr" eaLnBrk="1" fontAlgn="auto" hangingPunct="1">
                <a:lnSpc>
                  <a:spcPct val="120000"/>
                </a:lnSpc>
                <a:spcBef>
                  <a:spcPts val="0"/>
                </a:spcBef>
                <a:spcAft>
                  <a:spcPts val="0"/>
                </a:spcAft>
                <a:defRPr/>
              </a:pPr>
              <a:r>
                <a:rPr lang="zh-CN" altLang="en-US" sz="2400">
                  <a:latin typeface="微软雅黑" panose="020B0503020204020204" pitchFamily="34" charset="-122"/>
                  <a:ea typeface="微软雅黑" panose="020B0503020204020204" pitchFamily="34" charset="-122"/>
                  <a:sym typeface="+mn-ea"/>
                </a:rPr>
                <a:t>圆的认识</a:t>
              </a: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059305" y="1822450"/>
            <a:ext cx="7771130" cy="1779270"/>
            <a:chOff x="3243" y="3470"/>
            <a:chExt cx="12238" cy="2802"/>
          </a:xfrm>
        </p:grpSpPr>
        <p:sp>
          <p:nvSpPr>
            <p:cNvPr id="38" name="文本框 37"/>
            <p:cNvSpPr txBox="1"/>
            <p:nvPr/>
          </p:nvSpPr>
          <p:spPr>
            <a:xfrm>
              <a:off x="3936" y="5037"/>
              <a:ext cx="1132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根据平面示意图，用方向和距离描述某个点的位置。</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3936" y="3999"/>
              <a:ext cx="11328" cy="725"/>
            </a:xfrm>
            <a:prstGeom prst="rect">
              <a:avLst/>
            </a:prstGeom>
            <a:noFill/>
          </p:spPr>
          <p:txBody>
            <a:bodyPr wrap="none" rtlCol="0">
              <a:spAutoFit/>
            </a:bodyPr>
            <a:p>
              <a:pPr algn="l">
                <a:defRPr/>
              </a:pPr>
              <a:r>
                <a:rPr lang="zh-CN" altLang="en-US" sz="2400" dirty="0">
                  <a:latin typeface="微软雅黑" panose="020B0503020204020204" pitchFamily="34" charset="-122"/>
                  <a:ea typeface="微软雅黑" panose="020B0503020204020204" pitchFamily="34" charset="-122"/>
                  <a:sym typeface="+mn-ea"/>
                </a:rPr>
                <a:t>根据方向和距离的描述，在图上确定某个点的位置。</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243" y="3470"/>
              <a:ext cx="12239" cy="2803"/>
              <a:chOff x="3459" y="7322"/>
              <a:chExt cx="6180" cy="3005"/>
            </a:xfrm>
          </p:grpSpPr>
          <p:sp>
            <p:nvSpPr>
              <p:cNvPr id="42" name="流程图: 可选过程 41"/>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3" name="组合 42"/>
              <p:cNvGrpSpPr/>
              <p:nvPr/>
            </p:nvGrpSpPr>
            <p:grpSpPr>
              <a:xfrm>
                <a:off x="3459" y="7322"/>
                <a:ext cx="6180" cy="3005"/>
                <a:chOff x="-157" y="3633"/>
                <a:chExt cx="6180" cy="3005"/>
              </a:xfrm>
            </p:grpSpPr>
            <p:sp>
              <p:nvSpPr>
                <p:cNvPr id="44" name="流程图: 可选过程 43"/>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流程图: 可选过程 44"/>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2648585" y="1181735"/>
            <a:ext cx="5813425" cy="723900"/>
            <a:chOff x="4171" y="1861"/>
            <a:chExt cx="9155" cy="1140"/>
          </a:xfrm>
        </p:grpSpPr>
        <p:sp>
          <p:nvSpPr>
            <p:cNvPr id="7" name="圆角矩形标注 6"/>
            <p:cNvSpPr/>
            <p:nvPr/>
          </p:nvSpPr>
          <p:spPr>
            <a:xfrm>
              <a:off x="4171" y="1861"/>
              <a:ext cx="9155" cy="1141"/>
            </a:xfrm>
            <a:prstGeom prst="wedgeRoundRectCallout">
              <a:avLst>
                <a:gd name="adj1" fmla="val 56484"/>
                <a:gd name="adj2" fmla="val -17572"/>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398" y="2069"/>
              <a:ext cx="8928" cy="72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sym typeface="+mn-ea"/>
                </a:rPr>
                <a:t>关于位置与方向、圆你学到了哪些知识？</a:t>
              </a:r>
              <a:endParaRPr lang="zh-CN" altLang="en-US" sz="2400">
                <a:latin typeface="微软雅黑" panose="020B0503020204020204" pitchFamily="34" charset="-122"/>
                <a:ea typeface="微软雅黑" panose="020B0503020204020204" pitchFamily="34" charset="-122"/>
              </a:endParaRPr>
            </a:p>
          </p:txBody>
        </p:sp>
      </p:grpSp>
      <p:pic>
        <p:nvPicPr>
          <p:cNvPr id="8" name="图片 7" descr="图片61"/>
          <p:cNvPicPr>
            <a:picLocks noChangeAspect="1"/>
          </p:cNvPicPr>
          <p:nvPr>
            <p:custDataLst>
              <p:tags r:id="rId2"/>
            </p:custDataLst>
          </p:nvPr>
        </p:nvPicPr>
        <p:blipFill>
          <a:blip r:embed="rId3"/>
          <a:stretch>
            <a:fillRect/>
          </a:stretch>
        </p:blipFill>
        <p:spPr>
          <a:xfrm>
            <a:off x="9277350" y="776605"/>
            <a:ext cx="1633855" cy="1661160"/>
          </a:xfrm>
          <a:prstGeom prst="rect">
            <a:avLst/>
          </a:prstGeom>
        </p:spPr>
      </p:pic>
      <p:grpSp>
        <p:nvGrpSpPr>
          <p:cNvPr id="14" name="组合 13"/>
          <p:cNvGrpSpPr/>
          <p:nvPr/>
        </p:nvGrpSpPr>
        <p:grpSpPr>
          <a:xfrm>
            <a:off x="2366645" y="4743450"/>
            <a:ext cx="6910070" cy="1541780"/>
            <a:chOff x="3727" y="6970"/>
            <a:chExt cx="10882" cy="2428"/>
          </a:xfrm>
        </p:grpSpPr>
        <p:grpSp>
          <p:nvGrpSpPr>
            <p:cNvPr id="10" name="组合 9"/>
            <p:cNvGrpSpPr/>
            <p:nvPr/>
          </p:nvGrpSpPr>
          <p:grpSpPr>
            <a:xfrm>
              <a:off x="3727" y="6970"/>
              <a:ext cx="10883" cy="2428"/>
              <a:chOff x="1619672" y="1717975"/>
              <a:chExt cx="5335964" cy="1656183"/>
            </a:xfrm>
          </p:grpSpPr>
          <p:sp>
            <p:nvSpPr>
              <p:cNvPr id="21" name="MH_SubTitle_1"/>
              <p:cNvSpPr/>
              <p:nvPr/>
            </p:nvSpPr>
            <p:spPr>
              <a:xfrm>
                <a:off x="1619672" y="2582071"/>
                <a:ext cx="1597691" cy="79208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Autofit/>
              </a:bodyPr>
              <a:p>
                <a:pPr algn="ctr" eaLnBrk="1" fontAlgn="auto" hangingPunct="1">
                  <a:lnSpc>
                    <a:spcPct val="120000"/>
                  </a:lnSpc>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2" name="MH_Other_1"/>
              <p:cNvSpPr/>
              <p:nvPr/>
            </p:nvSpPr>
            <p:spPr>
              <a:xfrm>
                <a:off x="2827285" y="3086127"/>
                <a:ext cx="375768" cy="276419"/>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6" name="MH_SubTitle_1"/>
              <p:cNvSpPr/>
              <p:nvPr/>
            </p:nvSpPr>
            <p:spPr>
              <a:xfrm>
                <a:off x="2771800" y="2294039"/>
                <a:ext cx="1597691" cy="792087"/>
              </a:xfrm>
              <a:prstGeom prst="rect">
                <a:avLst/>
              </a:prstGeom>
              <a:solidFill>
                <a:srgbClr val="58B933"/>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Autofit/>
              </a:bodyPr>
              <a:p>
                <a:pPr algn="ctr" eaLnBrk="1" fontAlgn="auto" hangingPunct="1">
                  <a:lnSpc>
                    <a:spcPct val="120000"/>
                  </a:lnSpc>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8" name="MH_SubTitle_2"/>
              <p:cNvSpPr/>
              <p:nvPr/>
            </p:nvSpPr>
            <p:spPr>
              <a:xfrm>
                <a:off x="3995936" y="2006007"/>
                <a:ext cx="1597692" cy="791412"/>
              </a:xfrm>
              <a:prstGeom prst="rect">
                <a:avLst/>
              </a:prstGeom>
              <a:solidFill>
                <a:srgbClr val="FE7A06"/>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Autofit/>
              </a:bodyPr>
              <a:p>
                <a:pPr algn="ctr" eaLnBrk="1" fontAlgn="auto" hangingPunct="1">
                  <a:lnSpc>
                    <a:spcPct val="120000"/>
                  </a:lnSpc>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0" name="MH_SubTitle_3"/>
              <p:cNvSpPr/>
              <p:nvPr/>
            </p:nvSpPr>
            <p:spPr>
              <a:xfrm>
                <a:off x="5220072" y="1717975"/>
                <a:ext cx="1735564" cy="792088"/>
              </a:xfrm>
              <a:prstGeom prst="homePlate">
                <a:avLst>
                  <a:gd name="adj" fmla="val 31867"/>
                </a:avLst>
              </a:pr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Autofit/>
              </a:bodyPr>
              <a:p>
                <a:pPr algn="ctr" eaLnBrk="1" fontAlgn="auto" hangingPunct="1">
                  <a:lnSpc>
                    <a:spcPct val="120000"/>
                  </a:lnSpc>
                  <a:spcBef>
                    <a:spcPts val="0"/>
                  </a:spcBef>
                  <a:spcAft>
                    <a:spcPts val="0"/>
                  </a:spcAft>
                  <a:defRPr/>
                </a:pPr>
                <a:r>
                  <a:rPr lang="en-US" altLang="zh-CN" sz="2400">
                    <a:solidFill>
                      <a:schemeClr val="tx1"/>
                    </a:solidFill>
                    <a:latin typeface="微软雅黑" panose="020B0503020204020204" pitchFamily="34" charset="-122"/>
                    <a:ea typeface="微软雅黑" panose="020B0503020204020204" pitchFamily="34" charset="-122"/>
                  </a:rPr>
                  <a:t>   </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7" name="MH_Other_1"/>
              <p:cNvSpPr/>
              <p:nvPr/>
            </p:nvSpPr>
            <p:spPr>
              <a:xfrm>
                <a:off x="3995936" y="2798095"/>
                <a:ext cx="375768" cy="276419"/>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rgbClr val="479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9" name="MH_Other_2"/>
              <p:cNvSpPr/>
              <p:nvPr/>
            </p:nvSpPr>
            <p:spPr>
              <a:xfrm>
                <a:off x="5220072" y="2510063"/>
                <a:ext cx="375768" cy="276420"/>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rgbClr val="C75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11071" y="7087"/>
              <a:ext cx="1532" cy="841"/>
            </a:xfrm>
            <a:prstGeom prst="rect">
              <a:avLst/>
            </a:prstGeom>
            <a:noFill/>
          </p:spPr>
          <p:txBody>
            <a:bodyPr wrap="none" rtlCol="0">
              <a:spAutoFit/>
            </a:bodyPr>
            <a:p>
              <a:pPr algn="ctr" eaLnBrk="1" fontAlgn="auto" hangingPunct="1">
                <a:lnSpc>
                  <a:spcPct val="120000"/>
                </a:lnSpc>
                <a:spcBef>
                  <a:spcPts val="0"/>
                </a:spcBef>
                <a:spcAft>
                  <a:spcPts val="0"/>
                </a:spcAft>
                <a:defRPr/>
              </a:pPr>
              <a:r>
                <a:rPr lang="en-US" altLang="zh-CN" sz="2400">
                  <a:latin typeface="微软雅黑" panose="020B0503020204020204" pitchFamily="34" charset="-122"/>
                  <a:ea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sym typeface="+mn-ea"/>
                </a:rPr>
                <a:t>扇形</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574" y="7552"/>
              <a:ext cx="2208" cy="841"/>
            </a:xfrm>
            <a:prstGeom prst="rect">
              <a:avLst/>
            </a:prstGeom>
            <a:noFill/>
          </p:spPr>
          <p:txBody>
            <a:bodyPr wrap="none" rtlCol="0">
              <a:spAutoFit/>
            </a:bodyPr>
            <a:p>
              <a:pPr algn="ctr" eaLnBrk="1" fontAlgn="auto" hangingPunct="1">
                <a:lnSpc>
                  <a:spcPct val="120000"/>
                </a:lnSpc>
                <a:spcBef>
                  <a:spcPts val="0"/>
                </a:spcBef>
                <a:spcAft>
                  <a:spcPts val="0"/>
                </a:spcAft>
                <a:defRPr/>
              </a:pPr>
              <a:r>
                <a:rPr lang="zh-CN" altLang="en-US" sz="2400">
                  <a:latin typeface="微软雅黑" panose="020B0503020204020204" pitchFamily="34" charset="-122"/>
                  <a:ea typeface="微软雅黑" panose="020B0503020204020204" pitchFamily="34" charset="-122"/>
                  <a:sym typeface="+mn-ea"/>
                </a:rPr>
                <a:t>圆的面积</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077" y="7928"/>
              <a:ext cx="2208" cy="841"/>
            </a:xfrm>
            <a:prstGeom prst="rect">
              <a:avLst/>
            </a:prstGeom>
            <a:noFill/>
          </p:spPr>
          <p:txBody>
            <a:bodyPr wrap="none" rtlCol="0">
              <a:spAutoFit/>
            </a:bodyPr>
            <a:p>
              <a:pPr algn="ctr" eaLnBrk="1" fontAlgn="auto" hangingPunct="1">
                <a:lnSpc>
                  <a:spcPct val="120000"/>
                </a:lnSpc>
                <a:spcBef>
                  <a:spcPts val="0"/>
                </a:spcBef>
                <a:spcAft>
                  <a:spcPts val="0"/>
                </a:spcAft>
                <a:defRPr/>
              </a:pPr>
              <a:r>
                <a:rPr lang="zh-CN" altLang="en-US" sz="2400">
                  <a:latin typeface="微软雅黑" panose="020B0503020204020204" pitchFamily="34" charset="-122"/>
                  <a:ea typeface="微软雅黑" panose="020B0503020204020204" pitchFamily="34" charset="-122"/>
                  <a:sym typeface="+mn-ea"/>
                </a:rPr>
                <a:t>圆的周长</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727" y="8382"/>
              <a:ext cx="2208" cy="841"/>
            </a:xfrm>
            <a:prstGeom prst="rect">
              <a:avLst/>
            </a:prstGeom>
            <a:noFill/>
          </p:spPr>
          <p:txBody>
            <a:bodyPr wrap="none" rtlCol="0">
              <a:spAutoFit/>
            </a:bodyPr>
            <a:p>
              <a:pPr algn="ctr" eaLnBrk="1" fontAlgn="auto" hangingPunct="1">
                <a:lnSpc>
                  <a:spcPct val="120000"/>
                </a:lnSpc>
                <a:spcBef>
                  <a:spcPts val="0"/>
                </a:spcBef>
                <a:spcAft>
                  <a:spcPts val="0"/>
                </a:spcAft>
                <a:defRPr/>
              </a:pPr>
              <a:r>
                <a:rPr lang="zh-CN" altLang="en-US" sz="2400">
                  <a:latin typeface="微软雅黑" panose="020B0503020204020204" pitchFamily="34" charset="-122"/>
                  <a:ea typeface="微软雅黑" panose="020B0503020204020204" pitchFamily="34" charset="-122"/>
                  <a:sym typeface="+mn-ea"/>
                </a:rPr>
                <a:t>圆的认识</a:t>
              </a: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2059305" y="2505075"/>
            <a:ext cx="7771130" cy="1779270"/>
            <a:chOff x="3243" y="3470"/>
            <a:chExt cx="12238" cy="2802"/>
          </a:xfrm>
        </p:grpSpPr>
        <p:sp>
          <p:nvSpPr>
            <p:cNvPr id="5" name="文本框 4"/>
            <p:cNvSpPr txBox="1"/>
            <p:nvPr/>
          </p:nvSpPr>
          <p:spPr>
            <a:xfrm>
              <a:off x="3936" y="5037"/>
              <a:ext cx="1132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根据平面示意图，用方向和距离描述某个点的位置。</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936" y="3999"/>
              <a:ext cx="11328" cy="725"/>
            </a:xfrm>
            <a:prstGeom prst="rect">
              <a:avLst/>
            </a:prstGeom>
            <a:noFill/>
          </p:spPr>
          <p:txBody>
            <a:bodyPr wrap="none" rtlCol="0">
              <a:spAutoFit/>
            </a:bodyPr>
            <a:p>
              <a:pPr algn="l">
                <a:defRPr/>
              </a:pPr>
              <a:r>
                <a:rPr lang="zh-CN" altLang="en-US" sz="2400" dirty="0">
                  <a:latin typeface="微软雅黑" panose="020B0503020204020204" pitchFamily="34" charset="-122"/>
                  <a:ea typeface="微软雅黑" panose="020B0503020204020204" pitchFamily="34" charset="-122"/>
                  <a:sym typeface="+mn-ea"/>
                </a:rPr>
                <a:t>根据方向和距离的描述，在图上确定某个点的位置。</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243" y="3470"/>
              <a:ext cx="12239" cy="2803"/>
              <a:chOff x="3459" y="7322"/>
              <a:chExt cx="6180" cy="3005"/>
            </a:xfrm>
          </p:grpSpPr>
          <p:sp>
            <p:nvSpPr>
              <p:cNvPr id="23" name="流程图: 可选过程 22"/>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180" cy="3005"/>
                <a:chOff x="-157" y="3633"/>
                <a:chExt cx="6180" cy="3005"/>
              </a:xfrm>
            </p:grpSpPr>
            <p:sp>
              <p:nvSpPr>
                <p:cNvPr id="27" name="流程图: 可选过程 26"/>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cxnSp>
        <p:nvCxnSpPr>
          <p:cNvPr id="4" name="直接箭头连接符 3"/>
          <p:cNvCxnSpPr/>
          <p:nvPr/>
        </p:nvCxnSpPr>
        <p:spPr>
          <a:xfrm>
            <a:off x="5891530" y="3698875"/>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7511415" y="2078990"/>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267575" y="1542415"/>
            <a:ext cx="487680" cy="460375"/>
          </a:xfrm>
          <a:prstGeom prst="rect">
            <a:avLst/>
          </a:prstGeom>
          <a:noFill/>
        </p:spPr>
        <p:txBody>
          <a:bodyPr wrap="none" rtlCol="0">
            <a:spAutoFit/>
          </a:bodyPr>
          <a:p>
            <a:r>
              <a:rPr lang="zh-CN" altLang="en-US" sz="2400"/>
              <a:t>北</a:t>
            </a:r>
            <a:endParaRPr lang="zh-CN" altLang="en-US" sz="2400"/>
          </a:p>
        </p:txBody>
      </p:sp>
      <p:sp>
        <p:nvSpPr>
          <p:cNvPr id="6" name="文本框 5"/>
          <p:cNvSpPr txBox="1"/>
          <p:nvPr/>
        </p:nvSpPr>
        <p:spPr>
          <a:xfrm>
            <a:off x="7267575" y="5554345"/>
            <a:ext cx="487680" cy="460375"/>
          </a:xfrm>
          <a:prstGeom prst="rect">
            <a:avLst/>
          </a:prstGeom>
          <a:noFill/>
        </p:spPr>
        <p:txBody>
          <a:bodyPr wrap="none" rtlCol="0">
            <a:spAutoFit/>
          </a:bodyPr>
          <a:p>
            <a:r>
              <a:rPr lang="zh-CN" altLang="en-US" sz="2400"/>
              <a:t>南</a:t>
            </a:r>
            <a:endParaRPr lang="zh-CN" altLang="en-US" sz="2400"/>
          </a:p>
        </p:txBody>
      </p:sp>
      <p:sp>
        <p:nvSpPr>
          <p:cNvPr id="7" name="文本框 6"/>
          <p:cNvSpPr txBox="1"/>
          <p:nvPr/>
        </p:nvSpPr>
        <p:spPr>
          <a:xfrm>
            <a:off x="5096510" y="3469005"/>
            <a:ext cx="487680" cy="460375"/>
          </a:xfrm>
          <a:prstGeom prst="rect">
            <a:avLst/>
          </a:prstGeom>
          <a:noFill/>
        </p:spPr>
        <p:txBody>
          <a:bodyPr wrap="none" rtlCol="0">
            <a:spAutoFit/>
          </a:bodyPr>
          <a:p>
            <a:r>
              <a:rPr lang="zh-CN" altLang="en-US" sz="2400"/>
              <a:t>西</a:t>
            </a:r>
            <a:endParaRPr lang="zh-CN" altLang="en-US" sz="2400"/>
          </a:p>
        </p:txBody>
      </p:sp>
      <p:sp>
        <p:nvSpPr>
          <p:cNvPr id="8" name="文本框 7"/>
          <p:cNvSpPr txBox="1"/>
          <p:nvPr/>
        </p:nvSpPr>
        <p:spPr>
          <a:xfrm>
            <a:off x="9438640" y="3468370"/>
            <a:ext cx="487680" cy="460375"/>
          </a:xfrm>
          <a:prstGeom prst="rect">
            <a:avLst/>
          </a:prstGeom>
          <a:noFill/>
        </p:spPr>
        <p:txBody>
          <a:bodyPr wrap="none" rtlCol="0">
            <a:spAutoFit/>
          </a:bodyPr>
          <a:p>
            <a:r>
              <a:rPr lang="zh-CN" altLang="en-US" sz="2400"/>
              <a:t>东</a:t>
            </a:r>
            <a:endParaRPr lang="zh-CN" altLang="en-US" sz="2400"/>
          </a:p>
        </p:txBody>
      </p:sp>
      <p:sp>
        <p:nvSpPr>
          <p:cNvPr id="29" name="流程图: 接点 26"/>
          <p:cNvSpPr/>
          <p:nvPr/>
        </p:nvSpPr>
        <p:spPr>
          <a:xfrm>
            <a:off x="7431737" y="3618158"/>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6729730" y="3143250"/>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a:cxnSpLocks noChangeShapeType="1"/>
          </p:cNvCxnSpPr>
          <p:nvPr/>
        </p:nvCxnSpPr>
        <p:spPr bwMode="auto">
          <a:xfrm>
            <a:off x="7531735" y="3717290"/>
            <a:ext cx="2773045" cy="1558925"/>
          </a:xfrm>
          <a:prstGeom prst="line">
            <a:avLst/>
          </a:prstGeom>
          <a:noFill/>
          <a:ln w="34925"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弧形 11"/>
          <p:cNvSpPr/>
          <p:nvPr/>
        </p:nvSpPr>
        <p:spPr bwMode="auto">
          <a:xfrm rot="5880000">
            <a:off x="7327265" y="3462655"/>
            <a:ext cx="770255" cy="390525"/>
          </a:xfrm>
          <a:prstGeom prst="arc">
            <a:avLst>
              <a:gd name="adj1" fmla="val 16080711"/>
              <a:gd name="adj2" fmla="val 19842999"/>
            </a:avLst>
          </a:prstGeom>
          <a:noFill/>
          <a:ln w="28575" cap="flat" cmpd="sng" algn="ctr">
            <a:solidFill>
              <a:srgbClr val="FF0000"/>
            </a:solidFill>
            <a:prstDash val="solid"/>
            <a:round/>
            <a:headEnd type="none" w="med" len="med"/>
            <a:tailEnd type="none" w="med" len="med"/>
          </a:ln>
          <a:effectLst/>
        </p:spPr>
        <p:txBody>
          <a:bodyPr/>
          <a:lstStyle/>
          <a:p>
            <a:pPr eaLnBrk="1" latinLnBrk="1" hangingPunct="1">
              <a:defRPr/>
            </a:pPr>
            <a:endParaRPr lang="zh-CN" altLang="en-US"/>
          </a:p>
        </p:txBody>
      </p:sp>
      <p:sp>
        <p:nvSpPr>
          <p:cNvPr id="13" name="矩形 12"/>
          <p:cNvSpPr>
            <a:spLocks noChangeArrowheads="1"/>
          </p:cNvSpPr>
          <p:nvPr/>
        </p:nvSpPr>
        <p:spPr bwMode="auto">
          <a:xfrm>
            <a:off x="7987983" y="3660775"/>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a:spLocks noChangeArrowheads="1"/>
          </p:cNvSpPr>
          <p:nvPr/>
        </p:nvSpPr>
        <p:spPr bwMode="auto">
          <a:xfrm>
            <a:off x="8978583" y="3929536"/>
            <a:ext cx="16687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东偏南</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 °</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 name="组合 27"/>
          <p:cNvGrpSpPr/>
          <p:nvPr/>
        </p:nvGrpSpPr>
        <p:grpSpPr>
          <a:xfrm>
            <a:off x="775335" y="1449705"/>
            <a:ext cx="5327650" cy="1156970"/>
            <a:chOff x="1221" y="2283"/>
            <a:chExt cx="8390" cy="1822"/>
          </a:xfrm>
        </p:grpSpPr>
        <p:pic>
          <p:nvPicPr>
            <p:cNvPr id="38" name="图片 37" descr="300 (3)"/>
            <p:cNvPicPr>
              <a:picLocks noChangeAspect="1"/>
            </p:cNvPicPr>
            <p:nvPr/>
          </p:nvPicPr>
          <p:blipFill>
            <a:blip r:embed="rId2">
              <a:clrChange>
                <a:clrFrom>
                  <a:srgbClr val="FFFFFF">
                    <a:alpha val="100000"/>
                  </a:srgbClr>
                </a:clrFrom>
                <a:clrTo>
                  <a:srgbClr val="FFFFFF">
                    <a:alpha val="100000"/>
                    <a:alpha val="0"/>
                  </a:srgbClr>
                </a:clrTo>
              </a:clrChange>
            </a:blip>
            <a:srcRect l="20926" r="20046" b="81505"/>
            <a:stretch>
              <a:fillRect/>
            </a:stretch>
          </p:blipFill>
          <p:spPr>
            <a:xfrm>
              <a:off x="1221" y="2283"/>
              <a:ext cx="8390" cy="1822"/>
            </a:xfrm>
            <a:prstGeom prst="rect">
              <a:avLst/>
            </a:prstGeom>
          </p:spPr>
        </p:pic>
        <p:sp>
          <p:nvSpPr>
            <p:cNvPr id="10" name="文本框 9"/>
            <p:cNvSpPr txBox="1"/>
            <p:nvPr/>
          </p:nvSpPr>
          <p:spPr>
            <a:xfrm>
              <a:off x="2223" y="3008"/>
              <a:ext cx="6048" cy="725"/>
            </a:xfrm>
            <a:prstGeom prst="rect">
              <a:avLst/>
            </a:prstGeom>
            <a:noFill/>
          </p:spPr>
          <p:txBody>
            <a:bodyPr wrap="none" rtlCol="0">
              <a:spAutoFit/>
            </a:bodyPr>
            <a:p>
              <a:r>
                <a:rPr lang="zh-CN" altLang="en-US" sz="2400">
                  <a:solidFill>
                    <a:schemeClr val="tx1"/>
                  </a:solidFill>
                </a:rPr>
                <a:t>确定物体的位置的两个条件</a:t>
              </a:r>
              <a:endParaRPr lang="zh-CN" altLang="en-US" sz="2400">
                <a:solidFill>
                  <a:schemeClr val="tx1"/>
                </a:solidFill>
              </a:endParaRPr>
            </a:p>
          </p:txBody>
        </p:sp>
      </p:grpSp>
      <p:grpSp>
        <p:nvGrpSpPr>
          <p:cNvPr id="11" name="组合 10"/>
          <p:cNvGrpSpPr/>
          <p:nvPr/>
        </p:nvGrpSpPr>
        <p:grpSpPr>
          <a:xfrm>
            <a:off x="2136775" y="3117850"/>
            <a:ext cx="1277620" cy="548640"/>
            <a:chOff x="4910" y="4530"/>
            <a:chExt cx="2012" cy="864"/>
          </a:xfrm>
        </p:grpSpPr>
        <p:sp>
          <p:nvSpPr>
            <p:cNvPr id="15" name="Rectangle 26"/>
            <p:cNvSpPr>
              <a:spLocks noChangeArrowheads="1"/>
            </p:cNvSpPr>
            <p:nvPr/>
          </p:nvSpPr>
          <p:spPr bwMode="auto">
            <a:xfrm>
              <a:off x="4910" y="4600"/>
              <a:ext cx="1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l" latinLnBrk="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方向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 18"/>
            <p:cNvSpPr/>
            <p:nvPr/>
          </p:nvSpPr>
          <p:spPr>
            <a:xfrm>
              <a:off x="5110" y="4530"/>
              <a:ext cx="1812" cy="865"/>
            </a:xfrm>
            <a:prstGeom prst="roundRect">
              <a:avLst/>
            </a:prstGeom>
            <a:noFill/>
            <a:ln w="571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25" name="组合 24"/>
          <p:cNvGrpSpPr/>
          <p:nvPr/>
        </p:nvGrpSpPr>
        <p:grpSpPr>
          <a:xfrm>
            <a:off x="2135505" y="4023995"/>
            <a:ext cx="1277620" cy="549275"/>
            <a:chOff x="4910" y="4530"/>
            <a:chExt cx="2012" cy="865"/>
          </a:xfrm>
        </p:grpSpPr>
        <p:sp>
          <p:nvSpPr>
            <p:cNvPr id="26" name="Rectangle 26"/>
            <p:cNvSpPr>
              <a:spLocks noChangeArrowheads="1"/>
            </p:cNvSpPr>
            <p:nvPr/>
          </p:nvSpPr>
          <p:spPr bwMode="auto">
            <a:xfrm>
              <a:off x="4910" y="4600"/>
              <a:ext cx="1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l" latinLnBrk="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距离</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圆角矩形 26"/>
            <p:cNvSpPr/>
            <p:nvPr/>
          </p:nvSpPr>
          <p:spPr>
            <a:xfrm>
              <a:off x="5110" y="4530"/>
              <a:ext cx="1812" cy="865"/>
            </a:xfrm>
            <a:prstGeom prst="roundRect">
              <a:avLst/>
            </a:prstGeom>
            <a:noFill/>
            <a:ln w="571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par>
                                <p:cTn id="9" presetID="1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8" name="组合 17"/>
          <p:cNvGrpSpPr/>
          <p:nvPr/>
        </p:nvGrpSpPr>
        <p:grpSpPr>
          <a:xfrm>
            <a:off x="1202690" y="1652270"/>
            <a:ext cx="4542790" cy="699770"/>
            <a:chOff x="928" y="2602"/>
            <a:chExt cx="7154" cy="1102"/>
          </a:xfrm>
        </p:grpSpPr>
        <p:sp>
          <p:nvSpPr>
            <p:cNvPr id="16" name="圆角矩形 15"/>
            <p:cNvSpPr/>
            <p:nvPr/>
          </p:nvSpPr>
          <p:spPr>
            <a:xfrm>
              <a:off x="928" y="2602"/>
              <a:ext cx="7154"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928" y="2770"/>
              <a:ext cx="6909" cy="72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2400" dirty="0">
                  <a:solidFill>
                    <a:schemeClr val="tx1"/>
                  </a:solidFill>
                  <a:latin typeface="微软雅黑" panose="020B0503020204020204" pitchFamily="34" charset="-122"/>
                  <a:ea typeface="微软雅黑" panose="020B0503020204020204" pitchFamily="34" charset="-122"/>
                </a:rPr>
                <a:t>在平面图上标出物体的位置</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39595" y="2526030"/>
            <a:ext cx="2912110" cy="1236980"/>
            <a:chOff x="1715" y="3796"/>
            <a:chExt cx="4586" cy="1948"/>
          </a:xfrm>
        </p:grpSpPr>
        <p:grpSp>
          <p:nvGrpSpPr>
            <p:cNvPr id="40" name="组合 39"/>
            <p:cNvGrpSpPr/>
            <p:nvPr/>
          </p:nvGrpSpPr>
          <p:grpSpPr>
            <a:xfrm>
              <a:off x="1715" y="3796"/>
              <a:ext cx="4423" cy="1948"/>
              <a:chOff x="5755" y="1019"/>
              <a:chExt cx="4423" cy="1948"/>
            </a:xfrm>
          </p:grpSpPr>
          <p:sp>
            <p:nvSpPr>
              <p:cNvPr id="5" name="圆角矩形 4"/>
              <p:cNvSpPr/>
              <p:nvPr/>
            </p:nvSpPr>
            <p:spPr>
              <a:xfrm>
                <a:off x="6235" y="1724"/>
                <a:ext cx="3943"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14" name="矩形 13"/>
            <p:cNvSpPr/>
            <p:nvPr/>
          </p:nvSpPr>
          <p:spPr>
            <a:xfrm>
              <a:off x="2669" y="4764"/>
              <a:ext cx="3633" cy="72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r>
                <a:rPr lang="zh-CN" altLang="en-US" sz="2400" dirty="0">
                  <a:solidFill>
                    <a:schemeClr val="tx1"/>
                  </a:solidFill>
                  <a:latin typeface="微软雅黑" panose="020B0503020204020204" pitchFamily="34" charset="-122"/>
                  <a:ea typeface="微软雅黑" panose="020B0503020204020204" pitchFamily="34" charset="-122"/>
                </a:rPr>
                <a:t>先确定</a:t>
              </a:r>
              <a:r>
                <a:rPr lang="zh-CN" altLang="zh-CN" sz="2400" dirty="0">
                  <a:solidFill>
                    <a:schemeClr val="tx1"/>
                  </a:solidFill>
                  <a:latin typeface="微软雅黑" panose="020B0503020204020204" pitchFamily="34" charset="-122"/>
                  <a:ea typeface="微软雅黑" panose="020B0503020204020204" pitchFamily="34" charset="-122"/>
                </a:rPr>
                <a:t>方向</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779270" y="4095115"/>
            <a:ext cx="3151505" cy="1191260"/>
            <a:chOff x="1560" y="5790"/>
            <a:chExt cx="4963" cy="1876"/>
          </a:xfrm>
        </p:grpSpPr>
        <p:grpSp>
          <p:nvGrpSpPr>
            <p:cNvPr id="42" name="组合 41"/>
            <p:cNvGrpSpPr/>
            <p:nvPr/>
          </p:nvGrpSpPr>
          <p:grpSpPr>
            <a:xfrm>
              <a:off x="1560" y="5790"/>
              <a:ext cx="4555" cy="1876"/>
              <a:chOff x="3713" y="2727"/>
              <a:chExt cx="4555" cy="1876"/>
            </a:xfrm>
          </p:grpSpPr>
          <p:sp>
            <p:nvSpPr>
              <p:cNvPr id="10" name="圆角矩形 9"/>
              <p:cNvSpPr/>
              <p:nvPr/>
            </p:nvSpPr>
            <p:spPr>
              <a:xfrm>
                <a:off x="4132" y="3360"/>
                <a:ext cx="4136"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3713" y="2727"/>
                <a:ext cx="1267" cy="1209"/>
              </a:xfrm>
              <a:prstGeom prst="rect">
                <a:avLst/>
              </a:prstGeom>
            </p:spPr>
          </p:pic>
        </p:grpSp>
        <p:sp>
          <p:nvSpPr>
            <p:cNvPr id="15" name="矩形 14"/>
            <p:cNvSpPr/>
            <p:nvPr/>
          </p:nvSpPr>
          <p:spPr>
            <a:xfrm>
              <a:off x="2669" y="6654"/>
              <a:ext cx="3855" cy="72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r>
                <a:rPr lang="zh-CN" altLang="en-US" sz="2400" dirty="0">
                  <a:solidFill>
                    <a:schemeClr val="tx1"/>
                  </a:solidFill>
                  <a:latin typeface="微软雅黑" panose="020B0503020204020204" pitchFamily="34" charset="-122"/>
                  <a:ea typeface="微软雅黑" panose="020B0503020204020204" pitchFamily="34" charset="-122"/>
                </a:rPr>
                <a:t>再确定</a:t>
              </a:r>
              <a:r>
                <a:rPr lang="zh-CN" altLang="zh-CN" sz="2400" dirty="0">
                  <a:solidFill>
                    <a:schemeClr val="tx1"/>
                  </a:solidFill>
                  <a:latin typeface="微软雅黑" panose="020B0503020204020204" pitchFamily="34" charset="-122"/>
                  <a:ea typeface="微软雅黑" panose="020B0503020204020204" pitchFamily="34" charset="-122"/>
                </a:rPr>
                <a:t>距离</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8148320" y="2961640"/>
            <a:ext cx="1831340" cy="570230"/>
            <a:chOff x="14768" y="4516"/>
            <a:chExt cx="2884" cy="898"/>
          </a:xfrm>
        </p:grpSpPr>
        <p:grpSp>
          <p:nvGrpSpPr>
            <p:cNvPr id="53" name="组合 52"/>
            <p:cNvGrpSpPr/>
            <p:nvPr/>
          </p:nvGrpSpPr>
          <p:grpSpPr>
            <a:xfrm>
              <a:off x="14768" y="4516"/>
              <a:ext cx="2885" cy="898"/>
              <a:chOff x="1679" y="4601"/>
              <a:chExt cx="14558" cy="4426"/>
            </a:xfrm>
            <a:effectLst>
              <a:outerShdw blurRad="76200" dir="13500000" sy="23000" kx="1200000" algn="br" rotWithShape="0">
                <a:prstClr val="black">
                  <a:alpha val="20000"/>
                </a:prstClr>
              </a:outerShdw>
            </a:effectLst>
          </p:grpSpPr>
          <p:sp>
            <p:nvSpPr>
              <p:cNvPr id="54" name="圆角矩形 53"/>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679" y="4601"/>
                <a:ext cx="14557" cy="4426"/>
              </a:xfrm>
              <a:prstGeom prst="roundRect">
                <a:avLst/>
              </a:prstGeom>
              <a:solidFill>
                <a:srgbClr val="BA8DDD"/>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0" name="文本框 49"/>
            <p:cNvSpPr txBox="1"/>
            <p:nvPr/>
          </p:nvSpPr>
          <p:spPr>
            <a:xfrm>
              <a:off x="15106" y="4589"/>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方向相反</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8148955" y="3850005"/>
            <a:ext cx="1831340" cy="570230"/>
            <a:chOff x="14768" y="6419"/>
            <a:chExt cx="2884" cy="898"/>
          </a:xfrm>
        </p:grpSpPr>
        <p:grpSp>
          <p:nvGrpSpPr>
            <p:cNvPr id="46" name="组合 45"/>
            <p:cNvGrpSpPr/>
            <p:nvPr/>
          </p:nvGrpSpPr>
          <p:grpSpPr>
            <a:xfrm>
              <a:off x="14768" y="6419"/>
              <a:ext cx="2885" cy="898"/>
              <a:chOff x="1679" y="4601"/>
              <a:chExt cx="14558" cy="4426"/>
            </a:xfrm>
            <a:effectLst>
              <a:outerShdw blurRad="76200" dir="13500000" sy="23000" kx="1200000" algn="br" rotWithShape="0">
                <a:prstClr val="black">
                  <a:alpha val="20000"/>
                </a:prstClr>
              </a:outerShdw>
            </a:effectLst>
          </p:grpSpPr>
          <p:sp>
            <p:nvSpPr>
              <p:cNvPr id="47" name="圆角矩形 4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 6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圆角矩形 48"/>
              <p:cNvSpPr/>
              <p:nvPr/>
            </p:nvSpPr>
            <p:spPr>
              <a:xfrm>
                <a:off x="1679" y="4601"/>
                <a:ext cx="14557" cy="4426"/>
              </a:xfrm>
              <a:prstGeom prst="roundRect">
                <a:avLst/>
              </a:prstGeom>
              <a:solidFill>
                <a:srgbClr val="E93F5B"/>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文本框 50"/>
            <p:cNvSpPr txBox="1"/>
            <p:nvPr/>
          </p:nvSpPr>
          <p:spPr>
            <a:xfrm>
              <a:off x="15107" y="6488"/>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角度相同</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8148320" y="4741545"/>
            <a:ext cx="1831340" cy="570230"/>
            <a:chOff x="14767" y="9569"/>
            <a:chExt cx="2884" cy="898"/>
          </a:xfrm>
        </p:grpSpPr>
        <p:grpSp>
          <p:nvGrpSpPr>
            <p:cNvPr id="66" name="组合 65"/>
            <p:cNvGrpSpPr/>
            <p:nvPr/>
          </p:nvGrpSpPr>
          <p:grpSpPr>
            <a:xfrm>
              <a:off x="14767" y="9569"/>
              <a:ext cx="2885" cy="898"/>
              <a:chOff x="1679" y="4601"/>
              <a:chExt cx="14558" cy="4426"/>
            </a:xfrm>
            <a:effectLst>
              <a:outerShdw blurRad="76200" dir="13500000" sy="23000" kx="1200000" algn="br" rotWithShape="0">
                <a:prstClr val="black">
                  <a:alpha val="20000"/>
                </a:prstClr>
              </a:outerShdw>
            </a:effectLst>
          </p:grpSpPr>
          <p:sp>
            <p:nvSpPr>
              <p:cNvPr id="67" name="圆角矩形 6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圆角矩形 5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圆角矩形 71"/>
              <p:cNvSpPr/>
              <p:nvPr/>
            </p:nvSpPr>
            <p:spPr>
              <a:xfrm>
                <a:off x="1679" y="4601"/>
                <a:ext cx="14557" cy="4426"/>
              </a:xfrm>
              <a:prstGeom prst="roundRect">
                <a:avLst/>
              </a:prstGeom>
              <a:solidFill>
                <a:srgbClr val="53C99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4" name="文本框 83"/>
            <p:cNvSpPr txBox="1"/>
            <p:nvPr/>
          </p:nvSpPr>
          <p:spPr>
            <a:xfrm>
              <a:off x="15107" y="9655"/>
              <a:ext cx="2208" cy="725"/>
            </a:xfrm>
            <a:prstGeom prst="rect">
              <a:avLst/>
            </a:prstGeom>
            <a:noFill/>
          </p:spPr>
          <p:txBody>
            <a:bodyPr wrap="none" rtlCol="0">
              <a:spAutoFit/>
            </a:bodyPr>
            <a:p>
              <a:pPr algn="ctr"/>
              <a:r>
                <a:rPr lang="zh-CN" altLang="en-US" sz="2400" dirty="0">
                  <a:latin typeface="微软雅黑" panose="020B0503020204020204" pitchFamily="34" charset="-122"/>
                  <a:ea typeface="微软雅黑" panose="020B0503020204020204" pitchFamily="34" charset="-122"/>
                  <a:sym typeface="+mn-ea"/>
                </a:rPr>
                <a:t>距离相等</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22" name="组合 21"/>
          <p:cNvGrpSpPr/>
          <p:nvPr/>
        </p:nvGrpSpPr>
        <p:grpSpPr>
          <a:xfrm>
            <a:off x="6968490" y="1652270"/>
            <a:ext cx="3851910" cy="699770"/>
            <a:chOff x="11800" y="3184"/>
            <a:chExt cx="6066" cy="1102"/>
          </a:xfrm>
        </p:grpSpPr>
        <p:sp>
          <p:nvSpPr>
            <p:cNvPr id="20" name="圆角矩形 19"/>
            <p:cNvSpPr/>
            <p:nvPr/>
          </p:nvSpPr>
          <p:spPr>
            <a:xfrm>
              <a:off x="11800" y="3184"/>
              <a:ext cx="6067"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2007" y="3373"/>
              <a:ext cx="5568" cy="725"/>
            </a:xfrm>
            <a:prstGeom prst="rect">
              <a:avLst/>
            </a:prstGeom>
            <a:noFill/>
          </p:spPr>
          <p:txBody>
            <a:bodyPr wrap="none" rtlCol="0">
              <a:spAutoFit/>
            </a:bodyPr>
            <a:p>
              <a:pPr algn="ctr"/>
              <a:r>
                <a:rPr lang="zh-CN" altLang="en-US" sz="2400" dirty="0">
                  <a:latin typeface="微软雅黑" panose="020B0503020204020204" pitchFamily="34" charset="-122"/>
                  <a:ea typeface="微软雅黑" panose="020B0503020204020204" pitchFamily="34" charset="-122"/>
                  <a:sym typeface="+mn-ea"/>
                </a:rPr>
                <a:t>物体位置关系具有相对性</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74"/>
                                        </p:tgtEl>
                                        <p:attrNameLst>
                                          <p:attrName>style.visibility</p:attrName>
                                        </p:attrNameLst>
                                      </p:cBhvr>
                                      <p:to>
                                        <p:strVal val="visible"/>
                                      </p:to>
                                    </p:set>
                                    <p:anim calcmode="lin" valueType="num">
                                      <p:cBhvr additive="base">
                                        <p:cTn id="18" dur="500"/>
                                        <p:tgtEl>
                                          <p:spTgt spid="74"/>
                                        </p:tgtEl>
                                        <p:attrNameLst>
                                          <p:attrName>ppt_y</p:attrName>
                                        </p:attrNameLst>
                                      </p:cBhvr>
                                      <p:tavLst>
                                        <p:tav tm="0">
                                          <p:val>
                                            <p:strVal val="#ppt_y+#ppt_h*1.125000"/>
                                          </p:val>
                                        </p:tav>
                                        <p:tav tm="100000">
                                          <p:val>
                                            <p:strVal val="#ppt_y"/>
                                          </p:val>
                                        </p:tav>
                                      </p:tavLst>
                                    </p:anim>
                                    <p:animEffect transition="in" filter="wipe(up)">
                                      <p:cBhvr>
                                        <p:cTn id="19" dur="500"/>
                                        <p:tgtEl>
                                          <p:spTgt spid="74"/>
                                        </p:tgtEl>
                                      </p:cBhvr>
                                    </p:animEffect>
                                  </p:childTnLst>
                                </p:cTn>
                              </p:par>
                              <p:par>
                                <p:cTn id="20" presetID="12" presetClass="entr" presetSubtype="4" fill="hold"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p:tgtEl>
                                          <p:spTgt spid="73"/>
                                        </p:tgtEl>
                                        <p:attrNameLst>
                                          <p:attrName>ppt_y</p:attrName>
                                        </p:attrNameLst>
                                      </p:cBhvr>
                                      <p:tavLst>
                                        <p:tav tm="0">
                                          <p:val>
                                            <p:strVal val="#ppt_y+#ppt_h*1.125000"/>
                                          </p:val>
                                        </p:tav>
                                        <p:tav tm="100000">
                                          <p:val>
                                            <p:strVal val="#ppt_y"/>
                                          </p:val>
                                        </p:tav>
                                      </p:tavLst>
                                    </p:anim>
                                    <p:animEffect transition="in" filter="wipe(up)">
                                      <p:cBhvr>
                                        <p:cTn id="23" dur="500"/>
                                        <p:tgtEl>
                                          <p:spTgt spid="73"/>
                                        </p:tgtEl>
                                      </p:cBhvr>
                                    </p:animEffect>
                                  </p:childTnLst>
                                </p:cTn>
                              </p:par>
                              <p:par>
                                <p:cTn id="24" presetID="12" presetClass="entr" presetSubtype="4" fill="hold" nodeType="with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500"/>
                                        <p:tgtEl>
                                          <p:spTgt spid="75"/>
                                        </p:tgtEl>
                                        <p:attrNameLst>
                                          <p:attrName>ppt_y</p:attrName>
                                        </p:attrNameLst>
                                      </p:cBhvr>
                                      <p:tavLst>
                                        <p:tav tm="0">
                                          <p:val>
                                            <p:strVal val="#ppt_y+#ppt_h*1.125000"/>
                                          </p:val>
                                        </p:tav>
                                        <p:tav tm="100000">
                                          <p:val>
                                            <p:strVal val="#ppt_y"/>
                                          </p:val>
                                        </p:tav>
                                      </p:tavLst>
                                    </p:anim>
                                    <p:animEffect transition="in" filter="wipe(up)">
                                      <p:cBhvr>
                                        <p:cTn id="2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7" name="表格 6"/>
          <p:cNvGraphicFramePr/>
          <p:nvPr>
            <p:custDataLst>
              <p:tags r:id="rId2"/>
            </p:custDataLst>
          </p:nvPr>
        </p:nvGraphicFramePr>
        <p:xfrm>
          <a:off x="1828800" y="1123950"/>
          <a:ext cx="8532495" cy="4762500"/>
        </p:xfrm>
        <a:graphic>
          <a:graphicData uri="http://schemas.openxmlformats.org/drawingml/2006/table">
            <a:tbl>
              <a:tblPr firstRow="1" bandRow="1">
                <a:tableStyleId>{5C22544A-7EE6-4342-B048-85BDC9FD1C3A}</a:tableStyleId>
              </a:tblPr>
              <a:tblGrid>
                <a:gridCol w="2844165"/>
                <a:gridCol w="2844165"/>
                <a:gridCol w="2844165"/>
              </a:tblGrid>
              <a:tr h="952500">
                <a:tc rowSpan="5">
                  <a:txBody>
                    <a:bodyPr/>
                    <a:p>
                      <a:pPr>
                        <a:buNone/>
                      </a:pPr>
                      <a:endParaRPr lang="zh-CN" altLang="en-US"/>
                    </a:p>
                  </a:txBody>
                  <a:tcPr>
                    <a:solidFill>
                      <a:schemeClr val="accent1">
                        <a:lumMod val="60000"/>
                        <a:lumOff val="40000"/>
                      </a:schemeClr>
                    </a:solidFill>
                  </a:tcPr>
                </a:tc>
                <a:tc>
                  <a:txBody>
                    <a:bodyPr/>
                    <a:p>
                      <a:pPr>
                        <a:buNone/>
                      </a:pPr>
                      <a:endParaRPr lang="zh-CN" altLang="en-US"/>
                    </a:p>
                  </a:txBody>
                  <a:tcPr>
                    <a:solidFill>
                      <a:srgbClr val="92D050"/>
                    </a:solidFill>
                  </a:tcPr>
                </a:tc>
                <a:tc>
                  <a:txBody>
                    <a:bodyPr/>
                    <a:p>
                      <a:pPr>
                        <a:buNone/>
                      </a:pPr>
                      <a:endParaRPr lang="zh-CN" altLang="en-US"/>
                    </a:p>
                  </a:txBody>
                  <a:tcPr>
                    <a:solidFill>
                      <a:srgbClr val="92D050"/>
                    </a:solidFill>
                  </a:tcPr>
                </a:tc>
              </a:tr>
              <a:tr h="952500">
                <a:tc vMerge="1">
                  <a:tcPr/>
                </a:tc>
                <a:tc>
                  <a:txBody>
                    <a:bodyPr/>
                    <a:p>
                      <a:pPr>
                        <a:buNone/>
                      </a:pPr>
                      <a:endParaRPr lang="zh-CN" altLang="en-US"/>
                    </a:p>
                  </a:txBody>
                  <a:tcPr>
                    <a:solidFill>
                      <a:schemeClr val="accent4">
                        <a:lumMod val="75000"/>
                      </a:schemeClr>
                    </a:solidFill>
                  </a:tcPr>
                </a:tc>
                <a:tc>
                  <a:txBody>
                    <a:bodyPr/>
                    <a:p>
                      <a:pPr>
                        <a:buNone/>
                      </a:pPr>
                      <a:endParaRPr lang="zh-CN" altLang="en-US"/>
                    </a:p>
                  </a:txBody>
                  <a:tcPr>
                    <a:solidFill>
                      <a:schemeClr val="accent4">
                        <a:lumMod val="75000"/>
                      </a:schemeClr>
                    </a:solidFill>
                  </a:tcPr>
                </a:tc>
              </a:tr>
              <a:tr h="952500">
                <a:tc vMerge="1">
                  <a:tcPr/>
                </a:tc>
                <a:tc>
                  <a:txBody>
                    <a:bodyPr/>
                    <a:p>
                      <a:pPr>
                        <a:buNone/>
                      </a:pPr>
                      <a:endParaRPr lang="zh-CN" altLang="en-US"/>
                    </a:p>
                  </a:txBody>
                  <a:tcPr>
                    <a:solidFill>
                      <a:srgbClr val="45C587"/>
                    </a:solidFill>
                  </a:tcPr>
                </a:tc>
                <a:tc>
                  <a:txBody>
                    <a:bodyPr/>
                    <a:p>
                      <a:pPr>
                        <a:buNone/>
                      </a:pPr>
                      <a:endParaRPr lang="zh-CN" altLang="en-US"/>
                    </a:p>
                  </a:txBody>
                  <a:tcPr>
                    <a:solidFill>
                      <a:srgbClr val="45C587"/>
                    </a:solidFill>
                  </a:tcPr>
                </a:tc>
              </a:tr>
              <a:tr h="952500">
                <a:tc vMerge="1">
                  <a:tcPr/>
                </a:tc>
                <a:tc>
                  <a:txBody>
                    <a:bodyPr/>
                    <a:p>
                      <a:pPr>
                        <a:buNone/>
                      </a:pPr>
                      <a:endParaRPr lang="zh-CN" altLang="en-US"/>
                    </a:p>
                  </a:txBody>
                  <a:tcPr>
                    <a:solidFill>
                      <a:srgbClr val="CE60D5"/>
                    </a:solidFill>
                  </a:tcPr>
                </a:tc>
                <a:tc>
                  <a:txBody>
                    <a:bodyPr/>
                    <a:p>
                      <a:pPr>
                        <a:buNone/>
                      </a:pPr>
                      <a:endParaRPr lang="zh-CN" altLang="en-US"/>
                    </a:p>
                  </a:txBody>
                  <a:tcPr>
                    <a:solidFill>
                      <a:srgbClr val="CE60D5"/>
                    </a:solidFill>
                  </a:tcPr>
                </a:tc>
              </a:tr>
              <a:tr h="952500">
                <a:tc vMerge="1">
                  <a:tcPr/>
                </a:tc>
                <a:tc>
                  <a:txBody>
                    <a:bodyPr/>
                    <a:p>
                      <a:pPr>
                        <a:buNone/>
                      </a:pPr>
                      <a:endParaRPr lang="zh-CN" altLang="en-US"/>
                    </a:p>
                  </a:txBody>
                  <a:tcPr>
                    <a:solidFill>
                      <a:srgbClr val="5A78E9"/>
                    </a:solidFill>
                  </a:tcPr>
                </a:tc>
                <a:tc>
                  <a:txBody>
                    <a:bodyPr/>
                    <a:p>
                      <a:pPr>
                        <a:buNone/>
                      </a:pPr>
                      <a:endParaRPr lang="zh-CN" altLang="en-US"/>
                    </a:p>
                  </a:txBody>
                  <a:tcPr>
                    <a:solidFill>
                      <a:srgbClr val="5A78E9"/>
                    </a:solidFill>
                  </a:tcPr>
                </a:tc>
              </a:tr>
            </a:tbl>
          </a:graphicData>
        </a:graphic>
      </p:graphicFrame>
      <p:sp>
        <p:nvSpPr>
          <p:cNvPr id="3" name="Text Box 2"/>
          <p:cNvSpPr txBox="1">
            <a:spLocks noChangeArrowheads="1"/>
          </p:cNvSpPr>
          <p:nvPr/>
        </p:nvSpPr>
        <p:spPr bwMode="auto">
          <a:xfrm>
            <a:off x="5043512" y="1343264"/>
            <a:ext cx="2058020" cy="538163"/>
          </a:xfrm>
          <a:prstGeom prst="rect">
            <a:avLst/>
          </a:prstGeom>
          <a:noFill/>
          <a:ln w="19050">
            <a:noFill/>
            <a:miter lim="800000"/>
          </a:ln>
        </p:spPr>
        <p:txBody>
          <a:bodyPr wrap="none"/>
          <a:p>
            <a:pPr algn="ctr" eaLnBrk="1" hangingPunct="1"/>
            <a:r>
              <a:rPr lang="zh-CN" altLang="zh-CN" sz="2400">
                <a:latin typeface="微软雅黑" panose="020B0503020204020204" pitchFamily="34" charset="-122"/>
                <a:ea typeface="微软雅黑" panose="020B0503020204020204" pitchFamily="34" charset="-122"/>
              </a:rPr>
              <a:t>圆的认识</a:t>
            </a:r>
            <a:endParaRPr lang="zh-CN" altLang="zh-CN" sz="2400">
              <a:latin typeface="微软雅黑" panose="020B0503020204020204" pitchFamily="34" charset="-122"/>
              <a:ea typeface="微软雅黑" panose="020B0503020204020204" pitchFamily="34" charset="-122"/>
            </a:endParaRPr>
          </a:p>
        </p:txBody>
      </p:sp>
      <p:sp>
        <p:nvSpPr>
          <p:cNvPr id="30" name="Text Box 7"/>
          <p:cNvSpPr txBox="1">
            <a:spLocks noChangeArrowheads="1"/>
          </p:cNvSpPr>
          <p:nvPr/>
        </p:nvSpPr>
        <p:spPr bwMode="auto">
          <a:xfrm>
            <a:off x="5027637" y="2313425"/>
            <a:ext cx="2058020" cy="538163"/>
          </a:xfrm>
          <a:prstGeom prst="rect">
            <a:avLst/>
          </a:prstGeom>
          <a:noFill/>
          <a:ln w="19050">
            <a:noFill/>
            <a:miter lim="800000"/>
          </a:ln>
        </p:spPr>
        <p:txBody>
          <a:bodyPr wrap="none"/>
          <a:p>
            <a:pPr algn="ctr" eaLnBrk="1" hangingPunct="1"/>
            <a:r>
              <a:rPr lang="zh-CN" altLang="zh-CN" sz="2400">
                <a:latin typeface="微软雅黑" panose="020B0503020204020204" pitchFamily="34" charset="-122"/>
                <a:ea typeface="微软雅黑" panose="020B0503020204020204" pitchFamily="34" charset="-122"/>
              </a:rPr>
              <a:t>圆的周长</a:t>
            </a:r>
            <a:endParaRPr lang="zh-CN" altLang="zh-CN" sz="2400">
              <a:latin typeface="微软雅黑" panose="020B0503020204020204" pitchFamily="34" charset="-122"/>
              <a:ea typeface="微软雅黑" panose="020B0503020204020204" pitchFamily="34" charset="-122"/>
            </a:endParaRPr>
          </a:p>
        </p:txBody>
      </p:sp>
      <p:sp>
        <p:nvSpPr>
          <p:cNvPr id="31" name="Text Box 8"/>
          <p:cNvSpPr txBox="1">
            <a:spLocks noChangeArrowheads="1"/>
          </p:cNvSpPr>
          <p:nvPr/>
        </p:nvSpPr>
        <p:spPr bwMode="auto">
          <a:xfrm>
            <a:off x="5030812" y="3259253"/>
            <a:ext cx="2058020" cy="538162"/>
          </a:xfrm>
          <a:prstGeom prst="rect">
            <a:avLst/>
          </a:prstGeom>
          <a:noFill/>
          <a:ln w="19050">
            <a:noFill/>
            <a:miter lim="800000"/>
          </a:ln>
        </p:spPr>
        <p:txBody>
          <a:bodyPr wrap="none"/>
          <a:p>
            <a:pPr algn="ctr" eaLnBrk="1" hangingPunct="1"/>
            <a:r>
              <a:rPr lang="zh-CN" altLang="zh-CN" sz="2400">
                <a:latin typeface="微软雅黑" panose="020B0503020204020204" pitchFamily="34" charset="-122"/>
                <a:ea typeface="微软雅黑" panose="020B0503020204020204" pitchFamily="34" charset="-122"/>
              </a:rPr>
              <a:t>圆的面积</a:t>
            </a:r>
            <a:endParaRPr lang="zh-CN" altLang="zh-CN" sz="2400">
              <a:latin typeface="微软雅黑" panose="020B0503020204020204" pitchFamily="34" charset="-122"/>
              <a:ea typeface="微软雅黑" panose="020B0503020204020204" pitchFamily="34" charset="-122"/>
            </a:endParaRPr>
          </a:p>
        </p:txBody>
      </p:sp>
      <p:sp>
        <p:nvSpPr>
          <p:cNvPr id="32" name="Text Box 9"/>
          <p:cNvSpPr txBox="1">
            <a:spLocks noChangeArrowheads="1"/>
          </p:cNvSpPr>
          <p:nvPr/>
        </p:nvSpPr>
        <p:spPr bwMode="auto">
          <a:xfrm>
            <a:off x="5027637" y="4197133"/>
            <a:ext cx="2058020" cy="538163"/>
          </a:xfrm>
          <a:prstGeom prst="rect">
            <a:avLst/>
          </a:prstGeom>
          <a:noFill/>
          <a:ln w="19050">
            <a:noFill/>
            <a:miter lim="800000"/>
          </a:ln>
        </p:spPr>
        <p:txBody>
          <a:bodyPr wrap="none"/>
          <a:p>
            <a:pPr algn="ctr" eaLnBrk="1" hangingPunct="1"/>
            <a:r>
              <a:rPr lang="zh-CN" altLang="zh-CN" sz="2400">
                <a:latin typeface="微软雅黑" panose="020B0503020204020204" pitchFamily="34" charset="-122"/>
                <a:ea typeface="微软雅黑" panose="020B0503020204020204" pitchFamily="34" charset="-122"/>
              </a:rPr>
              <a:t>圆环的面积</a:t>
            </a:r>
            <a:endParaRPr lang="zh-CN" altLang="zh-CN" sz="2400">
              <a:latin typeface="微软雅黑" panose="020B0503020204020204" pitchFamily="34" charset="-122"/>
              <a:ea typeface="微软雅黑" panose="020B0503020204020204" pitchFamily="34" charset="-122"/>
            </a:endParaRPr>
          </a:p>
        </p:txBody>
      </p:sp>
      <p:sp>
        <p:nvSpPr>
          <p:cNvPr id="16" name="Text Box 9"/>
          <p:cNvSpPr txBox="1">
            <a:spLocks noChangeArrowheads="1"/>
          </p:cNvSpPr>
          <p:nvPr/>
        </p:nvSpPr>
        <p:spPr bwMode="auto">
          <a:xfrm>
            <a:off x="5066071" y="5152992"/>
            <a:ext cx="2058020" cy="538163"/>
          </a:xfrm>
          <a:prstGeom prst="rect">
            <a:avLst/>
          </a:prstGeom>
          <a:noFill/>
          <a:ln w="19050">
            <a:noFill/>
            <a:miter lim="800000"/>
          </a:ln>
        </p:spPr>
        <p:txBody>
          <a:bodyPr wrap="none"/>
          <a:p>
            <a:pPr algn="ctr" eaLnBrk="1" hangingPunct="1"/>
            <a:r>
              <a:rPr lang="zh-CN" altLang="en-US" sz="2400" dirty="0">
                <a:latin typeface="微软雅黑" panose="020B0503020204020204" pitchFamily="34" charset="-122"/>
                <a:ea typeface="微软雅黑" panose="020B0503020204020204" pitchFamily="34" charset="-122"/>
              </a:rPr>
              <a:t>扇形</a:t>
            </a:r>
            <a:endParaRPr lang="zh-CN" altLang="en-US" sz="2400" dirty="0">
              <a:latin typeface="微软雅黑" panose="020B0503020204020204" pitchFamily="34" charset="-122"/>
              <a:ea typeface="微软雅黑" panose="020B0503020204020204" pitchFamily="34" charset="-122"/>
            </a:endParaRPr>
          </a:p>
        </p:txBody>
      </p:sp>
      <p:sp>
        <p:nvSpPr>
          <p:cNvPr id="4" name="Text Box 4"/>
          <p:cNvSpPr txBox="1">
            <a:spLocks noChangeArrowheads="1"/>
          </p:cNvSpPr>
          <p:nvPr/>
        </p:nvSpPr>
        <p:spPr bwMode="auto">
          <a:xfrm>
            <a:off x="7319955" y="1343263"/>
            <a:ext cx="1322387" cy="538163"/>
          </a:xfrm>
          <a:prstGeom prst="rect">
            <a:avLst/>
          </a:prstGeom>
          <a:noFill/>
          <a:ln w="19050">
            <a:noFill/>
            <a:miter lim="800000"/>
          </a:ln>
        </p:spPr>
        <p:txBody>
          <a:bodyPr wrap="none"/>
          <a:p>
            <a:pPr algn="ctr" eaLnBrk="1" hangingPunct="1"/>
            <a:r>
              <a:rPr lang="zh-CN" altLang="zh-CN" sz="2400">
                <a:latin typeface="微软雅黑" panose="020B0503020204020204" pitchFamily="34" charset="-122"/>
                <a:ea typeface="微软雅黑" panose="020B0503020204020204" pitchFamily="34" charset="-122"/>
              </a:rPr>
              <a:t>圆心</a:t>
            </a:r>
            <a:endParaRPr lang="zh-CN" altLang="zh-CN" sz="2400">
              <a:latin typeface="微软雅黑" panose="020B0503020204020204" pitchFamily="34" charset="-122"/>
              <a:ea typeface="微软雅黑" panose="020B0503020204020204" pitchFamily="34" charset="-122"/>
            </a:endParaRPr>
          </a:p>
        </p:txBody>
      </p:sp>
      <p:sp>
        <p:nvSpPr>
          <p:cNvPr id="5" name="Text Box 5"/>
          <p:cNvSpPr txBox="1">
            <a:spLocks noChangeArrowheads="1"/>
          </p:cNvSpPr>
          <p:nvPr/>
        </p:nvSpPr>
        <p:spPr bwMode="auto">
          <a:xfrm>
            <a:off x="8279122" y="1343262"/>
            <a:ext cx="1322387" cy="538163"/>
          </a:xfrm>
          <a:prstGeom prst="rect">
            <a:avLst/>
          </a:prstGeom>
          <a:noFill/>
          <a:ln w="19050">
            <a:noFill/>
            <a:miter lim="800000"/>
          </a:ln>
        </p:spPr>
        <p:txBody>
          <a:bodyPr wrap="none"/>
          <a:p>
            <a:pPr algn="ctr" eaLnBrk="1" hangingPunct="1"/>
            <a:r>
              <a:rPr lang="zh-CN" altLang="zh-CN" sz="2400">
                <a:latin typeface="微软雅黑" panose="020B0503020204020204" pitchFamily="34" charset="-122"/>
                <a:ea typeface="微软雅黑" panose="020B0503020204020204" pitchFamily="34" charset="-122"/>
              </a:rPr>
              <a:t>半径</a:t>
            </a:r>
            <a:endParaRPr lang="zh-CN" altLang="zh-CN" sz="2400">
              <a:latin typeface="微软雅黑" panose="020B0503020204020204" pitchFamily="34" charset="-122"/>
              <a:ea typeface="微软雅黑" panose="020B0503020204020204" pitchFamily="34" charset="-122"/>
            </a:endParaRPr>
          </a:p>
        </p:txBody>
      </p:sp>
      <p:sp>
        <p:nvSpPr>
          <p:cNvPr id="29" name="Text Box 6"/>
          <p:cNvSpPr txBox="1">
            <a:spLocks noChangeArrowheads="1"/>
          </p:cNvSpPr>
          <p:nvPr/>
        </p:nvSpPr>
        <p:spPr bwMode="auto">
          <a:xfrm>
            <a:off x="9182185" y="1343261"/>
            <a:ext cx="1322388" cy="538163"/>
          </a:xfrm>
          <a:prstGeom prst="rect">
            <a:avLst/>
          </a:prstGeom>
          <a:noFill/>
          <a:ln w="19050">
            <a:noFill/>
            <a:miter lim="800000"/>
          </a:ln>
        </p:spPr>
        <p:txBody>
          <a:bodyPr wrap="none"/>
          <a:p>
            <a:pPr algn="ctr" eaLnBrk="1" hangingPunct="1"/>
            <a:r>
              <a:rPr lang="zh-CN" altLang="zh-CN" sz="2400">
                <a:latin typeface="微软雅黑" panose="020B0503020204020204" pitchFamily="34" charset="-122"/>
                <a:ea typeface="微软雅黑" panose="020B0503020204020204" pitchFamily="34" charset="-122"/>
              </a:rPr>
              <a:t>直径</a:t>
            </a:r>
            <a:endParaRPr lang="zh-CN" altLang="zh-CN" sz="2400">
              <a:latin typeface="微软雅黑" panose="020B0503020204020204" pitchFamily="34" charset="-122"/>
              <a:ea typeface="微软雅黑" panose="020B0503020204020204" pitchFamily="34" charset="-122"/>
            </a:endParaRPr>
          </a:p>
        </p:txBody>
      </p:sp>
      <mc:AlternateContent xmlns:mc="http://schemas.openxmlformats.org/markup-compatibility/2006">
        <mc:Choice xmlns:a14="http://schemas.microsoft.com/office/drawing/2010/main" Requires="a14">
          <p:sp>
            <p:nvSpPr>
              <p:cNvPr id="13" name="Text Box 4"/>
              <p:cNvSpPr txBox="1">
                <a:spLocks noChangeArrowheads="1"/>
              </p:cNvSpPr>
              <p:nvPr/>
            </p:nvSpPr>
            <p:spPr bwMode="auto">
              <a:xfrm>
                <a:off x="8101005" y="2289950"/>
                <a:ext cx="1322387" cy="538163"/>
              </a:xfrm>
              <a:prstGeom prst="rect">
                <a:avLst/>
              </a:prstGeom>
              <a:noFill/>
              <a:ln w="19050">
                <a:noFill/>
                <a:miter lim="800000"/>
              </a:ln>
            </p:spPr>
            <p:txBody>
              <a:bodyPr wrap="none"/>
              <a:p>
                <a:pPr algn="ctr" eaLnBrk="1" hangingPunct="1"/>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C=2</a:t>
                </a:r>
                <a14:m>
                  <m:oMath xmlns:m="http://schemas.openxmlformats.org/officeDocument/2006/math">
                    <m:r>
                      <a:rPr lang="zh-CN" altLang="en-US" sz="2400" b="1" i="1" smtClean="0">
                        <a:latin typeface="Cambria Math" panose="02040503050406030204" pitchFamily="18" charset="0"/>
                        <a:ea typeface="MS Mincho" panose="02020609040205080304" charset="-128"/>
                        <a:cs typeface="Cambria Math" panose="02040503050406030204" pitchFamily="18" charset="0"/>
                      </a:rPr>
                      <m:t>𝝅</m:t>
                    </m:r>
                  </m:oMath>
                </a14:m>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r</a:t>
                </a:r>
                <a:endParaRPr lang="zh-CN"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13" name="Text Box 4"/>
              <p:cNvSpPr txBox="1">
                <a:spLocks noRot="1" noChangeAspect="1" noMove="1" noResize="1" noEditPoints="1" noAdjustHandles="1" noChangeArrowheads="1" noChangeShapeType="1" noTextEdit="1"/>
              </p:cNvSpPr>
              <p:nvPr/>
            </p:nvSpPr>
            <p:spPr bwMode="auto">
              <a:xfrm>
                <a:off x="8101005" y="2289950"/>
                <a:ext cx="1322387" cy="538163"/>
              </a:xfrm>
              <a:prstGeom prst="rect">
                <a:avLst/>
              </a:prstGeom>
              <a:blipFill rotWithShape="1">
                <a:blip r:embed="rId3"/>
                <a:stretch>
                  <a:fillRect l="-23" t="-26" r="47" b="85"/>
                </a:stretch>
              </a:blipFill>
              <a:ln w="19050">
                <a:noFill/>
                <a:miter lim="800000"/>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Text Box 4"/>
              <p:cNvSpPr txBox="1">
                <a:spLocks noChangeArrowheads="1"/>
              </p:cNvSpPr>
              <p:nvPr/>
            </p:nvSpPr>
            <p:spPr bwMode="auto">
              <a:xfrm>
                <a:off x="8100370" y="3259253"/>
                <a:ext cx="1322387" cy="538163"/>
              </a:xfrm>
              <a:prstGeom prst="rect">
                <a:avLst/>
              </a:prstGeom>
              <a:noFill/>
              <a:ln w="19050">
                <a:noFill/>
                <a:miter lim="800000"/>
              </a:ln>
            </p:spPr>
            <p:txBody>
              <a:bodyPr wrap="none"/>
              <a:p>
                <a:pPr algn="ct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S=</a:t>
                </a:r>
                <a14:m>
                  <m:oMath xmlns:m="http://schemas.openxmlformats.org/officeDocument/2006/math">
                    <m:r>
                      <a:rPr lang="zh-CN" altLang="en-US" sz="2400" b="1" i="1" smtClean="0">
                        <a:latin typeface="Cambria Math" panose="02040503050406030204" pitchFamily="18" charset="0"/>
                        <a:ea typeface="MS Mincho" panose="02020609040205080304" charset="-128"/>
                        <a:cs typeface="Cambria Math" panose="02040503050406030204" pitchFamily="18" charset="0"/>
                      </a:rPr>
                      <m:t>𝝅</m:t>
                    </m:r>
                  </m:oMath>
                </a14:m>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r</a:t>
                </a:r>
                <a:r>
                  <a:rPr lang="en-US" altLang="zh-CN" sz="2400" b="1" baseline="30000" dirty="0">
                    <a:latin typeface="微软雅黑" panose="020B0503020204020204" pitchFamily="34" charset="-122"/>
                    <a:ea typeface="微软雅黑" panose="020B0503020204020204" pitchFamily="34" charset="-122"/>
                    <a:cs typeface="微软雅黑" panose="020B0503020204020204" pitchFamily="34" charset="-122"/>
                  </a:rPr>
                  <a:t>2</a:t>
                </a:r>
                <a:endParaRPr lang="zh-CN" altLang="zh-CN" sz="2400" b="1" baseline="30000" dirty="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14" name="Text Box 4"/>
              <p:cNvSpPr txBox="1">
                <a:spLocks noRot="1" noChangeAspect="1" noMove="1" noResize="1" noEditPoints="1" noAdjustHandles="1" noChangeArrowheads="1" noChangeShapeType="1" noTextEdit="1"/>
              </p:cNvSpPr>
              <p:nvPr/>
            </p:nvSpPr>
            <p:spPr bwMode="auto">
              <a:xfrm>
                <a:off x="8100370" y="3259253"/>
                <a:ext cx="1322387" cy="538163"/>
              </a:xfrm>
              <a:prstGeom prst="rect">
                <a:avLst/>
              </a:prstGeom>
              <a:blipFill rotWithShape="1">
                <a:blip r:embed="rId4"/>
                <a:stretch>
                  <a:fillRect l="-23" t="-10582" r="47" b="22"/>
                </a:stretch>
              </a:blipFill>
              <a:ln w="19050">
                <a:noFill/>
                <a:miter lim="800000"/>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Text Box 4"/>
              <p:cNvSpPr txBox="1">
                <a:spLocks noChangeArrowheads="1"/>
              </p:cNvSpPr>
              <p:nvPr/>
            </p:nvSpPr>
            <p:spPr bwMode="auto">
              <a:xfrm>
                <a:off x="7920030" y="4196993"/>
                <a:ext cx="1682073" cy="538163"/>
              </a:xfrm>
              <a:prstGeom prst="rect">
                <a:avLst/>
              </a:prstGeom>
              <a:noFill/>
              <a:ln w="19050">
                <a:noFill/>
                <a:miter lim="800000"/>
              </a:ln>
            </p:spPr>
            <p:txBody>
              <a:bodyPr wrap="none"/>
              <a:p>
                <a:pPr algn="ct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S=</a:t>
                </a:r>
                <a14:m>
                  <m:oMath xmlns:m="http://schemas.openxmlformats.org/officeDocument/2006/math">
                    <m:r>
                      <a:rPr lang="zh-CN" altLang="en-US" sz="2400" b="1" i="1">
                        <a:latin typeface="Cambria Math" panose="02040503050406030204" pitchFamily="18" charset="0"/>
                        <a:ea typeface="MS Mincho" panose="02020609040205080304" charset="-128"/>
                        <a:cs typeface="Cambria Math" panose="02040503050406030204" pitchFamily="18" charset="0"/>
                      </a:rPr>
                      <m:t>𝝅</m:t>
                    </m:r>
                    <m:r>
                      <m:rPr>
                        <m:nor/>
                      </m:rPr>
                      <a:rPr lang="en-US" altLang="zh-CN" sz="2400" b="1" dirty="0">
                        <a:latin typeface="Cambria Math" panose="02040503050406030204" pitchFamily="18" charset="0"/>
                        <a:ea typeface="微软雅黑" panose="020B0503020204020204" pitchFamily="34" charset="-122"/>
                        <a:cs typeface="Cambria Math" panose="02040503050406030204" pitchFamily="18" charset="0"/>
                      </a:rPr>
                      <m:t>r</m:t>
                    </m:r>
                    <m:r>
                      <m:rPr>
                        <m:nor/>
                      </m:rPr>
                      <a:rPr lang="en-US" altLang="zh-CN" sz="2400" b="1" baseline="30000" dirty="0">
                        <a:latin typeface="Cambria Math" panose="02040503050406030204" pitchFamily="18" charset="0"/>
                        <a:ea typeface="MS Mincho" panose="02020609040205080304" charset="-128"/>
                        <a:cs typeface="Cambria Math" panose="02040503050406030204" pitchFamily="18" charset="0"/>
                      </a:rPr>
                      <m:t>2</m:t>
                    </m:r>
                    <m:r>
                      <m:rPr>
                        <m:nor/>
                      </m:rPr>
                      <a:rPr lang="en-US" altLang="zh-CN" sz="2400" b="1" dirty="0">
                        <a:latin typeface="Cambria Math" panose="02040503050406030204" pitchFamily="18" charset="0"/>
                        <a:ea typeface="MS Mincho" panose="02020609040205080304" charset="-128"/>
                        <a:cs typeface="Cambria Math" panose="02040503050406030204" pitchFamily="18" charset="0"/>
                      </a:rPr>
                      <m:t>−</m:t>
                    </m:r>
                    <m:r>
                      <a:rPr lang="zh-CN" altLang="en-US" sz="2400" b="1" i="1" smtClean="0">
                        <a:latin typeface="Cambria Math" panose="02040503050406030204" pitchFamily="18" charset="0"/>
                        <a:ea typeface="MS Mincho" panose="02020609040205080304" charset="-128"/>
                        <a:cs typeface="Cambria Math" panose="02040503050406030204" pitchFamily="18" charset="0"/>
                      </a:rPr>
                      <m:t>𝝅</m:t>
                    </m:r>
                  </m:oMath>
                </a14:m>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r</a:t>
                </a:r>
                <a:r>
                  <a:rPr lang="en-US" altLang="zh-CN" sz="2400" b="1" baseline="30000" dirty="0">
                    <a:latin typeface="微软雅黑" panose="020B0503020204020204" pitchFamily="34" charset="-122"/>
                    <a:ea typeface="微软雅黑" panose="020B0503020204020204" pitchFamily="34" charset="-122"/>
                    <a:cs typeface="微软雅黑" panose="020B0503020204020204" pitchFamily="34" charset="-122"/>
                  </a:rPr>
                  <a:t>2</a:t>
                </a:r>
                <a:endParaRPr lang="zh-CN" altLang="zh-CN" sz="2400" b="1" baseline="30000" dirty="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15" name="Text Box 4"/>
              <p:cNvSpPr txBox="1">
                <a:spLocks noRot="1" noChangeAspect="1" noMove="1" noResize="1" noEditPoints="1" noAdjustHandles="1" noChangeArrowheads="1" noChangeShapeType="1" noTextEdit="1"/>
              </p:cNvSpPr>
              <p:nvPr/>
            </p:nvSpPr>
            <p:spPr bwMode="auto">
              <a:xfrm>
                <a:off x="7920030" y="4196993"/>
                <a:ext cx="1682073" cy="538163"/>
              </a:xfrm>
              <a:prstGeom prst="rect">
                <a:avLst/>
              </a:prstGeom>
              <a:blipFill rotWithShape="1">
                <a:blip r:embed="rId5"/>
                <a:stretch>
                  <a:fillRect l="-18" t="-10553" r="-2929" b="111"/>
                </a:stretch>
              </a:blipFill>
              <a:ln w="19050">
                <a:noFill/>
                <a:miter lim="800000"/>
              </a:ln>
            </p:spPr>
            <p:txBody>
              <a:bodyPr/>
              <a:lstStyle/>
              <a:p>
                <a:r>
                  <a:rPr lang="zh-CN" altLang="en-US">
                    <a:noFill/>
                  </a:rPr>
                  <a:t> </a:t>
                </a:r>
              </a:p>
            </p:txBody>
          </p:sp>
        </mc:Fallback>
      </mc:AlternateContent>
      <p:sp>
        <p:nvSpPr>
          <p:cNvPr id="33" name="Text Box 10"/>
          <p:cNvSpPr txBox="1">
            <a:spLocks noChangeArrowheads="1"/>
          </p:cNvSpPr>
          <p:nvPr/>
        </p:nvSpPr>
        <p:spPr bwMode="auto">
          <a:xfrm>
            <a:off x="2801640" y="3159811"/>
            <a:ext cx="791468" cy="538163"/>
          </a:xfrm>
          <a:prstGeom prst="rect">
            <a:avLst/>
          </a:prstGeom>
          <a:noFill/>
          <a:ln w="19050">
            <a:noFill/>
            <a:miter lim="800000"/>
          </a:ln>
        </p:spPr>
        <p:txBody>
          <a:bodyPr wrap="none"/>
          <a:p>
            <a:pPr algn="ctr" eaLnBrk="1" hangingPunct="1"/>
            <a:r>
              <a:rPr lang="zh-CN" altLang="zh-CN" sz="2400">
                <a:latin typeface="微软雅黑" panose="020B0503020204020204" pitchFamily="34" charset="-122"/>
                <a:ea typeface="微软雅黑" panose="020B0503020204020204" pitchFamily="34" charset="-122"/>
              </a:rPr>
              <a:t>圆</a:t>
            </a:r>
            <a:endParaRPr lang="zh-CN"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4" name="组合 43"/>
          <p:cNvGrpSpPr/>
          <p:nvPr/>
        </p:nvGrpSpPr>
        <p:grpSpPr>
          <a:xfrm>
            <a:off x="1343660" y="2988310"/>
            <a:ext cx="2016760" cy="709930"/>
            <a:chOff x="2324" y="4706"/>
            <a:chExt cx="3176" cy="1118"/>
          </a:xfrm>
        </p:grpSpPr>
        <p:grpSp>
          <p:nvGrpSpPr>
            <p:cNvPr id="38" name="组合 37"/>
            <p:cNvGrpSpPr/>
            <p:nvPr/>
          </p:nvGrpSpPr>
          <p:grpSpPr>
            <a:xfrm>
              <a:off x="2578" y="4706"/>
              <a:ext cx="2744" cy="1118"/>
              <a:chOff x="1679" y="4601"/>
              <a:chExt cx="14558" cy="4426"/>
            </a:xfrm>
            <a:effectLst>
              <a:outerShdw blurRad="76200" dir="13500000" sy="23000" kx="1200000" algn="br" rotWithShape="0">
                <a:prstClr val="black">
                  <a:alpha val="20000"/>
                </a:prstClr>
              </a:outerShdw>
            </a:effectLst>
          </p:grpSpPr>
          <p:sp>
            <p:nvSpPr>
              <p:cNvPr id="39" name="圆角矩形 38"/>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Rectangle 1037"/>
            <p:cNvSpPr>
              <a:spLocks noChangeArrowheads="1"/>
            </p:cNvSpPr>
            <p:nvPr/>
          </p:nvSpPr>
          <p:spPr bwMode="auto">
            <a:xfrm>
              <a:off x="2324" y="4794"/>
              <a:ext cx="3176" cy="907"/>
            </a:xfrm>
            <a:prstGeom prst="rect">
              <a:avLst/>
            </a:prstGeom>
            <a:noFill/>
            <a:ln w="9525">
              <a:noFill/>
              <a:miter lim="800000"/>
            </a:ln>
            <a:effectLst>
              <a:softEdge rad="127000"/>
            </a:effectLst>
          </p:spPr>
          <p:txBody>
            <a:bodyPr anchor="ctr"/>
            <a:lstStyle/>
            <a:p>
              <a:pPr algn="ctr"/>
              <a:r>
                <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rPr>
                <a:t>圆的认识</a:t>
              </a:r>
              <a:endPar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endParaRPr>
            </a:p>
          </p:txBody>
        </p:sp>
      </p:grpSp>
      <p:sp>
        <p:nvSpPr>
          <p:cNvPr id="40" name="KSO_Shape"/>
          <p:cNvSpPr/>
          <p:nvPr/>
        </p:nvSpPr>
        <p:spPr bwMode="auto">
          <a:xfrm flipH="1">
            <a:off x="7128219" y="4487443"/>
            <a:ext cx="80392" cy="1292308"/>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no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206240" y="771525"/>
            <a:ext cx="4624070" cy="699770"/>
            <a:chOff x="6624" y="1215"/>
            <a:chExt cx="7282" cy="1102"/>
          </a:xfrm>
        </p:grpSpPr>
        <p:sp>
          <p:nvSpPr>
            <p:cNvPr id="7" name="圆角矩形 6"/>
            <p:cNvSpPr/>
            <p:nvPr/>
          </p:nvSpPr>
          <p:spPr>
            <a:xfrm>
              <a:off x="6624" y="1215"/>
              <a:ext cx="7283"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Rectangle 1032"/>
            <p:cNvSpPr>
              <a:spLocks noChangeArrowheads="1"/>
            </p:cNvSpPr>
            <p:nvPr/>
          </p:nvSpPr>
          <p:spPr bwMode="auto">
            <a:xfrm>
              <a:off x="6994" y="1373"/>
              <a:ext cx="6081" cy="725"/>
            </a:xfrm>
            <a:prstGeom prst="rect">
              <a:avLst/>
            </a:prstGeom>
            <a:noFill/>
            <a:ln w="9525">
              <a:noFill/>
              <a:miter lim="800000"/>
            </a:ln>
            <a:effectLst>
              <a:softEdge rad="127000"/>
            </a:effectLst>
          </p:spPr>
          <p:txBody>
            <a:bodyPr wrap="none" anchor="ctr">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圆心</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O</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确定圆的位置</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sp>
          <p:nvSpPr>
            <p:cNvPr id="3" name="右箭头 2"/>
            <p:cNvSpPr/>
            <p:nvPr/>
          </p:nvSpPr>
          <p:spPr>
            <a:xfrm>
              <a:off x="9016" y="1493"/>
              <a:ext cx="582" cy="55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 name="组合 4"/>
          <p:cNvGrpSpPr/>
          <p:nvPr/>
        </p:nvGrpSpPr>
        <p:grpSpPr>
          <a:xfrm>
            <a:off x="4189730" y="1734185"/>
            <a:ext cx="4624705" cy="699770"/>
            <a:chOff x="6494" y="1140"/>
            <a:chExt cx="7283" cy="1102"/>
          </a:xfrm>
        </p:grpSpPr>
        <p:sp>
          <p:nvSpPr>
            <p:cNvPr id="9" name="圆角矩形 8"/>
            <p:cNvSpPr/>
            <p:nvPr/>
          </p:nvSpPr>
          <p:spPr>
            <a:xfrm>
              <a:off x="6494" y="1140"/>
              <a:ext cx="7283" cy="1102"/>
            </a:xfrm>
            <a:prstGeom prst="roundRect">
              <a:avLst/>
            </a:prstGeom>
            <a:solidFill>
              <a:schemeClr val="accent3">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Rectangle 1032"/>
            <p:cNvSpPr>
              <a:spLocks noChangeArrowheads="1"/>
            </p:cNvSpPr>
            <p:nvPr/>
          </p:nvSpPr>
          <p:spPr bwMode="auto">
            <a:xfrm>
              <a:off x="6994" y="1373"/>
              <a:ext cx="5873" cy="725"/>
            </a:xfrm>
            <a:prstGeom prst="rect">
              <a:avLst/>
            </a:prstGeom>
            <a:noFill/>
            <a:ln w="9525">
              <a:noFill/>
              <a:miter lim="800000"/>
            </a:ln>
            <a:effectLst>
              <a:softEdge rad="127000"/>
            </a:effectLst>
          </p:spPr>
          <p:txBody>
            <a:bodyPr wrap="none" anchor="ctr">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半径</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r</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确定圆的大小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sp>
          <p:nvSpPr>
            <p:cNvPr id="11" name="右箭头 10"/>
            <p:cNvSpPr/>
            <p:nvPr/>
          </p:nvSpPr>
          <p:spPr>
            <a:xfrm>
              <a:off x="9016" y="1493"/>
              <a:ext cx="582" cy="55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 name="组合 12"/>
          <p:cNvGrpSpPr/>
          <p:nvPr/>
        </p:nvGrpSpPr>
        <p:grpSpPr>
          <a:xfrm>
            <a:off x="4206240" y="2752725"/>
            <a:ext cx="1778000" cy="699770"/>
            <a:chOff x="6494" y="1140"/>
            <a:chExt cx="2800" cy="1102"/>
          </a:xfrm>
        </p:grpSpPr>
        <p:sp>
          <p:nvSpPr>
            <p:cNvPr id="14" name="圆角矩形 13"/>
            <p:cNvSpPr/>
            <p:nvPr/>
          </p:nvSpPr>
          <p:spPr>
            <a:xfrm>
              <a:off x="6494" y="1140"/>
              <a:ext cx="2800"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Rectangle 1032"/>
            <p:cNvSpPr>
              <a:spLocks noChangeArrowheads="1"/>
            </p:cNvSpPr>
            <p:nvPr/>
          </p:nvSpPr>
          <p:spPr bwMode="auto">
            <a:xfrm>
              <a:off x="6994" y="1373"/>
              <a:ext cx="1555" cy="725"/>
            </a:xfrm>
            <a:prstGeom prst="rect">
              <a:avLst/>
            </a:prstGeom>
            <a:noFill/>
            <a:ln w="9525">
              <a:noFill/>
              <a:miter lim="800000"/>
            </a:ln>
            <a:effectLst>
              <a:softEdge rad="127000"/>
            </a:effectLst>
          </p:spPr>
          <p:txBody>
            <a:bodyPr wrap="none" anchor="ctr">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直径</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d</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grpSp>
        <p:nvGrpSpPr>
          <p:cNvPr id="22" name="组合 21"/>
          <p:cNvGrpSpPr/>
          <p:nvPr/>
        </p:nvGrpSpPr>
        <p:grpSpPr>
          <a:xfrm>
            <a:off x="4189730" y="3827780"/>
            <a:ext cx="4833620" cy="699770"/>
            <a:chOff x="6494" y="1140"/>
            <a:chExt cx="7612" cy="1102"/>
          </a:xfrm>
        </p:grpSpPr>
        <p:sp>
          <p:nvSpPr>
            <p:cNvPr id="23" name="圆角矩形 22"/>
            <p:cNvSpPr/>
            <p:nvPr/>
          </p:nvSpPr>
          <p:spPr>
            <a:xfrm>
              <a:off x="6494" y="1140"/>
              <a:ext cx="7612" cy="1102"/>
            </a:xfrm>
            <a:prstGeom prst="roundRect">
              <a:avLst/>
            </a:prstGeom>
            <a:solidFill>
              <a:schemeClr val="accent5">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Rectangle 1032"/>
            <p:cNvSpPr>
              <a:spLocks noChangeArrowheads="1"/>
            </p:cNvSpPr>
            <p:nvPr/>
          </p:nvSpPr>
          <p:spPr bwMode="auto">
            <a:xfrm>
              <a:off x="6994" y="1323"/>
              <a:ext cx="6704" cy="725"/>
            </a:xfrm>
            <a:prstGeom prst="rect">
              <a:avLst/>
            </a:prstGeom>
            <a:noFill/>
            <a:ln w="9525">
              <a:noFill/>
              <a:miter lim="800000"/>
            </a:ln>
            <a:effectLst>
              <a:softEdge rad="127000"/>
            </a:effectLst>
          </p:spPr>
          <p:txBody>
            <a:bodyPr wrap="none" anchor="ctr">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轴对称图形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无数条对称轴</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sp>
          <p:nvSpPr>
            <p:cNvPr id="25" name="右箭头 24"/>
            <p:cNvSpPr/>
            <p:nvPr/>
          </p:nvSpPr>
          <p:spPr>
            <a:xfrm>
              <a:off x="9900" y="1418"/>
              <a:ext cx="582" cy="55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5" name="组合 34"/>
          <p:cNvGrpSpPr/>
          <p:nvPr/>
        </p:nvGrpSpPr>
        <p:grpSpPr>
          <a:xfrm>
            <a:off x="4206240" y="4895850"/>
            <a:ext cx="3931920" cy="1320800"/>
            <a:chOff x="5264" y="8059"/>
            <a:chExt cx="6192" cy="2080"/>
          </a:xfrm>
        </p:grpSpPr>
        <p:grpSp>
          <p:nvGrpSpPr>
            <p:cNvPr id="29" name="组合 28"/>
            <p:cNvGrpSpPr/>
            <p:nvPr/>
          </p:nvGrpSpPr>
          <p:grpSpPr>
            <a:xfrm>
              <a:off x="5264" y="8059"/>
              <a:ext cx="6192" cy="2080"/>
              <a:chOff x="7196" y="162"/>
              <a:chExt cx="6192" cy="2080"/>
            </a:xfrm>
          </p:grpSpPr>
          <p:sp>
            <p:nvSpPr>
              <p:cNvPr id="30" name="圆角矩形 29"/>
              <p:cNvSpPr/>
              <p:nvPr/>
            </p:nvSpPr>
            <p:spPr>
              <a:xfrm>
                <a:off x="7196" y="162"/>
                <a:ext cx="6192" cy="2080"/>
              </a:xfrm>
              <a:prstGeom prst="roundRect">
                <a:avLst/>
              </a:prstGeom>
              <a:solidFill>
                <a:srgbClr val="00B0F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Rectangle 1032"/>
              <p:cNvSpPr>
                <a:spLocks noChangeArrowheads="1"/>
              </p:cNvSpPr>
              <p:nvPr/>
            </p:nvSpPr>
            <p:spPr bwMode="auto">
              <a:xfrm>
                <a:off x="7661" y="884"/>
                <a:ext cx="2502" cy="725"/>
              </a:xfrm>
              <a:prstGeom prst="rect">
                <a:avLst/>
              </a:prstGeom>
              <a:noFill/>
              <a:ln w="9525">
                <a:noFill/>
                <a:miter lim="800000"/>
              </a:ln>
              <a:effectLst>
                <a:softEdge rad="127000"/>
              </a:effectLst>
            </p:spPr>
            <p:txBody>
              <a:bodyPr wrap="none" anchor="ctr">
                <a:spAutoFit/>
              </a:bodyPr>
              <a:p>
                <a:pPr algn="l"/>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r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与</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d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关系</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sp>
          <p:nvSpPr>
            <p:cNvPr id="28" name="矩形 17"/>
            <p:cNvSpPr>
              <a:spLocks noChangeArrowheads="1"/>
            </p:cNvSpPr>
            <p:nvPr/>
          </p:nvSpPr>
          <p:spPr bwMode="auto">
            <a:xfrm>
              <a:off x="8985" y="8235"/>
              <a:ext cx="2055" cy="725"/>
            </a:xfrm>
            <a:prstGeom prst="rect">
              <a:avLst/>
            </a:prstGeom>
            <a:noFill/>
            <a:ln w="9525">
              <a:noFill/>
              <a:miter lim="800000"/>
            </a:ln>
            <a:effectLst>
              <a:softEdge rad="127000"/>
            </a:effectLst>
          </p:spPr>
          <p:txBody>
            <a:bodyPr wrap="none">
              <a:spAutoFit/>
            </a:bodyPr>
            <a:lstStyle/>
            <a:p>
              <a:pPr>
                <a:spcBef>
                  <a:spcPct val="50000"/>
                </a:spcBef>
              </a:pP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r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d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endParaRPr>
            </a:p>
          </p:txBody>
        </p:sp>
        <p:sp>
          <p:nvSpPr>
            <p:cNvPr id="34" name="矩形 23"/>
            <p:cNvSpPr>
              <a:spLocks noChangeArrowheads="1"/>
            </p:cNvSpPr>
            <p:nvPr/>
          </p:nvSpPr>
          <p:spPr bwMode="auto">
            <a:xfrm>
              <a:off x="8981" y="9182"/>
              <a:ext cx="2475" cy="725"/>
            </a:xfrm>
            <a:prstGeom prst="rect">
              <a:avLst/>
            </a:prstGeom>
            <a:noFill/>
            <a:ln w="9525">
              <a:noFill/>
              <a:miter lim="800000"/>
            </a:ln>
            <a:effectLst>
              <a:softEdge rad="127000"/>
            </a:effectLst>
          </p:spPr>
          <p:txBody>
            <a:bodyPr>
              <a:spAutoFit/>
            </a:bodyPr>
            <a:lstStyle/>
            <a:p>
              <a:pPr>
                <a:spcBef>
                  <a:spcPct val="50000"/>
                </a:spcBef>
              </a:pPr>
              <a:r>
                <a:rPr lang="en-US" altLang="zh-CN" sz="2400" i="1" dirty="0">
                  <a:solidFill>
                    <a:schemeClr val="tx1"/>
                  </a:solidFill>
                  <a:latin typeface="微软雅黑" panose="020B0503020204020204" pitchFamily="34" charset="-122"/>
                  <a:ea typeface="微软雅黑" panose="020B0503020204020204" pitchFamily="34" charset="-122"/>
                  <a:sym typeface="Comic Sans MS" panose="030F0702030302020204" pitchFamily="66" charset="0"/>
                </a:rPr>
                <a:t>d </a:t>
              </a:r>
              <a:r>
                <a:rPr lang="en-US" altLang="zh-CN" sz="2400" dirty="0">
                  <a:solidFill>
                    <a:schemeClr val="tx1"/>
                  </a:solidFill>
                  <a:latin typeface="微软雅黑" panose="020B0503020204020204" pitchFamily="34" charset="-122"/>
                  <a:ea typeface="微软雅黑" panose="020B0503020204020204" pitchFamily="34" charset="-122"/>
                  <a:sym typeface="Comic Sans MS" panose="030F0702030302020204" pitchFamily="66" charset="0"/>
                </a:rPr>
                <a:t>=2</a:t>
              </a:r>
              <a:r>
                <a:rPr lang="en-US" altLang="zh-CN" sz="2400" i="1" dirty="0">
                  <a:solidFill>
                    <a:schemeClr val="tx1"/>
                  </a:solidFill>
                  <a:latin typeface="微软雅黑" panose="020B0503020204020204" pitchFamily="34" charset="-122"/>
                  <a:ea typeface="微软雅黑" panose="020B0503020204020204" pitchFamily="34" charset="-122"/>
                  <a:sym typeface="Comic Sans MS" panose="030F0702030302020204" pitchFamily="66" charset="0"/>
                </a:rPr>
                <a:t>r</a:t>
              </a:r>
              <a:endParaRPr lang="en-US" altLang="zh-CN" sz="2400" i="1" dirty="0">
                <a:solidFill>
                  <a:schemeClr val="tx1"/>
                </a:solidFill>
                <a:latin typeface="微软雅黑" panose="020B0503020204020204" pitchFamily="34" charset="-122"/>
                <a:ea typeface="微软雅黑" panose="020B0503020204020204" pitchFamily="34" charset="-122"/>
                <a:sym typeface="Comic Sans MS" panose="030F0702030302020204" pitchFamily="66" charset="0"/>
              </a:endParaRPr>
            </a:p>
          </p:txBody>
        </p:sp>
        <p:pic>
          <p:nvPicPr>
            <p:cNvPr id="33" name="图片 32" descr="360截图20220511205048110"/>
            <p:cNvPicPr>
              <a:picLocks noChangeAspect="1"/>
            </p:cNvPicPr>
            <p:nvPr/>
          </p:nvPicPr>
          <p:blipFill>
            <a:blip r:embed="rId2">
              <a:clrChange>
                <a:clrFrom>
                  <a:srgbClr val="FFFFFF">
                    <a:alpha val="100000"/>
                  </a:srgbClr>
                </a:clrFrom>
                <a:clrTo>
                  <a:srgbClr val="FFFFFF">
                    <a:alpha val="100000"/>
                    <a:alpha val="0"/>
                  </a:srgbClr>
                </a:clrTo>
              </a:clrChange>
            </a:blip>
            <a:srcRect r="53333"/>
            <a:stretch>
              <a:fillRect/>
            </a:stretch>
          </p:blipFill>
          <p:spPr>
            <a:xfrm>
              <a:off x="8220" y="8387"/>
              <a:ext cx="798" cy="1436"/>
            </a:xfrm>
            <a:prstGeom prst="rect">
              <a:avLst/>
            </a:prstGeom>
          </p:spPr>
        </p:pic>
      </p:grpSp>
      <p:sp>
        <p:nvSpPr>
          <p:cNvPr id="36" name="左大括号 35"/>
          <p:cNvSpPr/>
          <p:nvPr/>
        </p:nvSpPr>
        <p:spPr>
          <a:xfrm>
            <a:off x="3442018" y="1060768"/>
            <a:ext cx="612000" cy="4572000"/>
          </a:xfrm>
          <a:prstGeom prst="leftBrace">
            <a:avLst>
              <a:gd name="adj1" fmla="val 93348"/>
              <a:gd name="adj2" fmla="val 50000"/>
            </a:avLst>
          </a:prstGeom>
          <a:noFill/>
          <a:ln w="476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ppt_y</p:attrName>
                                        </p:attrNameLst>
                                      </p:cBhvr>
                                      <p:tavLst>
                                        <p:tav tm="0">
                                          <p:val>
                                            <p:strVal val="#ppt_y+#ppt_h*1.125000"/>
                                          </p:val>
                                        </p:tav>
                                        <p:tav tm="100000">
                                          <p:val>
                                            <p:strVal val="#ppt_y"/>
                                          </p:val>
                                        </p:tav>
                                      </p:tavLst>
                                    </p:anim>
                                    <p:animEffect transition="in" filter="wipe(up)">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p:tgtEl>
                                          <p:spTgt spid="22"/>
                                        </p:tgtEl>
                                        <p:attrNameLst>
                                          <p:attrName>ppt_y</p:attrName>
                                        </p:attrNameLst>
                                      </p:cBhvr>
                                      <p:tavLst>
                                        <p:tav tm="0">
                                          <p:val>
                                            <p:strVal val="#ppt_y+#ppt_h*1.125000"/>
                                          </p:val>
                                        </p:tav>
                                        <p:tav tm="100000">
                                          <p:val>
                                            <p:strVal val="#ppt_y"/>
                                          </p:val>
                                        </p:tav>
                                      </p:tavLst>
                                    </p:anim>
                                    <p:animEffect transition="in" filter="wipe(up)">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p:tgtEl>
                                          <p:spTgt spid="35"/>
                                        </p:tgtEl>
                                        <p:attrNameLst>
                                          <p:attrName>ppt_y</p:attrName>
                                        </p:attrNameLst>
                                      </p:cBhvr>
                                      <p:tavLst>
                                        <p:tav tm="0">
                                          <p:val>
                                            <p:strVal val="#ppt_y+#ppt_h*1.125000"/>
                                          </p:val>
                                        </p:tav>
                                        <p:tav tm="100000">
                                          <p:val>
                                            <p:strVal val="#ppt_y"/>
                                          </p:val>
                                        </p:tav>
                                      </p:tavLst>
                                    </p:anim>
                                    <p:animEffect transition="in" filter="wipe(up)">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0" name="KSO_Shape"/>
          <p:cNvSpPr/>
          <p:nvPr/>
        </p:nvSpPr>
        <p:spPr bwMode="auto">
          <a:xfrm flipH="1">
            <a:off x="6632919" y="4487443"/>
            <a:ext cx="80392" cy="1292308"/>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no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710940" y="771525"/>
            <a:ext cx="4624705" cy="699770"/>
            <a:chOff x="6624" y="1215"/>
            <a:chExt cx="7283" cy="1102"/>
          </a:xfrm>
        </p:grpSpPr>
        <p:sp>
          <p:nvSpPr>
            <p:cNvPr id="7" name="圆角矩形 6"/>
            <p:cNvSpPr/>
            <p:nvPr/>
          </p:nvSpPr>
          <p:spPr>
            <a:xfrm>
              <a:off x="6624" y="1215"/>
              <a:ext cx="7283"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Rectangle 1032"/>
            <p:cNvSpPr>
              <a:spLocks noChangeArrowheads="1"/>
            </p:cNvSpPr>
            <p:nvPr/>
          </p:nvSpPr>
          <p:spPr bwMode="auto">
            <a:xfrm>
              <a:off x="6994" y="1373"/>
              <a:ext cx="5568" cy="725"/>
            </a:xfrm>
            <a:prstGeom prst="rect">
              <a:avLst/>
            </a:prstGeom>
            <a:noFill/>
            <a:ln w="9525">
              <a:noFill/>
              <a:miter lim="800000"/>
            </a:ln>
            <a:effectLst>
              <a:softEdge rad="127000"/>
            </a:effectLst>
          </p:spPr>
          <p:txBody>
            <a:bodyPr wrap="none" anchor="ctr">
              <a:spAutoFit/>
            </a:bodyPr>
            <a:lstStyle/>
            <a:p>
              <a:pPr algn="l"/>
              <a:r>
                <a:rPr lang="zh-CN" altLang="en-US" sz="2400" dirty="0">
                  <a:latin typeface="微软雅黑" panose="020B0503020204020204" pitchFamily="34" charset="-122"/>
                  <a:ea typeface="微软雅黑" panose="020B0503020204020204" pitchFamily="34" charset="-122"/>
                  <a:sym typeface="华文行楷" panose="02010800040101010101" pitchFamily="2" charset="-122"/>
                </a:rPr>
                <a:t>围绕圆</a:t>
              </a:r>
              <a:r>
                <a:rPr lang="zh-CN" altLang="en-US" sz="2400" dirty="0">
                  <a:solidFill>
                    <a:srgbClr val="000000"/>
                  </a:solidFill>
                  <a:latin typeface="微软雅黑" panose="020B0503020204020204" pitchFamily="34" charset="-122"/>
                  <a:ea typeface="微软雅黑" panose="020B0503020204020204" pitchFamily="34" charset="-122"/>
                  <a:sym typeface="华文行楷" panose="02010800040101010101" pitchFamily="2" charset="-122"/>
                </a:rPr>
                <a:t>一周</a:t>
              </a:r>
              <a:r>
                <a:rPr lang="zh-CN" altLang="en-US" sz="2400" dirty="0">
                  <a:latin typeface="微软雅黑" panose="020B0503020204020204" pitchFamily="34" charset="-122"/>
                  <a:ea typeface="微软雅黑" panose="020B0503020204020204" pitchFamily="34" charset="-122"/>
                  <a:sym typeface="华文行楷" panose="02010800040101010101" pitchFamily="2" charset="-122"/>
                </a:rPr>
                <a:t>的</a:t>
              </a:r>
              <a:r>
                <a:rPr lang="zh-CN" altLang="en-US" sz="2400" dirty="0">
                  <a:solidFill>
                    <a:srgbClr val="000000"/>
                  </a:solidFill>
                  <a:latin typeface="微软雅黑" panose="020B0503020204020204" pitchFamily="34" charset="-122"/>
                  <a:ea typeface="微软雅黑" panose="020B0503020204020204" pitchFamily="34" charset="-122"/>
                  <a:sym typeface="华文行楷" panose="02010800040101010101" pitchFamily="2" charset="-122"/>
                </a:rPr>
                <a:t>曲线</a:t>
              </a:r>
              <a:r>
                <a:rPr lang="zh-CN" altLang="en-US" sz="2400" dirty="0">
                  <a:latin typeface="微软雅黑" panose="020B0503020204020204" pitchFamily="34" charset="-122"/>
                  <a:ea typeface="微软雅黑" panose="020B0503020204020204" pitchFamily="34" charset="-122"/>
                  <a:sym typeface="华文行楷" panose="02010800040101010101" pitchFamily="2" charset="-122"/>
                </a:rPr>
                <a:t>的长度</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grpSp>
        <p:nvGrpSpPr>
          <p:cNvPr id="6" name="组合 5"/>
          <p:cNvGrpSpPr/>
          <p:nvPr/>
        </p:nvGrpSpPr>
        <p:grpSpPr>
          <a:xfrm>
            <a:off x="6087745" y="1798955"/>
            <a:ext cx="3535680" cy="699770"/>
            <a:chOff x="6494" y="1140"/>
            <a:chExt cx="5568" cy="1102"/>
          </a:xfrm>
        </p:grpSpPr>
        <p:sp>
          <p:nvSpPr>
            <p:cNvPr id="9" name="圆角矩形 8"/>
            <p:cNvSpPr/>
            <p:nvPr/>
          </p:nvSpPr>
          <p:spPr>
            <a:xfrm>
              <a:off x="6494" y="1140"/>
              <a:ext cx="5568" cy="1102"/>
            </a:xfrm>
            <a:prstGeom prst="roundRect">
              <a:avLst/>
            </a:prstGeom>
            <a:solidFill>
              <a:schemeClr val="accent3">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Rectangle 1032"/>
            <p:cNvSpPr>
              <a:spLocks noChangeArrowheads="1"/>
            </p:cNvSpPr>
            <p:nvPr/>
          </p:nvSpPr>
          <p:spPr bwMode="auto">
            <a:xfrm>
              <a:off x="6905" y="1373"/>
              <a:ext cx="4774" cy="725"/>
            </a:xfrm>
            <a:prstGeom prst="rect">
              <a:avLst/>
            </a:prstGeom>
            <a:noFill/>
            <a:ln w="9525">
              <a:noFill/>
              <a:miter lim="800000"/>
            </a:ln>
            <a:effectLst>
              <a:softEdge rad="127000"/>
            </a:effectLst>
          </p:spPr>
          <p:txBody>
            <a:bodyPr wrap="none" anchor="ctr">
              <a:spAutoFit/>
            </a:bodyPr>
            <a:p>
              <a:pPr algn="ct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周长与直径的商 </a:t>
              </a:r>
              <a:r>
                <a:rPr lang="en-US" altLang="zh-CN" sz="2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C÷d</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grpSp>
        <p:nvGrpSpPr>
          <p:cNvPr id="13" name="组合 12"/>
          <p:cNvGrpSpPr/>
          <p:nvPr/>
        </p:nvGrpSpPr>
        <p:grpSpPr>
          <a:xfrm>
            <a:off x="3688715" y="2435860"/>
            <a:ext cx="1778000" cy="699770"/>
            <a:chOff x="6494" y="1140"/>
            <a:chExt cx="2800" cy="1102"/>
          </a:xfrm>
        </p:grpSpPr>
        <p:sp>
          <p:nvSpPr>
            <p:cNvPr id="14" name="圆角矩形 13"/>
            <p:cNvSpPr/>
            <p:nvPr/>
          </p:nvSpPr>
          <p:spPr>
            <a:xfrm>
              <a:off x="6494" y="1140"/>
              <a:ext cx="2800"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Rectangle 1032"/>
            <p:cNvSpPr>
              <a:spLocks noChangeArrowheads="1"/>
            </p:cNvSpPr>
            <p:nvPr/>
          </p:nvSpPr>
          <p:spPr bwMode="auto">
            <a:xfrm>
              <a:off x="6994" y="1373"/>
              <a:ext cx="1728" cy="725"/>
            </a:xfrm>
            <a:prstGeom prst="rect">
              <a:avLst/>
            </a:prstGeom>
            <a:noFill/>
            <a:ln w="9525">
              <a:noFill/>
              <a:miter lim="800000"/>
            </a:ln>
            <a:effectLst>
              <a:softEdge rad="127000"/>
            </a:effectLst>
          </p:spPr>
          <p:txBody>
            <a:bodyPr wrap="none" anchor="ctr">
              <a:spAutoFit/>
            </a:bodyPr>
            <a:p>
              <a:pPr algn="l"/>
              <a:r>
                <a:rPr lang="zh-CN" altLang="en-US" sz="2400" dirty="0">
                  <a:latin typeface="微软雅黑" panose="020B0503020204020204" pitchFamily="34" charset="-122"/>
                  <a:ea typeface="微软雅黑" panose="020B0503020204020204" pitchFamily="34" charset="-122"/>
                  <a:sym typeface="华文行楷" panose="02010800040101010101" pitchFamily="2" charset="-122"/>
                </a:rPr>
                <a:t>圆周率</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grpSp>
        <p:nvGrpSpPr>
          <p:cNvPr id="22" name="组合 21"/>
          <p:cNvGrpSpPr/>
          <p:nvPr/>
        </p:nvGrpSpPr>
        <p:grpSpPr>
          <a:xfrm>
            <a:off x="3753485" y="5080000"/>
            <a:ext cx="1407795" cy="699770"/>
            <a:chOff x="6494" y="1140"/>
            <a:chExt cx="2217" cy="1102"/>
          </a:xfrm>
        </p:grpSpPr>
        <p:sp>
          <p:nvSpPr>
            <p:cNvPr id="23" name="圆角矩形 22"/>
            <p:cNvSpPr/>
            <p:nvPr/>
          </p:nvSpPr>
          <p:spPr>
            <a:xfrm>
              <a:off x="6494" y="1140"/>
              <a:ext cx="2217" cy="1102"/>
            </a:xfrm>
            <a:prstGeom prst="roundRect">
              <a:avLst/>
            </a:prstGeom>
            <a:solidFill>
              <a:schemeClr val="accent5">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Rectangle 1032"/>
            <p:cNvSpPr>
              <a:spLocks noChangeArrowheads="1"/>
            </p:cNvSpPr>
            <p:nvPr/>
          </p:nvSpPr>
          <p:spPr bwMode="auto">
            <a:xfrm>
              <a:off x="6994" y="1323"/>
              <a:ext cx="1248" cy="725"/>
            </a:xfrm>
            <a:prstGeom prst="rect">
              <a:avLst/>
            </a:prstGeom>
            <a:noFill/>
            <a:ln w="9525">
              <a:noFill/>
              <a:miter lim="800000"/>
            </a:ln>
            <a:effectLst>
              <a:softEdge rad="127000"/>
            </a:effectLst>
          </p:spPr>
          <p:txBody>
            <a:bodyPr wrap="none" anchor="ctr">
              <a:spAutoFit/>
            </a:bodyPr>
            <a:p>
              <a:pPr algn="l"/>
              <a:r>
                <a:rPr lang="zh-CN"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公式</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sp>
        <p:nvSpPr>
          <p:cNvPr id="36" name="左大括号 35"/>
          <p:cNvSpPr/>
          <p:nvPr/>
        </p:nvSpPr>
        <p:spPr>
          <a:xfrm>
            <a:off x="2946718" y="1060768"/>
            <a:ext cx="612000" cy="4572000"/>
          </a:xfrm>
          <a:prstGeom prst="leftBrace">
            <a:avLst>
              <a:gd name="adj1" fmla="val 93348"/>
              <a:gd name="adj2" fmla="val 50000"/>
            </a:avLst>
          </a:prstGeom>
          <a:noFill/>
          <a:ln w="476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44" name="组合 43"/>
          <p:cNvGrpSpPr/>
          <p:nvPr/>
        </p:nvGrpSpPr>
        <p:grpSpPr>
          <a:xfrm>
            <a:off x="848360" y="2988310"/>
            <a:ext cx="2016760" cy="709930"/>
            <a:chOff x="2324" y="4706"/>
            <a:chExt cx="3176" cy="1118"/>
          </a:xfrm>
        </p:grpSpPr>
        <p:grpSp>
          <p:nvGrpSpPr>
            <p:cNvPr id="38" name="组合 37"/>
            <p:cNvGrpSpPr/>
            <p:nvPr/>
          </p:nvGrpSpPr>
          <p:grpSpPr>
            <a:xfrm>
              <a:off x="2578" y="4706"/>
              <a:ext cx="2744" cy="1118"/>
              <a:chOff x="1679" y="4601"/>
              <a:chExt cx="14558" cy="4426"/>
            </a:xfrm>
            <a:effectLst>
              <a:outerShdw blurRad="76200" dir="13500000" sy="23000" kx="1200000" algn="br" rotWithShape="0">
                <a:prstClr val="black">
                  <a:alpha val="20000"/>
                </a:prstClr>
              </a:outerShdw>
            </a:effectLst>
          </p:grpSpPr>
          <p:sp>
            <p:nvSpPr>
              <p:cNvPr id="39" name="圆角矩形 38"/>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Rectangle 1037"/>
            <p:cNvSpPr>
              <a:spLocks noChangeArrowheads="1"/>
            </p:cNvSpPr>
            <p:nvPr/>
          </p:nvSpPr>
          <p:spPr bwMode="auto">
            <a:xfrm>
              <a:off x="2324" y="4794"/>
              <a:ext cx="3176" cy="907"/>
            </a:xfrm>
            <a:prstGeom prst="rect">
              <a:avLst/>
            </a:prstGeom>
            <a:noFill/>
            <a:ln w="9525">
              <a:noFill/>
              <a:miter lim="800000"/>
            </a:ln>
            <a:effectLst>
              <a:softEdge rad="127000"/>
            </a:effectLst>
          </p:spPr>
          <p:txBody>
            <a:bodyPr anchor="ctr"/>
            <a:p>
              <a:pPr algn="ctr"/>
              <a:r>
                <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rPr>
                <a:t>圆的周长</a:t>
              </a:r>
              <a:endPar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endParaRPr>
            </a:p>
          </p:txBody>
        </p:sp>
      </p:grpSp>
      <p:sp>
        <p:nvSpPr>
          <p:cNvPr id="12" name="左大括号 11"/>
          <p:cNvSpPr/>
          <p:nvPr/>
        </p:nvSpPr>
        <p:spPr>
          <a:xfrm>
            <a:off x="5617210" y="1976120"/>
            <a:ext cx="324000" cy="1805305"/>
          </a:xfrm>
          <a:prstGeom prst="leftBrace">
            <a:avLst>
              <a:gd name="adj1" fmla="val 93348"/>
              <a:gd name="adj2" fmla="val 50000"/>
            </a:avLst>
          </a:prstGeom>
          <a:noFill/>
          <a:ln w="476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15" name="组合 14"/>
          <p:cNvGrpSpPr/>
          <p:nvPr/>
        </p:nvGrpSpPr>
        <p:grpSpPr>
          <a:xfrm>
            <a:off x="6091555" y="2629535"/>
            <a:ext cx="5433060" cy="699770"/>
            <a:chOff x="6494" y="1140"/>
            <a:chExt cx="8556" cy="1102"/>
          </a:xfrm>
        </p:grpSpPr>
        <p:sp>
          <p:nvSpPr>
            <p:cNvPr id="18" name="圆角矩形 17"/>
            <p:cNvSpPr/>
            <p:nvPr/>
          </p:nvSpPr>
          <p:spPr>
            <a:xfrm>
              <a:off x="6494" y="1140"/>
              <a:ext cx="8556" cy="1102"/>
            </a:xfrm>
            <a:prstGeom prst="roundRect">
              <a:avLst/>
            </a:prstGeom>
            <a:solidFill>
              <a:schemeClr val="accent3">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Rectangle 1032"/>
            <p:cNvSpPr>
              <a:spLocks noChangeArrowheads="1"/>
            </p:cNvSpPr>
            <p:nvPr/>
          </p:nvSpPr>
          <p:spPr bwMode="auto">
            <a:xfrm>
              <a:off x="6744" y="1348"/>
              <a:ext cx="8061" cy="725"/>
            </a:xfrm>
            <a:prstGeom prst="rect">
              <a:avLst/>
            </a:prstGeom>
            <a:noFill/>
            <a:ln w="9525">
              <a:noFill/>
              <a:miter lim="800000"/>
            </a:ln>
            <a:effectLst>
              <a:softEdge rad="127000"/>
            </a:effectLst>
          </p:spPr>
          <p:txBody>
            <a:bodyPr wrap="none" anchor="ctr">
              <a:spAutoFit/>
            </a:bodyPr>
            <a:p>
              <a:pPr algn="ctr"/>
              <a:r>
                <a:rPr lang="zh-CN" altLang="en-US" sz="2400">
                  <a:latin typeface="微软雅黑" panose="020B0503020204020204" pitchFamily="34" charset="-122"/>
                  <a:ea typeface="微软雅黑" panose="020B0503020204020204" pitchFamily="34" charset="-122"/>
                  <a:sym typeface="宋体" panose="02010600030101010101" pitchFamily="2" charset="-122"/>
                </a:rPr>
                <a:t>无限</a:t>
              </a:r>
              <a:r>
                <a:rPr lang="zh-CN" altLang="en-US" sz="2400">
                  <a:solidFill>
                    <a:srgbClr val="000000"/>
                  </a:solidFill>
                  <a:latin typeface="微软雅黑" panose="020B0503020204020204" pitchFamily="34" charset="-122"/>
                  <a:ea typeface="微软雅黑" panose="020B0503020204020204" pitchFamily="34" charset="-122"/>
                  <a:sym typeface="宋体" panose="02010600030101010101" pitchFamily="2" charset="-122"/>
                </a:rPr>
                <a:t>不循环</a:t>
              </a:r>
              <a:r>
                <a:rPr lang="zh-CN" altLang="en-US" sz="2400">
                  <a:latin typeface="微软雅黑" panose="020B0503020204020204" pitchFamily="34" charset="-122"/>
                  <a:ea typeface="微软雅黑" panose="020B0503020204020204" pitchFamily="34" charset="-122"/>
                  <a:sym typeface="宋体" panose="02010600030101010101" pitchFamily="2" charset="-122"/>
                </a:rPr>
                <a:t>小数</a:t>
              </a:r>
              <a:r>
                <a:rPr lang="en-US" altLang="zh-CN" sz="2400">
                  <a:latin typeface="微软雅黑" panose="020B0503020204020204" pitchFamily="34" charset="-122"/>
                  <a:ea typeface="微软雅黑" panose="020B0503020204020204" pitchFamily="34" charset="-122"/>
                  <a:sym typeface="宋体" panose="02010600030101010101" pitchFamily="2" charset="-122"/>
                </a:rPr>
                <a:t>   </a:t>
              </a:r>
              <a:r>
                <a:rPr lang="en-US" altLang="zh-CN" sz="2400" dirty="0">
                  <a:latin typeface="微软雅黑" panose="020B0503020204020204" pitchFamily="34" charset="-122"/>
                  <a:ea typeface="微软雅黑" panose="020B0503020204020204" pitchFamily="34" charset="-122"/>
                  <a:sym typeface="Calibri" panose="020F0502020204030204" charset="0"/>
                </a:rPr>
                <a:t>3.1415926535……</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grpSp>
        <p:nvGrpSpPr>
          <p:cNvPr id="20" name="组合 19"/>
          <p:cNvGrpSpPr/>
          <p:nvPr/>
        </p:nvGrpSpPr>
        <p:grpSpPr>
          <a:xfrm>
            <a:off x="6104255" y="3444240"/>
            <a:ext cx="3535680" cy="699770"/>
            <a:chOff x="6494" y="1140"/>
            <a:chExt cx="5568" cy="1102"/>
          </a:xfrm>
        </p:grpSpPr>
        <p:sp>
          <p:nvSpPr>
            <p:cNvPr id="21" name="圆角矩形 20"/>
            <p:cNvSpPr/>
            <p:nvPr/>
          </p:nvSpPr>
          <p:spPr>
            <a:xfrm>
              <a:off x="6494" y="1140"/>
              <a:ext cx="5568" cy="1102"/>
            </a:xfrm>
            <a:prstGeom prst="roundRect">
              <a:avLst/>
            </a:prstGeom>
            <a:solidFill>
              <a:schemeClr val="accent3">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Rectangle 1032"/>
            <p:cNvSpPr>
              <a:spLocks noChangeArrowheads="1"/>
            </p:cNvSpPr>
            <p:nvPr/>
          </p:nvSpPr>
          <p:spPr bwMode="auto">
            <a:xfrm>
              <a:off x="7087" y="1373"/>
              <a:ext cx="4411" cy="725"/>
            </a:xfrm>
            <a:prstGeom prst="rect">
              <a:avLst/>
            </a:prstGeom>
            <a:noFill/>
            <a:ln w="9525">
              <a:noFill/>
              <a:miter lim="800000"/>
            </a:ln>
            <a:effectLst>
              <a:softEdge rad="127000"/>
            </a:effectLst>
          </p:spPr>
          <p:txBody>
            <a:bodyPr wrap="none" anchor="ctr">
              <a:spAutoFit/>
            </a:bodyPr>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通常</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取近似</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值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3.14</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sp>
        <p:nvSpPr>
          <p:cNvPr id="32" name="左大括号 31"/>
          <p:cNvSpPr/>
          <p:nvPr/>
        </p:nvSpPr>
        <p:spPr>
          <a:xfrm>
            <a:off x="5375910" y="4617720"/>
            <a:ext cx="324000" cy="1805305"/>
          </a:xfrm>
          <a:prstGeom prst="leftBrace">
            <a:avLst>
              <a:gd name="adj1" fmla="val 93348"/>
              <a:gd name="adj2" fmla="val 50000"/>
            </a:avLst>
          </a:prstGeom>
          <a:noFill/>
          <a:ln w="476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37" name="组合 36"/>
          <p:cNvGrpSpPr/>
          <p:nvPr/>
        </p:nvGrpSpPr>
        <p:grpSpPr>
          <a:xfrm>
            <a:off x="5784215" y="4512310"/>
            <a:ext cx="1778000" cy="699770"/>
            <a:chOff x="6494" y="1140"/>
            <a:chExt cx="2800" cy="1102"/>
          </a:xfrm>
        </p:grpSpPr>
        <p:sp>
          <p:nvSpPr>
            <p:cNvPr id="45" name="圆角矩形 44"/>
            <p:cNvSpPr/>
            <p:nvPr/>
          </p:nvSpPr>
          <p:spPr>
            <a:xfrm>
              <a:off x="6494" y="1140"/>
              <a:ext cx="2800" cy="1102"/>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mc:AlternateContent xmlns:mc="http://schemas.openxmlformats.org/markup-compatibility/2006">
          <mc:Choice xmlns:a14="http://schemas.microsoft.com/office/drawing/2010/main" Requires="a14">
            <p:sp>
              <p:nvSpPr>
                <p:cNvPr id="46" name="Rectangle 1032"/>
                <p:cNvSpPr>
                  <a:spLocks noChangeArrowheads="1"/>
                </p:cNvSpPr>
                <p:nvPr/>
              </p:nvSpPr>
              <p:spPr bwMode="auto">
                <a:xfrm>
                  <a:off x="6994" y="1373"/>
                  <a:ext cx="1767" cy="725"/>
                </a:xfrm>
                <a:prstGeom prst="rect">
                  <a:avLst/>
                </a:prstGeom>
                <a:noFill/>
                <a:ln w="9525">
                  <a:noFill/>
                  <a:miter lim="800000"/>
                </a:ln>
                <a:effectLst>
                  <a:softEdge rad="127000"/>
                </a:effectLst>
              </p:spPr>
              <p:txBody>
                <a:bodyPr wrap="none" anchor="ctr">
                  <a:spAutoFit/>
                </a:bodyPr>
                <a:p>
                  <a:pPr algn="l">
                    <a:spcBef>
                      <a:spcPct val="50000"/>
                    </a:spcBef>
                  </a:pP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C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a:t>
                  </a:r>
                  <a14:m>
                    <m:oMath xmlns:m="http://schemas.openxmlformats.org/officeDocument/2006/math">
                      <m:r>
                        <a:rPr lang="zh-CN" altLang="en-US" sz="2400" b="1" i="1">
                          <a:solidFill>
                            <a:schemeClr val="tx1"/>
                          </a:solidFill>
                          <a:latin typeface="Cambria Math" panose="02040503050406030204" pitchFamily="18" charset="0"/>
                          <a:ea typeface="MS Mincho" panose="02020609040205080304" charset="-128"/>
                          <a:cs typeface="Cambria Math" panose="02040503050406030204" pitchFamily="18" charset="0"/>
                        </a:rPr>
                        <m:t>𝝅</m:t>
                      </m:r>
                    </m:oMath>
                  </a14:m>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d</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mc:Choice>
          <mc:Fallback>
            <p:sp>
              <p:nvSpPr>
                <p:cNvPr id="46" name="Rectangle 1032"/>
                <p:cNvSpPr>
                  <a:spLocks noRot="1" noChangeAspect="1" noMove="1" noResize="1" noEditPoints="1" noAdjustHandles="1" noChangeArrowheads="1" noChangeShapeType="1" noTextEdit="1"/>
                </p:cNvSpPr>
                <p:nvPr/>
              </p:nvSpPr>
              <p:spPr bwMode="auto">
                <a:xfrm>
                  <a:off x="6994" y="1373"/>
                  <a:ext cx="1767" cy="725"/>
                </a:xfrm>
                <a:prstGeom prst="rect">
                  <a:avLst/>
                </a:prstGeom>
                <a:blipFill rotWithShape="1">
                  <a:blip r:embed="rId2"/>
                </a:blipFill>
                <a:ln w="9525">
                  <a:noFill/>
                  <a:miter lim="800000"/>
                </a:ln>
                <a:effectLst>
                  <a:softEdge rad="127000"/>
                </a:effectLst>
              </p:spPr>
              <p:txBody>
                <a:bodyPr/>
                <a:lstStyle/>
                <a:p>
                  <a:r>
                    <a:rPr lang="zh-CN" altLang="en-US">
                      <a:noFill/>
                    </a:rPr>
                    <a:t> </a:t>
                  </a:r>
                </a:p>
              </p:txBody>
            </p:sp>
          </mc:Fallback>
        </mc:AlternateContent>
      </p:grpSp>
      <p:grpSp>
        <p:nvGrpSpPr>
          <p:cNvPr id="47" name="组合 46"/>
          <p:cNvGrpSpPr/>
          <p:nvPr/>
        </p:nvGrpSpPr>
        <p:grpSpPr>
          <a:xfrm>
            <a:off x="8139430" y="4512310"/>
            <a:ext cx="1964055" cy="699770"/>
            <a:chOff x="6494" y="1140"/>
            <a:chExt cx="3093" cy="1102"/>
          </a:xfrm>
        </p:grpSpPr>
        <p:sp>
          <p:nvSpPr>
            <p:cNvPr id="48" name="圆角矩形 47"/>
            <p:cNvSpPr/>
            <p:nvPr/>
          </p:nvSpPr>
          <p:spPr>
            <a:xfrm>
              <a:off x="6494" y="1140"/>
              <a:ext cx="3093" cy="1102"/>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mc:AlternateContent xmlns:mc="http://schemas.openxmlformats.org/markup-compatibility/2006">
          <mc:Choice xmlns:a14="http://schemas.microsoft.com/office/drawing/2010/main" Requires="a14">
            <p:sp>
              <p:nvSpPr>
                <p:cNvPr id="49" name="Rectangle 1032"/>
                <p:cNvSpPr>
                  <a:spLocks noChangeArrowheads="1"/>
                </p:cNvSpPr>
                <p:nvPr/>
              </p:nvSpPr>
              <p:spPr bwMode="auto">
                <a:xfrm>
                  <a:off x="6994" y="1373"/>
                  <a:ext cx="2132" cy="725"/>
                </a:xfrm>
                <a:prstGeom prst="rect">
                  <a:avLst/>
                </a:prstGeom>
                <a:noFill/>
                <a:ln w="9525">
                  <a:noFill/>
                  <a:miter lim="800000"/>
                </a:ln>
                <a:effectLst>
                  <a:softEdge rad="127000"/>
                </a:effectLst>
              </p:spPr>
              <p:txBody>
                <a:bodyPr wrap="none" anchor="ctr">
                  <a:spAutoFit/>
                </a:bodyPr>
                <a:p>
                  <a:pPr algn="l">
                    <a:spcBef>
                      <a:spcPct val="50000"/>
                    </a:spcBef>
                  </a:pP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d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a:t>
                  </a: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C</a:t>
                  </a: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a:t>
                  </a:r>
                  <a14:m>
                    <m:oMath xmlns:m="http://schemas.openxmlformats.org/officeDocument/2006/math">
                      <m:r>
                        <a:rPr lang="zh-CN" altLang="en-US" sz="2400" b="1" i="1">
                          <a:solidFill>
                            <a:schemeClr val="tx1"/>
                          </a:solidFill>
                          <a:latin typeface="Cambria Math" panose="02040503050406030204" pitchFamily="18" charset="0"/>
                          <a:ea typeface="MS Mincho" panose="02020609040205080304" charset="-128"/>
                          <a:cs typeface="Cambria Math" panose="02040503050406030204" pitchFamily="18" charset="0"/>
                        </a:rPr>
                        <m:t>𝝅</m:t>
                      </m:r>
                    </m:oMath>
                  </a14:m>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mc:Choice>
          <mc:Fallback>
            <p:sp>
              <p:nvSpPr>
                <p:cNvPr id="49" name="Rectangle 1032"/>
                <p:cNvSpPr>
                  <a:spLocks noRot="1" noChangeAspect="1" noMove="1" noResize="1" noEditPoints="1" noAdjustHandles="1" noChangeArrowheads="1" noChangeShapeType="1" noTextEdit="1"/>
                </p:cNvSpPr>
                <p:nvPr/>
              </p:nvSpPr>
              <p:spPr bwMode="auto">
                <a:xfrm>
                  <a:off x="6994" y="1373"/>
                  <a:ext cx="2132" cy="725"/>
                </a:xfrm>
                <a:prstGeom prst="rect">
                  <a:avLst/>
                </a:prstGeom>
                <a:blipFill rotWithShape="1">
                  <a:blip r:embed="rId3"/>
                </a:blipFill>
                <a:ln w="9525">
                  <a:noFill/>
                  <a:miter lim="800000"/>
                </a:ln>
                <a:effectLst>
                  <a:softEdge rad="127000"/>
                </a:effectLst>
              </p:spPr>
              <p:txBody>
                <a:bodyPr/>
                <a:lstStyle/>
                <a:p>
                  <a:r>
                    <a:rPr lang="zh-CN" altLang="en-US">
                      <a:noFill/>
                    </a:rPr>
                    <a:t> </a:t>
                  </a:r>
                </a:p>
              </p:txBody>
            </p:sp>
          </mc:Fallback>
        </mc:AlternateContent>
      </p:grpSp>
      <p:grpSp>
        <p:nvGrpSpPr>
          <p:cNvPr id="50" name="组合 49"/>
          <p:cNvGrpSpPr/>
          <p:nvPr/>
        </p:nvGrpSpPr>
        <p:grpSpPr>
          <a:xfrm>
            <a:off x="5784215" y="5580380"/>
            <a:ext cx="1778000" cy="699770"/>
            <a:chOff x="6494" y="1140"/>
            <a:chExt cx="2800" cy="1102"/>
          </a:xfrm>
        </p:grpSpPr>
        <p:sp>
          <p:nvSpPr>
            <p:cNvPr id="51" name="圆角矩形 50"/>
            <p:cNvSpPr/>
            <p:nvPr/>
          </p:nvSpPr>
          <p:spPr>
            <a:xfrm>
              <a:off x="6494" y="1140"/>
              <a:ext cx="2800" cy="1102"/>
            </a:xfrm>
            <a:prstGeom prst="roundRect">
              <a:avLst/>
            </a:prstGeom>
            <a:solidFill>
              <a:srgbClr val="DF9CE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Rectangle 1032"/>
            <p:cNvSpPr>
              <a:spLocks noChangeArrowheads="1"/>
            </p:cNvSpPr>
            <p:nvPr/>
          </p:nvSpPr>
          <p:spPr bwMode="auto">
            <a:xfrm>
              <a:off x="6994" y="1373"/>
              <a:ext cx="1618" cy="725"/>
            </a:xfrm>
            <a:prstGeom prst="rect">
              <a:avLst/>
            </a:prstGeom>
            <a:noFill/>
            <a:ln w="9525">
              <a:noFill/>
              <a:miter lim="800000"/>
            </a:ln>
            <a:effectLst>
              <a:softEdge rad="127000"/>
            </a:effectLst>
          </p:spPr>
          <p:txBody>
            <a:bodyPr wrap="none" anchor="ctr">
              <a:spAutoFit/>
            </a:bodyPr>
            <a:p>
              <a:pPr algn="l">
                <a:spcBef>
                  <a:spcPct val="50000"/>
                </a:spcBef>
              </a:pP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C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a:t>
              </a: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2r</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grpSp>
        <p:nvGrpSpPr>
          <p:cNvPr id="53" name="组合 52"/>
          <p:cNvGrpSpPr/>
          <p:nvPr/>
        </p:nvGrpSpPr>
        <p:grpSpPr>
          <a:xfrm>
            <a:off x="8139430" y="5553710"/>
            <a:ext cx="2209800" cy="699770"/>
            <a:chOff x="6494" y="1140"/>
            <a:chExt cx="3480" cy="1102"/>
          </a:xfrm>
        </p:grpSpPr>
        <p:sp>
          <p:nvSpPr>
            <p:cNvPr id="54" name="圆角矩形 53"/>
            <p:cNvSpPr/>
            <p:nvPr/>
          </p:nvSpPr>
          <p:spPr>
            <a:xfrm>
              <a:off x="6494" y="1140"/>
              <a:ext cx="3480" cy="1102"/>
            </a:xfrm>
            <a:prstGeom prst="roundRect">
              <a:avLst/>
            </a:prstGeom>
            <a:solidFill>
              <a:srgbClr val="DF9CE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mc:AlternateContent xmlns:mc="http://schemas.openxmlformats.org/markup-compatibility/2006">
          <mc:Choice xmlns:a14="http://schemas.microsoft.com/office/drawing/2010/main" Requires="a14">
            <p:sp>
              <p:nvSpPr>
                <p:cNvPr id="55" name="Rectangle 1032"/>
                <p:cNvSpPr>
                  <a:spLocks noChangeArrowheads="1"/>
                </p:cNvSpPr>
                <p:nvPr/>
              </p:nvSpPr>
              <p:spPr bwMode="auto">
                <a:xfrm>
                  <a:off x="6994" y="1373"/>
                  <a:ext cx="2677" cy="725"/>
                </a:xfrm>
                <a:prstGeom prst="rect">
                  <a:avLst/>
                </a:prstGeom>
                <a:noFill/>
                <a:ln w="9525">
                  <a:noFill/>
                  <a:miter lim="800000"/>
                </a:ln>
                <a:effectLst>
                  <a:softEdge rad="127000"/>
                </a:effectLst>
              </p:spPr>
              <p:txBody>
                <a:bodyPr wrap="none" anchor="ctr">
                  <a:spAutoFit/>
                </a:bodyPr>
                <a:p>
                  <a:pPr algn="l">
                    <a:spcBef>
                      <a:spcPct val="50000"/>
                    </a:spcBef>
                  </a:pP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r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a:t>
                  </a: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C÷</a:t>
                  </a:r>
                  <a14:m>
                    <m:oMath xmlns:m="http://schemas.openxmlformats.org/officeDocument/2006/math">
                      <m:r>
                        <a:rPr lang="zh-CN" altLang="en-US" sz="2400" b="1" i="1">
                          <a:solidFill>
                            <a:schemeClr val="tx1"/>
                          </a:solidFill>
                          <a:latin typeface="Cambria Math" panose="02040503050406030204" pitchFamily="18" charset="0"/>
                          <a:ea typeface="MS Mincho" panose="02020609040205080304" charset="-128"/>
                          <a:cs typeface="Cambria Math" panose="02040503050406030204" pitchFamily="18" charset="0"/>
                        </a:rPr>
                        <m:t>𝝅</m:t>
                      </m:r>
                    </m:oMath>
                  </a14:m>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÷2</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mc:Choice>
          <mc:Fallback>
            <p:sp>
              <p:nvSpPr>
                <p:cNvPr id="55" name="Rectangle 1032"/>
                <p:cNvSpPr>
                  <a:spLocks noRot="1" noChangeAspect="1" noMove="1" noResize="1" noEditPoints="1" noAdjustHandles="1" noChangeArrowheads="1" noChangeShapeType="1" noTextEdit="1"/>
                </p:cNvSpPr>
                <p:nvPr/>
              </p:nvSpPr>
              <p:spPr bwMode="auto">
                <a:xfrm>
                  <a:off x="6994" y="1373"/>
                  <a:ext cx="2677" cy="725"/>
                </a:xfrm>
                <a:prstGeom prst="rect">
                  <a:avLst/>
                </a:prstGeom>
                <a:blipFill rotWithShape="1">
                  <a:blip r:embed="rId4"/>
                </a:blipFill>
                <a:ln w="9525">
                  <a:noFill/>
                  <a:miter lim="800000"/>
                </a:ln>
                <a:effectLst>
                  <a:softEdge rad="127000"/>
                </a:effectLst>
              </p:spPr>
              <p:txBody>
                <a:bodyPr/>
                <a:lstStyle/>
                <a:p>
                  <a:r>
                    <a:rPr lang="zh-CN" altLang="en-US">
                      <a:noFill/>
                    </a:rPr>
                    <a:t> </a:t>
                  </a:r>
                </a:p>
              </p:txBody>
            </p:sp>
          </mc:Fallback>
        </mc:AlternateContent>
      </p:grpSp>
      <p:sp>
        <p:nvSpPr>
          <p:cNvPr id="56" name="右箭头 55"/>
          <p:cNvSpPr/>
          <p:nvPr/>
        </p:nvSpPr>
        <p:spPr>
          <a:xfrm>
            <a:off x="7693025" y="4709160"/>
            <a:ext cx="369570" cy="354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右箭头 56"/>
          <p:cNvSpPr/>
          <p:nvPr/>
        </p:nvSpPr>
        <p:spPr>
          <a:xfrm>
            <a:off x="7692390" y="5802630"/>
            <a:ext cx="369570" cy="354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文本框 57"/>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ppt_y</p:attrName>
                                        </p:attrNameLst>
                                      </p:cBhvr>
                                      <p:tavLst>
                                        <p:tav tm="0">
                                          <p:val>
                                            <p:strVal val="#ppt_y+#ppt_h*1.125000"/>
                                          </p:val>
                                        </p:tav>
                                        <p:tav tm="100000">
                                          <p:val>
                                            <p:strVal val="#ppt_y"/>
                                          </p:val>
                                        </p:tav>
                                      </p:tavLst>
                                    </p:anim>
                                    <p:animEffect transition="in" filter="wipe(up)">
                                      <p:cBhvr>
                                        <p:cTn id="8" dur="500"/>
                                        <p:tgtEl>
                                          <p:spTgt spid="4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up)">
                                      <p:cBhvr>
                                        <p:cTn id="24" dur="500"/>
                                        <p:tgtEl>
                                          <p:spTgt spid="13"/>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ppt_y</p:attrName>
                                        </p:attrNameLst>
                                      </p:cBhvr>
                                      <p:tavLst>
                                        <p:tav tm="0">
                                          <p:val>
                                            <p:strVal val="#ppt_y+#ppt_h*1.125000"/>
                                          </p:val>
                                        </p:tav>
                                        <p:tav tm="100000">
                                          <p:val>
                                            <p:strVal val="#ppt_y"/>
                                          </p:val>
                                        </p:tav>
                                      </p:tavLst>
                                    </p:anim>
                                    <p:animEffect transition="in" filter="wipe(up)">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ppt_y</p:attrName>
                                        </p:attrNameLst>
                                      </p:cBhvr>
                                      <p:tavLst>
                                        <p:tav tm="0">
                                          <p:val>
                                            <p:strVal val="#ppt_y+#ppt_h*1.125000"/>
                                          </p:val>
                                        </p:tav>
                                        <p:tav tm="100000">
                                          <p:val>
                                            <p:strVal val="#ppt_y"/>
                                          </p:val>
                                        </p:tav>
                                      </p:tavLst>
                                    </p:anim>
                                    <p:animEffect transition="in" filter="wipe(up)">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p:tgtEl>
                                          <p:spTgt spid="22"/>
                                        </p:tgtEl>
                                        <p:attrNameLst>
                                          <p:attrName>ppt_y</p:attrName>
                                        </p:attrNameLst>
                                      </p:cBhvr>
                                      <p:tavLst>
                                        <p:tav tm="0">
                                          <p:val>
                                            <p:strVal val="#ppt_y+#ppt_h*1.125000"/>
                                          </p:val>
                                        </p:tav>
                                        <p:tav tm="100000">
                                          <p:val>
                                            <p:strVal val="#ppt_y"/>
                                          </p:val>
                                        </p:tav>
                                      </p:tavLst>
                                    </p:anim>
                                    <p:animEffect transition="in" filter="wipe(up)">
                                      <p:cBhvr>
                                        <p:cTn id="52" dur="500"/>
                                        <p:tgtEl>
                                          <p:spTgt spid="22"/>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p:tgtEl>
                                          <p:spTgt spid="37"/>
                                        </p:tgtEl>
                                        <p:attrNameLst>
                                          <p:attrName>ppt_y</p:attrName>
                                        </p:attrNameLst>
                                      </p:cBhvr>
                                      <p:tavLst>
                                        <p:tav tm="0">
                                          <p:val>
                                            <p:strVal val="#ppt_y+#ppt_h*1.125000"/>
                                          </p:val>
                                        </p:tav>
                                        <p:tav tm="100000">
                                          <p:val>
                                            <p:strVal val="#ppt_y"/>
                                          </p:val>
                                        </p:tav>
                                      </p:tavLst>
                                    </p:anim>
                                    <p:animEffect transition="in" filter="wipe(up)">
                                      <p:cBhvr>
                                        <p:cTn id="62" dur="500"/>
                                        <p:tgtEl>
                                          <p:spTgt spid="3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left)">
                                      <p:cBhvr>
                                        <p:cTn id="67" dur="500"/>
                                        <p:tgtEl>
                                          <p:spTgt spid="56"/>
                                        </p:tgtEl>
                                      </p:cBhvr>
                                    </p:animEffect>
                                  </p:childTnLst>
                                </p:cTn>
                              </p:par>
                            </p:childTnLst>
                          </p:cTn>
                        </p:par>
                        <p:par>
                          <p:cTn id="68" fill="hold">
                            <p:stCondLst>
                              <p:cond delay="500"/>
                            </p:stCondLst>
                            <p:childTnLst>
                              <p:par>
                                <p:cTn id="69" presetID="12" presetClass="entr" presetSubtype="4" fill="hold" nodeType="afterEffect">
                                  <p:stCondLst>
                                    <p:cond delay="0"/>
                                  </p:stCondLst>
                                  <p:childTnLst>
                                    <p:set>
                                      <p:cBhvr>
                                        <p:cTn id="70" dur="1" fill="hold">
                                          <p:stCondLst>
                                            <p:cond delay="0"/>
                                          </p:stCondLst>
                                        </p:cTn>
                                        <p:tgtEl>
                                          <p:spTgt spid="47"/>
                                        </p:tgtEl>
                                        <p:attrNameLst>
                                          <p:attrName>style.visibility</p:attrName>
                                        </p:attrNameLst>
                                      </p:cBhvr>
                                      <p:to>
                                        <p:strVal val="visible"/>
                                      </p:to>
                                    </p:set>
                                    <p:anim calcmode="lin" valueType="num">
                                      <p:cBhvr additive="base">
                                        <p:cTn id="71" dur="500"/>
                                        <p:tgtEl>
                                          <p:spTgt spid="47"/>
                                        </p:tgtEl>
                                        <p:attrNameLst>
                                          <p:attrName>ppt_y</p:attrName>
                                        </p:attrNameLst>
                                      </p:cBhvr>
                                      <p:tavLst>
                                        <p:tav tm="0">
                                          <p:val>
                                            <p:strVal val="#ppt_y+#ppt_h*1.125000"/>
                                          </p:val>
                                        </p:tav>
                                        <p:tav tm="100000">
                                          <p:val>
                                            <p:strVal val="#ppt_y"/>
                                          </p:val>
                                        </p:tav>
                                      </p:tavLst>
                                    </p:anim>
                                    <p:animEffect transition="in" filter="wipe(up)">
                                      <p:cBhvr>
                                        <p:cTn id="72" dur="500"/>
                                        <p:tgtEl>
                                          <p:spTgt spid="47"/>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nodeType="clickEffect">
                                  <p:stCondLst>
                                    <p:cond delay="0"/>
                                  </p:stCondLst>
                                  <p:childTnLst>
                                    <p:set>
                                      <p:cBhvr>
                                        <p:cTn id="76" dur="1" fill="hold">
                                          <p:stCondLst>
                                            <p:cond delay="0"/>
                                          </p:stCondLst>
                                        </p:cTn>
                                        <p:tgtEl>
                                          <p:spTgt spid="50"/>
                                        </p:tgtEl>
                                        <p:attrNameLst>
                                          <p:attrName>style.visibility</p:attrName>
                                        </p:attrNameLst>
                                      </p:cBhvr>
                                      <p:to>
                                        <p:strVal val="visible"/>
                                      </p:to>
                                    </p:set>
                                    <p:anim calcmode="lin" valueType="num">
                                      <p:cBhvr additive="base">
                                        <p:cTn id="77" dur="500"/>
                                        <p:tgtEl>
                                          <p:spTgt spid="50"/>
                                        </p:tgtEl>
                                        <p:attrNameLst>
                                          <p:attrName>ppt_y</p:attrName>
                                        </p:attrNameLst>
                                      </p:cBhvr>
                                      <p:tavLst>
                                        <p:tav tm="0">
                                          <p:val>
                                            <p:strVal val="#ppt_y+#ppt_h*1.125000"/>
                                          </p:val>
                                        </p:tav>
                                        <p:tav tm="100000">
                                          <p:val>
                                            <p:strVal val="#ppt_y"/>
                                          </p:val>
                                        </p:tav>
                                      </p:tavLst>
                                    </p:anim>
                                    <p:animEffect transition="in" filter="wipe(up)">
                                      <p:cBhvr>
                                        <p:cTn id="78" dur="500"/>
                                        <p:tgtEl>
                                          <p:spTgt spid="5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wipe(left)">
                                      <p:cBhvr>
                                        <p:cTn id="83" dur="500"/>
                                        <p:tgtEl>
                                          <p:spTgt spid="57"/>
                                        </p:tgtEl>
                                      </p:cBhvr>
                                    </p:animEffect>
                                  </p:childTnLst>
                                </p:cTn>
                              </p:par>
                            </p:childTnLst>
                          </p:cTn>
                        </p:par>
                        <p:par>
                          <p:cTn id="84" fill="hold">
                            <p:stCondLst>
                              <p:cond delay="500"/>
                            </p:stCondLst>
                            <p:childTnLst>
                              <p:par>
                                <p:cTn id="85" presetID="12" presetClass="entr" presetSubtype="4" fill="hold" nodeType="after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p:tgtEl>
                                          <p:spTgt spid="53"/>
                                        </p:tgtEl>
                                        <p:attrNameLst>
                                          <p:attrName>ppt_y</p:attrName>
                                        </p:attrNameLst>
                                      </p:cBhvr>
                                      <p:tavLst>
                                        <p:tav tm="0">
                                          <p:val>
                                            <p:strVal val="#ppt_y+#ppt_h*1.125000"/>
                                          </p:val>
                                        </p:tav>
                                        <p:tav tm="100000">
                                          <p:val>
                                            <p:strVal val="#ppt_y"/>
                                          </p:val>
                                        </p:tav>
                                      </p:tavLst>
                                    </p:anim>
                                    <p:animEffect transition="in" filter="wipe(up)">
                                      <p:cBhvr>
                                        <p:cTn id="8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12" grpId="0" bldLvl="0" animBg="1"/>
      <p:bldP spid="32" grpId="0" bldLvl="0" animBg="1"/>
      <p:bldP spid="56" grpId="0" animBg="1"/>
      <p:bldP spid="5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0" name="KSO_Shape"/>
          <p:cNvSpPr/>
          <p:nvPr/>
        </p:nvSpPr>
        <p:spPr bwMode="auto">
          <a:xfrm flipH="1">
            <a:off x="6632919" y="4487443"/>
            <a:ext cx="80392" cy="1292308"/>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no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710940" y="771525"/>
            <a:ext cx="3000375" cy="699770"/>
            <a:chOff x="6624" y="1215"/>
            <a:chExt cx="4725" cy="1102"/>
          </a:xfrm>
        </p:grpSpPr>
        <p:sp>
          <p:nvSpPr>
            <p:cNvPr id="7" name="圆角矩形 6"/>
            <p:cNvSpPr/>
            <p:nvPr/>
          </p:nvSpPr>
          <p:spPr>
            <a:xfrm>
              <a:off x="6624" y="1215"/>
              <a:ext cx="4725"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Rectangle 1032"/>
            <p:cNvSpPr>
              <a:spLocks noChangeArrowheads="1"/>
            </p:cNvSpPr>
            <p:nvPr/>
          </p:nvSpPr>
          <p:spPr bwMode="auto">
            <a:xfrm>
              <a:off x="6968" y="1373"/>
              <a:ext cx="4128" cy="725"/>
            </a:xfrm>
            <a:prstGeom prst="rect">
              <a:avLst/>
            </a:prstGeom>
            <a:noFill/>
            <a:ln w="9525">
              <a:noFill/>
              <a:miter lim="800000"/>
            </a:ln>
            <a:effectLst>
              <a:softEdge rad="127000"/>
            </a:effectLst>
          </p:spPr>
          <p:txBody>
            <a:bodyPr wrap="none" anchor="ctr">
              <a:spAutoFit/>
            </a:bodyPr>
            <a:lstStyle/>
            <a:p>
              <a:pPr algn="ctr"/>
              <a:r>
                <a:rPr lang="zh-CN" altLang="en-US" sz="2400" dirty="0">
                  <a:latin typeface="微软雅黑" panose="020B0503020204020204" pitchFamily="34" charset="-122"/>
                  <a:ea typeface="微软雅黑" panose="020B0503020204020204" pitchFamily="34" charset="-122"/>
                  <a:sym typeface="华文行楷" panose="02010800040101010101" pitchFamily="2" charset="-122"/>
                </a:rPr>
                <a:t>圆所占平面的大小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grpSp>
        <p:nvGrpSpPr>
          <p:cNvPr id="13" name="组合 12"/>
          <p:cNvGrpSpPr/>
          <p:nvPr/>
        </p:nvGrpSpPr>
        <p:grpSpPr>
          <a:xfrm>
            <a:off x="3640455" y="2856230"/>
            <a:ext cx="1438910" cy="699770"/>
            <a:chOff x="6494" y="1140"/>
            <a:chExt cx="2266" cy="1102"/>
          </a:xfrm>
        </p:grpSpPr>
        <p:sp>
          <p:nvSpPr>
            <p:cNvPr id="14" name="圆角矩形 13"/>
            <p:cNvSpPr/>
            <p:nvPr/>
          </p:nvSpPr>
          <p:spPr>
            <a:xfrm>
              <a:off x="6494" y="1140"/>
              <a:ext cx="2244"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Rectangle 1032"/>
            <p:cNvSpPr>
              <a:spLocks noChangeArrowheads="1"/>
            </p:cNvSpPr>
            <p:nvPr/>
          </p:nvSpPr>
          <p:spPr bwMode="auto">
            <a:xfrm>
              <a:off x="6552" y="1373"/>
              <a:ext cx="2208" cy="725"/>
            </a:xfrm>
            <a:prstGeom prst="rect">
              <a:avLst/>
            </a:prstGeom>
            <a:noFill/>
            <a:ln w="9525">
              <a:noFill/>
              <a:miter lim="800000"/>
            </a:ln>
            <a:effectLst>
              <a:softEdge rad="127000"/>
            </a:effectLst>
          </p:spPr>
          <p:txBody>
            <a:bodyPr wrap="none" anchor="ctr">
              <a:spAutoFit/>
            </a:bodyPr>
            <a:p>
              <a:pPr algn="l"/>
              <a:r>
                <a:rPr lang="zh-CN" altLang="en-US" sz="2400" dirty="0">
                  <a:latin typeface="微软雅黑" panose="020B0503020204020204" pitchFamily="34" charset="-122"/>
                  <a:ea typeface="微软雅黑" panose="020B0503020204020204" pitchFamily="34" charset="-122"/>
                  <a:sym typeface="华文行楷" panose="02010800040101010101" pitchFamily="2" charset="-122"/>
                </a:rPr>
                <a:t>公式推导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grpSp>
        <p:nvGrpSpPr>
          <p:cNvPr id="22" name="组合 21"/>
          <p:cNvGrpSpPr/>
          <p:nvPr/>
        </p:nvGrpSpPr>
        <p:grpSpPr>
          <a:xfrm>
            <a:off x="3753485" y="5080000"/>
            <a:ext cx="1407795" cy="699770"/>
            <a:chOff x="6494" y="1140"/>
            <a:chExt cx="2217" cy="1102"/>
          </a:xfrm>
        </p:grpSpPr>
        <p:sp>
          <p:nvSpPr>
            <p:cNvPr id="23" name="圆角矩形 22"/>
            <p:cNvSpPr/>
            <p:nvPr/>
          </p:nvSpPr>
          <p:spPr>
            <a:xfrm>
              <a:off x="6494" y="1140"/>
              <a:ext cx="2217" cy="1102"/>
            </a:xfrm>
            <a:prstGeom prst="roundRect">
              <a:avLst/>
            </a:prstGeom>
            <a:solidFill>
              <a:schemeClr val="accent5">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Rectangle 1032"/>
            <p:cNvSpPr>
              <a:spLocks noChangeArrowheads="1"/>
            </p:cNvSpPr>
            <p:nvPr/>
          </p:nvSpPr>
          <p:spPr bwMode="auto">
            <a:xfrm>
              <a:off x="6994" y="1323"/>
              <a:ext cx="1248" cy="725"/>
            </a:xfrm>
            <a:prstGeom prst="rect">
              <a:avLst/>
            </a:prstGeom>
            <a:noFill/>
            <a:ln w="9525">
              <a:noFill/>
              <a:miter lim="800000"/>
            </a:ln>
            <a:effectLst>
              <a:softEdge rad="127000"/>
            </a:effectLst>
          </p:spPr>
          <p:txBody>
            <a:bodyPr wrap="none" anchor="ctr">
              <a:spAutoFit/>
            </a:bodyPr>
            <a:p>
              <a:pPr algn="l"/>
              <a:r>
                <a:rPr lang="zh-CN"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公式</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sp>
        <p:nvSpPr>
          <p:cNvPr id="36" name="左大括号 35"/>
          <p:cNvSpPr/>
          <p:nvPr/>
        </p:nvSpPr>
        <p:spPr>
          <a:xfrm>
            <a:off x="2946718" y="1060768"/>
            <a:ext cx="612000" cy="4572000"/>
          </a:xfrm>
          <a:prstGeom prst="leftBrace">
            <a:avLst>
              <a:gd name="adj1" fmla="val 93348"/>
              <a:gd name="adj2" fmla="val 50000"/>
            </a:avLst>
          </a:prstGeom>
          <a:noFill/>
          <a:ln w="476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44" name="组合 43"/>
          <p:cNvGrpSpPr/>
          <p:nvPr/>
        </p:nvGrpSpPr>
        <p:grpSpPr>
          <a:xfrm>
            <a:off x="848360" y="2988310"/>
            <a:ext cx="2016760" cy="709930"/>
            <a:chOff x="2324" y="4706"/>
            <a:chExt cx="3176" cy="1118"/>
          </a:xfrm>
        </p:grpSpPr>
        <p:grpSp>
          <p:nvGrpSpPr>
            <p:cNvPr id="38" name="组合 37"/>
            <p:cNvGrpSpPr/>
            <p:nvPr/>
          </p:nvGrpSpPr>
          <p:grpSpPr>
            <a:xfrm>
              <a:off x="2578" y="4706"/>
              <a:ext cx="2744" cy="1118"/>
              <a:chOff x="1679" y="4601"/>
              <a:chExt cx="14558" cy="4426"/>
            </a:xfrm>
            <a:effectLst>
              <a:outerShdw blurRad="76200" dir="13500000" sy="23000" kx="1200000" algn="br" rotWithShape="0">
                <a:prstClr val="black">
                  <a:alpha val="20000"/>
                </a:prstClr>
              </a:outerShdw>
            </a:effectLst>
          </p:grpSpPr>
          <p:sp>
            <p:nvSpPr>
              <p:cNvPr id="39" name="圆角矩形 38"/>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Rectangle 1037"/>
            <p:cNvSpPr>
              <a:spLocks noChangeArrowheads="1"/>
            </p:cNvSpPr>
            <p:nvPr/>
          </p:nvSpPr>
          <p:spPr bwMode="auto">
            <a:xfrm>
              <a:off x="2324" y="4794"/>
              <a:ext cx="3176" cy="907"/>
            </a:xfrm>
            <a:prstGeom prst="rect">
              <a:avLst/>
            </a:prstGeom>
            <a:noFill/>
            <a:ln w="9525">
              <a:noFill/>
              <a:miter lim="800000"/>
            </a:ln>
            <a:effectLst>
              <a:softEdge rad="127000"/>
            </a:effectLst>
          </p:spPr>
          <p:txBody>
            <a:bodyPr anchor="ctr"/>
            <a:p>
              <a:pPr algn="ctr"/>
              <a:r>
                <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rPr>
                <a:t>圆的面积</a:t>
              </a:r>
              <a:endPar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endParaRPr>
            </a:p>
          </p:txBody>
        </p:sp>
      </p:grpSp>
      <p:sp>
        <p:nvSpPr>
          <p:cNvPr id="32" name="左大括号 31"/>
          <p:cNvSpPr/>
          <p:nvPr/>
        </p:nvSpPr>
        <p:spPr>
          <a:xfrm>
            <a:off x="5161280" y="2331720"/>
            <a:ext cx="324000" cy="1805305"/>
          </a:xfrm>
          <a:prstGeom prst="leftBrace">
            <a:avLst>
              <a:gd name="adj1" fmla="val 93348"/>
              <a:gd name="adj2" fmla="val 50000"/>
            </a:avLst>
          </a:prstGeom>
          <a:noFill/>
          <a:ln w="476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37" name="组合 36"/>
          <p:cNvGrpSpPr/>
          <p:nvPr/>
        </p:nvGrpSpPr>
        <p:grpSpPr>
          <a:xfrm>
            <a:off x="5745480" y="2021840"/>
            <a:ext cx="1013460" cy="699770"/>
            <a:chOff x="6494" y="1140"/>
            <a:chExt cx="1596" cy="1102"/>
          </a:xfrm>
        </p:grpSpPr>
        <p:sp>
          <p:nvSpPr>
            <p:cNvPr id="45" name="圆角矩形 44"/>
            <p:cNvSpPr/>
            <p:nvPr/>
          </p:nvSpPr>
          <p:spPr>
            <a:xfrm>
              <a:off x="6494" y="1140"/>
              <a:ext cx="1596" cy="1102"/>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Rectangle 1032"/>
            <p:cNvSpPr>
              <a:spLocks noChangeArrowheads="1"/>
            </p:cNvSpPr>
            <p:nvPr/>
          </p:nvSpPr>
          <p:spPr bwMode="auto">
            <a:xfrm>
              <a:off x="6942" y="1348"/>
              <a:ext cx="768" cy="725"/>
            </a:xfrm>
            <a:prstGeom prst="rect">
              <a:avLst/>
            </a:prstGeom>
            <a:noFill/>
            <a:ln w="9525">
              <a:noFill/>
              <a:miter lim="800000"/>
            </a:ln>
            <a:effectLst>
              <a:softEdge rad="127000"/>
            </a:effectLst>
          </p:spPr>
          <p:txBody>
            <a:bodyPr wrap="none" anchor="ctr">
              <a:spAutoFit/>
            </a:bodyPr>
            <a:p>
              <a:pPr algn="l">
                <a:spcBef>
                  <a:spcPct val="50000"/>
                </a:spcBef>
              </a:pPr>
              <a:r>
                <a:rPr 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圆</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endParaRPr>
            </a:p>
          </p:txBody>
        </p:sp>
      </p:grpSp>
      <p:grpSp>
        <p:nvGrpSpPr>
          <p:cNvPr id="47" name="组合 46"/>
          <p:cNvGrpSpPr/>
          <p:nvPr/>
        </p:nvGrpSpPr>
        <p:grpSpPr>
          <a:xfrm>
            <a:off x="7562215" y="2021840"/>
            <a:ext cx="1964055" cy="699770"/>
            <a:chOff x="6494" y="1140"/>
            <a:chExt cx="3093" cy="1102"/>
          </a:xfrm>
        </p:grpSpPr>
        <p:sp>
          <p:nvSpPr>
            <p:cNvPr id="48" name="圆角矩形 47"/>
            <p:cNvSpPr/>
            <p:nvPr/>
          </p:nvSpPr>
          <p:spPr>
            <a:xfrm>
              <a:off x="6494" y="1140"/>
              <a:ext cx="3093" cy="1102"/>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Rectangle 1032"/>
            <p:cNvSpPr>
              <a:spLocks noChangeArrowheads="1"/>
            </p:cNvSpPr>
            <p:nvPr/>
          </p:nvSpPr>
          <p:spPr bwMode="auto">
            <a:xfrm>
              <a:off x="7098" y="1373"/>
              <a:ext cx="1728" cy="725"/>
            </a:xfrm>
            <a:prstGeom prst="rect">
              <a:avLst/>
            </a:prstGeom>
            <a:noFill/>
            <a:ln w="9525">
              <a:noFill/>
              <a:miter lim="800000"/>
            </a:ln>
            <a:effectLst>
              <a:softEdge rad="127000"/>
            </a:effectLst>
          </p:spPr>
          <p:txBody>
            <a:bodyPr wrap="none" anchor="ctr">
              <a:spAutoFit/>
            </a:bodyPr>
            <a:p>
              <a:pPr algn="l">
                <a:spcBef>
                  <a:spcPct val="50000"/>
                </a:spcBef>
              </a:pPr>
              <a:r>
                <a:rPr 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长方形</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endParaRPr>
            </a:p>
          </p:txBody>
        </p:sp>
      </p:grpSp>
      <p:grpSp>
        <p:nvGrpSpPr>
          <p:cNvPr id="50" name="组合 49"/>
          <p:cNvGrpSpPr/>
          <p:nvPr/>
        </p:nvGrpSpPr>
        <p:grpSpPr>
          <a:xfrm>
            <a:off x="5852795" y="5107305"/>
            <a:ext cx="2774315" cy="699770"/>
            <a:chOff x="5100" y="1140"/>
            <a:chExt cx="4369" cy="1102"/>
          </a:xfrm>
        </p:grpSpPr>
        <p:sp>
          <p:nvSpPr>
            <p:cNvPr id="51" name="圆角矩形 50"/>
            <p:cNvSpPr/>
            <p:nvPr/>
          </p:nvSpPr>
          <p:spPr>
            <a:xfrm>
              <a:off x="5100" y="1140"/>
              <a:ext cx="4369" cy="1102"/>
            </a:xfrm>
            <a:prstGeom prst="roundRect">
              <a:avLst/>
            </a:prstGeom>
            <a:solidFill>
              <a:srgbClr val="DF9CE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Rectangle 1032"/>
            <p:cNvSpPr>
              <a:spLocks noChangeArrowheads="1"/>
            </p:cNvSpPr>
            <p:nvPr/>
          </p:nvSpPr>
          <p:spPr bwMode="auto">
            <a:xfrm>
              <a:off x="5207" y="1373"/>
              <a:ext cx="4062" cy="725"/>
            </a:xfrm>
            <a:prstGeom prst="rect">
              <a:avLst/>
            </a:prstGeom>
            <a:noFill/>
            <a:ln w="9525">
              <a:noFill/>
              <a:miter lim="800000"/>
            </a:ln>
            <a:effectLst>
              <a:softEdge rad="127000"/>
            </a:effectLst>
          </p:spPr>
          <p:txBody>
            <a:bodyPr wrap="none" anchor="ctr">
              <a:spAutoFit/>
            </a:bodyPr>
            <a:p>
              <a:pPr algn="ct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S</a:t>
              </a:r>
              <a:r>
                <a:rPr lang="zh-CN" altLang="en-US" sz="2400" baseline="-250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圆</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 S</a:t>
              </a:r>
              <a:r>
                <a:rPr lang="zh-CN" altLang="en-US" sz="2400" baseline="-250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长</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长</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rPr>
                <a:t>宽</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p:grpSp>
      <p:grpSp>
        <p:nvGrpSpPr>
          <p:cNvPr id="53" name="组合 52"/>
          <p:cNvGrpSpPr/>
          <p:nvPr/>
        </p:nvGrpSpPr>
        <p:grpSpPr>
          <a:xfrm>
            <a:off x="9531350" y="5080000"/>
            <a:ext cx="1611630" cy="699770"/>
            <a:chOff x="6901" y="1140"/>
            <a:chExt cx="2538" cy="1102"/>
          </a:xfrm>
        </p:grpSpPr>
        <p:sp>
          <p:nvSpPr>
            <p:cNvPr id="54" name="圆角矩形 53"/>
            <p:cNvSpPr/>
            <p:nvPr/>
          </p:nvSpPr>
          <p:spPr>
            <a:xfrm>
              <a:off x="6901" y="1140"/>
              <a:ext cx="2538" cy="1102"/>
            </a:xfrm>
            <a:prstGeom prst="roundRect">
              <a:avLst/>
            </a:prstGeom>
            <a:solidFill>
              <a:srgbClr val="DF9CE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mc:AlternateContent xmlns:mc="http://schemas.openxmlformats.org/markup-compatibility/2006">
          <mc:Choice xmlns:a14="http://schemas.microsoft.com/office/drawing/2010/main" Requires="a14">
            <p:sp>
              <p:nvSpPr>
                <p:cNvPr id="55" name="Rectangle 1032"/>
                <p:cNvSpPr>
                  <a:spLocks noChangeArrowheads="1"/>
                </p:cNvSpPr>
                <p:nvPr/>
              </p:nvSpPr>
              <p:spPr bwMode="auto">
                <a:xfrm>
                  <a:off x="6994" y="1373"/>
                  <a:ext cx="2158" cy="725"/>
                </a:xfrm>
                <a:prstGeom prst="rect">
                  <a:avLst/>
                </a:prstGeom>
                <a:noFill/>
                <a:ln w="9525">
                  <a:noFill/>
                  <a:miter lim="800000"/>
                </a:ln>
                <a:effectLst>
                  <a:softEdge rad="127000"/>
                </a:effectLst>
              </p:spPr>
              <p:txBody>
                <a:bodyPr wrap="none" anchor="ctr">
                  <a:spAutoFit/>
                </a:bodyPr>
                <a:p>
                  <a:pPr algn="l"/>
                  <a:r>
                    <a:rPr lang="zh-CN" altLang="en-US" sz="2400" b="1" i="1" dirty="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Ｓ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14:m>
                    <m:oMath xmlns:m="http://schemas.openxmlformats.org/officeDocument/2006/math">
                      <m:r>
                        <a:rPr lang="zh-CN" altLang="en-US" sz="2400" b="1" i="1">
                          <a:latin typeface="Cambria Math" panose="02040503050406030204" pitchFamily="18" charset="0"/>
                          <a:ea typeface="MS Mincho" panose="02020609040205080304" charset="-128"/>
                          <a:cs typeface="Cambria Math" panose="02040503050406030204" pitchFamily="18" charset="0"/>
                        </a:rPr>
                        <m:t>𝝅</m:t>
                      </m:r>
                    </m:oMath>
                  </a14:m>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r²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华文行楷" panose="02010800040101010101" pitchFamily="2" charset="-122"/>
                  </a:endParaRPr>
                </a:p>
              </p:txBody>
            </p:sp>
          </mc:Choice>
          <mc:Fallback>
            <p:sp>
              <p:nvSpPr>
                <p:cNvPr id="55" name="Rectangle 1032"/>
                <p:cNvSpPr>
                  <a:spLocks noRot="1" noChangeAspect="1" noMove="1" noResize="1" noEditPoints="1" noAdjustHandles="1" noChangeArrowheads="1" noChangeShapeType="1" noTextEdit="1"/>
                </p:cNvSpPr>
                <p:nvPr/>
              </p:nvSpPr>
              <p:spPr bwMode="auto">
                <a:xfrm>
                  <a:off x="6994" y="1373"/>
                  <a:ext cx="2158" cy="725"/>
                </a:xfrm>
                <a:prstGeom prst="rect">
                  <a:avLst/>
                </a:prstGeom>
                <a:blipFill rotWithShape="1">
                  <a:blip r:embed="rId2"/>
                </a:blipFill>
                <a:ln w="9525">
                  <a:noFill/>
                  <a:miter lim="800000"/>
                </a:ln>
                <a:effectLst>
                  <a:softEdge rad="127000"/>
                </a:effectLst>
              </p:spPr>
              <p:txBody>
                <a:bodyPr/>
                <a:lstStyle/>
                <a:p>
                  <a:r>
                    <a:rPr lang="zh-CN" altLang="en-US">
                      <a:noFill/>
                    </a:rPr>
                    <a:t> </a:t>
                  </a:r>
                </a:p>
              </p:txBody>
            </p:sp>
          </mc:Fallback>
        </mc:AlternateContent>
      </p:grpSp>
      <p:sp>
        <p:nvSpPr>
          <p:cNvPr id="56" name="右箭头 55"/>
          <p:cNvSpPr/>
          <p:nvPr/>
        </p:nvSpPr>
        <p:spPr>
          <a:xfrm>
            <a:off x="7087870" y="2194560"/>
            <a:ext cx="369570" cy="354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右箭头 56"/>
          <p:cNvSpPr/>
          <p:nvPr/>
        </p:nvSpPr>
        <p:spPr>
          <a:xfrm>
            <a:off x="8872855" y="5238750"/>
            <a:ext cx="369570" cy="354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文本框 57"/>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2" name="组合 1"/>
          <p:cNvGrpSpPr/>
          <p:nvPr/>
        </p:nvGrpSpPr>
        <p:grpSpPr>
          <a:xfrm>
            <a:off x="5745480" y="2981325"/>
            <a:ext cx="1013460" cy="699770"/>
            <a:chOff x="6494" y="1140"/>
            <a:chExt cx="1596" cy="1102"/>
          </a:xfrm>
        </p:grpSpPr>
        <p:sp>
          <p:nvSpPr>
            <p:cNvPr id="3" name="圆角矩形 2"/>
            <p:cNvSpPr/>
            <p:nvPr/>
          </p:nvSpPr>
          <p:spPr>
            <a:xfrm>
              <a:off x="6494" y="1140"/>
              <a:ext cx="1596" cy="1102"/>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Rectangle 1032"/>
            <p:cNvSpPr>
              <a:spLocks noChangeArrowheads="1"/>
            </p:cNvSpPr>
            <p:nvPr/>
          </p:nvSpPr>
          <p:spPr bwMode="auto">
            <a:xfrm>
              <a:off x="6942" y="1348"/>
              <a:ext cx="768" cy="725"/>
            </a:xfrm>
            <a:prstGeom prst="rect">
              <a:avLst/>
            </a:prstGeom>
            <a:noFill/>
            <a:ln w="9525">
              <a:noFill/>
              <a:miter lim="800000"/>
            </a:ln>
            <a:effectLst>
              <a:softEdge rad="127000"/>
            </a:effectLst>
          </p:spPr>
          <p:txBody>
            <a:bodyPr wrap="none" anchor="ctr">
              <a:spAutoFit/>
            </a:bodyPr>
            <a:p>
              <a:pPr algn="l">
                <a:spcBef>
                  <a:spcPct val="50000"/>
                </a:spcBef>
              </a:pP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长</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endParaRPr>
            </a:p>
          </p:txBody>
        </p:sp>
      </p:grpSp>
      <p:grpSp>
        <p:nvGrpSpPr>
          <p:cNvPr id="11" name="组合 10"/>
          <p:cNvGrpSpPr/>
          <p:nvPr/>
        </p:nvGrpSpPr>
        <p:grpSpPr>
          <a:xfrm>
            <a:off x="7562215" y="2981325"/>
            <a:ext cx="1964055" cy="699770"/>
            <a:chOff x="6494" y="1140"/>
            <a:chExt cx="3093" cy="1102"/>
          </a:xfrm>
        </p:grpSpPr>
        <p:sp>
          <p:nvSpPr>
            <p:cNvPr id="25" name="圆角矩形 24"/>
            <p:cNvSpPr/>
            <p:nvPr/>
          </p:nvSpPr>
          <p:spPr>
            <a:xfrm>
              <a:off x="6494" y="1140"/>
              <a:ext cx="3093" cy="1102"/>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Rectangle 1032"/>
            <p:cNvSpPr>
              <a:spLocks noChangeArrowheads="1"/>
            </p:cNvSpPr>
            <p:nvPr/>
          </p:nvSpPr>
          <p:spPr bwMode="auto">
            <a:xfrm>
              <a:off x="6968" y="1348"/>
              <a:ext cx="2208" cy="725"/>
            </a:xfrm>
            <a:prstGeom prst="rect">
              <a:avLst/>
            </a:prstGeom>
            <a:noFill/>
            <a:ln w="9525">
              <a:noFill/>
              <a:miter lim="800000"/>
            </a:ln>
            <a:effectLst>
              <a:softEdge rad="127000"/>
            </a:effectLst>
          </p:spPr>
          <p:txBody>
            <a:bodyPr wrap="none" anchor="ctr">
              <a:spAutoFit/>
            </a:bodyPr>
            <a:p>
              <a:pPr algn="l">
                <a:spcBef>
                  <a:spcPct val="50000"/>
                </a:spcBef>
              </a:pPr>
              <a:r>
                <a:rPr 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周长一半</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endParaRPr>
            </a:p>
          </p:txBody>
        </p:sp>
      </p:grpSp>
      <p:sp>
        <p:nvSpPr>
          <p:cNvPr id="28" name="右箭头 27"/>
          <p:cNvSpPr/>
          <p:nvPr/>
        </p:nvSpPr>
        <p:spPr>
          <a:xfrm>
            <a:off x="7087870" y="3154045"/>
            <a:ext cx="369570" cy="354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p:nvPr/>
        </p:nvGrpSpPr>
        <p:grpSpPr>
          <a:xfrm>
            <a:off x="5750560" y="3940810"/>
            <a:ext cx="1013460" cy="699770"/>
            <a:chOff x="6494" y="1140"/>
            <a:chExt cx="1596" cy="1102"/>
          </a:xfrm>
        </p:grpSpPr>
        <p:sp>
          <p:nvSpPr>
            <p:cNvPr id="30" name="圆角矩形 29"/>
            <p:cNvSpPr/>
            <p:nvPr/>
          </p:nvSpPr>
          <p:spPr>
            <a:xfrm>
              <a:off x="6494" y="1140"/>
              <a:ext cx="1596" cy="1102"/>
            </a:xfrm>
            <a:prstGeom prst="roundRect">
              <a:avLst/>
            </a:prstGeom>
            <a:solidFill>
              <a:schemeClr val="accent2">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Rectangle 1032"/>
            <p:cNvSpPr>
              <a:spLocks noChangeArrowheads="1"/>
            </p:cNvSpPr>
            <p:nvPr/>
          </p:nvSpPr>
          <p:spPr bwMode="auto">
            <a:xfrm>
              <a:off x="6942" y="1348"/>
              <a:ext cx="768" cy="725"/>
            </a:xfrm>
            <a:prstGeom prst="rect">
              <a:avLst/>
            </a:prstGeom>
            <a:noFill/>
            <a:ln w="9525">
              <a:noFill/>
              <a:miter lim="800000"/>
            </a:ln>
            <a:effectLst>
              <a:softEdge rad="127000"/>
            </a:effectLst>
          </p:spPr>
          <p:txBody>
            <a:bodyPr wrap="none" anchor="ctr">
              <a:spAutoFit/>
            </a:bodyPr>
            <a:p>
              <a:pPr algn="l">
                <a:spcBef>
                  <a:spcPct val="50000"/>
                </a:spcBef>
              </a:pP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宽</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endParaRPr>
            </a:p>
          </p:txBody>
        </p:sp>
      </p:grpSp>
      <p:grpSp>
        <p:nvGrpSpPr>
          <p:cNvPr id="33" name="组合 32"/>
          <p:cNvGrpSpPr/>
          <p:nvPr/>
        </p:nvGrpSpPr>
        <p:grpSpPr>
          <a:xfrm>
            <a:off x="7567295" y="3940810"/>
            <a:ext cx="1964055" cy="699770"/>
            <a:chOff x="6494" y="1140"/>
            <a:chExt cx="3093" cy="1102"/>
          </a:xfrm>
        </p:grpSpPr>
        <p:sp>
          <p:nvSpPr>
            <p:cNvPr id="34" name="圆角矩形 33"/>
            <p:cNvSpPr/>
            <p:nvPr/>
          </p:nvSpPr>
          <p:spPr>
            <a:xfrm>
              <a:off x="6494" y="1140"/>
              <a:ext cx="3093" cy="1102"/>
            </a:xfrm>
            <a:prstGeom prst="roundRect">
              <a:avLst/>
            </a:prstGeom>
            <a:solidFill>
              <a:schemeClr val="accent2">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Rectangle 1032"/>
            <p:cNvSpPr>
              <a:spLocks noChangeArrowheads="1"/>
            </p:cNvSpPr>
            <p:nvPr/>
          </p:nvSpPr>
          <p:spPr bwMode="auto">
            <a:xfrm>
              <a:off x="7306" y="1373"/>
              <a:ext cx="1248" cy="725"/>
            </a:xfrm>
            <a:prstGeom prst="rect">
              <a:avLst/>
            </a:prstGeom>
            <a:noFill/>
            <a:ln w="9525">
              <a:noFill/>
              <a:miter lim="800000"/>
            </a:ln>
            <a:effectLst>
              <a:softEdge rad="127000"/>
            </a:effectLst>
          </p:spPr>
          <p:txBody>
            <a:bodyPr wrap="none" anchor="ctr">
              <a:spAutoFit/>
            </a:bodyPr>
            <a:p>
              <a:pPr algn="l">
                <a:spcBef>
                  <a:spcPct val="50000"/>
                </a:spcBef>
              </a:pPr>
              <a:r>
                <a:rPr lang="zh-CN" sz="2400" dirty="0">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rPr>
                <a:t>半径</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mic Sans MS" panose="030F0702030302020204" pitchFamily="66" charset="0"/>
              </a:endParaRPr>
            </a:p>
          </p:txBody>
        </p:sp>
      </p:grpSp>
      <p:sp>
        <p:nvSpPr>
          <p:cNvPr id="59" name="右箭头 58"/>
          <p:cNvSpPr/>
          <p:nvPr/>
        </p:nvSpPr>
        <p:spPr>
          <a:xfrm>
            <a:off x="7092950" y="4113530"/>
            <a:ext cx="369570" cy="354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右箭头 59"/>
          <p:cNvSpPr/>
          <p:nvPr/>
        </p:nvSpPr>
        <p:spPr>
          <a:xfrm>
            <a:off x="5356225" y="5285105"/>
            <a:ext cx="369570" cy="35433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ppt_y</p:attrName>
                                        </p:attrNameLst>
                                      </p:cBhvr>
                                      <p:tavLst>
                                        <p:tav tm="0">
                                          <p:val>
                                            <p:strVal val="#ppt_y+#ppt_h*1.125000"/>
                                          </p:val>
                                        </p:tav>
                                        <p:tav tm="100000">
                                          <p:val>
                                            <p:strVal val="#ppt_y"/>
                                          </p:val>
                                        </p:tav>
                                      </p:tavLst>
                                    </p:anim>
                                    <p:animEffect transition="in" filter="wipe(up)">
                                      <p:cBhvr>
                                        <p:cTn id="8" dur="500"/>
                                        <p:tgtEl>
                                          <p:spTgt spid="4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up)">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ppt_y</p:attrName>
                                        </p:attrNameLst>
                                      </p:cBhvr>
                                      <p:tavLst>
                                        <p:tav tm="0">
                                          <p:val>
                                            <p:strVal val="#ppt_y+#ppt_h*1.125000"/>
                                          </p:val>
                                        </p:tav>
                                        <p:tav tm="100000">
                                          <p:val>
                                            <p:strVal val="#ppt_y"/>
                                          </p:val>
                                        </p:tav>
                                      </p:tavLst>
                                    </p:anim>
                                    <p:animEffect transition="in" filter="wipe(up)">
                                      <p:cBhvr>
                                        <p:cTn id="30" dur="500"/>
                                        <p:tgtEl>
                                          <p:spTgt spid="22"/>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p:tgtEl>
                                          <p:spTgt spid="37"/>
                                        </p:tgtEl>
                                        <p:attrNameLst>
                                          <p:attrName>ppt_y</p:attrName>
                                        </p:attrNameLst>
                                      </p:cBhvr>
                                      <p:tavLst>
                                        <p:tav tm="0">
                                          <p:val>
                                            <p:strVal val="#ppt_y+#ppt_h*1.125000"/>
                                          </p:val>
                                        </p:tav>
                                        <p:tav tm="100000">
                                          <p:val>
                                            <p:strVal val="#ppt_y"/>
                                          </p:val>
                                        </p:tav>
                                      </p:tavLst>
                                    </p:anim>
                                    <p:animEffect transition="in" filter="wipe(up)">
                                      <p:cBhvr>
                                        <p:cTn id="40" dur="500"/>
                                        <p:tgtEl>
                                          <p:spTgt spid="3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ipe(left)">
                                      <p:cBhvr>
                                        <p:cTn id="45" dur="500"/>
                                        <p:tgtEl>
                                          <p:spTgt spid="56"/>
                                        </p:tgtEl>
                                      </p:cBhvr>
                                    </p:animEffect>
                                  </p:childTnLst>
                                </p:cTn>
                              </p:par>
                            </p:childTnLst>
                          </p:cTn>
                        </p:par>
                        <p:par>
                          <p:cTn id="46" fill="hold">
                            <p:stCondLst>
                              <p:cond delay="500"/>
                            </p:stCondLst>
                            <p:childTnLst>
                              <p:par>
                                <p:cTn id="47" presetID="22" presetClass="entr" presetSubtype="8"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p:tgtEl>
                                          <p:spTgt spid="2"/>
                                        </p:tgtEl>
                                        <p:attrNameLst>
                                          <p:attrName>ppt_y</p:attrName>
                                        </p:attrNameLst>
                                      </p:cBhvr>
                                      <p:tavLst>
                                        <p:tav tm="0">
                                          <p:val>
                                            <p:strVal val="#ppt_y+#ppt_h*1.125000"/>
                                          </p:val>
                                        </p:tav>
                                        <p:tav tm="100000">
                                          <p:val>
                                            <p:strVal val="#ppt_y"/>
                                          </p:val>
                                        </p:tav>
                                      </p:tavLst>
                                    </p:anim>
                                    <p:animEffect transition="in" filter="wipe(up)">
                                      <p:cBhvr>
                                        <p:cTn id="55" dur="500"/>
                                        <p:tgtEl>
                                          <p:spTgt spid="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par>
                          <p:cTn id="61" fill="hold">
                            <p:stCondLst>
                              <p:cond delay="500"/>
                            </p:stCondLst>
                            <p:childTnLst>
                              <p:par>
                                <p:cTn id="62" presetID="22" presetClass="entr" presetSubtype="8"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nodeType="click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p:tgtEl>
                                          <p:spTgt spid="29"/>
                                        </p:tgtEl>
                                        <p:attrNameLst>
                                          <p:attrName>ppt_y</p:attrName>
                                        </p:attrNameLst>
                                      </p:cBhvr>
                                      <p:tavLst>
                                        <p:tav tm="0">
                                          <p:val>
                                            <p:strVal val="#ppt_y+#ppt_h*1.125000"/>
                                          </p:val>
                                        </p:tav>
                                        <p:tav tm="100000">
                                          <p:val>
                                            <p:strVal val="#ppt_y"/>
                                          </p:val>
                                        </p:tav>
                                      </p:tavLst>
                                    </p:anim>
                                    <p:animEffect transition="in" filter="wipe(up)">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wipe(left)">
                                      <p:cBhvr>
                                        <p:cTn id="75" dur="500"/>
                                        <p:tgtEl>
                                          <p:spTgt spid="59"/>
                                        </p:tgtEl>
                                      </p:cBhvr>
                                    </p:animEffect>
                                  </p:childTnLst>
                                </p:cTn>
                              </p:par>
                            </p:childTnLst>
                          </p:cTn>
                        </p:par>
                        <p:par>
                          <p:cTn id="76" fill="hold">
                            <p:stCondLst>
                              <p:cond delay="500"/>
                            </p:stCondLst>
                            <p:childTnLst>
                              <p:par>
                                <p:cTn id="77" presetID="22" presetClass="entr" presetSubtype="8" fill="hold"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ipe(left)">
                                      <p:cBhvr>
                                        <p:cTn id="79" dur="500"/>
                                        <p:tgtEl>
                                          <p:spTgt spid="33"/>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wipe(left)">
                                      <p:cBhvr>
                                        <p:cTn id="84" dur="500"/>
                                        <p:tgtEl>
                                          <p:spTgt spid="60"/>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wipe(left)">
                                      <p:cBhvr>
                                        <p:cTn id="89" dur="500"/>
                                        <p:tgtEl>
                                          <p:spTgt spid="50"/>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wipe(left)">
                                      <p:cBhvr>
                                        <p:cTn id="94" dur="500"/>
                                        <p:tgtEl>
                                          <p:spTgt spid="57"/>
                                        </p:tgtEl>
                                      </p:cBhvr>
                                    </p:animEffect>
                                  </p:childTnLst>
                                </p:cTn>
                              </p:par>
                            </p:childTnLst>
                          </p:cTn>
                        </p:par>
                        <p:par>
                          <p:cTn id="95" fill="hold">
                            <p:stCondLst>
                              <p:cond delay="500"/>
                            </p:stCondLst>
                            <p:childTnLst>
                              <p:par>
                                <p:cTn id="96" presetID="22" presetClass="entr" presetSubtype="8" fill="hold" nodeType="after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left)">
                                      <p:cBhvr>
                                        <p:cTn id="9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2" grpId="0" bldLvl="0" animBg="1"/>
      <p:bldP spid="56" grpId="0" bldLvl="0" animBg="1"/>
      <p:bldP spid="57" grpId="0" bldLvl="0" animBg="1"/>
      <p:bldP spid="28" grpId="0" bldLvl="0" animBg="1"/>
      <p:bldP spid="59" grpId="0" bldLvl="0" animBg="1"/>
      <p:bldP spid="6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4" name="组合 43"/>
          <p:cNvGrpSpPr/>
          <p:nvPr/>
        </p:nvGrpSpPr>
        <p:grpSpPr>
          <a:xfrm>
            <a:off x="4225925" y="1347470"/>
            <a:ext cx="3030220" cy="709930"/>
            <a:chOff x="2324" y="4706"/>
            <a:chExt cx="3176" cy="1118"/>
          </a:xfrm>
        </p:grpSpPr>
        <p:grpSp>
          <p:nvGrpSpPr>
            <p:cNvPr id="38" name="组合 37"/>
            <p:cNvGrpSpPr/>
            <p:nvPr/>
          </p:nvGrpSpPr>
          <p:grpSpPr>
            <a:xfrm>
              <a:off x="2578" y="4706"/>
              <a:ext cx="2744" cy="1118"/>
              <a:chOff x="1679" y="4601"/>
              <a:chExt cx="14558" cy="4426"/>
            </a:xfrm>
            <a:effectLst>
              <a:outerShdw blurRad="76200" dir="13500000" sy="23000" kx="1200000" algn="br" rotWithShape="0">
                <a:prstClr val="black">
                  <a:alpha val="20000"/>
                </a:prstClr>
              </a:outerShdw>
            </a:effectLst>
          </p:grpSpPr>
          <p:sp>
            <p:nvSpPr>
              <p:cNvPr id="39" name="圆角矩形 38"/>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Rectangle 1037"/>
            <p:cNvSpPr>
              <a:spLocks noChangeArrowheads="1"/>
            </p:cNvSpPr>
            <p:nvPr/>
          </p:nvSpPr>
          <p:spPr bwMode="auto">
            <a:xfrm>
              <a:off x="2324" y="4794"/>
              <a:ext cx="3176" cy="907"/>
            </a:xfrm>
            <a:prstGeom prst="rect">
              <a:avLst/>
            </a:prstGeom>
            <a:noFill/>
            <a:ln w="9525">
              <a:noFill/>
              <a:miter lim="800000"/>
            </a:ln>
            <a:effectLst>
              <a:softEdge rad="127000"/>
            </a:effectLst>
          </p:spPr>
          <p:txBody>
            <a:bodyPr anchor="ctr"/>
            <a:p>
              <a:pPr algn="ctr"/>
              <a:r>
                <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rPr>
                <a:t>圆的面积推导</a:t>
              </a:r>
              <a:endParaRPr lang="zh-CN" altLang="en-US" sz="2400" dirty="0">
                <a:solidFill>
                  <a:schemeClr val="tx1"/>
                </a:solidFill>
                <a:latin typeface="微软雅黑" panose="020B0503020204020204" pitchFamily="34" charset="-122"/>
                <a:ea typeface="微软雅黑" panose="020B0503020204020204" pitchFamily="34" charset="-122"/>
                <a:sym typeface="华文行楷" panose="02010800040101010101" pitchFamily="2" charset="-122"/>
              </a:endParaRPr>
            </a:p>
          </p:txBody>
        </p:sp>
      </p:grpSp>
      <p:pic>
        <p:nvPicPr>
          <p:cNvPr id="3" name="推导公式">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2363470" y="2381250"/>
            <a:ext cx="6724650" cy="3623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ppt_y</p:attrName>
                                        </p:attrNameLst>
                                      </p:cBhvr>
                                      <p:tavLst>
                                        <p:tav tm="0">
                                          <p:val>
                                            <p:strVal val="#ppt_y+#ppt_h*1.125000"/>
                                          </p:val>
                                        </p:tav>
                                        <p:tav tm="100000">
                                          <p:val>
                                            <p:strVal val="#ppt_y"/>
                                          </p:val>
                                        </p:tav>
                                      </p:tavLst>
                                    </p:anim>
                                    <p:animEffect transition="in" filter="wipe(up)">
                                      <p:cBhvr>
                                        <p:cTn id="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9" fill="hold" display="1">
                  <p:stCondLst>
                    <p:cond delay="indefinite"/>
                  </p:stCondLst>
                </p:cTn>
                <p:tgtEl>
                  <p:spTgt spid="3"/>
                </p:tgtEl>
              </p:cMediaNode>
            </p:video>
            <p:seq concurrent="1" nextAc="seek">
              <p:cTn id="10" restart="whenNotActive" fill="hold" evtFilter="cancelBubble" nodeType="interactiveSeq">
                <p:stCondLst>
                  <p:cond evt="onClick" delay="0">
                    <p:tgtEl>
                      <p:spTgt spid="3"/>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additive="base">
                                        <p:cTn id="14"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ags/tag1.xml><?xml version="1.0" encoding="utf-8"?>
<p:tagLst xmlns:p="http://schemas.openxmlformats.org/presentationml/2006/main">
  <p:tag name="KSO_WM_UNIT_PLACING_PICTURE_USER_VIEWPORT" val="{&quot;height&quot;:2938,&quot;width&quot;:2890}"/>
</p:tagLst>
</file>

<file path=ppt/tags/tag2.xml><?xml version="1.0" encoding="utf-8"?>
<p:tagLst xmlns:p="http://schemas.openxmlformats.org/presentationml/2006/main">
  <p:tag name="KSO_WM_UNIT_TABLE_BEAUTIFY" val="smartTable{70a658c2-47b2-43e7-81a6-bf92d7b4409a}"/>
  <p:tag name="TABLE_ENDDRAG_ORIGIN_RECT" val="671*374"/>
  <p:tag name="TABLE_ENDDRAG_RECT" val="144*88*671*374"/>
</p:tagLst>
</file>

<file path=ppt/tags/tag3.xml><?xml version="1.0" encoding="utf-8"?>
<p:tagLst xmlns:p="http://schemas.openxmlformats.org/presentationml/2006/main">
  <p:tag name="KSO_WM_MEDIACOVER_FLAG" val="1"/>
  <p:tag name="KSO_WM_UNIT_MEDIACOVER_BTN_STATE" val="1"/>
  <p:tag name="KSO_WM_UNIT_MEDIACOVER_BTNRECT" val="0*0*0*0"/>
</p:tagLst>
</file>

<file path=ppt/tags/tag4.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1612</Words>
  <Application>WPS 演示</Application>
  <PresentationFormat>宽屏</PresentationFormat>
  <Paragraphs>354</Paragraphs>
  <Slides>21</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21</vt:i4>
      </vt:variant>
    </vt:vector>
  </HeadingPairs>
  <TitlesOfParts>
    <vt:vector size="41" baseType="lpstr">
      <vt:lpstr>Arial</vt:lpstr>
      <vt:lpstr>宋体</vt:lpstr>
      <vt:lpstr>Wingdings</vt:lpstr>
      <vt:lpstr>微软雅黑</vt:lpstr>
      <vt:lpstr>Wingdings</vt:lpstr>
      <vt:lpstr>Times New Roman</vt:lpstr>
      <vt:lpstr>Gulim</vt:lpstr>
      <vt:lpstr>Cambria Math</vt:lpstr>
      <vt:lpstr>MS Mincho</vt:lpstr>
      <vt:lpstr>华文行楷</vt:lpstr>
      <vt:lpstr>Calibri</vt:lpstr>
      <vt:lpstr>Comic Sans MS</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FA882785B453459A936C86CA1DEF9B40</vt:lpwstr>
  </property>
</Properties>
</file>