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16"/>
  </p:notesMasterIdLst>
  <p:handoutMasterIdLst>
    <p:handoutMasterId r:id="rId20"/>
  </p:handout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61" r:id="rId17"/>
    <p:sldId id="262" r:id="rId18"/>
    <p:sldId id="277" r:id="rId19"/>
  </p:sldIdLst>
  <p:sldSz cx="9144000" cy="5143500" type="screen16x9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8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483" y="893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2" d="100"/>
          <a:sy n="72" d="100"/>
        </p:scale>
        <p:origin x="2822" y="4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321CC-D69F-4147-BB7F-E9D4EA796B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06DFC6-3365-460C-96AD-B68EA9FD214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333FF4-5939-476E-9DB3-9A4BA8AA21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013E7-4D3E-445D-A85B-48301B0BCF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949629-4B22-435C-A73D-0547935C23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长方形和正方形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练习十八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" y="1627188"/>
            <a:ext cx="4319588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 3"/>
          <p:cNvSpPr/>
          <p:nvPr/>
        </p:nvSpPr>
        <p:spPr bwMode="auto">
          <a:xfrm>
            <a:off x="2267744" y="4060480"/>
            <a:ext cx="1084341" cy="451396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376488" y="4079875"/>
            <a:ext cx="81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2158417" y="1145519"/>
            <a:ext cx="1084341" cy="451396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68538" y="1165225"/>
            <a:ext cx="817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 bwMode="auto">
          <a:xfrm rot="3355356">
            <a:off x="4066457" y="2144503"/>
            <a:ext cx="1084341" cy="430530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 rot="3355356">
            <a:off x="4185444" y="2153444"/>
            <a:ext cx="819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 bwMode="auto">
          <a:xfrm rot="18121764">
            <a:off x="233763" y="2141193"/>
            <a:ext cx="1084341" cy="451396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>
              <a:defRPr/>
            </a:pP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 rot="-3478236">
            <a:off x="343695" y="2161381"/>
            <a:ext cx="8175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80964" y="711497"/>
            <a:ext cx="3591048" cy="604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篱笆长多少米？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438775" y="2408238"/>
            <a:ext cx="3491661" cy="604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5+7+5+7=24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438775" y="3263900"/>
            <a:ext cx="3182281" cy="604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答：篱笆长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034544" y="736137"/>
            <a:ext cx="7191375" cy="604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下面图形的周长一样吗？为什么？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Picture 7" descr="E:\R三数上\U07\doc\人三数导学案(上)\LH增10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050" y="1677988"/>
            <a:ext cx="5199063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5297488" y="1976438"/>
            <a:ext cx="396875" cy="0"/>
          </a:xfrm>
          <a:prstGeom prst="line">
            <a:avLst/>
          </a:prstGeom>
          <a:ln w="349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6200000">
            <a:off x="5136357" y="1832769"/>
            <a:ext cx="252412" cy="0"/>
          </a:xfrm>
          <a:prstGeom prst="line">
            <a:avLst/>
          </a:prstGeom>
          <a:ln w="349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6200000">
            <a:off x="5115719" y="1832769"/>
            <a:ext cx="287338" cy="0"/>
          </a:xfrm>
          <a:prstGeom prst="line">
            <a:avLst/>
          </a:prstGeom>
          <a:ln w="34290">
            <a:solidFill>
              <a:srgbClr val="009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200000">
            <a:off x="5599112" y="2116138"/>
            <a:ext cx="250825" cy="0"/>
          </a:xfrm>
          <a:prstGeom prst="line">
            <a:avLst/>
          </a:prstGeom>
          <a:ln w="349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200000">
            <a:off x="5578475" y="2116138"/>
            <a:ext cx="288925" cy="0"/>
          </a:xfrm>
          <a:prstGeom prst="line">
            <a:avLst/>
          </a:prstGeom>
          <a:ln w="34290">
            <a:solidFill>
              <a:srgbClr val="009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6200000">
            <a:off x="6060282" y="2397919"/>
            <a:ext cx="252412" cy="0"/>
          </a:xfrm>
          <a:prstGeom prst="line">
            <a:avLst/>
          </a:prstGeom>
          <a:ln w="349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6200000">
            <a:off x="6039644" y="2397919"/>
            <a:ext cx="287338" cy="0"/>
          </a:xfrm>
          <a:prstGeom prst="line">
            <a:avLst/>
          </a:prstGeom>
          <a:ln w="34290">
            <a:solidFill>
              <a:srgbClr val="009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6200000">
            <a:off x="6522243" y="2691607"/>
            <a:ext cx="252413" cy="0"/>
          </a:xfrm>
          <a:prstGeom prst="line">
            <a:avLst/>
          </a:prstGeom>
          <a:ln w="349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16200000">
            <a:off x="6500019" y="2691607"/>
            <a:ext cx="287337" cy="0"/>
          </a:xfrm>
          <a:prstGeom prst="line">
            <a:avLst/>
          </a:prstGeom>
          <a:ln w="34290">
            <a:solidFill>
              <a:srgbClr val="009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775325" y="2263775"/>
            <a:ext cx="396875" cy="0"/>
          </a:xfrm>
          <a:prstGeom prst="line">
            <a:avLst/>
          </a:prstGeom>
          <a:ln w="349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729288" y="2262188"/>
            <a:ext cx="466725" cy="0"/>
          </a:xfrm>
          <a:prstGeom prst="line">
            <a:avLst/>
          </a:prstGeom>
          <a:ln w="28575">
            <a:solidFill>
              <a:srgbClr val="009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221413" y="2549525"/>
            <a:ext cx="396875" cy="0"/>
          </a:xfrm>
          <a:prstGeom prst="line">
            <a:avLst/>
          </a:prstGeom>
          <a:ln w="349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181725" y="2551113"/>
            <a:ext cx="468313" cy="0"/>
          </a:xfrm>
          <a:prstGeom prst="line">
            <a:avLst/>
          </a:prstGeom>
          <a:ln w="28575">
            <a:solidFill>
              <a:srgbClr val="009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684963" y="2836863"/>
            <a:ext cx="395287" cy="0"/>
          </a:xfrm>
          <a:prstGeom prst="line">
            <a:avLst/>
          </a:prstGeom>
          <a:ln w="349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643688" y="2833688"/>
            <a:ext cx="468312" cy="0"/>
          </a:xfrm>
          <a:prstGeom prst="line">
            <a:avLst/>
          </a:prstGeom>
          <a:ln w="28575">
            <a:solidFill>
              <a:srgbClr val="009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257800" y="1976438"/>
            <a:ext cx="468313" cy="0"/>
          </a:xfrm>
          <a:prstGeom prst="line">
            <a:avLst/>
          </a:prstGeom>
          <a:ln w="28575">
            <a:solidFill>
              <a:srgbClr val="009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965200" y="3592513"/>
            <a:ext cx="65754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答：一样，因为一周的长度相等。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46914E-6 L 0.20209 -2.46914E-6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6.17284E-7 L 0.15139 -0.00062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69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58025E-6 L 0.10069 -3.58025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58025E-6 L 0.0507 -0.00093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5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031 L -0.00017 -0.05494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27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0031 L -5.55556E-7 -0.11142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031 L -0.00052 -0.16729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83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0003 L -3.33333E-6 -0.22191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10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72644" y="765663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1081297" y="2370363"/>
            <a:ext cx="707431" cy="1177245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周长</a:t>
            </a:r>
            <a:endParaRPr lang="zh-CN" altLang="en-US" sz="3600" b="1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627228" y="1626991"/>
            <a:ext cx="477102" cy="2952328"/>
          </a:xfrm>
          <a:prstGeom prst="leftBrace">
            <a:avLst>
              <a:gd name="adj1" fmla="val 45674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159914" y="1533426"/>
            <a:ext cx="644048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封闭图形一周的长度叫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159914" y="2239803"/>
            <a:ext cx="644048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封闭的图形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才有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125048" y="3563278"/>
            <a:ext cx="15462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156325" y="3174154"/>
            <a:ext cx="2987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绳测法</a:t>
            </a:r>
            <a:endParaRPr lang="en-US" altLang="zh-CN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068762" y="4027191"/>
            <a:ext cx="16621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直尺量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732505" y="3157073"/>
            <a:ext cx="2348720" cy="55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ea typeface="楷体" panose="02010609060101010101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不规则图形</a:t>
            </a:r>
            <a:endParaRPr lang="en-US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807605" y="3938317"/>
            <a:ext cx="1988045" cy="55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ea typeface="楷体" panose="02010609060101010101" pitchFamily="49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规则图形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3255403" y="3185496"/>
            <a:ext cx="477102" cy="1369995"/>
          </a:xfrm>
          <a:prstGeom prst="leftBrace">
            <a:avLst>
              <a:gd name="adj1" fmla="val 45674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/>
      <p:bldP spid="2" grpId="0" animBg="1"/>
      <p:bldP spid="17" grpId="0"/>
      <p:bldP spid="18" grpId="0"/>
      <p:bldP spid="19" grpId="0"/>
      <p:bldP spid="21" grpId="0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1858423" y="925132"/>
            <a:ext cx="2256696" cy="578882"/>
          </a:xfrm>
          <a:prstGeom prst="wedgeRoundRectCallout">
            <a:avLst>
              <a:gd name="adj1" fmla="val -55120"/>
              <a:gd name="adj2" fmla="val 13329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什么是周长？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7" b="5237"/>
          <a:stretch>
            <a:fillRect/>
          </a:stretch>
        </p:blipFill>
        <p:spPr>
          <a:xfrm>
            <a:off x="417458" y="820637"/>
            <a:ext cx="1242412" cy="1366754"/>
          </a:xfrm>
          <a:prstGeom prst="rect">
            <a:avLst/>
          </a:prstGeom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68595" y="1668278"/>
            <a:ext cx="644048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封闭图形一周的长度叫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868595" y="2187391"/>
            <a:ext cx="6440487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封闭的图形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才有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57482" y="2654116"/>
            <a:ext cx="154622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b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971131" y="3868351"/>
            <a:ext cx="29876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绳子围，再测量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535077" y="3846527"/>
            <a:ext cx="16621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直尺量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971131" y="3263514"/>
            <a:ext cx="234872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不规则图形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404894" y="3252402"/>
            <a:ext cx="198804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规则图形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7880" y="707610"/>
            <a:ext cx="7793044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下面各图中，哪些是封闭图形？描出封闭图形的边线。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170255" y="2299741"/>
            <a:ext cx="902362" cy="902362"/>
          </a:xfrm>
          <a:prstGeom prst="ellipse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心形 4"/>
          <p:cNvSpPr/>
          <p:nvPr/>
        </p:nvSpPr>
        <p:spPr>
          <a:xfrm>
            <a:off x="3826438" y="2174858"/>
            <a:ext cx="1152128" cy="1152128"/>
          </a:xfrm>
          <a:prstGeom prst="hear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梯形 5"/>
          <p:cNvSpPr/>
          <p:nvPr/>
        </p:nvSpPr>
        <p:spPr>
          <a:xfrm>
            <a:off x="7215272" y="2217518"/>
            <a:ext cx="1152128" cy="1066808"/>
          </a:xfrm>
          <a:prstGeom prst="trapezoid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五边形 6"/>
          <p:cNvSpPr/>
          <p:nvPr/>
        </p:nvSpPr>
        <p:spPr>
          <a:xfrm>
            <a:off x="586078" y="2258630"/>
            <a:ext cx="1110691" cy="984585"/>
          </a:xfrm>
          <a:prstGeom prst="pentagon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64871" y="2246866"/>
            <a:ext cx="864096" cy="1008112"/>
            <a:chOff x="5724128" y="3219822"/>
            <a:chExt cx="864096" cy="1008112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5724128" y="3219822"/>
              <a:ext cx="0" cy="100811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 flipV="1">
              <a:off x="5724128" y="3219822"/>
              <a:ext cx="432048" cy="71882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6156176" y="3219822"/>
              <a:ext cx="432048" cy="718821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6588224" y="3219822"/>
              <a:ext cx="0" cy="100811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2170255" y="2299741"/>
            <a:ext cx="902362" cy="9023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心形 23"/>
          <p:cNvSpPr/>
          <p:nvPr/>
        </p:nvSpPr>
        <p:spPr>
          <a:xfrm>
            <a:off x="3826438" y="2174858"/>
            <a:ext cx="1152128" cy="1152128"/>
          </a:xfrm>
          <a:prstGeom prst="hear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梯形 24"/>
          <p:cNvSpPr/>
          <p:nvPr/>
        </p:nvSpPr>
        <p:spPr>
          <a:xfrm>
            <a:off x="7215272" y="2217518"/>
            <a:ext cx="1152128" cy="1066808"/>
          </a:xfrm>
          <a:prstGeom prst="trapezoid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五边形 25"/>
          <p:cNvSpPr/>
          <p:nvPr/>
        </p:nvSpPr>
        <p:spPr>
          <a:xfrm>
            <a:off x="586078" y="2258630"/>
            <a:ext cx="1110691" cy="984585"/>
          </a:xfrm>
          <a:prstGeom prst="pentagon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88340" y="3366988"/>
            <a:ext cx="129222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封闭图形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293315" y="3378100"/>
            <a:ext cx="12922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封闭图形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998290" y="3378100"/>
            <a:ext cx="12922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封闭图形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7426838" y="3386052"/>
            <a:ext cx="12922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封闭图形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0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818520" y="678873"/>
            <a:ext cx="7110412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defRPr sz="2800" b="1">
                <a:latin typeface="+mj-lt"/>
                <a:ea typeface="楷体" panose="02010609060101010101" pitchFamily="49" charset="-122"/>
              </a:defRPr>
            </a:lvl1pPr>
          </a:lstStyle>
          <a:p>
            <a:r>
              <a:rPr lang="zh-CN" altLang="en-US" dirty="0">
                <a:latin typeface="楷体" panose="02010609060101010101" pitchFamily="49" charset="-122"/>
              </a:rPr>
              <a:t>王奶奶绕着公园走一圈是多少米？</a:t>
            </a: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547664" y="4231926"/>
            <a:ext cx="6958012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493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511" name="Picture 9" descr="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12742"/>
            <a:ext cx="5384800" cy="319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 bwMode="auto">
          <a:xfrm flipV="1">
            <a:off x="2877220" y="1271492"/>
            <a:ext cx="4176713" cy="215900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 bwMode="auto">
          <a:xfrm flipV="1">
            <a:off x="2262858" y="3987704"/>
            <a:ext cx="4968875" cy="58738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 bwMode="auto">
          <a:xfrm flipH="1" flipV="1">
            <a:off x="6987258" y="1238154"/>
            <a:ext cx="241300" cy="2744788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 bwMode="auto">
          <a:xfrm flipV="1">
            <a:off x="2262858" y="1862042"/>
            <a:ext cx="215900" cy="2185987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 bwMode="auto">
          <a:xfrm flipV="1">
            <a:off x="2453358" y="1487392"/>
            <a:ext cx="385762" cy="385762"/>
          </a:xfrm>
          <a:prstGeom prst="line">
            <a:avLst/>
          </a:prstGeom>
          <a:ln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032095" y="1330805"/>
            <a:ext cx="545342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园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144588" y="668369"/>
            <a:ext cx="3757612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求图形周长。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259632" y="3525194"/>
            <a:ext cx="456882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3+4+5=12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8" descr="E:\R三数上\U07\doc\人三数导学案(上)\cw18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395" y="1402556"/>
            <a:ext cx="25368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E:\R三数上\U07\doc\人三数导学案(上)\cw17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8" y="1366838"/>
            <a:ext cx="2509837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220072" y="3525194"/>
            <a:ext cx="4568825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7493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indent="0">
              <a:lnSpc>
                <a:spcPct val="120000"/>
              </a:lnSpc>
              <a:defRPr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5+5+4+4=18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4498" name="Group 2"/>
          <p:cNvGrpSpPr/>
          <p:nvPr/>
        </p:nvGrpSpPr>
        <p:grpSpPr bwMode="auto">
          <a:xfrm>
            <a:off x="4572000" y="1876425"/>
            <a:ext cx="1622425" cy="1081088"/>
            <a:chOff x="3061" y="1570"/>
            <a:chExt cx="1362" cy="908"/>
          </a:xfrm>
        </p:grpSpPr>
        <p:sp>
          <p:nvSpPr>
            <p:cNvPr id="23573" name="Line 3"/>
            <p:cNvSpPr>
              <a:spLocks noChangeShapeType="1"/>
            </p:cNvSpPr>
            <p:nvPr/>
          </p:nvSpPr>
          <p:spPr bwMode="auto">
            <a:xfrm>
              <a:off x="3061" y="1570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74" name="Line 4"/>
            <p:cNvSpPr>
              <a:spLocks noChangeShapeType="1"/>
            </p:cNvSpPr>
            <p:nvPr/>
          </p:nvSpPr>
          <p:spPr bwMode="auto">
            <a:xfrm>
              <a:off x="3515" y="1570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75" name="Line 5"/>
            <p:cNvSpPr>
              <a:spLocks noChangeShapeType="1"/>
            </p:cNvSpPr>
            <p:nvPr/>
          </p:nvSpPr>
          <p:spPr bwMode="auto">
            <a:xfrm>
              <a:off x="3969" y="1570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76" name="Line 6"/>
            <p:cNvSpPr>
              <a:spLocks noChangeShapeType="1"/>
            </p:cNvSpPr>
            <p:nvPr/>
          </p:nvSpPr>
          <p:spPr bwMode="auto">
            <a:xfrm rot="-5400000">
              <a:off x="2835" y="1817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77" name="Line 7"/>
            <p:cNvSpPr>
              <a:spLocks noChangeShapeType="1"/>
            </p:cNvSpPr>
            <p:nvPr/>
          </p:nvSpPr>
          <p:spPr bwMode="auto">
            <a:xfrm rot="-5400000">
              <a:off x="2835" y="2251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78" name="Line 8"/>
            <p:cNvSpPr>
              <a:spLocks noChangeShapeType="1"/>
            </p:cNvSpPr>
            <p:nvPr/>
          </p:nvSpPr>
          <p:spPr bwMode="auto">
            <a:xfrm flipH="1">
              <a:off x="3075" y="2478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79" name="Line 9"/>
            <p:cNvSpPr>
              <a:spLocks noChangeShapeType="1"/>
            </p:cNvSpPr>
            <p:nvPr/>
          </p:nvSpPr>
          <p:spPr bwMode="auto">
            <a:xfrm flipH="1">
              <a:off x="3529" y="2478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80" name="Line 10"/>
            <p:cNvSpPr>
              <a:spLocks noChangeShapeType="1"/>
            </p:cNvSpPr>
            <p:nvPr/>
          </p:nvSpPr>
          <p:spPr bwMode="auto">
            <a:xfrm rot="5400000">
              <a:off x="4196" y="1797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81" name="Line 11"/>
            <p:cNvSpPr>
              <a:spLocks noChangeShapeType="1"/>
            </p:cNvSpPr>
            <p:nvPr/>
          </p:nvSpPr>
          <p:spPr bwMode="auto">
            <a:xfrm flipH="1">
              <a:off x="3969" y="2478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82" name="Line 12"/>
            <p:cNvSpPr>
              <a:spLocks noChangeShapeType="1"/>
            </p:cNvSpPr>
            <p:nvPr/>
          </p:nvSpPr>
          <p:spPr bwMode="auto">
            <a:xfrm rot="5400000">
              <a:off x="4195" y="2251"/>
              <a:ext cx="454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55" name="Group 13"/>
          <p:cNvGrpSpPr/>
          <p:nvPr/>
        </p:nvGrpSpPr>
        <p:grpSpPr bwMode="auto">
          <a:xfrm>
            <a:off x="2247900" y="1922463"/>
            <a:ext cx="1622425" cy="1081087"/>
            <a:chOff x="1201" y="1570"/>
            <a:chExt cx="1362" cy="908"/>
          </a:xfrm>
        </p:grpSpPr>
        <p:sp>
          <p:nvSpPr>
            <p:cNvPr id="23565" name="Line 14"/>
            <p:cNvSpPr>
              <a:spLocks noChangeShapeType="1"/>
            </p:cNvSpPr>
            <p:nvPr/>
          </p:nvSpPr>
          <p:spPr bwMode="auto">
            <a:xfrm>
              <a:off x="1201" y="1570"/>
              <a:ext cx="454" cy="0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66" name="Line 15"/>
            <p:cNvSpPr>
              <a:spLocks noChangeShapeType="1"/>
            </p:cNvSpPr>
            <p:nvPr/>
          </p:nvSpPr>
          <p:spPr bwMode="auto">
            <a:xfrm>
              <a:off x="1655" y="1570"/>
              <a:ext cx="454" cy="0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67" name="Line 16"/>
            <p:cNvSpPr>
              <a:spLocks noChangeShapeType="1"/>
            </p:cNvSpPr>
            <p:nvPr/>
          </p:nvSpPr>
          <p:spPr bwMode="auto">
            <a:xfrm>
              <a:off x="2109" y="1570"/>
              <a:ext cx="454" cy="0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68" name="Line 17"/>
            <p:cNvSpPr>
              <a:spLocks noChangeShapeType="1"/>
            </p:cNvSpPr>
            <p:nvPr/>
          </p:nvSpPr>
          <p:spPr bwMode="auto">
            <a:xfrm rot="-5400000">
              <a:off x="975" y="1817"/>
              <a:ext cx="454" cy="0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69" name="Line 18"/>
            <p:cNvSpPr>
              <a:spLocks noChangeShapeType="1"/>
            </p:cNvSpPr>
            <p:nvPr/>
          </p:nvSpPr>
          <p:spPr bwMode="auto">
            <a:xfrm rot="-5400000">
              <a:off x="975" y="2251"/>
              <a:ext cx="454" cy="0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70" name="Line 19"/>
            <p:cNvSpPr>
              <a:spLocks noChangeShapeType="1"/>
            </p:cNvSpPr>
            <p:nvPr/>
          </p:nvSpPr>
          <p:spPr bwMode="auto">
            <a:xfrm flipH="1">
              <a:off x="1215" y="2478"/>
              <a:ext cx="454" cy="0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71" name="Line 20"/>
            <p:cNvSpPr>
              <a:spLocks noChangeShapeType="1"/>
            </p:cNvSpPr>
            <p:nvPr/>
          </p:nvSpPr>
          <p:spPr bwMode="auto">
            <a:xfrm flipH="1">
              <a:off x="1669" y="2478"/>
              <a:ext cx="454" cy="0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572" name="Line 21"/>
            <p:cNvSpPr>
              <a:spLocks noChangeShapeType="1"/>
            </p:cNvSpPr>
            <p:nvPr/>
          </p:nvSpPr>
          <p:spPr bwMode="auto">
            <a:xfrm rot="5400000">
              <a:off x="2336" y="1797"/>
              <a:ext cx="454" cy="0"/>
            </a:xfrm>
            <a:prstGeom prst="line">
              <a:avLst/>
            </a:prstGeom>
            <a:noFill/>
            <a:ln w="57150">
              <a:solidFill>
                <a:srgbClr val="FF6600"/>
              </a:solidFill>
              <a:rou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4518" name="Line 22"/>
          <p:cNvSpPr>
            <a:spLocks noChangeShapeType="1"/>
          </p:cNvSpPr>
          <p:nvPr/>
        </p:nvSpPr>
        <p:spPr bwMode="auto">
          <a:xfrm flipH="1">
            <a:off x="3328988" y="2463800"/>
            <a:ext cx="541337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4519" name="Line 23"/>
          <p:cNvSpPr>
            <a:spLocks noChangeShapeType="1"/>
          </p:cNvSpPr>
          <p:nvPr/>
        </p:nvSpPr>
        <p:spPr bwMode="auto">
          <a:xfrm rot="5400000">
            <a:off x="3076575" y="2732088"/>
            <a:ext cx="539750" cy="0"/>
          </a:xfrm>
          <a:prstGeom prst="line">
            <a:avLst/>
          </a:prstGeom>
          <a:noFill/>
          <a:ln w="57150">
            <a:solidFill>
              <a:srgbClr val="FF6600"/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8" name="Text Box 24"/>
          <p:cNvSpPr txBox="1">
            <a:spLocks noChangeArrowheads="1"/>
          </p:cNvSpPr>
          <p:nvPr/>
        </p:nvSpPr>
        <p:spPr bwMode="auto">
          <a:xfrm>
            <a:off x="1098025" y="744109"/>
            <a:ext cx="4825996" cy="60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indent="0" eaLnBrk="0" hangingPunct="0">
              <a:lnSpc>
                <a:spcPct val="120000"/>
              </a:lnSpc>
              <a:defRPr sz="3200" b="1">
                <a:latin typeface="+mj-lt"/>
                <a:ea typeface="楷体" panose="02010609060101010101" pitchFamily="49" charset="-122"/>
              </a:defRPr>
            </a:lvl1pPr>
            <a:lvl2pPr marL="742950" indent="-285750" eaLnBrk="0" hangingPunct="0">
              <a:defRPr sz="2000" b="1"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latin typeface="楷体_GB2312" pitchFamily="49" charset="-122"/>
                <a:ea typeface="楷体_GB2312" pitchFamily="49" charset="-122"/>
              </a:defRPr>
            </a:lvl9pPr>
          </a:lstStyle>
          <a:p>
            <a:r>
              <a:rPr lang="zh-CN" altLang="en-US" dirty="0">
                <a:latin typeface="楷体" panose="02010609060101010101" pitchFamily="49" charset="-122"/>
              </a:rPr>
              <a:t>比较两个图形的周长。</a:t>
            </a:r>
            <a:endParaRPr lang="zh-CN" altLang="en-US" dirty="0">
              <a:latin typeface="楷体" panose="02010609060101010101" pitchFamily="49" charset="-122"/>
            </a:endParaRPr>
          </a:p>
        </p:txBody>
      </p:sp>
      <p:sp>
        <p:nvSpPr>
          <p:cNvPr id="23559" name="Text Box 25"/>
          <p:cNvSpPr txBox="1">
            <a:spLocks noChangeArrowheads="1"/>
          </p:cNvSpPr>
          <p:nvPr/>
        </p:nvSpPr>
        <p:spPr bwMode="auto">
          <a:xfrm>
            <a:off x="2413000" y="3332163"/>
            <a:ext cx="1055097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0" name="Text Box 26"/>
          <p:cNvSpPr txBox="1">
            <a:spLocks noChangeArrowheads="1"/>
          </p:cNvSpPr>
          <p:nvPr/>
        </p:nvSpPr>
        <p:spPr bwMode="auto">
          <a:xfrm>
            <a:off x="4768850" y="3213100"/>
            <a:ext cx="1055097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1" name="Text Box 27"/>
          <p:cNvSpPr txBox="1">
            <a:spLocks noChangeArrowheads="1"/>
          </p:cNvSpPr>
          <p:nvPr/>
        </p:nvSpPr>
        <p:spPr bwMode="auto">
          <a:xfrm>
            <a:off x="7326313" y="4678363"/>
            <a:ext cx="53975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zh-CN" altLang="zh-CN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64" name="Text Box 30"/>
          <p:cNvSpPr txBox="1">
            <a:spLocks noChangeArrowheads="1"/>
          </p:cNvSpPr>
          <p:nvPr/>
        </p:nvSpPr>
        <p:spPr bwMode="auto">
          <a:xfrm>
            <a:off x="3357167" y="3891954"/>
            <a:ext cx="1730881" cy="553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一样长！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08642E-6 L -0.25 -3.08642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83951E-6 L 0.0592 0.0114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345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1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9.20018E-7 L 0.00017 0.1049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45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032694" y="735830"/>
            <a:ext cx="7717023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下面每组图形的周长一样吗？你是怎样想的？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297" name="Picture 9" descr="E:\R三数上\U07\doc\人三数导学案(上)\LH增9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2781300"/>
            <a:ext cx="292576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10" descr="E:\R三数上\U07\doc\人三数导学案(上)\LH增8.t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2794000"/>
            <a:ext cx="46609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187624" y="2069812"/>
            <a:ext cx="6356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			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0" descr="E:\R三数上\U07\doc\人三数导学案(上)\LH增8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50" y="1641475"/>
            <a:ext cx="46609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4778375" y="2293938"/>
            <a:ext cx="865188" cy="0"/>
          </a:xfrm>
          <a:prstGeom prst="line">
            <a:avLst/>
          </a:prstGeom>
          <a:ln w="349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16200000">
            <a:off x="5441950" y="1954213"/>
            <a:ext cx="574675" cy="0"/>
          </a:xfrm>
          <a:prstGeom prst="line">
            <a:avLst/>
          </a:prstGeom>
          <a:ln w="349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4678363" y="2293938"/>
            <a:ext cx="1057275" cy="0"/>
          </a:xfrm>
          <a:prstGeom prst="line">
            <a:avLst/>
          </a:prstGeom>
          <a:ln w="28575">
            <a:solidFill>
              <a:srgbClr val="009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200000">
            <a:off x="5398294" y="1975644"/>
            <a:ext cx="661988" cy="0"/>
          </a:xfrm>
          <a:prstGeom prst="line">
            <a:avLst/>
          </a:prstGeom>
          <a:ln w="28575">
            <a:solidFill>
              <a:srgbClr val="009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877888" y="835025"/>
            <a:ext cx="285591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）分析：</a:t>
            </a:r>
            <a:endParaRPr lang="zh-CN" altLang="en-US" sz="320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71675" y="3492500"/>
            <a:ext cx="36385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答案：一样。</a:t>
            </a:r>
            <a:endParaRPr lang="zh-CN" altLang="en-US" sz="320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0031 L 4.72222E-6 -0.1240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0031 L -0.11319 2.59259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2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 descr="E:\R三数上\U07\doc\人三数导学案(上)\LH增9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225" y="1771650"/>
            <a:ext cx="2925763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5026025" y="2427288"/>
            <a:ext cx="360363" cy="0"/>
          </a:xfrm>
          <a:prstGeom prst="line">
            <a:avLst/>
          </a:prstGeom>
          <a:ln w="3492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959350" y="2427288"/>
            <a:ext cx="504825" cy="0"/>
          </a:xfrm>
          <a:prstGeom prst="line">
            <a:avLst/>
          </a:prstGeom>
          <a:ln w="19050">
            <a:solidFill>
              <a:srgbClr val="009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77888" y="835025"/>
            <a:ext cx="285591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）分析：</a:t>
            </a:r>
            <a:endParaRPr lang="zh-CN" altLang="en-US" sz="320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71675" y="3492500"/>
            <a:ext cx="36385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</a:rPr>
              <a:t>答案：不一样。</a:t>
            </a:r>
            <a:endParaRPr lang="zh-CN" altLang="en-US" sz="3200" dirty="0">
              <a:solidFill>
                <a:srgbClr val="FF0000"/>
              </a:solidFill>
              <a:latin typeface="+mj-lt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rot="16200000">
            <a:off x="4634706" y="2105819"/>
            <a:ext cx="6619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16200000">
            <a:off x="5126831" y="2102644"/>
            <a:ext cx="6619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-0.00061 L 0.00017 -0.1256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62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442</Words>
  <Application>WPS 演示</Application>
  <PresentationFormat>全屏显示(16:9)</PresentationFormat>
  <Paragraphs>108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等线 Light</vt:lpstr>
      <vt:lpstr>微软雅黑</vt:lpstr>
      <vt:lpstr>Arial Unicode MS</vt:lpstr>
      <vt:lpstr>Calibri Light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46</cp:revision>
  <dcterms:created xsi:type="dcterms:W3CDTF">2019-09-02T08:53:00Z</dcterms:created>
  <dcterms:modified xsi:type="dcterms:W3CDTF">2023-09-28T13:36:23Z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DEAD49E679574E10A75BFFDC79EF05F0_12</vt:lpwstr>
  </property>
  <property fmtid="{D5CDD505-2E9C-101B-9397-08002B2CF9AE}" pid="3" name="KSOProductBuildVer">
    <vt:lpwstr>2052-12.1.0.15374</vt:lpwstr>
  </property>
</Properties>
</file>