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33"/>
  </p:notesMasterIdLst>
  <p:sldIdLst>
    <p:sldId id="553" r:id="rId4"/>
    <p:sldId id="554" r:id="rId5"/>
    <p:sldId id="507" r:id="rId6"/>
    <p:sldId id="477" r:id="rId7"/>
    <p:sldId id="571" r:id="rId8"/>
    <p:sldId id="560" r:id="rId9"/>
    <p:sldId id="556" r:id="rId10"/>
    <p:sldId id="557" r:id="rId11"/>
    <p:sldId id="558" r:id="rId12"/>
    <p:sldId id="559" r:id="rId13"/>
    <p:sldId id="561" r:id="rId14"/>
    <p:sldId id="562" r:id="rId15"/>
    <p:sldId id="572" r:id="rId16"/>
    <p:sldId id="563" r:id="rId17"/>
    <p:sldId id="564" r:id="rId18"/>
    <p:sldId id="565" r:id="rId19"/>
    <p:sldId id="566" r:id="rId20"/>
    <p:sldId id="567" r:id="rId21"/>
    <p:sldId id="528" r:id="rId22"/>
    <p:sldId id="529" r:id="rId23"/>
    <p:sldId id="568" r:id="rId24"/>
    <p:sldId id="569" r:id="rId25"/>
    <p:sldId id="573" r:id="rId26"/>
    <p:sldId id="535" r:id="rId27"/>
    <p:sldId id="537" r:id="rId28"/>
    <p:sldId id="546" r:id="rId29"/>
    <p:sldId id="547" r:id="rId30"/>
    <p:sldId id="570" r:id="rId31"/>
    <p:sldId id="595" r:id="rId32"/>
  </p:sldIdLst>
  <p:sldSz cx="9144000" cy="5143500" type="screen16x9"/>
  <p:notesSz cx="7103745" cy="10234295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727" autoAdjust="0"/>
    <p:restoredTop sz="94660"/>
  </p:normalViewPr>
  <p:slideViewPr>
    <p:cSldViewPr snapToGrid="0">
      <p:cViewPr varScale="1">
        <p:scale>
          <a:sx n="148" d="100"/>
          <a:sy n="148" d="100"/>
        </p:scale>
        <p:origin x="126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121" y="1279287"/>
            <a:ext cx="6139502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1757750"/>
            <a:ext cx="9144371" cy="1723829"/>
          </a:xfrm>
          <a:prstGeom prst="rect">
            <a:avLst/>
          </a:prstGeom>
          <a:solidFill>
            <a:srgbClr val="97D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25814" y="190500"/>
            <a:ext cx="8492867" cy="4686300"/>
          </a:xfrm>
          <a:prstGeom prst="rect">
            <a:avLst/>
          </a:prstGeom>
          <a:solidFill>
            <a:srgbClr val="FFFFFF"/>
          </a:solidFill>
          <a:ln w="19050">
            <a:noFill/>
            <a:headEnd type="oval"/>
            <a:tailEnd type="oval"/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7" r="8198" b="80215"/>
          <a:stretch>
            <a:fillRect/>
          </a:stretch>
        </p:blipFill>
        <p:spPr>
          <a:xfrm>
            <a:off x="1" y="0"/>
            <a:ext cx="8401050" cy="10508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1" t="80170" r="133" b="3230"/>
          <a:stretch>
            <a:fillRect/>
          </a:stretch>
        </p:blipFill>
        <p:spPr>
          <a:xfrm>
            <a:off x="43703" y="3161551"/>
            <a:ext cx="9063822" cy="1991474"/>
          </a:xfrm>
          <a:prstGeom prst="rect">
            <a:avLst/>
          </a:prstGeom>
        </p:spPr>
      </p:pic>
      <p:sp>
        <p:nvSpPr>
          <p:cNvPr id="16" name="椭圆 15"/>
          <p:cNvSpPr/>
          <p:nvPr userDrawn="1"/>
        </p:nvSpPr>
        <p:spPr>
          <a:xfrm>
            <a:off x="1963553" y="4660582"/>
            <a:ext cx="389849" cy="389849"/>
          </a:xfrm>
          <a:prstGeom prst="ellipse">
            <a:avLst/>
          </a:prstGeom>
          <a:solidFill>
            <a:srgbClr val="7BA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382209" y="1309873"/>
            <a:ext cx="412663" cy="412663"/>
          </a:xfrm>
          <a:prstGeom prst="ellipse">
            <a:avLst/>
          </a:prstGeom>
          <a:solidFill>
            <a:srgbClr val="A2D7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 userDrawn="1"/>
        </p:nvGrpSpPr>
        <p:grpSpPr>
          <a:xfrm>
            <a:off x="79493" y="1520009"/>
            <a:ext cx="492642" cy="492642"/>
            <a:chOff x="-1118572" y="1986639"/>
            <a:chExt cx="657322" cy="657322"/>
          </a:xfrm>
        </p:grpSpPr>
        <p:sp>
          <p:nvSpPr>
            <p:cNvPr id="20" name="椭圆 19"/>
            <p:cNvSpPr/>
            <p:nvPr/>
          </p:nvSpPr>
          <p:spPr>
            <a:xfrm>
              <a:off x="-1118572" y="1986639"/>
              <a:ext cx="657322" cy="657322"/>
            </a:xfrm>
            <a:prstGeom prst="ellipse">
              <a:avLst/>
            </a:prstGeom>
            <a:solidFill>
              <a:srgbClr val="7BA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-1107179" y="2015612"/>
              <a:ext cx="606905" cy="606905"/>
              <a:chOff x="457868" y="6063062"/>
              <a:chExt cx="606905" cy="606905"/>
            </a:xfrm>
          </p:grpSpPr>
          <p:sp>
            <p:nvSpPr>
              <p:cNvPr id="22" name="弧形 21"/>
              <p:cNvSpPr/>
              <p:nvPr/>
            </p:nvSpPr>
            <p:spPr>
              <a:xfrm>
                <a:off x="553041" y="6158235"/>
                <a:ext cx="416558" cy="416558"/>
              </a:xfrm>
              <a:prstGeom prst="arc">
                <a:avLst>
                  <a:gd name="adj1" fmla="val 16200000"/>
                  <a:gd name="adj2" fmla="val 2903490"/>
                </a:avLst>
              </a:prstGeom>
              <a:ln w="19050">
                <a:solidFill>
                  <a:srgbClr val="3489CC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弧形 22"/>
              <p:cNvSpPr/>
              <p:nvPr/>
            </p:nvSpPr>
            <p:spPr>
              <a:xfrm rot="11015065">
                <a:off x="553041" y="6158235"/>
                <a:ext cx="416558" cy="416558"/>
              </a:xfrm>
              <a:prstGeom prst="arc">
                <a:avLst>
                  <a:gd name="adj1" fmla="val 16200000"/>
                  <a:gd name="adj2" fmla="val 18788538"/>
                </a:avLst>
              </a:prstGeom>
              <a:ln w="19050">
                <a:solidFill>
                  <a:srgbClr val="3489CC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弧形 23"/>
              <p:cNvSpPr/>
              <p:nvPr/>
            </p:nvSpPr>
            <p:spPr>
              <a:xfrm rot="15483168">
                <a:off x="553041" y="6158235"/>
                <a:ext cx="416558" cy="416558"/>
              </a:xfrm>
              <a:prstGeom prst="arc">
                <a:avLst>
                  <a:gd name="adj1" fmla="val 16200000"/>
                  <a:gd name="adj2" fmla="val 17628366"/>
                </a:avLst>
              </a:prstGeom>
              <a:ln w="19050">
                <a:solidFill>
                  <a:srgbClr val="3489CC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弧形 24"/>
              <p:cNvSpPr/>
              <p:nvPr/>
            </p:nvSpPr>
            <p:spPr>
              <a:xfrm rot="15483168">
                <a:off x="464536" y="6069730"/>
                <a:ext cx="593569" cy="593569"/>
              </a:xfrm>
              <a:prstGeom prst="arc">
                <a:avLst>
                  <a:gd name="adj1" fmla="val 11132952"/>
                  <a:gd name="adj2" fmla="val 1496817"/>
                </a:avLst>
              </a:prstGeom>
              <a:ln w="19050">
                <a:solidFill>
                  <a:srgbClr val="3489CC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弧形 25"/>
              <p:cNvSpPr/>
              <p:nvPr/>
            </p:nvSpPr>
            <p:spPr>
              <a:xfrm rot="4184055">
                <a:off x="457868" y="6063062"/>
                <a:ext cx="606905" cy="606905"/>
              </a:xfrm>
              <a:prstGeom prst="arc">
                <a:avLst>
                  <a:gd name="adj1" fmla="val 15000775"/>
                  <a:gd name="adj2" fmla="val 21079608"/>
                </a:avLst>
              </a:prstGeom>
              <a:ln w="19050">
                <a:solidFill>
                  <a:srgbClr val="3489CC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" name="组合 26"/>
          <p:cNvGrpSpPr/>
          <p:nvPr userDrawn="1"/>
        </p:nvGrpSpPr>
        <p:grpSpPr>
          <a:xfrm>
            <a:off x="8633306" y="3855673"/>
            <a:ext cx="492642" cy="492642"/>
            <a:chOff x="-1118572" y="1986639"/>
            <a:chExt cx="657322" cy="657322"/>
          </a:xfrm>
        </p:grpSpPr>
        <p:sp>
          <p:nvSpPr>
            <p:cNvPr id="28" name="椭圆 27"/>
            <p:cNvSpPr/>
            <p:nvPr/>
          </p:nvSpPr>
          <p:spPr>
            <a:xfrm>
              <a:off x="-1118572" y="1986639"/>
              <a:ext cx="657322" cy="657322"/>
            </a:xfrm>
            <a:prstGeom prst="ellipse">
              <a:avLst/>
            </a:prstGeom>
            <a:solidFill>
              <a:srgbClr val="7BA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-1107179" y="2015612"/>
              <a:ext cx="606905" cy="606905"/>
              <a:chOff x="457868" y="6063062"/>
              <a:chExt cx="606905" cy="606905"/>
            </a:xfrm>
          </p:grpSpPr>
          <p:sp>
            <p:nvSpPr>
              <p:cNvPr id="30" name="弧形 29"/>
              <p:cNvSpPr/>
              <p:nvPr/>
            </p:nvSpPr>
            <p:spPr>
              <a:xfrm>
                <a:off x="553041" y="6158235"/>
                <a:ext cx="416558" cy="416558"/>
              </a:xfrm>
              <a:prstGeom prst="arc">
                <a:avLst>
                  <a:gd name="adj1" fmla="val 16200000"/>
                  <a:gd name="adj2" fmla="val 2903490"/>
                </a:avLst>
              </a:prstGeom>
              <a:ln w="19050">
                <a:solidFill>
                  <a:srgbClr val="3489CC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弧形 30"/>
              <p:cNvSpPr/>
              <p:nvPr/>
            </p:nvSpPr>
            <p:spPr>
              <a:xfrm rot="11015065">
                <a:off x="553041" y="6158235"/>
                <a:ext cx="416558" cy="416558"/>
              </a:xfrm>
              <a:prstGeom prst="arc">
                <a:avLst>
                  <a:gd name="adj1" fmla="val 16200000"/>
                  <a:gd name="adj2" fmla="val 18788538"/>
                </a:avLst>
              </a:prstGeom>
              <a:ln w="19050">
                <a:solidFill>
                  <a:srgbClr val="3489CC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弧形 31"/>
              <p:cNvSpPr/>
              <p:nvPr/>
            </p:nvSpPr>
            <p:spPr>
              <a:xfrm rot="15483168">
                <a:off x="553041" y="6158235"/>
                <a:ext cx="416558" cy="416558"/>
              </a:xfrm>
              <a:prstGeom prst="arc">
                <a:avLst>
                  <a:gd name="adj1" fmla="val 16200000"/>
                  <a:gd name="adj2" fmla="val 17628366"/>
                </a:avLst>
              </a:prstGeom>
              <a:ln w="19050">
                <a:solidFill>
                  <a:srgbClr val="3489CC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弧形 32"/>
              <p:cNvSpPr/>
              <p:nvPr/>
            </p:nvSpPr>
            <p:spPr>
              <a:xfrm rot="15483168">
                <a:off x="464536" y="6069730"/>
                <a:ext cx="593569" cy="593569"/>
              </a:xfrm>
              <a:prstGeom prst="arc">
                <a:avLst>
                  <a:gd name="adj1" fmla="val 11132952"/>
                  <a:gd name="adj2" fmla="val 1496817"/>
                </a:avLst>
              </a:prstGeom>
              <a:ln w="19050">
                <a:solidFill>
                  <a:srgbClr val="3489CC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弧形 33"/>
              <p:cNvSpPr/>
              <p:nvPr/>
            </p:nvSpPr>
            <p:spPr>
              <a:xfrm rot="4184055">
                <a:off x="457868" y="6063062"/>
                <a:ext cx="606905" cy="606905"/>
              </a:xfrm>
              <a:prstGeom prst="arc">
                <a:avLst>
                  <a:gd name="adj1" fmla="val 15000775"/>
                  <a:gd name="adj2" fmla="val 21079608"/>
                </a:avLst>
              </a:prstGeom>
              <a:ln w="19050">
                <a:solidFill>
                  <a:srgbClr val="3489CC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12" descr="卡通人物&#10;&#10;中度可信度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586163"/>
            <a:ext cx="9144000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 3"/>
          <p:cNvSpPr/>
          <p:nvPr userDrawn="1"/>
        </p:nvSpPr>
        <p:spPr>
          <a:xfrm>
            <a:off x="287338" y="195263"/>
            <a:ext cx="8569325" cy="4752975"/>
          </a:xfrm>
          <a:prstGeom prst="roundRect">
            <a:avLst>
              <a:gd name="adj" fmla="val 11396"/>
            </a:avLst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12" descr="卡通人物&#10;&#10;中度可信度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586163"/>
            <a:ext cx="9144000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 3"/>
          <p:cNvSpPr/>
          <p:nvPr userDrawn="1"/>
        </p:nvSpPr>
        <p:spPr>
          <a:xfrm>
            <a:off x="287338" y="195263"/>
            <a:ext cx="8569325" cy="4752975"/>
          </a:xfrm>
          <a:prstGeom prst="roundRect">
            <a:avLst>
              <a:gd name="adj" fmla="val 11396"/>
            </a:avLst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同侧圆角矩形 5"/>
          <p:cNvSpPr/>
          <p:nvPr userDrawn="1"/>
        </p:nvSpPr>
        <p:spPr>
          <a:xfrm flipV="1">
            <a:off x="3455988" y="-11113"/>
            <a:ext cx="2232025" cy="566738"/>
          </a:xfrm>
          <a:prstGeom prst="round2SameRect">
            <a:avLst/>
          </a:prstGeom>
          <a:solidFill>
            <a:srgbClr val="37609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jpeg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47461" y="665302"/>
            <a:ext cx="5540299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大家看过这本有趣的漫画吗？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2" descr="https://timgsa.baidu.com/timg?image&amp;quality=80&amp;size=b9999_10000&amp;sec=1561104176043&amp;di=b8730ca52137cecbda6cc6b9bcac52a4&amp;imgtype=jpg&amp;src=http%3A%2F%2F5b0988e595225.cdn.sohucs.com%2Fq_70%2Cc_zoom%2Cw_640%2Fimages%2F20180816%2F80720280097a45318850714f2c5abf5f.jpe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63902" y="1414928"/>
            <a:ext cx="2504215" cy="3388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3683059" y="-64318"/>
            <a:ext cx="20691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90423" y="1802038"/>
            <a:ext cx="4572000" cy="18187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细节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上我们可以捕捉更多的信息，读出更多有意思的东西。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8" descr="https://timgsa.baidu.com/timg?image&amp;quality=80&amp;size=b9999_10000&amp;sec=1561097545955&amp;di=79ac65a01493e58577a95439615470ca&amp;imgtype=0&amp;src=http%3A%2F%2Fimg10.360buyimg.com%2Fn1%2Fs900x900_jfs%2Ft559%2F7%2F293106357%2F1549582%2F952d4619%2F545c7272Nde626e2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4" t="6187" r="54872" b="63573"/>
          <a:stretch>
            <a:fillRect/>
          </a:stretch>
        </p:blipFill>
        <p:spPr bwMode="auto">
          <a:xfrm>
            <a:off x="596951" y="1262590"/>
            <a:ext cx="3566472" cy="301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椭圆 4"/>
          <p:cNvSpPr/>
          <p:nvPr/>
        </p:nvSpPr>
        <p:spPr>
          <a:xfrm>
            <a:off x="1132840" y="2825689"/>
            <a:ext cx="325506" cy="58916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8551" y="491907"/>
            <a:ext cx="6982098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观察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漫画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，说说你观察到的细节。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1622" y="518195"/>
            <a:ext cx="6922556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说说从第一幅图中获取到哪些信息。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8" descr="https://timgsa.baidu.com/timg?image&amp;quality=80&amp;size=b9999_10000&amp;sec=1561097545955&amp;di=79ac65a01493e58577a95439615470ca&amp;imgtype=0&amp;src=http%3A%2F%2Fimg10.360buyimg.com%2Fn1%2Fs900x900_jfs%2Ft559%2F7%2F293106357%2F1549582%2F952d4619%2F545c7272Nde626e2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4" t="6187" r="54872" b="63573"/>
          <a:stretch>
            <a:fillRect/>
          </a:stretch>
        </p:blipFill>
        <p:spPr bwMode="auto">
          <a:xfrm>
            <a:off x="586428" y="1344669"/>
            <a:ext cx="3566472" cy="301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/>
          <p:cNvSpPr/>
          <p:nvPr/>
        </p:nvSpPr>
        <p:spPr>
          <a:xfrm rot="1992938">
            <a:off x="2624011" y="1502783"/>
            <a:ext cx="459775" cy="15816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8266" y="1944749"/>
            <a:ext cx="4121331" cy="18187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从饭桌上碗里飘出的像烟的东西，你们知道了什么？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6067" y="628755"/>
            <a:ext cx="7629433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还有一个凳子是留给谁坐的？你是怎么知道的？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8" descr="https://timgsa.baidu.com/timg?image&amp;quality=80&amp;size=b9999_10000&amp;sec=1561097545955&amp;di=79ac65a01493e58577a95439615470ca&amp;imgtype=0&amp;src=http%3A%2F%2Fimg10.360buyimg.com%2Fn1%2Fs900x900_jfs%2Ft559%2F7%2F293106357%2F1549582%2F952d4619%2F545c7272Nde626e2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4" t="6187" r="54872" b="63573"/>
          <a:stretch>
            <a:fillRect/>
          </a:stretch>
        </p:blipFill>
        <p:spPr bwMode="auto">
          <a:xfrm>
            <a:off x="718458" y="1705973"/>
            <a:ext cx="3076303" cy="2603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椭圆 4"/>
          <p:cNvSpPr/>
          <p:nvPr/>
        </p:nvSpPr>
        <p:spPr>
          <a:xfrm>
            <a:off x="1018904" y="3007952"/>
            <a:ext cx="600892" cy="103497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9907" y="1980827"/>
            <a:ext cx="391559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图中凳子上有个小问号。联系后面的图画，猜测应该是儿子没有来吃饭。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6955" y="679881"/>
            <a:ext cx="6609807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爸爸和妈妈之间会说些什么呢？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1255" y="1584895"/>
            <a:ext cx="475302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爸爸伸手指着桌上的菜，说</a:t>
            </a:r>
            <a:r>
              <a:rPr lang="zh-CN" altLang="en-US" sz="32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“真香，好想吃哦</a:t>
            </a:r>
            <a:r>
              <a:rPr lang="zh-CN" altLang="en-US" sz="32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妈妈站在桌子边，伸出一只手，说</a:t>
            </a:r>
            <a:r>
              <a:rPr lang="zh-CN" altLang="en-US" sz="32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等一下，儿子呢</a:t>
            </a:r>
            <a:r>
              <a:rPr lang="zh-CN" altLang="en-US" sz="32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快去叫他来吃饭</a:t>
            </a:r>
            <a:r>
              <a:rPr lang="zh-CN" altLang="en-US" sz="32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en-US" sz="3200" b="1" spc="-15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8" descr="https://timgsa.baidu.com/timg?image&amp;quality=80&amp;size=b9999_10000&amp;sec=1561097545955&amp;di=79ac65a01493e58577a95439615470ca&amp;imgtype=0&amp;src=http%3A%2F%2Fimg10.360buyimg.com%2Fn1%2Fs900x900_jfs%2Ft559%2F7%2F293106357%2F1549582%2F952d4619%2F545c7272Nde626e2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4" t="6187" r="54872" b="63573"/>
          <a:stretch>
            <a:fillRect/>
          </a:stretch>
        </p:blipFill>
        <p:spPr bwMode="auto">
          <a:xfrm>
            <a:off x="5374277" y="1584895"/>
            <a:ext cx="3076303" cy="2603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9275" y="1531991"/>
            <a:ext cx="6781537" cy="18651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通过想象，给人物加上合适的神态、语言、心理活动等图上没有的内容，可以使故事更丰富、有趣。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0482" y="842447"/>
            <a:ext cx="8038639" cy="12741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下面请同学们结合刚才的方法，同桌互相讲讲剩下的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幅图。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85409" y="3807469"/>
            <a:ext cx="6109191" cy="68326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仔细观察、关注细节并合理想象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68393" y="-54986"/>
            <a:ext cx="20691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练讲故事</a:t>
            </a:r>
            <a:endParaRPr lang="zh-CN" altLang="en-US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Picture 8" descr="https://timgsa.baidu.com/timg?image&amp;quality=80&amp;size=b9999_10000&amp;sec=1561097545955&amp;di=79ac65a01493e58577a95439615470ca&amp;imgtype=0&amp;src=http%3A%2F%2Fimg10.360buyimg.com%2Fn1%2Fs900x900_jfs%2Ft559%2F7%2F293106357%2F1549582%2F952d4619%2F545c7272Nde626e2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51" t="6588" r="10756" b="63578"/>
          <a:stretch>
            <a:fillRect/>
          </a:stretch>
        </p:blipFill>
        <p:spPr bwMode="auto">
          <a:xfrm>
            <a:off x="594122" y="2088253"/>
            <a:ext cx="2228690" cy="149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s://timgsa.baidu.com/timg?image&amp;quality=80&amp;size=b9999_10000&amp;sec=1561097545955&amp;di=79ac65a01493e58577a95439615470ca&amp;imgtype=0&amp;src=http%3A%2F%2Fimg10.360buyimg.com%2Fn1%2Fs900x900_jfs%2Ft559%2F7%2F293106357%2F1549582%2F952d4619%2F545c7272Nde626e2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3" t="36542" r="45210" b="32300"/>
          <a:stretch>
            <a:fillRect/>
          </a:stretch>
        </p:blipFill>
        <p:spPr bwMode="auto">
          <a:xfrm>
            <a:off x="2806349" y="2088253"/>
            <a:ext cx="2195764" cy="149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s://timgsa.baidu.com/timg?image&amp;quality=80&amp;size=b9999_10000&amp;sec=1561097545955&amp;di=79ac65a01493e58577a95439615470ca&amp;imgtype=0&amp;src=http%3A%2F%2Fimg10.360buyimg.com%2Fn1%2Fs900x900_jfs%2Ft559%2F7%2F293106357%2F1549582%2F952d4619%2F545c7272Nde626e2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79" t="36755" r="10453" b="32781"/>
          <a:stretch>
            <a:fillRect/>
          </a:stretch>
        </p:blipFill>
        <p:spPr bwMode="auto">
          <a:xfrm>
            <a:off x="5002113" y="2088254"/>
            <a:ext cx="1709474" cy="149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s://timgsa.baidu.com/timg?image&amp;quality=80&amp;size=b9999_10000&amp;sec=1561097545955&amp;di=79ac65a01493e58577a95439615470ca&amp;imgtype=0&amp;src=http%3A%2F%2Fimg10.360buyimg.com%2Fn1%2Fs900x900_jfs%2Ft559%2F7%2F293106357%2F1549582%2F952d4619%2F545c7272Nde626e2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2" t="69419" r="55220"/>
          <a:stretch>
            <a:fillRect/>
          </a:stretch>
        </p:blipFill>
        <p:spPr bwMode="auto">
          <a:xfrm>
            <a:off x="6711586" y="2088254"/>
            <a:ext cx="1722503" cy="149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835" y="315416"/>
            <a:ext cx="4416329" cy="25643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28182" y="628026"/>
            <a:ext cx="2100772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我说你猜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0320" y="2914672"/>
            <a:ext cx="8343358" cy="1807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名同学上台抽签，抽取图画序号，并清楚地说出所抽选图画的图意，其余同学猜所讲内容对应的是哪幅图，评选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最佳听众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3880" y="660580"/>
            <a:ext cx="8497720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小组合作讲故事，把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幅图连起来讲一讲，每小组选一名同学上台交流。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8" descr="https://timgsa.baidu.com/timg?image&amp;quality=80&amp;size=b9999_10000&amp;sec=1561097545955&amp;di=79ac65a01493e58577a95439615470ca&amp;imgtype=0&amp;src=http%3A%2F%2Fimg10.360buyimg.com%2Fn1%2Fs900x900_jfs%2Ft559%2F7%2F293106357%2F1549582%2F952d4619%2F545c7272Nde626e2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51" t="6588" r="10756" b="63578"/>
          <a:stretch>
            <a:fillRect/>
          </a:stretch>
        </p:blipFill>
        <p:spPr bwMode="auto">
          <a:xfrm>
            <a:off x="3037909" y="1822837"/>
            <a:ext cx="2228690" cy="149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https://timgsa.baidu.com/timg?image&amp;quality=80&amp;size=b9999_10000&amp;sec=1561097545955&amp;di=79ac65a01493e58577a95439615470ca&amp;imgtype=0&amp;src=http%3A%2F%2Fimg10.360buyimg.com%2Fn1%2Fs900x900_jfs%2Ft559%2F7%2F293106357%2F1549582%2F952d4619%2F545c7272Nde626e2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3" t="36542" r="45210" b="32300"/>
          <a:stretch>
            <a:fillRect/>
          </a:stretch>
        </p:blipFill>
        <p:spPr bwMode="auto">
          <a:xfrm>
            <a:off x="5703400" y="1819371"/>
            <a:ext cx="2228690" cy="152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s://timgsa.baidu.com/timg?image&amp;quality=80&amp;size=b9999_10000&amp;sec=1561097545955&amp;di=79ac65a01493e58577a95439615470ca&amp;imgtype=0&amp;src=http%3A%2F%2Fimg10.360buyimg.com%2Fn1%2Fs900x900_jfs%2Ft559%2F7%2F293106357%2F1549582%2F952d4619%2F545c7272Nde626e2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79" t="36755" r="10453" b="32781"/>
          <a:stretch>
            <a:fillRect/>
          </a:stretch>
        </p:blipFill>
        <p:spPr bwMode="auto">
          <a:xfrm>
            <a:off x="2192981" y="3343123"/>
            <a:ext cx="1689856" cy="1480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s://timgsa.baidu.com/timg?image&amp;quality=80&amp;size=b9999_10000&amp;sec=1561097545955&amp;di=79ac65a01493e58577a95439615470ca&amp;imgtype=0&amp;src=http%3A%2F%2Fimg10.360buyimg.com%2Fn1%2Fs900x900_jfs%2Ft559%2F7%2F293106357%2F1549582%2F952d4619%2F545c7272Nde626e2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2" t="69419" r="55220"/>
          <a:stretch>
            <a:fillRect/>
          </a:stretch>
        </p:blipFill>
        <p:spPr bwMode="auto">
          <a:xfrm>
            <a:off x="4858472" y="3354323"/>
            <a:ext cx="1689856" cy="146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s://timgsa.baidu.com/timg?image&amp;quality=80&amp;size=b9999_10000&amp;sec=1561097545955&amp;di=79ac65a01493e58577a95439615470ca&amp;imgtype=0&amp;src=http%3A%2F%2Fimg10.360buyimg.com%2Fn1%2Fs900x900_jfs%2Ft559%2F7%2F293106357%2F1549582%2F952d4619%2F545c7272Nde626e2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4" t="6187" r="54872" b="63573"/>
          <a:stretch>
            <a:fillRect/>
          </a:stretch>
        </p:blipFill>
        <p:spPr bwMode="auto">
          <a:xfrm>
            <a:off x="760580" y="1822837"/>
            <a:ext cx="1749654" cy="148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2309" y="769117"/>
            <a:ext cx="8166672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这个故事还没有结束，结局是怎样的情景？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01345" y="2241690"/>
            <a:ext cx="3945755" cy="18651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zh-CN" sz="32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注意：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最后一幅图的内容要根据前面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幅图来，不能凭空想。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81093" y="-42286"/>
            <a:ext cx="20691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想象结局</a:t>
            </a:r>
            <a:endParaRPr lang="zh-CN" altLang="en-US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73639" y="1600526"/>
            <a:ext cx="3659386" cy="3191559"/>
            <a:chOff x="2447365" y="127749"/>
            <a:chExt cx="4071843" cy="4595157"/>
          </a:xfrm>
        </p:grpSpPr>
        <p:pic>
          <p:nvPicPr>
            <p:cNvPr id="9" name="Picture 8" descr="https://timgsa.baidu.com/timg?image&amp;quality=80&amp;size=b9999_10000&amp;sec=1561097545955&amp;di=79ac65a01493e58577a95439615470ca&amp;imgtype=0&amp;src=http%3A%2F%2Fimg10.360buyimg.com%2Fn1%2Fs900x900_jfs%2Ft559%2F7%2F293106357%2F1549582%2F952d4619%2F545c7272Nde626e25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44" t="6542" r="8933" b="1726"/>
            <a:stretch>
              <a:fillRect/>
            </a:stretch>
          </p:blipFill>
          <p:spPr bwMode="auto">
            <a:xfrm>
              <a:off x="2447365" y="127749"/>
              <a:ext cx="4027393" cy="4531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4186143" y="3149600"/>
              <a:ext cx="2333065" cy="15733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50" name="Picture 2" descr="https://gimg2.baidu.com/image_search/src=http%3A%2F%2Fimage.biaobaiju.com%2Fuploads%2F20191105%2F11%2F1572924925-zIESluYtRj.jpg&amp;refer=http%3A%2F%2Fimage.biaobaiju.com&amp;app=2002&amp;size=f9999,10000&amp;q=a80&amp;n=0&amp;g=0n&amp;fmt=jpeg?sec=1619833588&amp;t=959b28a0e8c79b771b1b795683a348aa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25470" y="3744238"/>
            <a:ext cx="918371" cy="918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78392" y="927533"/>
            <a:ext cx="7694246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请同学们当一回画家，在书上的空白处画一画，看谁的结尾最有趣。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8393" y="2393451"/>
            <a:ext cx="7694246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上台讲一讲，说说为什么是这样的</a:t>
            </a:r>
            <a:r>
              <a:rPr lang="zh-CN" alt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结局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，你是怎么想的。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2543" y="559146"/>
            <a:ext cx="5077857" cy="4228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埃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奥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卜劳恩，德国著名漫画家。他的艺术生涯十分短暂，作品不多，但成就卓著。他在《父与子》中所塑造的善良、正直、宽容的父与子的形象，深深地打动了千百万读者的心，被人们誉为德国幽默的象征。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1" b="11719"/>
          <a:stretch>
            <a:fillRect/>
          </a:stretch>
        </p:blipFill>
        <p:spPr>
          <a:xfrm>
            <a:off x="5740400" y="686244"/>
            <a:ext cx="2838786" cy="3771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9294" y="766249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精彩的演讲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75939" y="1675619"/>
            <a:ext cx="375465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自由练习。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75939" y="2391200"/>
            <a:ext cx="375465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上台</a:t>
            </a:r>
            <a:r>
              <a:rPr lang="zh-CN" alt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演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讲。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s://timgsa.baidu.com/timg?image&amp;quality=80&amp;size=b9999_10000&amp;sec=1561700467&amp;di=9375b929a010487949e43f6e5ff3ae33&amp;imgtype=jpg&amp;er=1&amp;src=http%3A%2F%2Fpic1.16pic.com%2F00%2F28%2F38%2F16pic_2838993_b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30599" y="825911"/>
            <a:ext cx="3852087" cy="3846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99296" y="1639187"/>
            <a:ext cx="3584303" cy="18651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讲一讲，说说为什么是这样的结局以及是怎么想的。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8" descr="https://timgsa.baidu.com/timg?image&amp;quality=80&amp;size=b9999_10000&amp;sec=1561097545955&amp;di=79ac65a01493e58577a95439615470ca&amp;imgtype=0&amp;src=http%3A%2F%2Fimg10.360buyimg.com%2Fn1%2Fs900x900_jfs%2Ft559%2F7%2F293106357%2F1549582%2F952d4619%2F545c7272Nde626e25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4" t="6542" r="8933" b="1726"/>
          <a:stretch>
            <a:fillRect/>
          </a:stretch>
        </p:blipFill>
        <p:spPr bwMode="auto">
          <a:xfrm>
            <a:off x="1005840" y="529163"/>
            <a:ext cx="3630593" cy="408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1859" y="691336"/>
            <a:ext cx="7368534" cy="6832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颁发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故事大王奖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最佳听众奖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69278" y="1483775"/>
            <a:ext cx="4275908" cy="3180207"/>
            <a:chOff x="2488475" y="1618395"/>
            <a:chExt cx="4275908" cy="3180207"/>
          </a:xfrm>
        </p:grpSpPr>
        <p:pic>
          <p:nvPicPr>
            <p:cNvPr id="3074" name="Picture 2" descr="https://gimg2.baidu.com/image_search/src=http%3A%2F%2Fwww.shangyouw.cn%2Fuploads%2Fallimg%2F200322%2F235H254F-1.jpg&amp;refer=http%3A%2F%2Fwww.shangyouw.cn&amp;app=2002&amp;size=f9999,10000&amp;q=a80&amp;n=0&amp;g=0n&amp;fmt=jpeg?sec=1619834177&amp;t=cb6a2f5dc4c056639a6ab39855e93ec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488475" y="1618395"/>
              <a:ext cx="4275908" cy="318020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6" name="矩形 5"/>
            <p:cNvSpPr/>
            <p:nvPr/>
          </p:nvSpPr>
          <p:spPr>
            <a:xfrm>
              <a:off x="3504166" y="2765907"/>
              <a:ext cx="2622314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zh-CN" sz="32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故事大王奖</a:t>
              </a:r>
              <a:endPara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504166" y="3479863"/>
              <a:ext cx="2622314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2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最佳听众</a:t>
              </a:r>
              <a:r>
                <a:rPr lang="zh-CN" altLang="zh-CN" sz="32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奖</a:t>
              </a:r>
              <a:endPara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61104176043&amp;di=b8730ca52137cecbda6cc6b9bcac52a4&amp;imgtype=jpg&amp;src=http%3A%2F%2F5b0988e595225.cdn.sohucs.com%2Fq_70%2Cc_zoom%2Cw_640%2Fimages%2F20180816%2F80720280097a45318850714f2c5abf5f.jpe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29100" y="893105"/>
            <a:ext cx="2756472" cy="3729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689996" y="2089194"/>
            <a:ext cx="3339896" cy="6688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漫画欣赏</a:t>
            </a:r>
            <a:endParaRPr lang="zh-CN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159229" y="578583"/>
            <a:ext cx="31634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一年之后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28945" y="1496515"/>
            <a:ext cx="8276905" cy="2659384"/>
            <a:chOff x="243818" y="1182189"/>
            <a:chExt cx="8681485" cy="2789376"/>
          </a:xfrm>
        </p:grpSpPr>
        <p:pic>
          <p:nvPicPr>
            <p:cNvPr id="22532" name="Picture 4" descr="https://timgsa.baidu.com/timg?image&amp;quality=80&amp;size=b9999_10000&amp;sec=1561104407899&amp;di=6f6659dd4dad00a8315a1bfd5bdfd9b5&amp;imgtype=jpg&amp;src=http%3A%2F%2Fimg0.imgtn.bdimg.com%2Fit%2Fu%3D3884129800%2C2330258782%26fm%3D214%26gp%3D0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88" t="4453" r="42722" b="49704"/>
            <a:stretch>
              <a:fillRect/>
            </a:stretch>
          </p:blipFill>
          <p:spPr bwMode="auto">
            <a:xfrm>
              <a:off x="243818" y="1182189"/>
              <a:ext cx="2210213" cy="2789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https://timgsa.baidu.com/timg?image&amp;quality=80&amp;size=b9999_10000&amp;sec=1561104407899&amp;di=6f6659dd4dad00a8315a1bfd5bdfd9b5&amp;imgtype=jpg&amp;src=http%3A%2F%2Fimg0.imgtn.bdimg.com%2Fit%2Fu%3D3884129800%2C2330258782%26fm%3D214%26gp%3D0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48" t="4453" r="1" b="50927"/>
            <a:stretch>
              <a:fillRect/>
            </a:stretch>
          </p:blipFill>
          <p:spPr bwMode="auto">
            <a:xfrm>
              <a:off x="2382845" y="1182189"/>
              <a:ext cx="2195846" cy="2789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https://timgsa.baidu.com/timg?image&amp;quality=80&amp;size=b9999_10000&amp;sec=1561104407899&amp;di=6f6659dd4dad00a8315a1bfd5bdfd9b5&amp;imgtype=jpg&amp;src=http%3A%2F%2Fimg0.imgtn.bdimg.com%2Fit%2Fu%3D3884129800%2C2330258782%26fm%3D214%26gp%3D0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83" t="49803" b="5405"/>
            <a:stretch>
              <a:fillRect/>
            </a:stretch>
          </p:blipFill>
          <p:spPr bwMode="auto">
            <a:xfrm>
              <a:off x="6775939" y="1182189"/>
              <a:ext cx="2149364" cy="2789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s://timgsa.baidu.com/timg?image&amp;quality=80&amp;size=b9999_10000&amp;sec=1561104407899&amp;di=6f6659dd4dad00a8315a1bfd5bdfd9b5&amp;imgtype=jpg&amp;src=http%3A%2F%2Fimg0.imgtn.bdimg.com%2Fit%2Fu%3D3884129800%2C2330258782%26fm%3D214%26gp%3D0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88" t="50279" r="41750" b="5405"/>
            <a:stretch>
              <a:fillRect/>
            </a:stretch>
          </p:blipFill>
          <p:spPr bwMode="auto">
            <a:xfrm>
              <a:off x="4549244" y="1182189"/>
              <a:ext cx="2337393" cy="2789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timgsa.baidu.com/timg?image&amp;quality=80&amp;size=b9999_10000&amp;sec=1561104260961&amp;di=186db8a9ef057dd873dde1ffbdc952fa&amp;imgtype=0&amp;src=http%3A%2F%2Fimg34.ddimg.cn%2Fimgother%2F201512%2F04_0%2F20151204115654234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74781" y="318796"/>
            <a:ext cx="4073770" cy="453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721303" y="1939103"/>
            <a:ext cx="2492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鱼儿的信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" t="5492" r="55490" b="8787"/>
          <a:stretch>
            <a:fillRect/>
          </a:stretch>
        </p:blipFill>
        <p:spPr>
          <a:xfrm>
            <a:off x="972133" y="323337"/>
            <a:ext cx="4309696" cy="448680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30721" y="2158455"/>
            <a:ext cx="34804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挖陷阱捉山羊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14" t="5137" b="8925"/>
          <a:stretch>
            <a:fillRect/>
          </a:stretch>
        </p:blipFill>
        <p:spPr>
          <a:xfrm>
            <a:off x="3125942" y="305076"/>
            <a:ext cx="4655603" cy="44982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84300" y="2261800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信鸽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10980" y="1238878"/>
            <a:ext cx="4304383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口语交际：看图讲故事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28968" y="2083423"/>
            <a:ext cx="4490932" cy="18158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看清图意　　</a:t>
            </a:r>
            <a:r>
              <a:rPr lang="en-US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讲清故事</a:t>
            </a:r>
            <a:endParaRPr lang="zh-CN" altLang="zh-CN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用心倾听</a:t>
            </a:r>
            <a:r>
              <a:rPr lang="en-US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想象结局</a:t>
            </a:r>
            <a:endParaRPr lang="zh-CN" altLang="zh-CN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93793" y="-42286"/>
            <a:ext cx="20691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7" b="233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06600" y="1023095"/>
            <a:ext cx="6550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口语交际：看图讲故事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89863" y="0"/>
            <a:ext cx="1354137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89" t="-14958"/>
          <a:stretch>
            <a:fillRect/>
          </a:stretch>
        </p:blipFill>
        <p:spPr bwMode="auto">
          <a:xfrm>
            <a:off x="681965" y="4395731"/>
            <a:ext cx="2649270" cy="532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37840" y="251574"/>
            <a:ext cx="4071843" cy="4595157"/>
            <a:chOff x="2447365" y="127749"/>
            <a:chExt cx="4071843" cy="4595157"/>
          </a:xfrm>
        </p:grpSpPr>
        <p:pic>
          <p:nvPicPr>
            <p:cNvPr id="12" name="Picture 8" descr="https://timgsa.baidu.com/timg?image&amp;quality=80&amp;size=b9999_10000&amp;sec=1561097545955&amp;di=79ac65a01493e58577a95439615470ca&amp;imgtype=0&amp;src=http%3A%2F%2Fimg10.360buyimg.com%2Fn1%2Fs900x900_jfs%2Ft559%2F7%2F293106357%2F1549582%2F952d4619%2F545c7272Nde626e25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44" t="6542" r="8933" b="1726"/>
            <a:stretch>
              <a:fillRect/>
            </a:stretch>
          </p:blipFill>
          <p:spPr bwMode="auto">
            <a:xfrm>
              <a:off x="2447365" y="127749"/>
              <a:ext cx="4027393" cy="4531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/>
          </p:nvSpPr>
          <p:spPr>
            <a:xfrm>
              <a:off x="4186143" y="3149600"/>
              <a:ext cx="2333065" cy="15733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0952" y="971434"/>
            <a:ext cx="75034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zh-CN" sz="32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kern="10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故事大王</a:t>
            </a:r>
            <a:r>
              <a:rPr lang="zh-CN" altLang="zh-CN" sz="32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”评选标准</a:t>
            </a:r>
            <a:r>
              <a:rPr lang="zh-CN" altLang="en-US" sz="32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3200" b="1" kern="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2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讲清图意，语言连贯，生动精彩。</a:t>
            </a:r>
            <a:endParaRPr lang="zh-CN" altLang="zh-CN" sz="3200" b="1" kern="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zh-CN" altLang="zh-CN" sz="32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kern="10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最佳听众</a:t>
            </a:r>
            <a:r>
              <a:rPr lang="zh-CN" altLang="zh-CN" sz="32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”评选标准</a:t>
            </a:r>
            <a:r>
              <a:rPr lang="zh-CN" altLang="en-US" sz="32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3200" b="1" kern="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2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用心倾听，尊重他人，专心思考。</a:t>
            </a:r>
            <a:endParaRPr lang="zh-CN" altLang="zh-CN" sz="3200" b="1" kern="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22491" y="1477865"/>
            <a:ext cx="3603567" cy="18651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仔细观察，这是一件和什么有关的事？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49313" y="842657"/>
            <a:ext cx="4108816" cy="3951926"/>
            <a:chOff x="2447365" y="127749"/>
            <a:chExt cx="4071843" cy="4595157"/>
          </a:xfrm>
        </p:grpSpPr>
        <p:pic>
          <p:nvPicPr>
            <p:cNvPr id="5" name="Picture 8" descr="https://timgsa.baidu.com/timg?image&amp;quality=80&amp;size=b9999_10000&amp;sec=1561097545955&amp;di=79ac65a01493e58577a95439615470ca&amp;imgtype=0&amp;src=http%3A%2F%2Fimg10.360buyimg.com%2Fn1%2Fs900x900_jfs%2Ft559%2F7%2F293106357%2F1549582%2F952d4619%2F545c7272Nde626e25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44" t="6542" r="8933" b="1726"/>
            <a:stretch>
              <a:fillRect/>
            </a:stretch>
          </p:blipFill>
          <p:spPr bwMode="auto">
            <a:xfrm>
              <a:off x="2447365" y="127749"/>
              <a:ext cx="4027393" cy="4531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4186143" y="3149600"/>
              <a:ext cx="2333065" cy="15733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655693" y="-54986"/>
            <a:ext cx="20691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看图说话</a:t>
            </a:r>
            <a:endParaRPr lang="zh-CN" altLang="en-US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66019" y="3543035"/>
            <a:ext cx="1716510" cy="6832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看书</a:t>
            </a:r>
            <a:endParaRPr lang="zh-CN" altLang="en-US" sz="3200" b="1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16630" y="726092"/>
            <a:ext cx="3680569" cy="1195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我们应该先看哪一幅呢？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16630" y="2052432"/>
            <a:ext cx="3878373" cy="18651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观察多幅图的时候，我们就要按照序号有顺序地观察。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9589" y="305921"/>
            <a:ext cx="4040839" cy="4531657"/>
            <a:chOff x="5022476" y="309285"/>
            <a:chExt cx="4040839" cy="4531657"/>
          </a:xfrm>
        </p:grpSpPr>
        <p:pic>
          <p:nvPicPr>
            <p:cNvPr id="5" name="Picture 8" descr="https://timgsa.baidu.com/timg?image&amp;quality=80&amp;size=b9999_10000&amp;sec=1561097545955&amp;di=79ac65a01493e58577a95439615470ca&amp;imgtype=0&amp;src=http%3A%2F%2Fimg10.360buyimg.com%2Fn1%2Fs900x900_jfs%2Ft559%2F7%2F293106357%2F1549582%2F952d4619%2F545c7272Nde626e25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44" t="6542" r="8933" b="1726"/>
            <a:stretch>
              <a:fillRect/>
            </a:stretch>
          </p:blipFill>
          <p:spPr bwMode="auto">
            <a:xfrm>
              <a:off x="5022476" y="309285"/>
              <a:ext cx="4027393" cy="4531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6730250" y="3375212"/>
              <a:ext cx="2333065" cy="14657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椭圆 6"/>
          <p:cNvSpPr/>
          <p:nvPr/>
        </p:nvSpPr>
        <p:spPr>
          <a:xfrm>
            <a:off x="840039" y="359228"/>
            <a:ext cx="267789" cy="26125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519390" y="359228"/>
            <a:ext cx="267789" cy="26125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40038" y="1921804"/>
            <a:ext cx="267789" cy="26125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073787" y="1921804"/>
            <a:ext cx="267789" cy="26125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40037" y="3437096"/>
            <a:ext cx="267789" cy="26125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40510" y="3917558"/>
            <a:ext cx="1830611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有序观察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 animBg="1"/>
      <p:bldP spid="9" grpId="0" animBg="1"/>
      <p:bldP spid="10" grpId="0" animBg="1"/>
      <p:bldP spid="11" grpId="0" animBg="1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72001" y="1136375"/>
            <a:ext cx="4029666" cy="12741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每幅图讲了什么内容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7867" y="758003"/>
            <a:ext cx="3531885" cy="3884159"/>
            <a:chOff x="2447365" y="127749"/>
            <a:chExt cx="4071843" cy="4595157"/>
          </a:xfrm>
        </p:grpSpPr>
        <p:pic>
          <p:nvPicPr>
            <p:cNvPr id="4" name="Picture 8" descr="https://timgsa.baidu.com/timg?image&amp;quality=80&amp;size=b9999_10000&amp;sec=1561097545955&amp;di=79ac65a01493e58577a95439615470ca&amp;imgtype=0&amp;src=http%3A%2F%2Fimg10.360buyimg.com%2Fn1%2Fs900x900_jfs%2Ft559%2F7%2F293106357%2F1549582%2F952d4619%2F545c7272Nde626e25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44" t="6542" r="8933" b="1726"/>
            <a:stretch>
              <a:fillRect/>
            </a:stretch>
          </p:blipFill>
          <p:spPr bwMode="auto">
            <a:xfrm>
              <a:off x="2447365" y="127749"/>
              <a:ext cx="4027393" cy="4531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4186143" y="3149600"/>
              <a:ext cx="2333065" cy="15733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4572001" y="2575236"/>
            <a:ext cx="4029666" cy="12741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用句式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谁在哪里干什么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说话。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timgsa.baidu.com/timg?image&amp;quality=80&amp;size=b9999_10000&amp;sec=1561097545955&amp;di=79ac65a01493e58577a95439615470ca&amp;imgtype=0&amp;src=http%3A%2F%2Fimg10.360buyimg.com%2Fn1%2Fs900x900_jfs%2Ft559%2F7%2F293106357%2F1549582%2F952d4619%2F545c7272Nde626e2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51" t="6588" r="10756" b="63578"/>
          <a:stretch>
            <a:fillRect/>
          </a:stretch>
        </p:blipFill>
        <p:spPr bwMode="auto">
          <a:xfrm>
            <a:off x="5453741" y="2571750"/>
            <a:ext cx="3126277" cy="210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953589" y="564962"/>
            <a:ext cx="6982098" cy="17866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漫画中的人物形象通常画得夸张，让人看了觉得很有趣。请同学们说说父与子两人形象有什么特点。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53589" y="2664690"/>
            <a:ext cx="4572000" cy="1891237"/>
            <a:chOff x="953589" y="2664690"/>
            <a:chExt cx="4572000" cy="1891237"/>
          </a:xfrm>
        </p:grpSpPr>
        <p:sp>
          <p:nvSpPr>
            <p:cNvPr id="5" name="对话气泡: 圆角矩形 4"/>
            <p:cNvSpPr/>
            <p:nvPr/>
          </p:nvSpPr>
          <p:spPr>
            <a:xfrm>
              <a:off x="953589" y="2664690"/>
              <a:ext cx="4173584" cy="1891237"/>
            </a:xfrm>
            <a:prstGeom prst="wedgeRoundRectCallout">
              <a:avLst>
                <a:gd name="adj1" fmla="val 59556"/>
                <a:gd name="adj2" fmla="val 15886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953589" y="2664690"/>
              <a:ext cx="4572000" cy="18187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父亲光头，很胖，大肚子。儿子瘦小，头发乱糟糟的。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1091</Words>
  <Application>WPS 演示</Application>
  <PresentationFormat>On-screen Show (16:9)</PresentationFormat>
  <Paragraphs>108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Arial</vt:lpstr>
      <vt:lpstr>宋体</vt:lpstr>
      <vt:lpstr>Wingdings</vt:lpstr>
      <vt:lpstr>黑体</vt:lpstr>
      <vt:lpstr>楷体</vt:lpstr>
      <vt:lpstr>Times New Roman</vt:lpstr>
      <vt:lpstr>等线</vt:lpstr>
      <vt:lpstr>微软雅黑</vt:lpstr>
      <vt:lpstr>Arial Unicode MS</vt:lpstr>
      <vt:lpstr>Calibri</vt:lpstr>
      <vt:lpstr>Cambria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2</cp:revision>
  <dcterms:created xsi:type="dcterms:W3CDTF">2017-07-25T02:42:00Z</dcterms:created>
  <dcterms:modified xsi:type="dcterms:W3CDTF">2023-09-25T13:07:55Z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AAD6D6080A4F4D8092AA1416CA3AEB8F_12</vt:lpwstr>
  </property>
</Properties>
</file>