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3"/>
    <p:sldMasterId id="2147483656" r:id="rId4"/>
  </p:sldMasterIdLst>
  <p:notesMasterIdLst>
    <p:notesMasterId r:id="rId32"/>
  </p:notesMasterIdLst>
  <p:handoutMasterIdLst>
    <p:handoutMasterId r:id="rId33"/>
  </p:handoutMasterIdLst>
  <p:sldIdLst>
    <p:sldId id="278" r:id="rId5"/>
    <p:sldId id="383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  <p:sldId id="414" r:id="rId17"/>
    <p:sldId id="429" r:id="rId18"/>
    <p:sldId id="416" r:id="rId19"/>
    <p:sldId id="417" r:id="rId20"/>
    <p:sldId id="418" r:id="rId21"/>
    <p:sldId id="419" r:id="rId22"/>
    <p:sldId id="420" r:id="rId23"/>
    <p:sldId id="421" r:id="rId24"/>
    <p:sldId id="422" r:id="rId25"/>
    <p:sldId id="423" r:id="rId26"/>
    <p:sldId id="424" r:id="rId27"/>
    <p:sldId id="426" r:id="rId28"/>
    <p:sldId id="427" r:id="rId29"/>
    <p:sldId id="428" r:id="rId30"/>
    <p:sldId id="442" r:id="rId31"/>
  </p:sldIdLst>
  <p:sldSz cx="9144000" cy="5143500"/>
  <p:notesSz cx="6858000" cy="9144000"/>
  <p:custDataLst>
    <p:tags r:id="rId37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Tx/>
      <a:buNone/>
      <a:defRPr kumimoji="0" sz="1800" b="0" i="0" u="none" baseline="0">
        <a:solidFill>
          <a:schemeClr val="tx1"/>
        </a:solidFill>
        <a:effectLst/>
        <a:latin typeface="Calibri" panose="020F0502020204030204" pitchFamily="34" charset="0"/>
        <a:ea typeface="宋体" panose="02010600030101010101" pitchFamily="2" charset="-122"/>
      </a:defRPr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79" autoAdjust="0"/>
    <p:restoredTop sz="96279" autoAdjust="0"/>
  </p:normalViewPr>
  <p:slideViewPr>
    <p:cSldViewPr>
      <p:cViewPr>
        <p:scale>
          <a:sx n="125" d="100"/>
          <a:sy n="125" d="100"/>
        </p:scale>
        <p:origin x="0" y="0"/>
      </p:cViewPr>
      <p:guideLst/>
    </p:cSldViewPr>
  </p:slideViewPr>
  <p:notesViewPr>
    <p:cSldViewPr>
      <p:cViewPr varScale="1">
        <p:scale>
          <a:sx n="84" d="100"/>
          <a:sy n="84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7" Type="http://schemas.openxmlformats.org/officeDocument/2006/relationships/tags" Target="tags/tag3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194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5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20B3A338-6087-40BC-968C-C87EC26FB916}" type="datetime">
              <a:rPr lang="zh-CN" altLang="en-US" sz="1200"/>
            </a:fld>
            <a:endParaRPr lang="zh-CN" altLang="en-US" sz="1200"/>
          </a:p>
        </p:txBody>
      </p:sp>
      <p:sp>
        <p:nvSpPr>
          <p:cNvPr id="8196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8197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/>
            <a:fld id="{D2E65A2A-3EDC-4175-9F2F-1BD07AC23090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17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DE410972-7143-4BEB-A18E-31B8C36AC2BD}" type="datetime">
              <a:rPr lang="zh-CN" altLang="en-US" sz="1200"/>
            </a:fld>
            <a:endParaRPr lang="zh-CN" altLang="en-US" sz="1200"/>
          </a:p>
        </p:txBody>
      </p:sp>
      <p:sp>
        <p:nvSpPr>
          <p:cNvPr id="717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7173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rtlCol="0">
            <a:no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717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1200"/>
              <a:t>状元成才路</a:t>
            </a:r>
            <a:endParaRPr lang="zh-CN" altLang="en-US" sz="1200"/>
          </a:p>
        </p:txBody>
      </p:sp>
      <p:sp>
        <p:nvSpPr>
          <p:cNvPr id="717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3CDCA91-3A6F-4117-B53F-0740BA44C338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5_竖排标题与文本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050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63"/>
            <a:ext cx="9144000" cy="51339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051" name="组合 5"/>
          <p:cNvGrpSpPr/>
          <p:nvPr/>
        </p:nvGrpSpPr>
        <p:grpSpPr>
          <a:xfrm>
            <a:off x="0" y="3351213"/>
            <a:ext cx="9144000" cy="1744662"/>
            <a:chOff x="1" y="4546271"/>
            <a:chExt cx="12191999" cy="2326243"/>
          </a:xfrm>
        </p:grpSpPr>
        <p:sp>
          <p:nvSpPr>
            <p:cNvPr id="2055" name="任意多边形 4"/>
            <p:cNvSpPr/>
            <p:nvPr/>
          </p:nvSpPr>
          <p:spPr>
            <a:xfrm>
              <a:off x="1" y="4546271"/>
              <a:ext cx="12191999" cy="2311427"/>
            </a:xfrm>
            <a:custGeom>
              <a:avLst/>
              <a:gdLst>
                <a:gd name="connsiteX0" fmla="*/ 12191999 w 12191999"/>
                <a:gd name="connsiteY0" fmla="*/ 0 h 2311729"/>
                <a:gd name="connsiteX1" fmla="*/ 12191999 w 12191999"/>
                <a:gd name="connsiteY1" fmla="*/ 2311729 h 2311729"/>
                <a:gd name="connsiteX2" fmla="*/ 0 w 12191999"/>
                <a:gd name="connsiteY2" fmla="*/ 2311729 h 2311729"/>
                <a:gd name="connsiteX3" fmla="*/ 0 w 12191999"/>
                <a:gd name="connsiteY3" fmla="*/ 2020458 h 2311729"/>
                <a:gd name="connsiteX4" fmla="*/ 0 w 12191999"/>
                <a:gd name="connsiteY4" fmla="*/ 237172 h 2311729"/>
                <a:gd name="connsiteX5" fmla="*/ 63480 w 12191999"/>
                <a:gd name="connsiteY5" fmla="*/ 213939 h 2311729"/>
                <a:gd name="connsiteX6" fmla="*/ 348343 w 12191999"/>
                <a:gd name="connsiteY6" fmla="*/ 170871 h 2311729"/>
                <a:gd name="connsiteX7" fmla="*/ 1306287 w 12191999"/>
                <a:gd name="connsiteY7" fmla="*/ 1128815 h 2311729"/>
                <a:gd name="connsiteX8" fmla="*/ 1286825 w 12191999"/>
                <a:gd name="connsiteY8" fmla="*/ 1321874 h 2311729"/>
                <a:gd name="connsiteX9" fmla="*/ 1256605 w 12191999"/>
                <a:gd name="connsiteY9" fmla="*/ 1419229 h 2311729"/>
                <a:gd name="connsiteX10" fmla="*/ 1344679 w 12191999"/>
                <a:gd name="connsiteY10" fmla="*/ 1371424 h 2311729"/>
                <a:gd name="connsiteX11" fmla="*/ 1683656 w 12191999"/>
                <a:gd name="connsiteY11" fmla="*/ 1302987 h 2311729"/>
                <a:gd name="connsiteX12" fmla="*/ 2299446 w 12191999"/>
                <a:gd name="connsiteY12" fmla="*/ 1558056 h 2311729"/>
                <a:gd name="connsiteX13" fmla="*/ 2381189 w 12191999"/>
                <a:gd name="connsiteY13" fmla="*/ 1657129 h 2311729"/>
                <a:gd name="connsiteX14" fmla="*/ 2427737 w 12191999"/>
                <a:gd name="connsiteY14" fmla="*/ 1596410 h 2311729"/>
                <a:gd name="connsiteX15" fmla="*/ 3069771 w 12191999"/>
                <a:gd name="connsiteY15" fmla="*/ 1302987 h 2311729"/>
                <a:gd name="connsiteX16" fmla="*/ 3544503 w 12191999"/>
                <a:gd name="connsiteY16" fmla="*/ 1447998 h 2311729"/>
                <a:gd name="connsiteX17" fmla="*/ 3657745 w 12191999"/>
                <a:gd name="connsiteY17" fmla="*/ 1541431 h 2311729"/>
                <a:gd name="connsiteX18" fmla="*/ 3713651 w 12191999"/>
                <a:gd name="connsiteY18" fmla="*/ 1519404 h 2311729"/>
                <a:gd name="connsiteX19" fmla="*/ 3897086 w 12191999"/>
                <a:gd name="connsiteY19" fmla="*/ 1491671 h 2311729"/>
                <a:gd name="connsiteX20" fmla="*/ 4241977 w 12191999"/>
                <a:gd name="connsiteY20" fmla="*/ 1597020 h 2311729"/>
                <a:gd name="connsiteX21" fmla="*/ 4317999 w 12191999"/>
                <a:gd name="connsiteY21" fmla="*/ 1659743 h 2311729"/>
                <a:gd name="connsiteX22" fmla="*/ 4359994 w 12191999"/>
                <a:gd name="connsiteY22" fmla="*/ 1582372 h 2311729"/>
                <a:gd name="connsiteX23" fmla="*/ 5021945 w 12191999"/>
                <a:gd name="connsiteY23" fmla="*/ 1230415 h 2311729"/>
                <a:gd name="connsiteX24" fmla="*/ 5757498 w 12191999"/>
                <a:gd name="connsiteY24" fmla="*/ 1717972 h 2311729"/>
                <a:gd name="connsiteX25" fmla="*/ 5775109 w 12191999"/>
                <a:gd name="connsiteY25" fmla="*/ 1774705 h 2311729"/>
                <a:gd name="connsiteX26" fmla="*/ 5877396 w 12191999"/>
                <a:gd name="connsiteY26" fmla="*/ 1742952 h 2311729"/>
                <a:gd name="connsiteX27" fmla="*/ 5994403 w 12191999"/>
                <a:gd name="connsiteY27" fmla="*/ 1731157 h 2311729"/>
                <a:gd name="connsiteX28" fmla="*/ 6319003 w 12191999"/>
                <a:gd name="connsiteY28" fmla="*/ 1830310 h 2311729"/>
                <a:gd name="connsiteX29" fmla="*/ 6349718 w 12191999"/>
                <a:gd name="connsiteY29" fmla="*/ 1855653 h 2311729"/>
                <a:gd name="connsiteX30" fmla="*/ 6372196 w 12191999"/>
                <a:gd name="connsiteY30" fmla="*/ 1783240 h 2311729"/>
                <a:gd name="connsiteX31" fmla="*/ 7228113 w 12191999"/>
                <a:gd name="connsiteY31" fmla="*/ 1215901 h 2311729"/>
                <a:gd name="connsiteX32" fmla="*/ 7884955 w 12191999"/>
                <a:gd name="connsiteY32" fmla="*/ 1487974 h 2311729"/>
                <a:gd name="connsiteX33" fmla="*/ 7933395 w 12191999"/>
                <a:gd name="connsiteY33" fmla="*/ 1546684 h 2311729"/>
                <a:gd name="connsiteX34" fmla="*/ 8036368 w 12191999"/>
                <a:gd name="connsiteY34" fmla="*/ 1487498 h 2311729"/>
                <a:gd name="connsiteX35" fmla="*/ 8432799 w 12191999"/>
                <a:gd name="connsiteY35" fmla="*/ 1397328 h 2311729"/>
                <a:gd name="connsiteX36" fmla="*/ 9191035 w 12191999"/>
                <a:gd name="connsiteY36" fmla="*/ 1800479 h 2311729"/>
                <a:gd name="connsiteX37" fmla="*/ 9210518 w 12191999"/>
                <a:gd name="connsiteY37" fmla="*/ 1836373 h 2311729"/>
                <a:gd name="connsiteX38" fmla="*/ 9258709 w 12191999"/>
                <a:gd name="connsiteY38" fmla="*/ 1810216 h 2311729"/>
                <a:gd name="connsiteX39" fmla="*/ 9470570 w 12191999"/>
                <a:gd name="connsiteY39" fmla="*/ 1767443 h 2311729"/>
                <a:gd name="connsiteX40" fmla="*/ 9682431 w 12191999"/>
                <a:gd name="connsiteY40" fmla="*/ 1810216 h 2311729"/>
                <a:gd name="connsiteX41" fmla="*/ 9768141 w 12191999"/>
                <a:gd name="connsiteY41" fmla="*/ 1856738 h 2311729"/>
                <a:gd name="connsiteX42" fmla="*/ 9791010 w 12191999"/>
                <a:gd name="connsiteY42" fmla="*/ 1783067 h 2311729"/>
                <a:gd name="connsiteX43" fmla="*/ 10570028 w 12191999"/>
                <a:gd name="connsiteY43" fmla="*/ 1266699 h 2311729"/>
                <a:gd name="connsiteX44" fmla="*/ 10821441 w 12191999"/>
                <a:gd name="connsiteY44" fmla="*/ 1304709 h 2311729"/>
                <a:gd name="connsiteX45" fmla="*/ 10893902 w 12191999"/>
                <a:gd name="connsiteY45" fmla="*/ 1333259 h 2311729"/>
                <a:gd name="connsiteX46" fmla="*/ 10916253 w 12191999"/>
                <a:gd name="connsiteY46" fmla="*/ 1261255 h 2311729"/>
                <a:gd name="connsiteX47" fmla="*/ 11444514 w 12191999"/>
                <a:gd name="connsiteY47" fmla="*/ 911100 h 2311729"/>
                <a:gd name="connsiteX48" fmla="*/ 11446790 w 12191999"/>
                <a:gd name="connsiteY48" fmla="*/ 911330 h 2311729"/>
                <a:gd name="connsiteX49" fmla="*/ 11437256 w 12191999"/>
                <a:gd name="connsiteY49" fmla="*/ 816759 h 2311729"/>
                <a:gd name="connsiteX50" fmla="*/ 12173467 w 12191999"/>
                <a:gd name="connsiteY50" fmla="*/ 936 h 2311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2191999" h="2311729">
                  <a:moveTo>
                    <a:pt x="12191999" y="0"/>
                  </a:moveTo>
                  <a:lnTo>
                    <a:pt x="12191999" y="2311729"/>
                  </a:lnTo>
                  <a:lnTo>
                    <a:pt x="0" y="2311729"/>
                  </a:lnTo>
                  <a:lnTo>
                    <a:pt x="0" y="2020458"/>
                  </a:lnTo>
                  <a:lnTo>
                    <a:pt x="0" y="237172"/>
                  </a:lnTo>
                  <a:lnTo>
                    <a:pt x="63480" y="213939"/>
                  </a:lnTo>
                  <a:cubicBezTo>
                    <a:pt x="153468" y="185949"/>
                    <a:pt x="249145" y="170871"/>
                    <a:pt x="348343" y="170871"/>
                  </a:cubicBezTo>
                  <a:cubicBezTo>
                    <a:pt x="877401" y="170871"/>
                    <a:pt x="1306287" y="599757"/>
                    <a:pt x="1306287" y="1128815"/>
                  </a:cubicBezTo>
                  <a:cubicBezTo>
                    <a:pt x="1306287" y="1194948"/>
                    <a:pt x="1299586" y="1259515"/>
                    <a:pt x="1286825" y="1321874"/>
                  </a:cubicBezTo>
                  <a:lnTo>
                    <a:pt x="1256605" y="1419229"/>
                  </a:lnTo>
                  <a:lnTo>
                    <a:pt x="1344679" y="1371424"/>
                  </a:lnTo>
                  <a:cubicBezTo>
                    <a:pt x="1448867" y="1327356"/>
                    <a:pt x="1563416" y="1302987"/>
                    <a:pt x="1683656" y="1302987"/>
                  </a:cubicBezTo>
                  <a:cubicBezTo>
                    <a:pt x="1924137" y="1302987"/>
                    <a:pt x="2141852" y="1400461"/>
                    <a:pt x="2299446" y="1558056"/>
                  </a:cubicBezTo>
                  <a:lnTo>
                    <a:pt x="2381189" y="1657129"/>
                  </a:lnTo>
                  <a:lnTo>
                    <a:pt x="2427737" y="1596410"/>
                  </a:lnTo>
                  <a:cubicBezTo>
                    <a:pt x="2583425" y="1416679"/>
                    <a:pt x="2813321" y="1302987"/>
                    <a:pt x="3069771" y="1302987"/>
                  </a:cubicBezTo>
                  <a:cubicBezTo>
                    <a:pt x="3245622" y="1302987"/>
                    <a:pt x="3408987" y="1356446"/>
                    <a:pt x="3544503" y="1447998"/>
                  </a:cubicBezTo>
                  <a:lnTo>
                    <a:pt x="3657745" y="1541431"/>
                  </a:lnTo>
                  <a:lnTo>
                    <a:pt x="3713651" y="1519404"/>
                  </a:lnTo>
                  <a:cubicBezTo>
                    <a:pt x="3771598" y="1501381"/>
                    <a:pt x="3833208" y="1491671"/>
                    <a:pt x="3897086" y="1491671"/>
                  </a:cubicBezTo>
                  <a:cubicBezTo>
                    <a:pt x="4024841" y="1491671"/>
                    <a:pt x="4143526" y="1530508"/>
                    <a:pt x="4241977" y="1597020"/>
                  </a:cubicBezTo>
                  <a:lnTo>
                    <a:pt x="4317999" y="1659743"/>
                  </a:lnTo>
                  <a:lnTo>
                    <a:pt x="4359994" y="1582372"/>
                  </a:lnTo>
                  <a:cubicBezTo>
                    <a:pt x="4503453" y="1370026"/>
                    <a:pt x="4746395" y="1230415"/>
                    <a:pt x="5021945" y="1230415"/>
                  </a:cubicBezTo>
                  <a:cubicBezTo>
                    <a:pt x="5352605" y="1230415"/>
                    <a:pt x="5636309" y="1431455"/>
                    <a:pt x="5757498" y="1717972"/>
                  </a:cubicBezTo>
                  <a:lnTo>
                    <a:pt x="5775109" y="1774705"/>
                  </a:lnTo>
                  <a:lnTo>
                    <a:pt x="5877396" y="1742952"/>
                  </a:lnTo>
                  <a:cubicBezTo>
                    <a:pt x="5915189" y="1735219"/>
                    <a:pt x="5954321" y="1731157"/>
                    <a:pt x="5994403" y="1731157"/>
                  </a:cubicBezTo>
                  <a:cubicBezTo>
                    <a:pt x="6114640" y="1731157"/>
                    <a:pt x="6226343" y="1767710"/>
                    <a:pt x="6319003" y="1830310"/>
                  </a:cubicBezTo>
                  <a:lnTo>
                    <a:pt x="6349718" y="1855653"/>
                  </a:lnTo>
                  <a:lnTo>
                    <a:pt x="6372196" y="1783240"/>
                  </a:lnTo>
                  <a:cubicBezTo>
                    <a:pt x="6513213" y="1449839"/>
                    <a:pt x="6843343" y="1215901"/>
                    <a:pt x="7228113" y="1215901"/>
                  </a:cubicBezTo>
                  <a:cubicBezTo>
                    <a:pt x="7484626" y="1215901"/>
                    <a:pt x="7716855" y="1319874"/>
                    <a:pt x="7884955" y="1487974"/>
                  </a:cubicBezTo>
                  <a:lnTo>
                    <a:pt x="7933395" y="1546684"/>
                  </a:lnTo>
                  <a:lnTo>
                    <a:pt x="8036368" y="1487498"/>
                  </a:lnTo>
                  <a:cubicBezTo>
                    <a:pt x="8156294" y="1429711"/>
                    <a:pt x="8290765" y="1397328"/>
                    <a:pt x="8432799" y="1397328"/>
                  </a:cubicBezTo>
                  <a:cubicBezTo>
                    <a:pt x="8748430" y="1397328"/>
                    <a:pt x="9026710" y="1557246"/>
                    <a:pt x="9191035" y="1800479"/>
                  </a:cubicBezTo>
                  <a:lnTo>
                    <a:pt x="9210518" y="1836373"/>
                  </a:lnTo>
                  <a:lnTo>
                    <a:pt x="9258709" y="1810216"/>
                  </a:lnTo>
                  <a:cubicBezTo>
                    <a:pt x="9323827" y="1782674"/>
                    <a:pt x="9395420" y="1767443"/>
                    <a:pt x="9470570" y="1767443"/>
                  </a:cubicBezTo>
                  <a:cubicBezTo>
                    <a:pt x="9545720" y="1767443"/>
                    <a:pt x="9617313" y="1782674"/>
                    <a:pt x="9682431" y="1810216"/>
                  </a:cubicBezTo>
                  <a:lnTo>
                    <a:pt x="9768141" y="1856738"/>
                  </a:lnTo>
                  <a:lnTo>
                    <a:pt x="9791010" y="1783067"/>
                  </a:lnTo>
                  <a:cubicBezTo>
                    <a:pt x="9919358" y="1479619"/>
                    <a:pt x="10219827" y="1266699"/>
                    <a:pt x="10570028" y="1266699"/>
                  </a:cubicBezTo>
                  <a:cubicBezTo>
                    <a:pt x="10657578" y="1266699"/>
                    <a:pt x="10742020" y="1280007"/>
                    <a:pt x="10821441" y="1304709"/>
                  </a:cubicBezTo>
                  <a:lnTo>
                    <a:pt x="10893902" y="1333259"/>
                  </a:lnTo>
                  <a:lnTo>
                    <a:pt x="10916253" y="1261255"/>
                  </a:lnTo>
                  <a:cubicBezTo>
                    <a:pt x="11003287" y="1055484"/>
                    <a:pt x="11207039" y="911100"/>
                    <a:pt x="11444514" y="911100"/>
                  </a:cubicBezTo>
                  <a:lnTo>
                    <a:pt x="11446790" y="911330"/>
                  </a:lnTo>
                  <a:lnTo>
                    <a:pt x="11437256" y="816759"/>
                  </a:lnTo>
                  <a:cubicBezTo>
                    <a:pt x="11437256" y="392161"/>
                    <a:pt x="11759948" y="42931"/>
                    <a:pt x="12173467" y="9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r="16200000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+mn-ea"/>
                <a:cs typeface="+mn-cs"/>
              </a:endParaRPr>
            </a:p>
          </p:txBody>
        </p:sp>
        <p:grpSp>
          <p:nvGrpSpPr>
            <p:cNvPr id="2058" name="任意多边形 5"/>
            <p:cNvGrpSpPr/>
            <p:nvPr/>
          </p:nvGrpSpPr>
          <p:grpSpPr>
            <a:xfrm>
              <a:off x="-16255" y="4540259"/>
              <a:ext cx="12232639" cy="2357147"/>
              <a:chOff x="-12192" y="3346704"/>
              <a:chExt cx="9174480" cy="1767840"/>
            </a:xfrm>
          </p:grpSpPr>
          <p:pic>
            <p:nvPicPr>
              <p:cNvPr id="2056" name="任意多边形 5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-12192" y="3346704"/>
                <a:ext cx="9174480" cy="1767840"/>
              </a:xfrm>
              <a:prstGeom prst="rect">
                <a:avLst/>
              </a:prstGeom>
              <a:noFill/>
              <a:ln>
                <a:miter lim="800000"/>
                <a:headEnd/>
                <a:tailEnd/>
              </a:ln>
            </p:spPr>
          </p:pic>
          <p:sp>
            <p:nvSpPr>
              <p:cNvPr id="2057" name="Text Box 9"/>
              <p:cNvSpPr txBox="1"/>
              <p:nvPr/>
            </p:nvSpPr>
            <p:spPr>
              <a:xfrm>
                <a:off x="0" y="3362098"/>
                <a:ext cx="9144000" cy="1733777"/>
              </a:xfrm>
              <a:prstGeom prst="rect">
                <a:avLst/>
              </a:prstGeom>
              <a:noFill/>
              <a:ln>
                <a:noFill/>
                <a:miter lim="800000"/>
              </a:ln>
            </p:spPr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eaLnBrk="1" hangingPunct="1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</p:grpSp>
      <p:pic>
        <p:nvPicPr>
          <p:cNvPr id="2052" name="图片 5"/>
          <p:cNvPicPr>
            <a:picLocks noChangeAspect="1"/>
          </p:cNvPicPr>
          <p:nvPr/>
        </p:nvPicPr>
        <p:blipFill>
          <a:blip r:embed="rId4"/>
          <a:srcRect t="7001" r="23801" b="51002"/>
          <a:stretch>
            <a:fillRect/>
          </a:stretch>
        </p:blipFill>
        <p:spPr>
          <a:xfrm>
            <a:off x="-107950" y="7938"/>
            <a:ext cx="1733550" cy="9556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3" name="图片 6"/>
          <p:cNvPicPr>
            <a:picLocks noChangeAspect="1"/>
          </p:cNvPicPr>
          <p:nvPr/>
        </p:nvPicPr>
        <p:blipFill>
          <a:blip r:embed="rId5"/>
          <a:srcRect l="18485" t="58758" r="49886" b="15938"/>
          <a:stretch>
            <a:fillRect/>
          </a:stretch>
        </p:blipFill>
        <p:spPr>
          <a:xfrm>
            <a:off x="8616950" y="627063"/>
            <a:ext cx="1038225" cy="831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  <p:pic>
        <p:nvPicPr>
          <p:cNvPr id="2054" name="图片 7"/>
          <p:cNvPicPr>
            <a:picLocks noChangeAspect="1"/>
          </p:cNvPicPr>
          <p:nvPr/>
        </p:nvPicPr>
        <p:blipFill>
          <a:blip r:embed="rId6"/>
          <a:srcRect l="18485" t="58758" r="49886" b="15938"/>
          <a:stretch>
            <a:fillRect/>
          </a:stretch>
        </p:blipFill>
        <p:spPr>
          <a:xfrm>
            <a:off x="5292725" y="-93662"/>
            <a:ext cx="877888" cy="70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18999"/>
              </a:srgbClr>
            </a:outerShdw>
          </a:effectLst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7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0">
            <a:blip r:embed="rId2"/>
            <a:tile tx="0" ty="0" sx="100000" sy="100000" flip="none" algn="tl"/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078" name="文本框 5"/>
          <p:cNvSpPr txBox="1"/>
          <p:nvPr/>
        </p:nvSpPr>
        <p:spPr>
          <a:xfrm rot="20132266">
            <a:off x="3678573" y="2340917"/>
            <a:ext cx="1786853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bg1">
                    <a:lumMod val="75000"/>
                    <a:alpha val="50000"/>
                  </a:scheme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状元成才路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bg1">
                  <a:lumMod val="75000"/>
                  <a:alpha val="50000"/>
                </a:scheme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101" name="矩形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0">
            <a:blip r:embed="rId2"/>
            <a:tile tx="0" ty="0" sx="100000" sy="100000" flip="none" algn="tl"/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4102" name="矩形: 圆角 9"/>
          <p:cNvSpPr/>
          <p:nvPr/>
        </p:nvSpPr>
        <p:spPr>
          <a:xfrm>
            <a:off x="366713" y="511175"/>
            <a:ext cx="8410575" cy="4121150"/>
          </a:xfrm>
          <a:prstGeom prst="roundRect">
            <a:avLst>
              <a:gd name="adj" fmla="val 18576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4103" name="图片 6" descr="图片包含 游戏机, 动物, 炉子描述已自动生成"/>
          <p:cNvPicPr>
            <a:picLocks noChangeAspect="1"/>
          </p:cNvPicPr>
          <p:nvPr/>
        </p:nvPicPr>
        <p:blipFill>
          <a:blip r:embed="rId3"/>
          <a:srcRect t="22782" b="22782"/>
          <a:stretch>
            <a:fillRect/>
          </a:stretch>
        </p:blipFill>
        <p:spPr>
          <a:xfrm>
            <a:off x="-25400" y="296863"/>
            <a:ext cx="9351963" cy="50911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104" name="立方体 7"/>
          <p:cNvSpPr/>
          <p:nvPr/>
        </p:nvSpPr>
        <p:spPr>
          <a:xfrm rot="1080000">
            <a:off x="284163" y="393700"/>
            <a:ext cx="627062" cy="627063"/>
          </a:xfrm>
          <a:prstGeom prst="cube">
            <a:avLst>
              <a:gd name="adj" fmla="val 10241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2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4105" name="立方体 9"/>
          <p:cNvSpPr/>
          <p:nvPr/>
        </p:nvSpPr>
        <p:spPr>
          <a:xfrm rot="1740000">
            <a:off x="338138" y="4125913"/>
            <a:ext cx="582612" cy="582612"/>
          </a:xfrm>
          <a:prstGeom prst="cube">
            <a:avLst>
              <a:gd name="adj" fmla="val 10241"/>
            </a:avLst>
          </a:prstGeom>
          <a:solidFill>
            <a:srgbClr val="B5E0F1"/>
          </a:solidFill>
          <a:ln w="12700">
            <a:solidFill>
              <a:srgbClr val="C9C9C9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2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4106" name="立方体 10"/>
          <p:cNvSpPr/>
          <p:nvPr/>
        </p:nvSpPr>
        <p:spPr>
          <a:xfrm rot="1740000">
            <a:off x="8207375" y="450850"/>
            <a:ext cx="582613" cy="584200"/>
          </a:xfrm>
          <a:prstGeom prst="cube">
            <a:avLst>
              <a:gd name="adj" fmla="val 10241"/>
            </a:avLst>
          </a:prstGeom>
          <a:solidFill>
            <a:srgbClr val="B5E0F1"/>
          </a:solidFill>
          <a:ln w="12700">
            <a:solidFill>
              <a:srgbClr val="C9C9C9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 sz="12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5125" name="图片 4"/>
          <p:cNvPicPr>
            <a:picLocks noChangeAspect="1"/>
          </p:cNvPicPr>
          <p:nvPr/>
        </p:nvPicPr>
        <p:blipFill>
          <a:blip r:embed="rId2"/>
          <a:srcRect t="42771" r="64105"/>
          <a:stretch>
            <a:fillRect/>
          </a:stretch>
        </p:blipFill>
        <p:spPr>
          <a:xfrm>
            <a:off x="539750" y="411163"/>
            <a:ext cx="1008063" cy="12525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512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20000">
            <a:off x="7900988" y="1774825"/>
            <a:ext cx="800100" cy="622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5127" name="组合 6"/>
          <p:cNvGrpSpPr/>
          <p:nvPr/>
        </p:nvGrpSpPr>
        <p:grpSpPr>
          <a:xfrm>
            <a:off x="7092950" y="1851025"/>
            <a:ext cx="1738313" cy="3303588"/>
            <a:chOff x="2374076" y="595576"/>
            <a:chExt cx="2540000" cy="5068624"/>
          </a:xfrm>
        </p:grpSpPr>
        <p:sp>
          <p:nvSpPr>
            <p:cNvPr id="5128" name="矩形 7"/>
            <p:cNvSpPr/>
            <p:nvPr/>
          </p:nvSpPr>
          <p:spPr>
            <a:xfrm>
              <a:off x="3146515" y="4100502"/>
              <a:ext cx="1222446" cy="10302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/>
              <a:endParaRPr lang="zh-CN" altLang="en-US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pic>
          <p:nvPicPr>
            <p:cNvPr id="5129" name="图片 10" descr="卡通人物描述已自动生成"/>
            <p:cNvPicPr>
              <a:picLocks noChangeAspect="1"/>
            </p:cNvPicPr>
            <p:nvPr/>
          </p:nvPicPr>
          <p:blipFill>
            <a:blip r:embed="rId4"/>
            <a:srcRect l="60801" t="57910" r="11000"/>
            <a:stretch>
              <a:fillRect/>
            </a:stretch>
          </p:blipFill>
          <p:spPr>
            <a:xfrm>
              <a:off x="2374076" y="595576"/>
              <a:ext cx="2540000" cy="5068624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6149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4025" y="3694113"/>
            <a:ext cx="2201863" cy="14414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Cambria" panose="020405030504060302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矩形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blipFill rotWithShape="0">
            <a:blip r:embed="rId6"/>
            <a:tile tx="0" ty="0" sx="100000" sy="100000" flip="none" algn="tl"/>
          </a:blip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pic>
        <p:nvPicPr>
          <p:cNvPr id="1027" name="图片 9" descr="图片包含 游戏机, 动物, 炉子描述已自动生成"/>
          <p:cNvPicPr>
            <a:picLocks noChangeAspect="1"/>
          </p:cNvPicPr>
          <p:nvPr/>
        </p:nvPicPr>
        <p:blipFill>
          <a:blip r:embed="rId7"/>
          <a:srcRect l="16040" t="29891" r="16927" b="3240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矩形: 圆角 8"/>
          <p:cNvSpPr/>
          <p:nvPr/>
        </p:nvSpPr>
        <p:spPr>
          <a:xfrm>
            <a:off x="255588" y="188913"/>
            <a:ext cx="8634412" cy="4765675"/>
          </a:xfrm>
          <a:prstGeom prst="roundRect">
            <a:avLst>
              <a:gd name="adj" fmla="val 5134"/>
            </a:avLst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</p:sldLayoutIdLst>
  <p:transition/>
  <p:txStyles>
    <p:titleStyle>
      <a:lvl1pPr marL="0" indent="0" algn="l" defTabSz="914400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4400" b="0" i="0" u="none" kern="1200" baseline="0">
          <a:solidFill>
            <a:schemeClr val="tx1"/>
          </a:solidFill>
          <a:effectLst/>
          <a:latin typeface="等线 Light" pitchFamily="2" charset="-122"/>
          <a:ea typeface="等线 Light" pitchFamily="2" charset="-122"/>
          <a:cs typeface="+mj-cs"/>
        </a:defRPr>
      </a:lvl1pPr>
    </p:titleStyle>
    <p:bodyStyle>
      <a:lvl1pPr marL="228600" indent="-228600" algn="l" defTabSz="914400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20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slide" Target="slide17.xml"/><Relationship Id="rId4" Type="http://schemas.openxmlformats.org/officeDocument/2006/relationships/image" Target="../media/image26.png"/><Relationship Id="rId3" Type="http://schemas.openxmlformats.org/officeDocument/2006/relationships/slide" Target="slide3.xml"/><Relationship Id="rId2" Type="http://schemas.openxmlformats.org/officeDocument/2006/relationships/image" Target="../media/image25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4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1"/>
          <p:cNvPicPr>
            <a:picLocks noChangeAspect="1"/>
          </p:cNvPicPr>
          <p:nvPr/>
        </p:nvPicPr>
        <p:blipFill>
          <a:blip r:embed="rId2"/>
          <a:srcRect t="47739" b="30147"/>
          <a:stretch>
            <a:fillRect/>
          </a:stretch>
        </p:blipFill>
        <p:spPr>
          <a:xfrm>
            <a:off x="1257300" y="2657475"/>
            <a:ext cx="6905625" cy="20828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9219" name="组合 26"/>
          <p:cNvGrpSpPr/>
          <p:nvPr/>
        </p:nvGrpSpPr>
        <p:grpSpPr>
          <a:xfrm>
            <a:off x="1352550" y="555625"/>
            <a:ext cx="7024688" cy="1879600"/>
            <a:chOff x="63467" y="1087421"/>
            <a:chExt cx="7023738" cy="1880128"/>
          </a:xfrm>
        </p:grpSpPr>
        <p:grpSp>
          <p:nvGrpSpPr>
            <p:cNvPr id="9222" name="组合 24"/>
            <p:cNvGrpSpPr/>
            <p:nvPr/>
          </p:nvGrpSpPr>
          <p:grpSpPr>
            <a:xfrm>
              <a:off x="63467" y="2071947"/>
              <a:ext cx="928656" cy="752686"/>
              <a:chOff x="-56479" y="1028836"/>
              <a:chExt cx="1252920" cy="1015506"/>
            </a:xfrm>
          </p:grpSpPr>
          <p:cxnSp>
            <p:nvCxnSpPr>
              <p:cNvPr id="9237" name="直接连接符 21"/>
              <p:cNvCxnSpPr/>
              <p:nvPr/>
            </p:nvCxnSpPr>
            <p:spPr>
              <a:xfrm flipH="1">
                <a:off x="-2940" y="1028836"/>
                <a:ext cx="1199254" cy="961946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sp>
            <p:nvSpPr>
              <p:cNvPr id="9238" name="椭圆 22"/>
              <p:cNvSpPr/>
              <p:nvPr/>
            </p:nvSpPr>
            <p:spPr>
              <a:xfrm>
                <a:off x="-56479" y="1947934"/>
                <a:ext cx="94227" cy="96408"/>
              </a:xfrm>
              <a:prstGeom prst="ellipse">
                <a:avLst/>
              </a:prstGeom>
              <a:solidFill>
                <a:srgbClr val="29708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 anchorCtr="0">
                <a:noAutofit/>
              </a:bodyPr>
              <a:lstStyle>
                <a:defPPr>
                  <a:defRPr lang="zh-CN"/>
                </a:defPPr>
                <a:lvl1pPr marL="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4572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9144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3716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1828800" indent="0" algn="l" defTabSz="914400" rtl="0" eaLnBrk="0" fontAlgn="base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 kumimoji="0" lang="zh-CN" altLang="en-US" sz="1800" b="0" i="0" u="none" baseline="0">
                    <a:solidFill>
                      <a:schemeClr val="tx1"/>
                    </a:solidFill>
                    <a:effectLst/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</a:lstStyle>
              <a:p>
                <a:pPr marL="0" lvl="0" indent="0" algn="ctr" hangingPunct="0"/>
                <a:endParaRPr lang="zh-CN" altLang="en-US">
                  <a:solidFill>
                    <a:srgbClr val="FFFFFF"/>
                  </a:solidFill>
                  <a:latin typeface="宋体" panose="02010600030101010101" pitchFamily="2" charset="-122"/>
                </a:endParaRPr>
              </a:p>
            </p:txBody>
          </p:sp>
        </p:grpSp>
        <p:sp>
          <p:nvSpPr>
            <p:cNvPr id="9223" name="矩形 2"/>
            <p:cNvSpPr/>
            <p:nvPr/>
          </p:nvSpPr>
          <p:spPr>
            <a:xfrm>
              <a:off x="886990" y="1320214"/>
              <a:ext cx="6200215" cy="76965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en-US" sz="4400" b="1">
                  <a:solidFill>
                    <a:srgbClr val="297083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习作：猜猜他是谁</a:t>
              </a:r>
              <a:endParaRPr lang="zh-CN" altLang="en-US" sz="4400" b="1">
                <a:solidFill>
                  <a:srgbClr val="297083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9224" name="组合 7"/>
            <p:cNvGrpSpPr/>
            <p:nvPr/>
          </p:nvGrpSpPr>
          <p:grpSpPr>
            <a:xfrm>
              <a:off x="261898" y="1087421"/>
              <a:ext cx="1233445" cy="1472027"/>
              <a:chOff x="441448" y="1779662"/>
              <a:chExt cx="1233445" cy="1511448"/>
            </a:xfrm>
          </p:grpSpPr>
          <p:cxnSp>
            <p:nvCxnSpPr>
              <p:cNvPr id="9235" name="直接连接符 19"/>
              <p:cNvCxnSpPr/>
              <p:nvPr/>
            </p:nvCxnSpPr>
            <p:spPr>
              <a:xfrm flipH="1">
                <a:off x="441428" y="1779662"/>
                <a:ext cx="1233320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9236" name="直接连接符 20"/>
              <p:cNvCxnSpPr/>
              <p:nvPr/>
            </p:nvCxnSpPr>
            <p:spPr>
              <a:xfrm flipH="1">
                <a:off x="441428" y="1779662"/>
                <a:ext cx="0" cy="1511447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grpSp>
          <p:nvGrpSpPr>
            <p:cNvPr id="9225" name="组合 11"/>
            <p:cNvGrpSpPr/>
            <p:nvPr/>
          </p:nvGrpSpPr>
          <p:grpSpPr>
            <a:xfrm flipH="1">
              <a:off x="5160309" y="1087421"/>
              <a:ext cx="1232049" cy="1472027"/>
              <a:chOff x="-541067" y="1779662"/>
              <a:chExt cx="1232049" cy="1511448"/>
            </a:xfrm>
          </p:grpSpPr>
          <p:cxnSp>
            <p:nvCxnSpPr>
              <p:cNvPr id="9233" name="直接连接符 17"/>
              <p:cNvCxnSpPr/>
              <p:nvPr/>
            </p:nvCxnSpPr>
            <p:spPr>
              <a:xfrm flipH="1">
                <a:off x="-540683" y="1779662"/>
                <a:ext cx="1231733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9234" name="直接连接符 18"/>
              <p:cNvCxnSpPr/>
              <p:nvPr/>
            </p:nvCxnSpPr>
            <p:spPr>
              <a:xfrm flipH="1">
                <a:off x="-540683" y="1779662"/>
                <a:ext cx="0" cy="1511447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sp>
          <p:nvSpPr>
            <p:cNvPr id="9226" name="矩形 15"/>
            <p:cNvSpPr/>
            <p:nvPr/>
          </p:nvSpPr>
          <p:spPr bwMode="auto">
            <a:xfrm>
              <a:off x="479336" y="2427647"/>
              <a:ext cx="5782481" cy="489087"/>
            </a:xfrm>
            <a:prstGeom prst="rect">
              <a:avLst/>
            </a:prstGeom>
            <a:solidFill>
              <a:srgbClr val="1E52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solidFill>
                  <a:srgbClr val="FFFFFF"/>
                </a:solidFill>
                <a:latin typeface="宋体" panose="02010600030101010101" pitchFamily="2" charset="-122"/>
              </a:endParaRPr>
            </a:p>
          </p:txBody>
        </p:sp>
        <p:grpSp>
          <p:nvGrpSpPr>
            <p:cNvPr id="9227" name="组合 15"/>
            <p:cNvGrpSpPr/>
            <p:nvPr/>
          </p:nvGrpSpPr>
          <p:grpSpPr>
            <a:xfrm flipV="1">
              <a:off x="261898" y="2832574"/>
              <a:ext cx="112708" cy="134975"/>
              <a:chOff x="-3277587" y="1779662"/>
              <a:chExt cx="1226161" cy="1507732"/>
            </a:xfrm>
          </p:grpSpPr>
          <p:cxnSp>
            <p:nvCxnSpPr>
              <p:cNvPr id="9231" name="直接连接符 13"/>
              <p:cNvCxnSpPr/>
              <p:nvPr/>
            </p:nvCxnSpPr>
            <p:spPr>
              <a:xfrm flipH="1">
                <a:off x="-3277805" y="1779662"/>
                <a:ext cx="1226041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9232" name="直接连接符 14"/>
              <p:cNvCxnSpPr/>
              <p:nvPr/>
            </p:nvCxnSpPr>
            <p:spPr>
              <a:xfrm flipH="1">
                <a:off x="-3277805" y="1779662"/>
                <a:ext cx="0" cy="1507732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  <p:grpSp>
          <p:nvGrpSpPr>
            <p:cNvPr id="9228" name="组合 19"/>
            <p:cNvGrpSpPr/>
            <p:nvPr/>
          </p:nvGrpSpPr>
          <p:grpSpPr>
            <a:xfrm flipH="1" flipV="1">
              <a:off x="6279635" y="2832574"/>
              <a:ext cx="112730" cy="134975"/>
              <a:chOff x="-13975275" y="1779662"/>
              <a:chExt cx="1226397" cy="1507732"/>
            </a:xfrm>
          </p:grpSpPr>
          <p:cxnSp>
            <p:nvCxnSpPr>
              <p:cNvPr id="9229" name="直接连接符 11"/>
              <p:cNvCxnSpPr/>
              <p:nvPr/>
            </p:nvCxnSpPr>
            <p:spPr>
              <a:xfrm flipH="1">
                <a:off x="-13971022" y="1779662"/>
                <a:ext cx="1226049" cy="0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  <p:cxnSp>
            <p:nvCxnSpPr>
              <p:cNvPr id="9230" name="直接连接符 12"/>
              <p:cNvCxnSpPr/>
              <p:nvPr/>
            </p:nvCxnSpPr>
            <p:spPr>
              <a:xfrm flipH="1">
                <a:off x="-13971022" y="1779662"/>
                <a:ext cx="0" cy="1507732"/>
              </a:xfrm>
              <a:prstGeom prst="line">
                <a:avLst/>
              </a:prstGeom>
              <a:noFill/>
              <a:ln w="19050">
                <a:solidFill>
                  <a:srgbClr val="297083"/>
                </a:solidFill>
                <a:miter lim="800000"/>
              </a:ln>
            </p:spPr>
          </p:cxnSp>
        </p:grpSp>
      </p:grpSp>
      <p:pic>
        <p:nvPicPr>
          <p:cNvPr id="9220" name="图片 23"/>
          <p:cNvPicPr>
            <a:picLocks noChangeAspect="1"/>
          </p:cNvPicPr>
          <p:nvPr/>
        </p:nvPicPr>
        <p:blipFill>
          <a:blip r:embed="rId3"/>
          <a:srcRect t="18201" b="20201"/>
          <a:stretch>
            <a:fillRect/>
          </a:stretch>
        </p:blipFill>
        <p:spPr>
          <a:xfrm rot="20340000">
            <a:off x="268288" y="3154363"/>
            <a:ext cx="2335212" cy="14382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63500" sx="102000" sy="102000" algn="ctr">
              <a:srgbClr val="000000">
                <a:alpha val="39999"/>
              </a:srgbClr>
            </a:outerShdw>
          </a:effectLst>
        </p:spPr>
      </p:pic>
      <p:pic>
        <p:nvPicPr>
          <p:cNvPr id="9221" name="图片 3"/>
          <p:cNvPicPr>
            <a:picLocks noChangeAspect="1"/>
          </p:cNvPicPr>
          <p:nvPr/>
        </p:nvPicPr>
        <p:blipFill>
          <a:blip r:embed="rId4"/>
          <a:srcRect l="54185"/>
          <a:stretch>
            <a:fillRect/>
          </a:stretch>
        </p:blipFill>
        <p:spPr>
          <a:xfrm>
            <a:off x="3436938" y="1962150"/>
            <a:ext cx="2640012" cy="4635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矩形 1"/>
          <p:cNvSpPr/>
          <p:nvPr/>
        </p:nvSpPr>
        <p:spPr>
          <a:xfrm>
            <a:off x="1584325" y="1898650"/>
            <a:ext cx="5975350" cy="2192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抓住人物的外貌特点，然后从不同的角度用具体事例来描述</a:t>
            </a:r>
            <a:r>
              <a:rPr lang="zh-CN" altLang="en-US" sz="3200" b="1">
                <a:latin typeface="宋体" panose="02010600030101010101" pitchFamily="2" charset="-122"/>
              </a:rPr>
              <a:t>人物。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8435" name="矩形 2"/>
          <p:cNvSpPr/>
          <p:nvPr/>
        </p:nvSpPr>
        <p:spPr>
          <a:xfrm>
            <a:off x="3168310" y="1203598"/>
            <a:ext cx="1420582" cy="792088"/>
          </a:xfrm>
          <a:prstGeom prst="rect">
            <a:avLst/>
          </a:prstGeom>
          <a:noFill/>
          <a:ln>
            <a:noFill/>
          </a:ln>
        </p:spPr>
        <p:txBody>
          <a:bodyPr numCol="1">
            <a:prstTxWarp prst="textCascadeDown">
              <a:avLst>
                <a:gd name="adj" fmla="val 66286"/>
              </a:avLst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小结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矩形 2"/>
          <p:cNvSpPr/>
          <p:nvPr/>
        </p:nvSpPr>
        <p:spPr>
          <a:xfrm>
            <a:off x="788988" y="806450"/>
            <a:ext cx="7835900" cy="11953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在学习单上模仿我们刚才看到的图示，写下你想介绍的这个人的特点或事件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9459" name="矩形 3"/>
          <p:cNvSpPr/>
          <p:nvPr/>
        </p:nvSpPr>
        <p:spPr>
          <a:xfrm>
            <a:off x="1100138" y="4410075"/>
            <a:ext cx="7345362" cy="1077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3200" b="1">
                <a:latin typeface="宋体" panose="02010600030101010101" pitchFamily="2" charset="-122"/>
              </a:rPr>
              <a:t>　　　　　　</a:t>
            </a:r>
            <a:endParaRPr lang="zh-CN" altLang="zh-CN" sz="3200" b="1">
              <a:latin typeface="宋体" panose="02010600030101010101" pitchFamily="2" charset="-122"/>
            </a:endParaRPr>
          </a:p>
          <a:p>
            <a:pPr marL="0" lvl="0" indent="0" eaLnBrk="1" hangingPunct="1"/>
            <a:r>
              <a:rPr lang="zh-CN" altLang="zh-CN" sz="3200" b="1">
                <a:latin typeface="宋体" panose="02010600030101010101" pitchFamily="2" charset="-122"/>
              </a:rPr>
              <a:t>　　　　　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grpSp>
        <p:nvGrpSpPr>
          <p:cNvPr id="19460" name="组合 11"/>
          <p:cNvGrpSpPr/>
          <p:nvPr/>
        </p:nvGrpSpPr>
        <p:grpSpPr>
          <a:xfrm>
            <a:off x="1144588" y="4130675"/>
            <a:ext cx="6916737" cy="582613"/>
            <a:chOff x="1161213" y="4413488"/>
            <a:chExt cx="6917765" cy="582902"/>
          </a:xfrm>
        </p:grpSpPr>
        <p:sp>
          <p:nvSpPr>
            <p:cNvPr id="19469" name="矩形 10"/>
            <p:cNvSpPr/>
            <p:nvPr/>
          </p:nvSpPr>
          <p:spPr>
            <a:xfrm>
              <a:off x="1161213" y="4413488"/>
              <a:ext cx="6917765" cy="582902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accent4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6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9470" name="矩形 4"/>
            <p:cNvSpPr/>
            <p:nvPr/>
          </p:nvSpPr>
          <p:spPr>
            <a:xfrm>
              <a:off x="1475608" y="4443393"/>
              <a:ext cx="6288974" cy="52309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/>
              <a:r>
                <a:rPr lang="zh-CN" altLang="zh-CN" sz="2800" b="1">
                  <a:latin typeface="宋体" panose="02010600030101010101" pitchFamily="2" charset="-122"/>
                </a:rPr>
                <a:t>注意：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只用写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你认为很</a:t>
              </a: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关键的词或短句。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61" name="矩形 1"/>
          <p:cNvSpPr/>
          <p:nvPr/>
        </p:nvSpPr>
        <p:spPr>
          <a:xfrm>
            <a:off x="3773488" y="2054225"/>
            <a:ext cx="18669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学习单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2" name="矩形 3"/>
          <p:cNvSpPr/>
          <p:nvPr/>
        </p:nvSpPr>
        <p:spPr>
          <a:xfrm>
            <a:off x="838200" y="2517775"/>
            <a:ext cx="32575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（样子）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3" name="矩形 6"/>
          <p:cNvSpPr/>
          <p:nvPr/>
        </p:nvSpPr>
        <p:spPr>
          <a:xfrm>
            <a:off x="4773613" y="2511425"/>
            <a:ext cx="3617912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　　　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4" name="矩形 7"/>
          <p:cNvSpPr/>
          <p:nvPr/>
        </p:nvSpPr>
        <p:spPr>
          <a:xfrm>
            <a:off x="3779838" y="3071813"/>
            <a:ext cx="16462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某同学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5" name="矩形 8"/>
          <p:cNvSpPr/>
          <p:nvPr/>
        </p:nvSpPr>
        <p:spPr>
          <a:xfrm>
            <a:off x="838200" y="3479800"/>
            <a:ext cx="325755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（缺点）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6" name="矩形 9"/>
          <p:cNvSpPr/>
          <p:nvPr/>
        </p:nvSpPr>
        <p:spPr>
          <a:xfrm>
            <a:off x="4413250" y="3475038"/>
            <a:ext cx="39782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（　　　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7" name="立方体 15"/>
          <p:cNvSpPr/>
          <p:nvPr/>
        </p:nvSpPr>
        <p:spPr>
          <a:xfrm flipH="1">
            <a:off x="250825" y="160338"/>
            <a:ext cx="3338513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19468" name="标题 1"/>
          <p:cNvSpPr txBox="1">
            <a:spLocks noChangeArrowheads="1"/>
          </p:cNvSpPr>
          <p:nvPr/>
        </p:nvSpPr>
        <p:spPr bwMode="auto">
          <a:xfrm>
            <a:off x="973138" y="192088"/>
            <a:ext cx="2357437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学写实践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2"/>
          <p:cNvSpPr/>
          <p:nvPr/>
        </p:nvSpPr>
        <p:spPr>
          <a:xfrm>
            <a:off x="384175" y="3240088"/>
            <a:ext cx="8509000" cy="1371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这个同学打算从哪些角度来叙述？跟书中的图示有哪些不同？哪个部分你认为写得不错？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3636963" y="411163"/>
            <a:ext cx="1870075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学习单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4" name="矩形 4"/>
          <p:cNvSpPr/>
          <p:nvPr/>
        </p:nvSpPr>
        <p:spPr>
          <a:xfrm>
            <a:off x="384175" y="1217613"/>
            <a:ext cx="434498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 u="sng">
                <a:latin typeface="楷体" panose="02010609060101010101" pitchFamily="49" charset="-122"/>
                <a:ea typeface="楷体" panose="02010609060101010101" pitchFamily="49" charset="-122"/>
              </a:rPr>
              <a:t>_______________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（样子）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5" name="矩形 5"/>
          <p:cNvSpPr/>
          <p:nvPr/>
        </p:nvSpPr>
        <p:spPr>
          <a:xfrm>
            <a:off x="4965700" y="1203325"/>
            <a:ext cx="3617913" cy="522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　　　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6" name="矩形 6"/>
          <p:cNvSpPr/>
          <p:nvPr/>
        </p:nvSpPr>
        <p:spPr>
          <a:xfrm>
            <a:off x="3971925" y="1835150"/>
            <a:ext cx="16478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某同学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7" name="矩形 7"/>
          <p:cNvSpPr/>
          <p:nvPr/>
        </p:nvSpPr>
        <p:spPr>
          <a:xfrm>
            <a:off x="1258888" y="2424113"/>
            <a:ext cx="325913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（缺点）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8" name="矩形 8"/>
          <p:cNvSpPr/>
          <p:nvPr/>
        </p:nvSpPr>
        <p:spPr>
          <a:xfrm>
            <a:off x="4605338" y="2424113"/>
            <a:ext cx="39782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（　　　）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_________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89" name="矩形 1"/>
          <p:cNvSpPr/>
          <p:nvPr/>
        </p:nvSpPr>
        <p:spPr>
          <a:xfrm>
            <a:off x="508000" y="1139825"/>
            <a:ext cx="27098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戴眼镜、胖嘟嘟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0" name="矩形 2"/>
          <p:cNvSpPr/>
          <p:nvPr/>
        </p:nvSpPr>
        <p:spPr>
          <a:xfrm>
            <a:off x="7267575" y="1117600"/>
            <a:ext cx="1100138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胆小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1" name="矩形 9"/>
          <p:cNvSpPr/>
          <p:nvPr/>
        </p:nvSpPr>
        <p:spPr>
          <a:xfrm>
            <a:off x="1538288" y="2306638"/>
            <a:ext cx="16462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贪吃猫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2" name="矩形 10"/>
          <p:cNvSpPr/>
          <p:nvPr/>
        </p:nvSpPr>
        <p:spPr>
          <a:xfrm>
            <a:off x="6938963" y="2319338"/>
            <a:ext cx="18811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酷爱看书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3" name="矩形 11"/>
          <p:cNvSpPr/>
          <p:nvPr/>
        </p:nvSpPr>
        <p:spPr>
          <a:xfrm>
            <a:off x="5508625" y="2424113"/>
            <a:ext cx="1223963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endParaRPr lang="zh-CN" altLang="en-US" sz="28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494" name="矩形 12"/>
          <p:cNvSpPr/>
          <p:nvPr/>
        </p:nvSpPr>
        <p:spPr>
          <a:xfrm>
            <a:off x="5508625" y="1206500"/>
            <a:ext cx="1223963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endParaRPr lang="zh-CN" altLang="en-US" sz="28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9" grpId="0"/>
      <p:bldP spid="20490" grpId="0"/>
      <p:bldP spid="20491" grpId="0"/>
      <p:bldP spid="20492" grpId="0"/>
      <p:bldP spid="20493" grpId="0"/>
      <p:bldP spid="2049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矩形 1"/>
          <p:cNvSpPr/>
          <p:nvPr/>
        </p:nvSpPr>
        <p:spPr>
          <a:xfrm>
            <a:off x="503238" y="627063"/>
            <a:ext cx="8137525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你觉得他按照这样的思路去表述，能介绍好他的观察对象吗？你有哪些好的建议？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1507" name="矩形 2"/>
          <p:cNvSpPr/>
          <p:nvPr/>
        </p:nvSpPr>
        <p:spPr>
          <a:xfrm>
            <a:off x="611188" y="2716213"/>
            <a:ext cx="5329237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多角度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去描述，还可以进行有</a:t>
            </a:r>
            <a:r>
              <a:rPr lang="zh-CN" altLang="zh-CN" sz="2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新鲜感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的表达。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1"/>
          <p:cNvSpPr/>
          <p:nvPr/>
        </p:nvSpPr>
        <p:spPr>
          <a:xfrm>
            <a:off x="3638550" y="195263"/>
            <a:ext cx="18669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学习单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1" name="矩形 2"/>
          <p:cNvSpPr/>
          <p:nvPr/>
        </p:nvSpPr>
        <p:spPr>
          <a:xfrm>
            <a:off x="2773363" y="788988"/>
            <a:ext cx="17287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（样子）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2" name="矩形 3"/>
          <p:cNvSpPr/>
          <p:nvPr/>
        </p:nvSpPr>
        <p:spPr>
          <a:xfrm>
            <a:off x="5075238" y="788988"/>
            <a:ext cx="1625600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3" name="矩形 4"/>
          <p:cNvSpPr/>
          <p:nvPr/>
        </p:nvSpPr>
        <p:spPr>
          <a:xfrm>
            <a:off x="3748088" y="2574925"/>
            <a:ext cx="1647825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3600" b="1">
                <a:latin typeface="楷体" panose="02010609060101010101" pitchFamily="49" charset="-122"/>
                <a:ea typeface="楷体" panose="02010609060101010101" pitchFamily="49" charset="-122"/>
              </a:rPr>
              <a:t>某同学</a:t>
            </a:r>
            <a:endParaRPr lang="zh-CN" altLang="zh-CN" sz="36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4" name="矩形 5"/>
          <p:cNvSpPr/>
          <p:nvPr/>
        </p:nvSpPr>
        <p:spPr>
          <a:xfrm>
            <a:off x="2908300" y="3236913"/>
            <a:ext cx="1628775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（缺点）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5" name="矩形 6"/>
          <p:cNvSpPr/>
          <p:nvPr/>
        </p:nvSpPr>
        <p:spPr>
          <a:xfrm>
            <a:off x="4581525" y="3236913"/>
            <a:ext cx="1987550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　（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6" name="矩形 7"/>
          <p:cNvSpPr/>
          <p:nvPr/>
        </p:nvSpPr>
        <p:spPr>
          <a:xfrm>
            <a:off x="414338" y="788988"/>
            <a:ext cx="2935287" cy="522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戴眼镜、胖嘟嘟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7" name="矩形 8"/>
          <p:cNvSpPr/>
          <p:nvPr/>
        </p:nvSpPr>
        <p:spPr>
          <a:xfrm>
            <a:off x="6611938" y="771525"/>
            <a:ext cx="1101725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胆小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8" name="矩形 9"/>
          <p:cNvSpPr/>
          <p:nvPr/>
        </p:nvSpPr>
        <p:spPr>
          <a:xfrm>
            <a:off x="1630363" y="3235325"/>
            <a:ext cx="164623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贪吃猫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39" name="矩形 10"/>
          <p:cNvSpPr/>
          <p:nvPr/>
        </p:nvSpPr>
        <p:spPr>
          <a:xfrm>
            <a:off x="6615113" y="3235325"/>
            <a:ext cx="1881187" cy="523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酷爱看书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0" name="矩形 13"/>
          <p:cNvSpPr/>
          <p:nvPr/>
        </p:nvSpPr>
        <p:spPr>
          <a:xfrm>
            <a:off x="4797425" y="1354138"/>
            <a:ext cx="3886200" cy="1200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zh-CN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打雷时，他脸色发白，有一次</a:t>
            </a:r>
            <a:r>
              <a:rPr lang="zh-CN" altLang="zh-CN" sz="24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甚至</a:t>
            </a:r>
            <a:r>
              <a:rPr lang="zh-CN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躲进了桌子底下</a:t>
            </a:r>
            <a:r>
              <a:rPr lang="en-US" altLang="zh-CN" sz="24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541" name="矩形 2"/>
          <p:cNvSpPr>
            <a:spLocks noChangeArrowheads="1"/>
          </p:cNvSpPr>
          <p:nvPr/>
        </p:nvSpPr>
        <p:spPr bwMode="auto">
          <a:xfrm>
            <a:off x="414338" y="1397000"/>
            <a:ext cx="3308350" cy="1114425"/>
          </a:xfrm>
          <a:prstGeom prst="rect">
            <a:avLst/>
          </a:prstGeom>
          <a:noFill/>
          <a:ln w="19050">
            <a:solidFill>
              <a:schemeClr val="accent2"/>
            </a:solidFill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en-US" altLang="zh-CN" sz="2400" b="1" spc="0">
                <a:solidFill>
                  <a:schemeClr val="accent2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2400" b="1" spc="0">
                <a:solidFill>
                  <a:schemeClr val="accent2"/>
                </a:solidFill>
                <a:latin typeface="宋体" panose="02010600030101010101" pitchFamily="2" charset="-122"/>
              </a:rPr>
              <a:t>补充短语或板块，并标注事例关键词</a:t>
            </a:r>
            <a:r>
              <a:rPr lang="zh-CN" altLang="en-US" sz="2400" b="1" spc="0">
                <a:solidFill>
                  <a:schemeClr val="accent2"/>
                </a:solidFill>
                <a:latin typeface="宋体" panose="02010600030101010101" pitchFamily="2" charset="-122"/>
              </a:rPr>
              <a:t>。</a:t>
            </a:r>
            <a:endParaRPr lang="zh-CN" altLang="en-US" sz="24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22542" name="箭头: 左 15"/>
          <p:cNvSpPr/>
          <p:nvPr/>
        </p:nvSpPr>
        <p:spPr>
          <a:xfrm>
            <a:off x="3902075" y="1760538"/>
            <a:ext cx="454025" cy="344487"/>
          </a:xfrm>
          <a:prstGeom prst="leftArrow">
            <a:avLst>
              <a:gd name="adj1" fmla="val 50000"/>
              <a:gd name="adj2" fmla="val 49998"/>
            </a:avLst>
          </a:prstGeom>
          <a:solidFill>
            <a:srgbClr val="FFE699"/>
          </a:solidFill>
          <a:ln w="12700">
            <a:noFill/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chemeClr val="accent2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22543" name="矩形 1"/>
          <p:cNvSpPr/>
          <p:nvPr/>
        </p:nvSpPr>
        <p:spPr>
          <a:xfrm>
            <a:off x="252413" y="4046538"/>
            <a:ext cx="82073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根据刚才的示例，修改自己的学习单。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2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2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40" grpId="0"/>
      <p:bldP spid="22541" grpId="0" animBg="1"/>
      <p:bldP spid="22542" grpId="0" animBg="1"/>
      <p:bldP spid="2254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矩形 2"/>
          <p:cNvSpPr/>
          <p:nvPr/>
        </p:nvSpPr>
        <p:spPr>
          <a:xfrm>
            <a:off x="603250" y="915988"/>
            <a:ext cx="8072438" cy="16430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下面我们根据自己写的学习单</a:t>
            </a:r>
            <a:r>
              <a:rPr lang="zh-CN" altLang="en-US" sz="2800" b="1">
                <a:latin typeface="宋体" panose="02010600030101010101" pitchFamily="2" charset="-122"/>
              </a:rPr>
              <a:t>，</a:t>
            </a:r>
            <a:r>
              <a:rPr lang="zh-CN" altLang="zh-CN" sz="2800" b="1">
                <a:latin typeface="宋体" panose="02010600030101010101" pitchFamily="2" charset="-122"/>
              </a:rPr>
              <a:t>选择</a:t>
            </a:r>
            <a:r>
              <a:rPr lang="zh-CN" altLang="en-US" sz="2800" b="1">
                <a:latin typeface="宋体" panose="02010600030101010101" pitchFamily="2" charset="-122"/>
              </a:rPr>
              <a:t>其中</a:t>
            </a:r>
            <a:r>
              <a:rPr lang="zh-CN" altLang="zh-CN" sz="2800" b="1">
                <a:latin typeface="宋体" panose="02010600030101010101" pitchFamily="2" charset="-122"/>
              </a:rPr>
              <a:t>的某一个板块进行描写，看</a:t>
            </a:r>
            <a:r>
              <a:rPr lang="zh-CN" altLang="en-US" sz="2800" b="1">
                <a:latin typeface="宋体" panose="02010600030101010101" pitchFamily="2" charset="-122"/>
              </a:rPr>
              <a:t>看</a:t>
            </a:r>
            <a:r>
              <a:rPr lang="zh-CN" altLang="zh-CN" sz="2800" b="1">
                <a:latin typeface="宋体" panose="02010600030101010101" pitchFamily="2" charset="-122"/>
              </a:rPr>
              <a:t>哪个同学能在五分钟左右的时间里完成这个板块的表述。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23555" name="矩形 3"/>
          <p:cNvSpPr>
            <a:spLocks noChangeArrowheads="1"/>
          </p:cNvSpPr>
          <p:nvPr/>
        </p:nvSpPr>
        <p:spPr bwMode="auto">
          <a:xfrm>
            <a:off x="900113" y="3087688"/>
            <a:ext cx="7559675" cy="1574800"/>
          </a:xfrm>
          <a:prstGeom prst="rect">
            <a:avLst/>
          </a:prstGeom>
          <a:ln w="9525">
            <a:solidFill>
              <a:srgbClr val="000000"/>
            </a:solidFill>
            <a:miter lim="800000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457200" lvl="0" indent="-457200" eaLnBrk="1" hangingPunct="0">
              <a:lnSpc>
                <a:spcPct val="120000"/>
              </a:lnSpc>
              <a:buFont typeface="楷体" panose="02010609060101010101" pitchFamily="49" charset="-122"/>
              <a:buChar char="◎"/>
            </a:pP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书写态度、标点运用、能否体现这个方面的特点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对照自己的学习单，检查有无值得学习的新鲜的表达</a:t>
            </a: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556" name="矩形 2"/>
          <p:cNvSpPr/>
          <p:nvPr/>
        </p:nvSpPr>
        <p:spPr>
          <a:xfrm>
            <a:off x="585788" y="2490788"/>
            <a:ext cx="7920037" cy="5397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交流习作片段，发现优点或提出修改建议。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23557" name="立方体 6"/>
          <p:cNvSpPr/>
          <p:nvPr/>
        </p:nvSpPr>
        <p:spPr>
          <a:xfrm flipH="1">
            <a:off x="250825" y="195263"/>
            <a:ext cx="3338513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23558" name="标题 1"/>
          <p:cNvSpPr txBox="1">
            <a:spLocks noChangeArrowheads="1"/>
          </p:cNvSpPr>
          <p:nvPr/>
        </p:nvSpPr>
        <p:spPr bwMode="auto">
          <a:xfrm>
            <a:off x="973138" y="227013"/>
            <a:ext cx="2357437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举一反三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  <p:bldP spid="235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1042988" y="1779588"/>
            <a:ext cx="5318125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运用学到的方法，进行其他板块片段的描写练习。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4579" name="立方体 6"/>
          <p:cNvSpPr/>
          <p:nvPr/>
        </p:nvSpPr>
        <p:spPr>
          <a:xfrm flipH="1">
            <a:off x="249238" y="185738"/>
            <a:ext cx="3338512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24580" name="标题 1"/>
          <p:cNvSpPr txBox="1">
            <a:spLocks noChangeArrowheads="1"/>
          </p:cNvSpPr>
          <p:nvPr/>
        </p:nvSpPr>
        <p:spPr bwMode="auto">
          <a:xfrm>
            <a:off x="971550" y="217488"/>
            <a:ext cx="2357438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矩形 1"/>
          <p:cNvSpPr/>
          <p:nvPr/>
        </p:nvSpPr>
        <p:spPr>
          <a:xfrm>
            <a:off x="3671888" y="177800"/>
            <a:ext cx="1800225" cy="642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603" name="矩形 3"/>
          <p:cNvSpPr/>
          <p:nvPr/>
        </p:nvSpPr>
        <p:spPr>
          <a:xfrm>
            <a:off x="1093788" y="850900"/>
            <a:ext cx="2089150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赏析标准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25604" name="矩形 4"/>
          <p:cNvSpPr/>
          <p:nvPr/>
        </p:nvSpPr>
        <p:spPr>
          <a:xfrm>
            <a:off x="496888" y="1624013"/>
            <a:ext cx="8323262" cy="29162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片段中，每一段的开头是否空了两格？标点的运用是否准确？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这个片段主要是从人物的哪一个方面进行了刻画？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默读思考，你发现描述的这个同学哪个地方令你印象深刻？哪些叙述让你觉得很有新鲜感？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25605" name="立方体 6"/>
          <p:cNvSpPr/>
          <p:nvPr/>
        </p:nvSpPr>
        <p:spPr>
          <a:xfrm flipH="1">
            <a:off x="236538" y="203200"/>
            <a:ext cx="3338512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25606" name="标题 1"/>
          <p:cNvSpPr txBox="1">
            <a:spLocks noChangeArrowheads="1"/>
          </p:cNvSpPr>
          <p:nvPr/>
        </p:nvSpPr>
        <p:spPr bwMode="auto">
          <a:xfrm>
            <a:off x="958850" y="234950"/>
            <a:ext cx="2357438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评析修改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607" name="立方体 9"/>
          <p:cNvSpPr/>
          <p:nvPr/>
        </p:nvSpPr>
        <p:spPr>
          <a:xfrm flipH="1">
            <a:off x="619125" y="1047750"/>
            <a:ext cx="339725" cy="347663"/>
          </a:xfrm>
          <a:prstGeom prst="cube">
            <a:avLst>
              <a:gd name="adj" fmla="val 14134"/>
            </a:avLst>
          </a:prstGeom>
          <a:solidFill>
            <a:schemeClr val="accent2"/>
          </a:solidFill>
          <a:ln w="12700">
            <a:solidFill>
              <a:srgbClr val="FBE5D6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矩形 1"/>
          <p:cNvSpPr/>
          <p:nvPr/>
        </p:nvSpPr>
        <p:spPr>
          <a:xfrm>
            <a:off x="760413" y="1449388"/>
            <a:ext cx="7632700" cy="573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</a:rPr>
              <a:t>全班</a:t>
            </a:r>
            <a:r>
              <a:rPr lang="zh-CN" altLang="zh-CN" sz="2800" b="1">
                <a:latin typeface="宋体" panose="02010600030101010101" pitchFamily="2" charset="-122"/>
              </a:rPr>
              <a:t>展示自己写得最满意的一个片段。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7" name="矩形 2"/>
          <p:cNvSpPr/>
          <p:nvPr/>
        </p:nvSpPr>
        <p:spPr>
          <a:xfrm>
            <a:off x="755650" y="2187575"/>
            <a:ext cx="7924800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寻找有共性问题的两个文稿片段，对比赏析</a:t>
            </a:r>
            <a:r>
              <a:rPr lang="zh-CN" altLang="en-US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8" name="矩形 3"/>
          <p:cNvSpPr/>
          <p:nvPr/>
        </p:nvSpPr>
        <p:spPr>
          <a:xfrm>
            <a:off x="755650" y="3003550"/>
            <a:ext cx="7993063" cy="1212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en-US" sz="2800" b="1">
                <a:latin typeface="宋体" panose="02010600030101010101" pitchFamily="2" charset="-122"/>
              </a:rPr>
              <a:t>展</a:t>
            </a:r>
            <a:r>
              <a:rPr lang="zh-CN" altLang="zh-CN" sz="2800" b="1">
                <a:latin typeface="宋体" panose="02010600030101010101" pitchFamily="2" charset="-122"/>
              </a:rPr>
              <a:t>示描写对象相同，选取事例或表达方式不同的文稿片段进行比较赏析。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6629" name="矩形 4"/>
          <p:cNvSpPr/>
          <p:nvPr/>
        </p:nvSpPr>
        <p:spPr>
          <a:xfrm>
            <a:off x="684213" y="542925"/>
            <a:ext cx="4305300" cy="641350"/>
          </a:xfrm>
          <a:prstGeom prst="rect">
            <a:avLst/>
          </a:prstGeom>
          <a:noFill/>
          <a:ln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审视并修改</a:t>
            </a:r>
            <a:r>
              <a:rPr lang="zh-CN" altLang="en-US" sz="3200" b="1">
                <a:solidFill>
                  <a:schemeClr val="accent2"/>
                </a:solidFill>
                <a:latin typeface="宋体" panose="02010600030101010101" pitchFamily="2" charset="-122"/>
              </a:rPr>
              <a:t>习作</a:t>
            </a:r>
            <a:r>
              <a:rPr lang="zh-CN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片段。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700088" y="1779588"/>
            <a:ext cx="7616825" cy="26781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en-US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作文其实就是</a:t>
            </a:r>
            <a:r>
              <a:rPr lang="zh-CN" altLang="zh-CN" sz="2800" b="1" spc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用笔说话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。你心里怎么想的，嘴里怎么说的，都可以用文字大胆地写出来，</a:t>
            </a:r>
            <a:r>
              <a:rPr lang="zh-CN" altLang="zh-CN" sz="2800" b="1" spc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每段开头空两格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，再加上</a:t>
            </a:r>
            <a:r>
              <a:rPr lang="zh-CN" altLang="zh-CN" sz="2800" b="1" spc="0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题目</a:t>
            </a:r>
            <a:r>
              <a:rPr lang="zh-CN" altLang="zh-CN" sz="2800" b="1" spc="0">
                <a:latin typeface="楷体" panose="02010609060101010101" pitchFamily="49" charset="-122"/>
                <a:ea typeface="楷体" panose="02010609060101010101" pitchFamily="49" charset="-122"/>
              </a:rPr>
              <a:t>，就变成作文了。这是多么简单、多么有意思的事情啊！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651" name="矩形 3"/>
          <p:cNvSpPr>
            <a:spLocks noChangeArrowheads="1"/>
          </p:cNvSpPr>
          <p:nvPr/>
        </p:nvSpPr>
        <p:spPr bwMode="auto">
          <a:xfrm>
            <a:off x="2506663" y="838200"/>
            <a:ext cx="4303712" cy="7096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zh-CN" sz="3200" b="1" spc="0">
                <a:latin typeface="宋体" panose="02010600030101010101" pitchFamily="2" charset="-122"/>
              </a:rPr>
              <a:t>你知道什么是</a:t>
            </a:r>
            <a:r>
              <a:rPr lang="zh-CN" altLang="zh-CN" sz="3600" b="1" spc="0">
                <a:solidFill>
                  <a:srgbClr val="2E75B6"/>
                </a:solidFill>
                <a:latin typeface="宋体" panose="02010600030101010101" pitchFamily="2" charset="-122"/>
              </a:rPr>
              <a:t>作文</a:t>
            </a:r>
            <a:r>
              <a:rPr lang="zh-CN" altLang="zh-CN" sz="3200" b="1" spc="0">
                <a:latin typeface="宋体" panose="02010600030101010101" pitchFamily="2" charset="-122"/>
              </a:rPr>
              <a:t>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7652" name="立方体 7"/>
          <p:cNvSpPr/>
          <p:nvPr/>
        </p:nvSpPr>
        <p:spPr>
          <a:xfrm flipH="1">
            <a:off x="263525" y="190500"/>
            <a:ext cx="3338513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27653" name="标题 1"/>
          <p:cNvSpPr txBox="1">
            <a:spLocks noChangeArrowheads="1"/>
          </p:cNvSpPr>
          <p:nvPr/>
        </p:nvSpPr>
        <p:spPr bwMode="auto">
          <a:xfrm>
            <a:off x="985838" y="222250"/>
            <a:ext cx="2357437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自主习作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64" descr="图片包含 游戏机, 动物, 炉子描述已自动生成"/>
          <p:cNvPicPr>
            <a:picLocks noChangeAspect="1"/>
          </p:cNvPicPr>
          <p:nvPr/>
        </p:nvPicPr>
        <p:blipFill>
          <a:blip r:embed="rId1"/>
          <a:srcRect l="5417" t="23607" r="7259" b="29372"/>
          <a:stretch>
            <a:fillRect/>
          </a:stretch>
        </p:blipFill>
        <p:spPr>
          <a:xfrm>
            <a:off x="431800" y="123825"/>
            <a:ext cx="8280400" cy="445928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3" name="矩形: 圆角 9"/>
          <p:cNvSpPr/>
          <p:nvPr/>
        </p:nvSpPr>
        <p:spPr>
          <a:xfrm>
            <a:off x="1189038" y="857250"/>
            <a:ext cx="6831012" cy="3227388"/>
          </a:xfrm>
          <a:prstGeom prst="roundRect">
            <a:avLst>
              <a:gd name="adj" fmla="val 185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200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grpSp>
        <p:nvGrpSpPr>
          <p:cNvPr id="10244" name="组合 2"/>
          <p:cNvGrpSpPr/>
          <p:nvPr/>
        </p:nvGrpSpPr>
        <p:grpSpPr>
          <a:xfrm>
            <a:off x="4673600" y="2262188"/>
            <a:ext cx="2257425" cy="1289050"/>
            <a:chOff x="6351540" y="2433953"/>
            <a:chExt cx="3317102" cy="1894446"/>
          </a:xfrm>
        </p:grpSpPr>
        <p:pic>
          <p:nvPicPr>
            <p:cNvPr id="10247" name="组合 1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6345568" y="2424153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0248" name="组合 1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7205495" y="2424153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0249" name="组合 1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8065423" y="2424153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0250" name="组合 13"/>
            <p:cNvPicPr/>
            <p:nvPr/>
          </p:nvPicPr>
          <p:blipFill>
            <a:blip r:embed="rId2"/>
            <a:stretch>
              <a:fillRect/>
            </a:stretch>
          </p:blipFill>
          <p:spPr>
            <a:xfrm>
              <a:off x="8925350" y="2424153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0251" name="矩形 3">
              <a:hlinkClick r:id="rId3" action="ppaction://hlinksldjump"/>
            </p:cNvPr>
            <p:cNvSpPr/>
            <p:nvPr/>
          </p:nvSpPr>
          <p:spPr>
            <a:xfrm>
              <a:off x="6351540" y="2433953"/>
              <a:ext cx="3316288" cy="76890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2800" b="1">
                  <a:solidFill>
                    <a:srgbClr val="29708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2800" b="1">
                  <a:solidFill>
                    <a:srgbClr val="29708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</a:t>
              </a:r>
              <a:r>
                <a:rPr lang="zh-CN" altLang="en-US" sz="2800" b="1">
                  <a:solidFill>
                    <a:srgbClr val="29708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0252" name="组合 1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6345568" y="3552982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0253" name="组合 1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7205495" y="3552982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0254" name="组合 1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8065423" y="3552982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pic>
          <p:nvPicPr>
            <p:cNvPr id="10255" name="组合 13"/>
            <p:cNvPicPr/>
            <p:nvPr/>
          </p:nvPicPr>
          <p:blipFill>
            <a:blip r:embed="rId4"/>
            <a:stretch>
              <a:fillRect/>
            </a:stretch>
          </p:blipFill>
          <p:spPr>
            <a:xfrm>
              <a:off x="8925350" y="3552982"/>
              <a:ext cx="761394" cy="743593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0256" name="矩形 3">
              <a:hlinkClick r:id="rId5" action="ppaction://hlinksldjump"/>
            </p:cNvPr>
            <p:cNvSpPr/>
            <p:nvPr/>
          </p:nvSpPr>
          <p:spPr>
            <a:xfrm>
              <a:off x="6351540" y="3559493"/>
              <a:ext cx="3316288" cy="768906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dist"/>
              <a:r>
                <a:rPr lang="zh-CN" altLang="en-US" sz="2800" b="1">
                  <a:solidFill>
                    <a:srgbClr val="29708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第</a:t>
              </a:r>
              <a:r>
                <a:rPr lang="en-US" altLang="zh-CN" sz="2800" b="1">
                  <a:solidFill>
                    <a:srgbClr val="29708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2</a:t>
              </a:r>
              <a:r>
                <a:rPr lang="zh-CN" altLang="en-US" sz="2800" b="1">
                  <a:solidFill>
                    <a:srgbClr val="297083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课时</a:t>
              </a:r>
              <a:endParaRPr lang="zh-CN" altLang="en-US" sz="2800" b="1">
                <a:solidFill>
                  <a:srgbClr val="297083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10245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87475" y="1452563"/>
            <a:ext cx="3132138" cy="20494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46" name="文本框 3"/>
          <p:cNvSpPr txBox="1"/>
          <p:nvPr/>
        </p:nvSpPr>
        <p:spPr>
          <a:xfrm>
            <a:off x="4602163" y="1401763"/>
            <a:ext cx="3668712" cy="585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zh-CN" altLang="en-US" sz="3200" b="1">
                <a:solidFill>
                  <a:srgbClr val="297083"/>
                </a:solidFill>
                <a:latin typeface="宋体" panose="02010600030101010101" pitchFamily="2" charset="-122"/>
              </a:rPr>
              <a:t>习作：猜猜他是谁</a:t>
            </a:r>
            <a:endParaRPr lang="zh-CN" altLang="en-US" sz="3200" b="1">
              <a:solidFill>
                <a:srgbClr val="297083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矩形 1"/>
          <p:cNvSpPr/>
          <p:nvPr/>
        </p:nvSpPr>
        <p:spPr>
          <a:xfrm>
            <a:off x="611188" y="700088"/>
            <a:ext cx="8137525" cy="41735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</a:rPr>
              <a:t>定题。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</a:rPr>
              <a:t>读自己描写的片段，挑选自己认为最能体现人物特色的三到四个片段。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</a:rPr>
              <a:t>进行片段组合。哪一个片段适合放在前面？哪些段落适合放在后面？为什么？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</a:rPr>
              <a:t>你还有其他的想法吗？你认为哪种组合是你更喜欢的？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8675" name="矩形 2"/>
          <p:cNvSpPr/>
          <p:nvPr/>
        </p:nvSpPr>
        <p:spPr>
          <a:xfrm>
            <a:off x="3573463" y="195263"/>
            <a:ext cx="1997075" cy="641350"/>
          </a:xfrm>
          <a:prstGeom prst="rect">
            <a:avLst/>
          </a:prstGeom>
          <a:noFill/>
          <a:ln>
            <a:solidFill>
              <a:schemeClr val="accent2"/>
            </a:solidFill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片段组合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539750" y="842963"/>
            <a:ext cx="7920038" cy="39512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</a:rPr>
              <a:t>根据学到的方法，自己尝试将片段组合成一篇完整的习作。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</a:rPr>
              <a:t>写完后，想一想：你的文中出现过这个同学的名字没？他的特点你写出来了吗？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20000"/>
              </a:lnSpc>
              <a:spcBef>
                <a:spcPts val="1200"/>
              </a:spcBef>
              <a:buFont typeface="Wingdings" panose="05000000000000000000" pitchFamily="2" charset="2"/>
              <a:buChar char="ü"/>
            </a:pPr>
            <a:r>
              <a:rPr lang="zh-CN" altLang="zh-CN" sz="2800" b="1">
                <a:latin typeface="宋体" panose="02010600030101010101" pitchFamily="2" charset="-122"/>
              </a:rPr>
              <a:t>查一查，每段开头空两格了吗？一个标点占一格，你用对了吗？句子是不是通顺的呢？你的书写是不是工整美观？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29699" name="矩形 2"/>
          <p:cNvSpPr/>
          <p:nvPr/>
        </p:nvSpPr>
        <p:spPr>
          <a:xfrm>
            <a:off x="3490913" y="179388"/>
            <a:ext cx="21621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zh-CN" sz="3200" b="1">
                <a:solidFill>
                  <a:schemeClr val="accent2"/>
                </a:solidFill>
                <a:latin typeface="宋体" panose="02010600030101010101" pitchFamily="2" charset="-122"/>
              </a:rPr>
              <a:t>独立习作</a:t>
            </a:r>
            <a:endParaRPr lang="zh-CN" altLang="en-US" sz="3200" b="1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矩形 3"/>
          <p:cNvSpPr>
            <a:spLocks noChangeArrowheads="1"/>
          </p:cNvSpPr>
          <p:nvPr/>
        </p:nvSpPr>
        <p:spPr bwMode="auto">
          <a:xfrm>
            <a:off x="539750" y="1970088"/>
            <a:ext cx="5761038" cy="26781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50000"/>
              </a:lnSpc>
            </a:pPr>
            <a:r>
              <a:rPr lang="zh-CN" altLang="en-US" sz="2800" b="1" spc="0">
                <a:latin typeface="宋体" panose="02010600030101010101" pitchFamily="2" charset="-122"/>
              </a:rPr>
              <a:t>    </a:t>
            </a:r>
            <a:r>
              <a:rPr lang="zh-CN" altLang="en-US" sz="2800" b="1" spc="0">
                <a:solidFill>
                  <a:srgbClr val="1F4E79"/>
                </a:solidFill>
                <a:latin typeface="宋体" panose="02010600030101010101" pitchFamily="2" charset="-122"/>
              </a:rPr>
              <a:t>游戏规则：</a:t>
            </a:r>
            <a:r>
              <a:rPr lang="zh-CN" altLang="zh-CN" sz="2800" b="1" spc="0">
                <a:latin typeface="宋体" panose="02010600030101010101" pitchFamily="2" charset="-122"/>
              </a:rPr>
              <a:t>四人一组，选一篇代表作上台读（不能读自己的习作），其他小组共猜，猜对的，分别给创作者和猜对的同学一颗星。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30723" name="矩形 1"/>
          <p:cNvSpPr>
            <a:spLocks noChangeArrowheads="1"/>
          </p:cNvSpPr>
          <p:nvPr/>
        </p:nvSpPr>
        <p:spPr bwMode="auto">
          <a:xfrm>
            <a:off x="3051035" y="1134198"/>
            <a:ext cx="3041929" cy="641714"/>
          </a:xfrm>
          <a:prstGeom prst="rect">
            <a:avLst/>
          </a:prstGeom>
          <a:noFill/>
          <a:ln>
            <a:noFill/>
          </a:ln>
        </p:spPr>
        <p:txBody>
          <a:bodyPr numCol="1">
            <a:prstTxWarp prst="textFadeLeft">
              <a:avLst>
                <a:gd name="adj" fmla="val 29172"/>
              </a:avLst>
            </a:prstTxWarp>
            <a:spAutoFit/>
            <a:scene3d>
              <a:camera prst="perspectiveRigh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猜猜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他是谁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72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03963" y="2078038"/>
            <a:ext cx="2449512" cy="23653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0725" name="立方体 6"/>
          <p:cNvSpPr/>
          <p:nvPr/>
        </p:nvSpPr>
        <p:spPr>
          <a:xfrm flipH="1">
            <a:off x="250825" y="195263"/>
            <a:ext cx="3338513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30726" name="标题 1"/>
          <p:cNvSpPr txBox="1">
            <a:spLocks noChangeArrowheads="1"/>
          </p:cNvSpPr>
          <p:nvPr/>
        </p:nvSpPr>
        <p:spPr bwMode="auto">
          <a:xfrm>
            <a:off x="973138" y="227013"/>
            <a:ext cx="2357437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自主习作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1"/>
          <p:cNvSpPr/>
          <p:nvPr/>
        </p:nvSpPr>
        <p:spPr>
          <a:xfrm>
            <a:off x="755650" y="392113"/>
            <a:ext cx="7848600" cy="43592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p"/>
            </a:pPr>
            <a:r>
              <a:rPr lang="zh-CN" altLang="zh-CN" sz="2800" b="1">
                <a:latin typeface="宋体" panose="02010600030101010101" pitchFamily="2" charset="-122"/>
              </a:rPr>
              <a:t>听一听：你听出作文中的同学有什么让人印象深刻的地方了吗？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p"/>
            </a:pPr>
            <a:r>
              <a:rPr lang="zh-CN" altLang="zh-CN" sz="2800" b="1">
                <a:latin typeface="宋体" panose="02010600030101010101" pitchFamily="2" charset="-122"/>
              </a:rPr>
              <a:t>评一评：连起来读，语言通顺吗？特点写清楚了吗？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p"/>
            </a:pPr>
            <a:r>
              <a:rPr lang="zh-CN" altLang="en-US" sz="2800" b="1">
                <a:latin typeface="宋体" panose="02010600030101010101" pitchFamily="2" charset="-122"/>
              </a:rPr>
              <a:t>小组</a:t>
            </a:r>
            <a:r>
              <a:rPr lang="zh-CN" altLang="zh-CN" sz="2800" b="1">
                <a:latin typeface="宋体" panose="02010600030101010101" pitchFamily="2" charset="-122"/>
              </a:rPr>
              <a:t>互评。特点清楚、句子通顺、没有错别字、标点符号正确、书写端正、表达有新鲜感都可以各加一颗星，星星最多者胜出。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p"/>
            </a:pPr>
            <a:r>
              <a:rPr lang="zh-CN" altLang="zh-CN" sz="2800" b="1">
                <a:latin typeface="宋体" panose="02010600030101010101" pitchFamily="2" charset="-122"/>
              </a:rPr>
              <a:t>修改习作。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457200" lvl="0" indent="-457200" eaLnBrk="1" hangingPunct="1">
              <a:lnSpc>
                <a:spcPct val="110000"/>
              </a:lnSpc>
              <a:buFont typeface="Wingdings" panose="05000000000000000000" pitchFamily="2" charset="2"/>
              <a:buChar char="p"/>
            </a:pPr>
            <a:r>
              <a:rPr lang="zh-CN" altLang="zh-CN" sz="2800" b="1">
                <a:latin typeface="宋体" panose="02010600030101010101" pitchFamily="2" charset="-122"/>
              </a:rPr>
              <a:t>展示作品。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矩形 2"/>
          <p:cNvSpPr/>
          <p:nvPr/>
        </p:nvSpPr>
        <p:spPr>
          <a:xfrm>
            <a:off x="222250" y="1058863"/>
            <a:ext cx="5327650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我们在这次习作中学到了什么？如果让你写一写自己的老师、妈妈、爸爸、弟弟、妹妹</a:t>
            </a:r>
            <a:r>
              <a:rPr lang="zh-CN" altLang="zh-CN" sz="3200" b="1">
                <a:latin typeface="宋体" panose="02010600030101010101" pitchFamily="2" charset="-122"/>
              </a:rPr>
              <a:t>……</a:t>
            </a:r>
            <a:r>
              <a:rPr lang="zh-CN" altLang="zh-CN" sz="3200" b="1">
                <a:latin typeface="宋体" panose="02010600030101010101" pitchFamily="2" charset="-122"/>
              </a:rPr>
              <a:t>你可以怎样写？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pic>
        <p:nvPicPr>
          <p:cNvPr id="32771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86400" y="1639888"/>
            <a:ext cx="3541713" cy="228600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2772" name="立方体 4"/>
          <p:cNvSpPr/>
          <p:nvPr/>
        </p:nvSpPr>
        <p:spPr>
          <a:xfrm flipH="1">
            <a:off x="255588" y="195263"/>
            <a:ext cx="3338512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32773" name="标题 1"/>
          <p:cNvSpPr txBox="1">
            <a:spLocks noChangeArrowheads="1"/>
          </p:cNvSpPr>
          <p:nvPr/>
        </p:nvSpPr>
        <p:spPr bwMode="auto">
          <a:xfrm>
            <a:off x="977900" y="227013"/>
            <a:ext cx="2357438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拓展延伸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矩形 1"/>
          <p:cNvSpPr/>
          <p:nvPr/>
        </p:nvSpPr>
        <p:spPr>
          <a:xfrm>
            <a:off x="2987675" y="1238250"/>
            <a:ext cx="5688013" cy="304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课外阅读写人的相关文章，看看别人是怎么来介绍一个人的，有新鲜感的地方可以写批注，记录下来。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grpSp>
        <p:nvGrpSpPr>
          <p:cNvPr id="33795" name="组合 4"/>
          <p:cNvGrpSpPr/>
          <p:nvPr/>
        </p:nvGrpSpPr>
        <p:grpSpPr>
          <a:xfrm>
            <a:off x="1038225" y="1755775"/>
            <a:ext cx="1609725" cy="2012950"/>
            <a:chOff x="971600" y="1565994"/>
            <a:chExt cx="1609210" cy="2011512"/>
          </a:xfrm>
        </p:grpSpPr>
        <p:pic>
          <p:nvPicPr>
            <p:cNvPr id="33798" name="Picture 5" descr="https://gimg2.baidu.com/image_search/src=http%3A%2F%2Fsr.photos3.fotosearch.com%2Fbthumb%2Fcsp%2Fcsp990%2Fk11197445.jpg&amp;refer=http%3A%2F%2Fsr.photos3.fotosearch.com&amp;app=2002&amp;size=f9999,10000&amp;q=a80&amp;n=0&amp;g=0n&amp;fmt=jpeg?sec=1619413450&amp;t=1eff6e68b53a8371bc6c020a32dff602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971600" y="1565994"/>
              <a:ext cx="1609210" cy="2011512"/>
            </a:xfrm>
            <a:prstGeom prst="rect">
              <a:avLst/>
            </a:prstGeom>
            <a:solidFill>
              <a:srgbClr val="EDEDED"/>
            </a:solidFill>
            <a:ln w="88900" cap="sq">
              <a:solidFill>
                <a:srgbClr val="FFFFFF"/>
              </a:solidFill>
              <a:miter lim="800000"/>
              <a:headEnd/>
              <a:tailEnd/>
            </a:ln>
            <a:effectLst>
              <a:outerShdw blurRad="55000" dist="18000" dir="5400000" algn="tl">
                <a:srgbClr val="000000">
                  <a:alpha val="39999"/>
                </a:srgbClr>
              </a:outerShdw>
            </a:effectLst>
          </p:spPr>
        </p:pic>
        <p:sp>
          <p:nvSpPr>
            <p:cNvPr id="33799" name="矩形 3"/>
            <p:cNvSpPr/>
            <p:nvPr/>
          </p:nvSpPr>
          <p:spPr>
            <a:xfrm rot="21240000">
              <a:off x="1576221" y="2321413"/>
              <a:ext cx="553998" cy="111708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vert="eaVert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r>
                <a:rPr lang="zh-CN" altLang="zh-CN" sz="2400" b="1">
                  <a:solidFill>
                    <a:srgbClr val="C00000"/>
                  </a:solidFill>
                  <a:latin typeface="宋体" panose="02010600030101010101" pitchFamily="2" charset="-122"/>
                </a:rPr>
                <a:t>写批注</a:t>
              </a:r>
              <a:endParaRPr lang="zh-CN" altLang="en-US" sz="2400">
                <a:solidFill>
                  <a:srgbClr val="C00000"/>
                </a:solidFill>
              </a:endParaRPr>
            </a:p>
          </p:txBody>
        </p:sp>
      </p:grpSp>
      <p:sp>
        <p:nvSpPr>
          <p:cNvPr id="33796" name="立方体 6"/>
          <p:cNvSpPr/>
          <p:nvPr/>
        </p:nvSpPr>
        <p:spPr>
          <a:xfrm flipH="1">
            <a:off x="255588" y="196850"/>
            <a:ext cx="3338512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33797" name="标题 1"/>
          <p:cNvSpPr txBox="1">
            <a:spLocks noChangeArrowheads="1"/>
          </p:cNvSpPr>
          <p:nvPr/>
        </p:nvSpPr>
        <p:spPr bwMode="auto">
          <a:xfrm>
            <a:off x="977900" y="228600"/>
            <a:ext cx="2357438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布置作业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6"/>
          <p:cNvSpPr/>
          <p:nvPr/>
        </p:nvSpPr>
        <p:spPr>
          <a:xfrm>
            <a:off x="1031875" y="2079625"/>
            <a:ext cx="17780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样子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19" name="矩形 9"/>
          <p:cNvSpPr/>
          <p:nvPr/>
        </p:nvSpPr>
        <p:spPr>
          <a:xfrm>
            <a:off x="2593975" y="2079625"/>
            <a:ext cx="17780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0" name="矩形 12"/>
          <p:cNvSpPr/>
          <p:nvPr/>
        </p:nvSpPr>
        <p:spPr>
          <a:xfrm>
            <a:off x="4160838" y="2079625"/>
            <a:ext cx="17780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品质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1" name="矩形 15"/>
          <p:cNvSpPr/>
          <p:nvPr/>
        </p:nvSpPr>
        <p:spPr>
          <a:xfrm>
            <a:off x="5718175" y="2079625"/>
            <a:ext cx="1779588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2" name="矩形 18"/>
          <p:cNvSpPr/>
          <p:nvPr/>
        </p:nvSpPr>
        <p:spPr>
          <a:xfrm>
            <a:off x="1031875" y="3305175"/>
            <a:ext cx="17780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昵称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3" name="矩形 21"/>
          <p:cNvSpPr/>
          <p:nvPr/>
        </p:nvSpPr>
        <p:spPr>
          <a:xfrm>
            <a:off x="2593975" y="3305175"/>
            <a:ext cx="17780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优点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4" name="矩形 24"/>
          <p:cNvSpPr/>
          <p:nvPr/>
        </p:nvSpPr>
        <p:spPr>
          <a:xfrm>
            <a:off x="4160838" y="3305175"/>
            <a:ext cx="1778000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缺点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5" name="矩形 27"/>
          <p:cNvSpPr/>
          <p:nvPr/>
        </p:nvSpPr>
        <p:spPr>
          <a:xfrm>
            <a:off x="5718175" y="3305175"/>
            <a:ext cx="1779588" cy="571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826" name="矩形 1"/>
          <p:cNvSpPr/>
          <p:nvPr/>
        </p:nvSpPr>
        <p:spPr>
          <a:xfrm>
            <a:off x="2459038" y="1195388"/>
            <a:ext cx="3824287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习作：猜猜他是谁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34827" name="箭头: V 形 5"/>
          <p:cNvSpPr/>
          <p:nvPr/>
        </p:nvSpPr>
        <p:spPr>
          <a:xfrm>
            <a:off x="992188" y="2079625"/>
            <a:ext cx="1857375" cy="598488"/>
          </a:xfrm>
          <a:prstGeom prst="chevron">
            <a:avLst>
              <a:gd name="adj" fmla="val 50000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28" name="箭头: V 形 8"/>
          <p:cNvSpPr/>
          <p:nvPr/>
        </p:nvSpPr>
        <p:spPr>
          <a:xfrm>
            <a:off x="2554288" y="2079625"/>
            <a:ext cx="1857375" cy="598488"/>
          </a:xfrm>
          <a:prstGeom prst="chevron">
            <a:avLst>
              <a:gd name="adj" fmla="val 50000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29" name="箭头: V 形 11"/>
          <p:cNvSpPr/>
          <p:nvPr/>
        </p:nvSpPr>
        <p:spPr>
          <a:xfrm>
            <a:off x="4121150" y="2079625"/>
            <a:ext cx="1857375" cy="598488"/>
          </a:xfrm>
          <a:prstGeom prst="chevron">
            <a:avLst>
              <a:gd name="adj" fmla="val 50000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30" name="箭头: V 形 14"/>
          <p:cNvSpPr/>
          <p:nvPr/>
        </p:nvSpPr>
        <p:spPr>
          <a:xfrm>
            <a:off x="5678488" y="2079625"/>
            <a:ext cx="1858962" cy="598488"/>
          </a:xfrm>
          <a:prstGeom prst="chevron">
            <a:avLst>
              <a:gd name="adj" fmla="val 50000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31" name="箭头: V 形 17"/>
          <p:cNvSpPr/>
          <p:nvPr/>
        </p:nvSpPr>
        <p:spPr>
          <a:xfrm>
            <a:off x="992188" y="3305175"/>
            <a:ext cx="1857375" cy="596900"/>
          </a:xfrm>
          <a:prstGeom prst="chevron">
            <a:avLst>
              <a:gd name="adj" fmla="val 50003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32" name="箭头: V 形 20"/>
          <p:cNvSpPr/>
          <p:nvPr/>
        </p:nvSpPr>
        <p:spPr>
          <a:xfrm>
            <a:off x="2554288" y="3305175"/>
            <a:ext cx="1857375" cy="596900"/>
          </a:xfrm>
          <a:prstGeom prst="chevron">
            <a:avLst>
              <a:gd name="adj" fmla="val 50003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33" name="箭头: V 形 23"/>
          <p:cNvSpPr/>
          <p:nvPr/>
        </p:nvSpPr>
        <p:spPr>
          <a:xfrm>
            <a:off x="4121150" y="3305175"/>
            <a:ext cx="1857375" cy="596900"/>
          </a:xfrm>
          <a:prstGeom prst="chevron">
            <a:avLst>
              <a:gd name="adj" fmla="val 50003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34" name="箭头: V 形 26"/>
          <p:cNvSpPr/>
          <p:nvPr/>
        </p:nvSpPr>
        <p:spPr>
          <a:xfrm>
            <a:off x="5678488" y="3305175"/>
            <a:ext cx="1858962" cy="596900"/>
          </a:xfrm>
          <a:prstGeom prst="chevron">
            <a:avLst>
              <a:gd name="adj" fmla="val 50003"/>
            </a:avLst>
          </a:prstGeom>
          <a:noFill/>
          <a:ln w="12700">
            <a:solidFill>
              <a:schemeClr val="accent2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35" name="椭圆 29"/>
          <p:cNvSpPr/>
          <p:nvPr/>
        </p:nvSpPr>
        <p:spPr bwMode="auto">
          <a:xfrm rot="16200000">
            <a:off x="7246938" y="2605088"/>
            <a:ext cx="1871662" cy="74136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>
              <a:solidFill>
                <a:srgbClr val="FFFFFF"/>
              </a:solidFill>
              <a:latin typeface="等线" pitchFamily="2" charset="-122"/>
              <a:ea typeface="等线" pitchFamily="2" charset="-122"/>
            </a:endParaRPr>
          </a:p>
        </p:txBody>
      </p:sp>
      <p:sp>
        <p:nvSpPr>
          <p:cNvPr id="34836" name="矩形 30"/>
          <p:cNvSpPr/>
          <p:nvPr/>
        </p:nvSpPr>
        <p:spPr>
          <a:xfrm rot="16200000">
            <a:off x="7398543" y="2621757"/>
            <a:ext cx="1662113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zh-CN" altLang="en-US" sz="3200" b="1">
                <a:latin typeface="宋体" panose="02010600030101010101" pitchFamily="2" charset="-122"/>
              </a:rPr>
              <a:t>抓特点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4837" name="立方体 32"/>
          <p:cNvSpPr/>
          <p:nvPr/>
        </p:nvSpPr>
        <p:spPr>
          <a:xfrm flipH="1">
            <a:off x="350838" y="422275"/>
            <a:ext cx="3338512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34838" name="标题 1"/>
          <p:cNvSpPr txBox="1">
            <a:spLocks noChangeArrowheads="1"/>
          </p:cNvSpPr>
          <p:nvPr/>
        </p:nvSpPr>
        <p:spPr bwMode="auto">
          <a:xfrm>
            <a:off x="1073150" y="454025"/>
            <a:ext cx="2357438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/>
      <p:bldP spid="34819" grpId="0"/>
      <p:bldP spid="34820" grpId="0"/>
      <p:bldP spid="34821" grpId="0"/>
      <p:bldP spid="34822" grpId="0"/>
      <p:bldP spid="34823" grpId="0"/>
      <p:bldP spid="34824" grpId="0"/>
      <p:bldP spid="34825" grpId="0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立方体 6"/>
          <p:cNvSpPr/>
          <p:nvPr/>
        </p:nvSpPr>
        <p:spPr>
          <a:xfrm flipH="1">
            <a:off x="350838" y="422275"/>
            <a:ext cx="3338512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11267" name="矩形 1"/>
          <p:cNvSpPr>
            <a:spLocks noChangeArrowheads="1"/>
          </p:cNvSpPr>
          <p:nvPr/>
        </p:nvSpPr>
        <p:spPr bwMode="auto">
          <a:xfrm>
            <a:off x="3250409" y="1066162"/>
            <a:ext cx="2819789" cy="641714"/>
          </a:xfrm>
          <a:prstGeom prst="rect">
            <a:avLst/>
          </a:prstGeom>
          <a:noFill/>
          <a:ln>
            <a:noFill/>
          </a:ln>
        </p:spPr>
        <p:txBody>
          <a:bodyPr numCol="1">
            <a:prstTxWarp prst="textFadeLeft">
              <a:avLst>
                <a:gd name="adj" fmla="val 29172"/>
              </a:avLst>
            </a:prstTxWarp>
            <a:spAutoFit/>
            <a:scene3d>
              <a:camera prst="perspectiveRigh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人物</a:t>
            </a:r>
            <a:r>
              <a: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猜猜猜</a:t>
            </a:r>
            <a:endParaRPr kumimoji="0" lang="zh-CN" altLang="zh-CN" sz="3200" b="1" i="0" u="none" strike="noStrike" kern="1200" cap="none" spc="0" normalizeH="0" baseline="0" noProof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8" name="矩形 2"/>
          <p:cNvSpPr/>
          <p:nvPr/>
        </p:nvSpPr>
        <p:spPr>
          <a:xfrm>
            <a:off x="350838" y="1709738"/>
            <a:ext cx="5327650" cy="28924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他长得实在很奇特：一对蒲扇似的招风耳，一张长长的猪嘴巴，那沉甸甸的大肚子好像是一个巨大的锅盖倒扣在肚皮上，走路时总是不忘扛着钉耙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9" name="矩形 4"/>
          <p:cNvSpPr/>
          <p:nvPr/>
        </p:nvSpPr>
        <p:spPr>
          <a:xfrm>
            <a:off x="3846513" y="395288"/>
            <a:ext cx="1628775" cy="6413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第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课时</a:t>
            </a:r>
            <a:endParaRPr lang="zh-CN" altLang="zh-CN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70" name="标题 1"/>
          <p:cNvSpPr txBox="1">
            <a:spLocks noChangeArrowheads="1"/>
          </p:cNvSpPr>
          <p:nvPr/>
        </p:nvSpPr>
        <p:spPr bwMode="auto">
          <a:xfrm>
            <a:off x="1073150" y="454025"/>
            <a:ext cx="2357438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激趣导入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1271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95963" y="1882775"/>
            <a:ext cx="2935287" cy="2557463"/>
          </a:xfrm>
          <a:prstGeom prst="rect">
            <a:avLst/>
          </a:prstGeom>
          <a:noFill/>
          <a:ln w="38100" cap="sq">
            <a:solidFill>
              <a:prstClr val="black"/>
            </a:solidFill>
            <a:miter lim="800000"/>
            <a:headEnd/>
            <a:tailEnd/>
          </a:ln>
          <a:effectLst>
            <a:outerShdw blurRad="50800" dist="38100" dir="2700000" algn="tl">
              <a:srgbClr val="000000">
                <a:alpha val="42999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MK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5213" y="1487488"/>
            <a:ext cx="2438400" cy="26574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1" name="矩形 2"/>
          <p:cNvSpPr>
            <a:spLocks noChangeArrowheads="1"/>
          </p:cNvSpPr>
          <p:nvPr/>
        </p:nvSpPr>
        <p:spPr bwMode="auto">
          <a:xfrm>
            <a:off x="488950" y="1504950"/>
            <a:ext cx="5659438" cy="27511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20000"/>
              </a:lnSpc>
            </a:pPr>
            <a:r>
              <a:rPr lang="en-US" altLang="zh-CN" sz="3200" b="1" spc="0">
                <a:solidFill>
                  <a:srgbClr val="FFC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spc="0">
                <a:solidFill>
                  <a:srgbClr val="FFC000"/>
                </a:solidFill>
                <a:latin typeface="宋体" panose="02010600030101010101" pitchFamily="2" charset="-122"/>
              </a:rPr>
              <a:t>游戏规则</a:t>
            </a:r>
            <a:r>
              <a:rPr lang="zh-CN" altLang="en-US" sz="3200" b="1" spc="0">
                <a:solidFill>
                  <a:srgbClr val="FFC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2800" b="1" spc="0">
                <a:latin typeface="宋体" panose="02010600030101010101" pitchFamily="2" charset="-122"/>
              </a:rPr>
              <a:t>我们可以说出这个</a:t>
            </a:r>
            <a:r>
              <a:rPr lang="zh-CN" altLang="en-US" sz="2800" b="1">
                <a:latin typeface="宋体" panose="02010600030101010101" pitchFamily="2" charset="-122"/>
              </a:rPr>
              <a:t>“</a:t>
            </a:r>
            <a:r>
              <a:rPr lang="zh-CN" altLang="en-US" sz="2800" b="1">
                <a:latin typeface="宋体" panose="02010600030101010101" pitchFamily="2" charset="-122"/>
              </a:rPr>
              <a:t>他</a:t>
            </a:r>
            <a:r>
              <a:rPr lang="zh-CN" altLang="en-US" sz="2800" b="1">
                <a:latin typeface="宋体" panose="02010600030101010101" pitchFamily="2" charset="-122"/>
              </a:rPr>
              <a:t>”</a:t>
            </a:r>
            <a:r>
              <a:rPr lang="zh-CN" altLang="en-US" sz="2800" b="1">
                <a:latin typeface="宋体" panose="02010600030101010101" pitchFamily="2" charset="-122"/>
              </a:rPr>
              <a:t>的很多方面，但是不能说出他的名字。通过我们的述说，别人能猜出这个人的名字，那我们就成功了。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grpSp>
        <p:nvGrpSpPr>
          <p:cNvPr id="12292" name="组合 1"/>
          <p:cNvGrpSpPr/>
          <p:nvPr/>
        </p:nvGrpSpPr>
        <p:grpSpPr>
          <a:xfrm>
            <a:off x="2719388" y="411163"/>
            <a:ext cx="3705225" cy="817562"/>
            <a:chOff x="3745611" y="1059581"/>
            <a:chExt cx="4367667" cy="962328"/>
          </a:xfrm>
        </p:grpSpPr>
        <p:sp>
          <p:nvSpPr>
            <p:cNvPr id="12293" name="矩形 1"/>
            <p:cNvSpPr>
              <a:spLocks noChangeArrowheads="1"/>
            </p:cNvSpPr>
            <p:nvPr/>
          </p:nvSpPr>
          <p:spPr bwMode="auto">
            <a:xfrm>
              <a:off x="4341365" y="1128121"/>
              <a:ext cx="3039627" cy="638612"/>
            </a:xfrm>
            <a:prstGeom prst="rect">
              <a:avLst/>
            </a:prstGeom>
            <a:noFill/>
            <a:ln>
              <a:noFill/>
            </a:ln>
          </p:spPr>
          <p:txBody>
            <a:bodyPr numCol="1">
              <a:prstTxWarp prst="textFadeLeft">
                <a:avLst>
                  <a:gd name="adj" fmla="val 29172"/>
                </a:avLst>
              </a:prstTxWarp>
              <a:spAutoFit/>
              <a:scene3d>
                <a:camera prst="perspectiveRight"/>
                <a:lightRig rig="threePt" dir="t"/>
              </a:scene3d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猜猜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accent4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他是谁</a:t>
              </a:r>
              <a:endParaRPr kumimoji="0" lang="zh-CN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94" name="PA-1-4"/>
            <p:cNvSpPr/>
            <p:nvPr>
              <p:custDataLst>
                <p:tags r:id="rId2"/>
              </p:custDataLst>
            </p:nvPr>
          </p:nvSpPr>
          <p:spPr>
            <a:xfrm flipH="1" flipV="1">
              <a:off x="3745611" y="1059581"/>
              <a:ext cx="4227317" cy="775468"/>
            </a:xfrm>
            <a:custGeom>
              <a:avLst/>
              <a:gdLst/>
              <a:ahLst/>
              <a:cxnLst>
                <a:cxn ang="0">
                  <a:pos x="2113659" y="0"/>
                </a:cxn>
                <a:cxn ang="0">
                  <a:pos x="4227317" y="387734"/>
                </a:cxn>
                <a:cxn ang="0">
                  <a:pos x="2113659" y="775468"/>
                </a:cxn>
                <a:cxn ang="0">
                  <a:pos x="0" y="387734"/>
                </a:cxn>
                <a:cxn ang="0">
                  <a:pos x="2702462" y="112012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 cmpd="sng">
              <a:solidFill>
                <a:srgbClr val="FFC145"/>
              </a:solidFill>
              <a:prstDash val="solid"/>
              <a:round/>
            </a:ln>
          </p:spPr>
        </p:sp>
        <p:sp>
          <p:nvSpPr>
            <p:cNvPr id="12295" name="PA-7-4"/>
            <p:cNvSpPr/>
            <p:nvPr>
              <p:custDataLst>
                <p:tags r:id="rId3"/>
              </p:custDataLst>
            </p:nvPr>
          </p:nvSpPr>
          <p:spPr bwMode="auto">
            <a:xfrm rot="1020000">
              <a:off x="7459144" y="1384882"/>
              <a:ext cx="654134" cy="637027"/>
            </a:xfrm>
            <a:custGeom>
              <a:avLst/>
              <a:gdLst/>
              <a:ahLst/>
              <a:cxnLst>
                <a:cxn ang="0">
                  <a:pos x="2147483646" y="2147483646"/>
                </a:cxn>
                <a:cxn ang="0">
                  <a:pos x="2147483646" y="0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0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  <a:cxn ang="0">
                  <a:pos x="2147483646" y="2147483646"/>
                </a:cxn>
              </a:cxnLst>
              <a:rect l="l" t="t" r="r" b="b"/>
              <a:pathLst>
                <a:path w="123" h="123">
                  <a:moveTo>
                    <a:pt x="121" y="1"/>
                  </a:moveTo>
                  <a:cubicBezTo>
                    <a:pt x="120" y="0"/>
                    <a:pt x="119" y="0"/>
                    <a:pt x="119" y="0"/>
                  </a:cubicBezTo>
                  <a:cubicBezTo>
                    <a:pt x="118" y="0"/>
                    <a:pt x="117" y="0"/>
                    <a:pt x="117" y="1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0" y="78"/>
                    <a:pt x="0" y="79"/>
                    <a:pt x="0" y="81"/>
                  </a:cubicBezTo>
                  <a:cubicBezTo>
                    <a:pt x="0" y="82"/>
                    <a:pt x="1" y="83"/>
                    <a:pt x="2" y="84"/>
                  </a:cubicBezTo>
                  <a:cubicBezTo>
                    <a:pt x="32" y="96"/>
                    <a:pt x="32" y="96"/>
                    <a:pt x="32" y="96"/>
                  </a:cubicBezTo>
                  <a:cubicBezTo>
                    <a:pt x="46" y="121"/>
                    <a:pt x="46" y="121"/>
                    <a:pt x="46" y="121"/>
                  </a:cubicBezTo>
                  <a:cubicBezTo>
                    <a:pt x="47" y="122"/>
                    <a:pt x="48" y="123"/>
                    <a:pt x="50" y="123"/>
                  </a:cubicBezTo>
                  <a:cubicBezTo>
                    <a:pt x="50" y="123"/>
                    <a:pt x="50" y="123"/>
                    <a:pt x="50" y="123"/>
                  </a:cubicBezTo>
                  <a:cubicBezTo>
                    <a:pt x="51" y="123"/>
                    <a:pt x="52" y="122"/>
                    <a:pt x="53" y="12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9" y="123"/>
                    <a:pt x="99" y="123"/>
                    <a:pt x="100" y="123"/>
                  </a:cubicBezTo>
                  <a:cubicBezTo>
                    <a:pt x="100" y="123"/>
                    <a:pt x="101" y="122"/>
                    <a:pt x="101" y="122"/>
                  </a:cubicBezTo>
                  <a:cubicBezTo>
                    <a:pt x="102" y="122"/>
                    <a:pt x="103" y="121"/>
                    <a:pt x="103" y="119"/>
                  </a:cubicBezTo>
                  <a:cubicBezTo>
                    <a:pt x="123" y="4"/>
                    <a:pt x="123" y="4"/>
                    <a:pt x="123" y="4"/>
                  </a:cubicBezTo>
                  <a:cubicBezTo>
                    <a:pt x="123" y="3"/>
                    <a:pt x="122" y="1"/>
                    <a:pt x="121" y="1"/>
                  </a:cubicBezTo>
                  <a:close/>
                  <a:moveTo>
                    <a:pt x="12" y="80"/>
                  </a:moveTo>
                  <a:cubicBezTo>
                    <a:pt x="101" y="20"/>
                    <a:pt x="101" y="20"/>
                    <a:pt x="101" y="20"/>
                  </a:cubicBezTo>
                  <a:cubicBezTo>
                    <a:pt x="36" y="89"/>
                    <a:pt x="36" y="89"/>
                    <a:pt x="36" y="89"/>
                  </a:cubicBezTo>
                  <a:cubicBezTo>
                    <a:pt x="36" y="89"/>
                    <a:pt x="35" y="89"/>
                    <a:pt x="35" y="89"/>
                  </a:cubicBezTo>
                  <a:lnTo>
                    <a:pt x="12" y="80"/>
                  </a:lnTo>
                  <a:close/>
                  <a:moveTo>
                    <a:pt x="39" y="92"/>
                  </a:moveTo>
                  <a:cubicBezTo>
                    <a:pt x="39" y="92"/>
                    <a:pt x="39" y="92"/>
                    <a:pt x="39" y="92"/>
                  </a:cubicBezTo>
                  <a:cubicBezTo>
                    <a:pt x="112" y="14"/>
                    <a:pt x="112" y="14"/>
                    <a:pt x="112" y="14"/>
                  </a:cubicBezTo>
                  <a:cubicBezTo>
                    <a:pt x="50" y="111"/>
                    <a:pt x="50" y="111"/>
                    <a:pt x="50" y="111"/>
                  </a:cubicBezTo>
                  <a:lnTo>
                    <a:pt x="39" y="92"/>
                  </a:lnTo>
                  <a:close/>
                  <a:moveTo>
                    <a:pt x="97" y="113"/>
                  </a:moveTo>
                  <a:cubicBezTo>
                    <a:pt x="64" y="100"/>
                    <a:pt x="64" y="100"/>
                    <a:pt x="64" y="100"/>
                  </a:cubicBezTo>
                  <a:cubicBezTo>
                    <a:pt x="63" y="100"/>
                    <a:pt x="62" y="100"/>
                    <a:pt x="61" y="100"/>
                  </a:cubicBezTo>
                  <a:cubicBezTo>
                    <a:pt x="112" y="22"/>
                    <a:pt x="112" y="22"/>
                    <a:pt x="112" y="22"/>
                  </a:cubicBezTo>
                  <a:lnTo>
                    <a:pt x="97" y="113"/>
                  </a:lnTo>
                  <a:close/>
                  <a:moveTo>
                    <a:pt x="97" y="113"/>
                  </a:moveTo>
                  <a:cubicBezTo>
                    <a:pt x="97" y="113"/>
                    <a:pt x="97" y="113"/>
                    <a:pt x="97" y="113"/>
                  </a:cubicBezTo>
                </a:path>
              </a:pathLst>
            </a:custGeom>
            <a:solidFill>
              <a:srgbClr val="FFC145"/>
            </a:solidFill>
            <a:ln w="9525">
              <a:noFill/>
              <a:round/>
            </a:ln>
          </p:spPr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矩形 2"/>
          <p:cNvSpPr/>
          <p:nvPr/>
        </p:nvSpPr>
        <p:spPr>
          <a:xfrm>
            <a:off x="495300" y="803275"/>
            <a:ext cx="8255000" cy="508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默读这幅图示，说说你认为</a:t>
            </a:r>
            <a:r>
              <a:rPr lang="zh-CN" altLang="en-US" sz="2800" b="1">
                <a:latin typeface="宋体" panose="02010600030101010101" pitchFamily="2" charset="-122"/>
              </a:rPr>
              <a:t>游戏</a:t>
            </a:r>
            <a:r>
              <a:rPr lang="zh-CN" altLang="zh-CN" sz="2800" b="1">
                <a:latin typeface="宋体" panose="02010600030101010101" pitchFamily="2" charset="-122"/>
              </a:rPr>
              <a:t>成功的秘诀是什么。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13315" name="矩形 4"/>
          <p:cNvSpPr/>
          <p:nvPr/>
        </p:nvSpPr>
        <p:spPr>
          <a:xfrm>
            <a:off x="6419850" y="4418013"/>
            <a:ext cx="947738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爱好</a:t>
            </a:r>
            <a:endParaRPr lang="zh-CN" altLang="en-US" sz="28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316" name="组合 1"/>
          <p:cNvGrpSpPr/>
          <p:nvPr/>
        </p:nvGrpSpPr>
        <p:grpSpPr>
          <a:xfrm>
            <a:off x="315913" y="1492250"/>
            <a:ext cx="3898900" cy="1260475"/>
            <a:chOff x="315913" y="1492250"/>
            <a:chExt cx="3898900" cy="1260475"/>
          </a:xfrm>
        </p:grpSpPr>
        <p:sp>
          <p:nvSpPr>
            <p:cNvPr id="13332" name="矩形: 圆角 7"/>
            <p:cNvSpPr/>
            <p:nvPr/>
          </p:nvSpPr>
          <p:spPr bwMode="auto">
            <a:xfrm>
              <a:off x="315913" y="1492250"/>
              <a:ext cx="3898900" cy="1260475"/>
            </a:xfrm>
            <a:prstGeom prst="roundRect">
              <a:avLst>
                <a:gd name="adj" fmla="val 13747"/>
              </a:avLst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4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3333" name="矩形 1"/>
            <p:cNvSpPr/>
            <p:nvPr/>
          </p:nvSpPr>
          <p:spPr>
            <a:xfrm>
              <a:off x="458788" y="1633538"/>
              <a:ext cx="3611562" cy="9779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2400" b="1">
                  <a:latin typeface="宋体" panose="02010600030101010101" pitchFamily="2" charset="-122"/>
                </a:rPr>
                <a:t>    他的头发又黑又硬，一根根向上竖着</a:t>
              </a:r>
              <a:r>
                <a:rPr lang="en-US" altLang="zh-CN" sz="2400" b="1">
                  <a:latin typeface="宋体" panose="02010600030101010101" pitchFamily="2" charset="-122"/>
                </a:rPr>
                <a:t>……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3317" name="组合 3"/>
          <p:cNvGrpSpPr/>
          <p:nvPr/>
        </p:nvGrpSpPr>
        <p:grpSpPr>
          <a:xfrm>
            <a:off x="315913" y="3105150"/>
            <a:ext cx="3898900" cy="1420813"/>
            <a:chOff x="315913" y="3105150"/>
            <a:chExt cx="3898900" cy="1420813"/>
          </a:xfrm>
        </p:grpSpPr>
        <p:sp>
          <p:nvSpPr>
            <p:cNvPr id="13330" name="矩形: 圆角 12"/>
            <p:cNvSpPr/>
            <p:nvPr/>
          </p:nvSpPr>
          <p:spPr bwMode="auto">
            <a:xfrm>
              <a:off x="315913" y="3186113"/>
              <a:ext cx="3898900" cy="1258887"/>
            </a:xfrm>
            <a:prstGeom prst="roundRect">
              <a:avLst>
                <a:gd name="adj" fmla="val 13747"/>
              </a:avLst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4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3331" name="矩形 2"/>
            <p:cNvSpPr/>
            <p:nvPr/>
          </p:nvSpPr>
          <p:spPr>
            <a:xfrm>
              <a:off x="449263" y="3105150"/>
              <a:ext cx="3632200" cy="142081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2400" b="1">
                  <a:latin typeface="宋体" panose="02010600030101010101" pitchFamily="2" charset="-122"/>
                </a:rPr>
                <a:t>    他关心班里的每个人，不管是谁遇到困难他都会主动帮忙。有一次</a:t>
              </a:r>
              <a:r>
                <a:rPr lang="en-US" altLang="zh-CN" sz="2400" b="1">
                  <a:latin typeface="宋体" panose="02010600030101010101" pitchFamily="2" charset="-122"/>
                </a:rPr>
                <a:t>……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3318" name="组合 2"/>
          <p:cNvGrpSpPr/>
          <p:nvPr/>
        </p:nvGrpSpPr>
        <p:grpSpPr>
          <a:xfrm>
            <a:off x="4933950" y="1492250"/>
            <a:ext cx="3921125" cy="1260475"/>
            <a:chOff x="4933950" y="1492250"/>
            <a:chExt cx="3921125" cy="1260475"/>
          </a:xfrm>
        </p:grpSpPr>
        <p:sp>
          <p:nvSpPr>
            <p:cNvPr id="13328" name="矩形: 圆角 11"/>
            <p:cNvSpPr/>
            <p:nvPr/>
          </p:nvSpPr>
          <p:spPr bwMode="auto">
            <a:xfrm>
              <a:off x="4943475" y="1492250"/>
              <a:ext cx="3900488" cy="1260475"/>
            </a:xfrm>
            <a:prstGeom prst="roundRect">
              <a:avLst>
                <a:gd name="adj" fmla="val 13747"/>
              </a:avLst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4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3329" name="矩形 3"/>
            <p:cNvSpPr/>
            <p:nvPr/>
          </p:nvSpPr>
          <p:spPr>
            <a:xfrm>
              <a:off x="4933950" y="1633538"/>
              <a:ext cx="3921125" cy="97790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2400" b="1">
                  <a:latin typeface="宋体" panose="02010600030101010101" pitchFamily="2" charset="-122"/>
                </a:rPr>
                <a:t>    他特别爱笑，一个小笑话就能让他笑个不停</a:t>
              </a:r>
              <a:r>
                <a:rPr lang="en-US" altLang="zh-CN" sz="2400" b="1">
                  <a:latin typeface="宋体" panose="02010600030101010101" pitchFamily="2" charset="-122"/>
                </a:rPr>
                <a:t>……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3319" name="组合 4"/>
          <p:cNvGrpSpPr/>
          <p:nvPr/>
        </p:nvGrpSpPr>
        <p:grpSpPr>
          <a:xfrm>
            <a:off x="4943475" y="3105150"/>
            <a:ext cx="3900488" cy="1420813"/>
            <a:chOff x="4943475" y="3105150"/>
            <a:chExt cx="3900488" cy="1420813"/>
          </a:xfrm>
        </p:grpSpPr>
        <p:sp>
          <p:nvSpPr>
            <p:cNvPr id="13326" name="矩形: 圆角 13"/>
            <p:cNvSpPr/>
            <p:nvPr/>
          </p:nvSpPr>
          <p:spPr bwMode="auto">
            <a:xfrm>
              <a:off x="4943475" y="3186113"/>
              <a:ext cx="3900488" cy="1258887"/>
            </a:xfrm>
            <a:prstGeom prst="roundRect">
              <a:avLst>
                <a:gd name="adj" fmla="val 13747"/>
              </a:avLst>
            </a:prstGeom>
            <a:solidFill>
              <a:schemeClr val="accent2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 sz="1400">
                <a:solidFill>
                  <a:srgbClr val="FFFFFF"/>
                </a:solidFill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3327" name="矩形 4"/>
            <p:cNvSpPr/>
            <p:nvPr/>
          </p:nvSpPr>
          <p:spPr>
            <a:xfrm>
              <a:off x="5038725" y="3105150"/>
              <a:ext cx="3711575" cy="142081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20000"/>
                </a:lnSpc>
              </a:pPr>
              <a:r>
                <a:rPr lang="zh-CN" altLang="en-US" sz="2400" b="1">
                  <a:latin typeface="宋体" panose="02010600030101010101" pitchFamily="2" charset="-122"/>
                </a:rPr>
                <a:t>    他酷爱踢足球，也喜欢跑步，经常能在操场上看到他奔跑的身影</a:t>
              </a:r>
              <a:r>
                <a:rPr lang="en-US" altLang="zh-CN" sz="2400" b="1">
                  <a:latin typeface="宋体" panose="02010600030101010101" pitchFamily="2" charset="-122"/>
                </a:rPr>
                <a:t>……</a:t>
              </a:r>
              <a:endParaRPr lang="zh-CN" altLang="en-US" sz="2400" b="1">
                <a:latin typeface="宋体" panose="02010600030101010101" pitchFamily="2" charset="-122"/>
              </a:endParaRPr>
            </a:p>
          </p:txBody>
        </p:sp>
      </p:grpSp>
      <p:sp>
        <p:nvSpPr>
          <p:cNvPr id="13320" name="矩形 4"/>
          <p:cNvSpPr/>
          <p:nvPr/>
        </p:nvSpPr>
        <p:spPr>
          <a:xfrm>
            <a:off x="1795463" y="2673350"/>
            <a:ext cx="938212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样子</a:t>
            </a:r>
            <a:endParaRPr lang="zh-CN" altLang="en-US" sz="28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1" name="矩形 4"/>
          <p:cNvSpPr/>
          <p:nvPr/>
        </p:nvSpPr>
        <p:spPr>
          <a:xfrm>
            <a:off x="6424613" y="2673350"/>
            <a:ext cx="939800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</a:t>
            </a:r>
            <a:endParaRPr lang="zh-CN" altLang="en-US" sz="28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2" name="矩形 8"/>
          <p:cNvSpPr/>
          <p:nvPr/>
        </p:nvSpPr>
        <p:spPr>
          <a:xfrm>
            <a:off x="1797050" y="4418013"/>
            <a:ext cx="935038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chemeClr val="accent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品质</a:t>
            </a:r>
            <a:endParaRPr lang="zh-CN" altLang="en-US" sz="2800" b="1">
              <a:solidFill>
                <a:schemeClr val="accent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323" name="立方体 25"/>
          <p:cNvSpPr/>
          <p:nvPr/>
        </p:nvSpPr>
        <p:spPr>
          <a:xfrm flipH="1">
            <a:off x="250825" y="182563"/>
            <a:ext cx="3338513" cy="587375"/>
          </a:xfrm>
          <a:prstGeom prst="cube">
            <a:avLst>
              <a:gd name="adj" fmla="val 14134"/>
            </a:avLst>
          </a:prstGeom>
          <a:solidFill>
            <a:srgbClr val="FFC145"/>
          </a:solidFill>
          <a:ln w="12700">
            <a:solidFill>
              <a:srgbClr val="996600"/>
            </a:solidFill>
            <a:miter lim="800000"/>
          </a:ln>
        </p:spPr>
        <p:txBody>
          <a:bodyPr anchor="ctr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hangingPunct="0"/>
            <a:endParaRPr lang="zh-CN" altLang="en-US" sz="1600">
              <a:solidFill>
                <a:srgbClr val="FFFFFF"/>
              </a:solidFill>
              <a:latin typeface="字魂7号-温暖童稚体" pitchFamily="2" charset="-122"/>
              <a:ea typeface="字魂7号-温暖童稚体" pitchFamily="2" charset="-122"/>
            </a:endParaRPr>
          </a:p>
        </p:txBody>
      </p:sp>
      <p:sp>
        <p:nvSpPr>
          <p:cNvPr id="13324" name="标题 1"/>
          <p:cNvSpPr txBox="1">
            <a:spLocks noChangeArrowheads="1"/>
          </p:cNvSpPr>
          <p:nvPr/>
        </p:nvSpPr>
        <p:spPr bwMode="auto">
          <a:xfrm>
            <a:off x="973138" y="214313"/>
            <a:ext cx="2357437" cy="584200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3600" b="1" i="0" u="none" baseline="0">
                <a:ln w="6350">
                  <a:noFill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6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1600"/>
            </a:lvl9pPr>
          </a:lstStyle>
          <a:p>
            <a:pPr marL="0" lvl="0" indent="0" algn="dist" hangingPunct="0"/>
            <a:r>
              <a:rPr lang="zh-CN" altLang="en-US" sz="3200" b="1" spc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深入探究</a:t>
            </a:r>
            <a:endParaRPr lang="zh-CN" altLang="en-US" sz="32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25" name="Picture 2" descr="MK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89375" y="1841500"/>
            <a:ext cx="1292225" cy="14017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20" grpId="0"/>
      <p:bldP spid="13321" grpId="0"/>
      <p:bldP spid="133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矩形 3"/>
          <p:cNvSpPr/>
          <p:nvPr/>
        </p:nvSpPr>
        <p:spPr>
          <a:xfrm>
            <a:off x="1547813" y="484188"/>
            <a:ext cx="6324600" cy="11080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1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你认为还可以从哪些角度或哪些方面去描述同学？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14339" name="Picture 2" descr="MK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1650" y="2182813"/>
            <a:ext cx="1676400" cy="1822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grpSp>
        <p:nvGrpSpPr>
          <p:cNvPr id="14340" name="组合 1"/>
          <p:cNvGrpSpPr/>
          <p:nvPr/>
        </p:nvGrpSpPr>
        <p:grpSpPr>
          <a:xfrm>
            <a:off x="1160463" y="2097088"/>
            <a:ext cx="1882775" cy="908050"/>
            <a:chOff x="1160463" y="2097088"/>
            <a:chExt cx="1882775" cy="908050"/>
          </a:xfrm>
        </p:grpSpPr>
        <p:sp>
          <p:nvSpPr>
            <p:cNvPr id="14350" name="矩形: 圆角 6"/>
            <p:cNvSpPr/>
            <p:nvPr/>
          </p:nvSpPr>
          <p:spPr bwMode="auto">
            <a:xfrm>
              <a:off x="1160463" y="2097088"/>
              <a:ext cx="1882775" cy="908050"/>
            </a:xfrm>
            <a:prstGeom prst="roundRect">
              <a:avLst>
                <a:gd name="adj" fmla="val 13747"/>
              </a:avLst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4351" name="矩形 4"/>
            <p:cNvSpPr/>
            <p:nvPr/>
          </p:nvSpPr>
          <p:spPr>
            <a:xfrm>
              <a:off x="1339850" y="2224088"/>
              <a:ext cx="1524000" cy="6540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30000"/>
                </a:lnSpc>
              </a:pP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昵称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1" name="组合 2"/>
          <p:cNvGrpSpPr/>
          <p:nvPr/>
        </p:nvGrpSpPr>
        <p:grpSpPr>
          <a:xfrm>
            <a:off x="4716463" y="2119313"/>
            <a:ext cx="1882775" cy="904875"/>
            <a:chOff x="4716463" y="2119313"/>
            <a:chExt cx="1882775" cy="904875"/>
          </a:xfrm>
        </p:grpSpPr>
        <p:sp>
          <p:nvSpPr>
            <p:cNvPr id="14348" name="矩形: 圆角 12"/>
            <p:cNvSpPr/>
            <p:nvPr/>
          </p:nvSpPr>
          <p:spPr bwMode="auto">
            <a:xfrm>
              <a:off x="4716463" y="2119313"/>
              <a:ext cx="1882775" cy="904875"/>
            </a:xfrm>
            <a:prstGeom prst="roundRect">
              <a:avLst>
                <a:gd name="adj" fmla="val 13747"/>
              </a:avLst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4349" name="矩形 4"/>
            <p:cNvSpPr/>
            <p:nvPr/>
          </p:nvSpPr>
          <p:spPr>
            <a:xfrm>
              <a:off x="4999038" y="2246313"/>
              <a:ext cx="1317625" cy="6508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30000"/>
                </a:lnSpc>
              </a:pP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优点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2" name="组合 3"/>
          <p:cNvGrpSpPr/>
          <p:nvPr/>
        </p:nvGrpSpPr>
        <p:grpSpPr>
          <a:xfrm>
            <a:off x="1150938" y="3106738"/>
            <a:ext cx="1881187" cy="1019175"/>
            <a:chOff x="1150938" y="3106738"/>
            <a:chExt cx="1881187" cy="1019175"/>
          </a:xfrm>
        </p:grpSpPr>
        <p:sp>
          <p:nvSpPr>
            <p:cNvPr id="14346" name="矩形: 圆角 9"/>
            <p:cNvSpPr/>
            <p:nvPr/>
          </p:nvSpPr>
          <p:spPr bwMode="auto">
            <a:xfrm>
              <a:off x="1150938" y="3106738"/>
              <a:ext cx="1881187" cy="1019175"/>
            </a:xfrm>
            <a:prstGeom prst="roundRect">
              <a:avLst>
                <a:gd name="adj" fmla="val 13747"/>
              </a:avLst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4347" name="矩形 4"/>
            <p:cNvSpPr/>
            <p:nvPr/>
          </p:nvSpPr>
          <p:spPr>
            <a:xfrm>
              <a:off x="1425575" y="3290888"/>
              <a:ext cx="1333500" cy="650875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30000"/>
                </a:lnSpc>
              </a:pPr>
              <a:r>
                <a:rPr lang="zh-CN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缺点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4343" name="组合 5"/>
          <p:cNvGrpSpPr/>
          <p:nvPr/>
        </p:nvGrpSpPr>
        <p:grpSpPr>
          <a:xfrm>
            <a:off x="4716463" y="3106738"/>
            <a:ext cx="1882775" cy="984250"/>
            <a:chOff x="4716463" y="3106738"/>
            <a:chExt cx="1882775" cy="984250"/>
          </a:xfrm>
        </p:grpSpPr>
        <p:sp>
          <p:nvSpPr>
            <p:cNvPr id="14344" name="矩形: 圆角 15"/>
            <p:cNvSpPr/>
            <p:nvPr/>
          </p:nvSpPr>
          <p:spPr bwMode="auto">
            <a:xfrm>
              <a:off x="4716463" y="3106738"/>
              <a:ext cx="1882775" cy="984250"/>
            </a:xfrm>
            <a:prstGeom prst="roundRect">
              <a:avLst>
                <a:gd name="adj" fmla="val 13747"/>
              </a:avLst>
            </a:prstGeom>
            <a:noFill/>
            <a:ln w="127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hangingPunct="0"/>
              <a:endParaRPr lang="zh-CN" altLang="en-US">
                <a:latin typeface="等线" pitchFamily="2" charset="-122"/>
                <a:ea typeface="等线" pitchFamily="2" charset="-122"/>
              </a:endParaRPr>
            </a:p>
          </p:txBody>
        </p:sp>
        <p:sp>
          <p:nvSpPr>
            <p:cNvPr id="14345" name="矩形 4"/>
            <p:cNvSpPr/>
            <p:nvPr/>
          </p:nvSpPr>
          <p:spPr>
            <a:xfrm>
              <a:off x="5019675" y="3271838"/>
              <a:ext cx="1276350" cy="654050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lnSpc>
                  <a:spcPct val="130000"/>
                </a:lnSpc>
              </a:pPr>
              <a:r>
                <a:rPr lang="en-US" altLang="zh-CN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矩形 3"/>
          <p:cNvSpPr/>
          <p:nvPr/>
        </p:nvSpPr>
        <p:spPr>
          <a:xfrm>
            <a:off x="749300" y="2354263"/>
            <a:ext cx="7769225" cy="1281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读了这段话后，记住了他的长相了吗？一个人的长相都是由哪些部分组成的？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5363" name="矩形 1"/>
          <p:cNvSpPr/>
          <p:nvPr/>
        </p:nvSpPr>
        <p:spPr>
          <a:xfrm>
            <a:off x="582613" y="476250"/>
            <a:ext cx="8050212" cy="1373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想一想：怎么把自己同学的样子、性格、品质、爱好写具体的呢？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5364" name="组合 1"/>
          <p:cNvGrpSpPr/>
          <p:nvPr/>
        </p:nvGrpSpPr>
        <p:grpSpPr>
          <a:xfrm>
            <a:off x="1171575" y="1706563"/>
            <a:ext cx="6858000" cy="652462"/>
            <a:chOff x="1171575" y="1706563"/>
            <a:chExt cx="6858000" cy="652462"/>
          </a:xfrm>
        </p:grpSpPr>
        <p:sp>
          <p:nvSpPr>
            <p:cNvPr id="15366" name="矩形: 圆角 3"/>
            <p:cNvSpPr>
              <a:spLocks noChangeArrowheads="1"/>
            </p:cNvSpPr>
            <p:nvPr/>
          </p:nvSpPr>
          <p:spPr bwMode="auto">
            <a:xfrm>
              <a:off x="1171575" y="1849438"/>
              <a:ext cx="6713538" cy="366712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lang="zh-CN" altLang="en-US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lvl="0" indent="0" eaLnBrk="1" hangingPunct="0">
                <a:lnSpc>
                  <a:spcPct val="130000"/>
                </a:lnSpc>
              </a:pP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5367" name="矩形 2"/>
            <p:cNvSpPr/>
            <p:nvPr/>
          </p:nvSpPr>
          <p:spPr>
            <a:xfrm>
              <a:off x="1331913" y="1706563"/>
              <a:ext cx="6697662" cy="65246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eaLnBrk="1" hangingPunct="1">
                <a:lnSpc>
                  <a:spcPct val="130000"/>
                </a:lnSpc>
              </a:pPr>
              <a:r>
                <a:rPr lang="zh-CN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他的头发又黑又硬，一根根向上竖着</a:t>
              </a:r>
              <a:r>
                <a:rPr lang="en-US" altLang="zh-CN" sz="2800" b="1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……</a:t>
              </a:r>
              <a:endPara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365" name="矩形 4"/>
          <p:cNvSpPr/>
          <p:nvPr/>
        </p:nvSpPr>
        <p:spPr>
          <a:xfrm>
            <a:off x="723900" y="3778250"/>
            <a:ext cx="8359775" cy="573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zh-CN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头发、眉毛、眼睛、鼻子、嘴巴、耳朵</a:t>
            </a:r>
            <a:r>
              <a:rPr lang="en-US" altLang="zh-CN" sz="28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800" b="1">
              <a:solidFill>
                <a:schemeClr val="accent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矩形 1"/>
          <p:cNvSpPr/>
          <p:nvPr/>
        </p:nvSpPr>
        <p:spPr>
          <a:xfrm>
            <a:off x="900113" y="842963"/>
            <a:ext cx="7848600" cy="1570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思考：为什么只写自己同学的头发呢？你从中学到了什么秘诀？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16387" name="矩形 2"/>
          <p:cNvSpPr/>
          <p:nvPr/>
        </p:nvSpPr>
        <p:spPr>
          <a:xfrm>
            <a:off x="900113" y="2570163"/>
            <a:ext cx="5688012" cy="14541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抓住对象</a:t>
            </a:r>
            <a:r>
              <a:rPr lang="zh-CN" altLang="zh-CN" sz="3200" b="1">
                <a:solidFill>
                  <a:schemeClr val="accent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与众不同</a:t>
            </a:r>
            <a:r>
              <a:rPr lang="zh-CN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的地方去描述，才是成功的关键。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矩形 2"/>
          <p:cNvSpPr>
            <a:spLocks noChangeArrowheads="1"/>
          </p:cNvSpPr>
          <p:nvPr/>
        </p:nvSpPr>
        <p:spPr bwMode="auto">
          <a:xfrm>
            <a:off x="755650" y="3641725"/>
            <a:ext cx="7343775" cy="652463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zh-CN" altLang="en-US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词语的运用很新鲜</a:t>
            </a:r>
            <a:r>
              <a:rPr lang="en-US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 spc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特别、酷爱</a:t>
            </a:r>
            <a:r>
              <a:rPr lang="zh-CN" altLang="en-US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11" name="矩形 1"/>
          <p:cNvSpPr/>
          <p:nvPr/>
        </p:nvSpPr>
        <p:spPr>
          <a:xfrm>
            <a:off x="611188" y="627063"/>
            <a:ext cx="7777162" cy="1282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性格、品质、爱好又是怎么写清楚的？你发现了哪些新鲜之处？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2" name="矩形 2"/>
          <p:cNvSpPr>
            <a:spLocks noChangeArrowheads="1"/>
          </p:cNvSpPr>
          <p:nvPr/>
        </p:nvSpPr>
        <p:spPr bwMode="auto">
          <a:xfrm>
            <a:off x="755650" y="2108200"/>
            <a:ext cx="7343775" cy="1212850"/>
          </a:xfrm>
          <a:prstGeom prst="rect">
            <a:avLst/>
          </a:prstGeom>
          <a:solidFill>
            <a:schemeClr val="accent2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lvl="0" indent="0" eaLnBrk="1" hangingPunct="0">
              <a:lnSpc>
                <a:spcPct val="130000"/>
              </a:lnSpc>
            </a:pPr>
            <a:r>
              <a:rPr lang="en-US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性格、品质、爱好</a:t>
            </a:r>
            <a:r>
              <a:rPr lang="en-US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等都是</a:t>
            </a:r>
            <a:r>
              <a:rPr lang="zh-CN" altLang="zh-CN" sz="2800" b="1" spc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通过事例来说明白的</a:t>
            </a:r>
            <a:r>
              <a:rPr lang="en-US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zh-CN" sz="2800" b="1" spc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这是表达上的新鲜之处</a:t>
            </a:r>
            <a:r>
              <a:rPr lang="zh-CN" altLang="en-US" sz="28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/>
      <p:bldP spid="17412" grpId="0" animBg="1"/>
    </p:bldLst>
  </p:timing>
</p:sld>
</file>

<file path=ppt/tags/tag1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Cambria"/>
        <a:cs typeface="Arial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2102</Words>
  <Application>WPS 演示</Application>
  <PresentationFormat>全屏显示(16:9)</PresentationFormat>
  <Paragraphs>246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3" baseType="lpstr">
      <vt:lpstr>Arial</vt:lpstr>
      <vt:lpstr>宋体</vt:lpstr>
      <vt:lpstr>Wingdings</vt:lpstr>
      <vt:lpstr>Calibri</vt:lpstr>
      <vt:lpstr>Cambria</vt:lpstr>
      <vt:lpstr>黑体</vt:lpstr>
      <vt:lpstr>等线</vt:lpstr>
      <vt:lpstr>等线 Light</vt:lpstr>
      <vt:lpstr>楷体</vt:lpstr>
      <vt:lpstr>字魂7号-温暖童稚体</vt:lpstr>
      <vt:lpstr>微软雅黑</vt:lpstr>
      <vt:lpstr>Arial Unicode MS</vt:lpstr>
      <vt:lpstr>Arial</vt:lpstr>
      <vt:lpstr>自定义设计方案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易提分旗舰店 yitifen.tmall.com</Company>
  <LinksUpToDate>false</LinksUpToDate>
  <SharedDoc>false</SharedDoc>
  <HyperlinksChanged>false</HyperlinksChanged>
  <AppVersion>14.0000</AppVersion>
  <Manager>易提分旗舰店 yitifen.tmall.com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 yitifen.tmall.com</dc:creator>
  <cp:lastModifiedBy>上帝掷骰子吗</cp:lastModifiedBy>
  <cp:revision>1</cp:revision>
  <dcterms:created xsi:type="dcterms:W3CDTF">2016-10-29T08:56:00Z</dcterms:created>
  <dcterms:modified xsi:type="dcterms:W3CDTF">2023-09-25T16:51:14Z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????">
    <vt:lpwstr>状元成才路系列</vt:lpwstr>
  </property>
  <property fmtid="{D5CDD505-2E9C-101B-9397-08002B2CF9AE}" pid="3" name="ICV">
    <vt:lpwstr>3B0FE142DB4C4ACCAD718CB53B0645DA_12</vt:lpwstr>
  </property>
  <property fmtid="{D5CDD505-2E9C-101B-9397-08002B2CF9AE}" pid="4" name="KSOProductBuildVer">
    <vt:lpwstr>2052-12.1.0.15374</vt:lpwstr>
  </property>
</Properties>
</file>