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1"/>
  </p:handoutMasterIdLst>
  <p:sldIdLst>
    <p:sldId id="266" r:id="rId4"/>
    <p:sldId id="267" r:id="rId5"/>
    <p:sldId id="283" r:id="rId7"/>
    <p:sldId id="282" r:id="rId8"/>
    <p:sldId id="281" r:id="rId9"/>
    <p:sldId id="280" r:id="rId10"/>
    <p:sldId id="279" r:id="rId11"/>
    <p:sldId id="278" r:id="rId12"/>
    <p:sldId id="277" r:id="rId13"/>
    <p:sldId id="276" r:id="rId14"/>
    <p:sldId id="275" r:id="rId15"/>
    <p:sldId id="274" r:id="rId16"/>
    <p:sldId id="273" r:id="rId17"/>
    <p:sldId id="272" r:id="rId18"/>
    <p:sldId id="260" r:id="rId19"/>
    <p:sldId id="296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54FA"/>
    <a:srgbClr val="FAFAFA"/>
    <a:srgbClr val="197DE1"/>
    <a:srgbClr val="2B99FF"/>
    <a:srgbClr val="187DE2"/>
    <a:srgbClr val="000000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64"/>
        <p:guide pos="38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第一单元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矩形 35"/>
          <p:cNvSpPr>
            <a:spLocks noChangeArrowheads="1"/>
          </p:cNvSpPr>
          <p:nvPr/>
        </p:nvSpPr>
        <p:spPr bwMode="auto">
          <a:xfrm>
            <a:off x="1233805" y="2325370"/>
            <a:ext cx="505714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用“小数倍”解决问题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5844" name="矩形 4"/>
          <p:cNvSpPr/>
          <p:nvPr/>
        </p:nvSpPr>
        <p:spPr>
          <a:xfrm>
            <a:off x="2519363" y="1214438"/>
            <a:ext cx="7781925" cy="1200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一个修路队第一天修路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35.2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米，第二天修路的长度是第一天的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倍。第二天修路多少千米？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22888" y="2424113"/>
            <a:ext cx="4125912" cy="39703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35.2×1.2=42.24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（千米）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答：第二天修路多少千米。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5954713" y="3065463"/>
          <a:ext cx="2232025" cy="2687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006"/>
                <a:gridCol w="558006"/>
                <a:gridCol w="558006"/>
                <a:gridCol w="558006"/>
              </a:tblGrid>
              <a:tr h="537527"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5.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solidFill>
                      <a:schemeClr val="bg1"/>
                    </a:solidFill>
                  </a:tcPr>
                </a:tc>
              </a:tr>
              <a:tr h="537527"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527"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537527"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527"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6600825" y="3854450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30913" y="4948238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6868" name="矩形 4"/>
          <p:cNvSpPr/>
          <p:nvPr/>
        </p:nvSpPr>
        <p:spPr>
          <a:xfrm>
            <a:off x="1675448" y="863918"/>
            <a:ext cx="7304087" cy="1200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一个奶牛场七月份共产奶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53.6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吨。八月份产的奶是七月份的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倍。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月产奶多少吨？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78100" y="2333625"/>
            <a:ext cx="4006850" cy="39703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53.6×2.3=123.28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（吨）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月产奶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123.28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吨。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3152775" y="2974975"/>
          <a:ext cx="2232025" cy="2687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05"/>
                <a:gridCol w="446405"/>
                <a:gridCol w="446405"/>
                <a:gridCol w="446405"/>
                <a:gridCol w="446405"/>
              </a:tblGrid>
              <a:tr h="537528"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3.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solidFill>
                      <a:schemeClr val="bg1"/>
                    </a:solidFill>
                  </a:tcPr>
                </a:tc>
              </a:tr>
              <a:tr h="537528"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528"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537528"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528"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3.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4541838" y="3813175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05275" y="3773488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71950" y="4414838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43313" y="4887913"/>
            <a:ext cx="32702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9195" y="3097530"/>
            <a:ext cx="2781300" cy="256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7892" name="矩形 1"/>
          <p:cNvSpPr/>
          <p:nvPr/>
        </p:nvSpPr>
        <p:spPr>
          <a:xfrm>
            <a:off x="1988185" y="1378585"/>
            <a:ext cx="7237413" cy="1200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一块菜地长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10.8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米，宽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5.4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米，全部种黄瓜。如果每平方米产黄瓜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3.5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千克，这块地共产黄瓜多少千克？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04423" y="2972435"/>
            <a:ext cx="2684462" cy="17541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10.8×5.4×3.5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=58.32×3.5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=204.12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（千克）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74223" y="5061585"/>
            <a:ext cx="491172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答：这块地共产黄瓜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204.12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千克。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684395" y="2063115"/>
            <a:ext cx="627189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、求一个数的几倍是多少用乘法。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、用交换因数位置的方法进行验算。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6220" y="3563620"/>
            <a:ext cx="2298700" cy="1898650"/>
          </a:xfrm>
          <a:prstGeom prst="rect">
            <a:avLst/>
          </a:prstGeom>
        </p:spPr>
      </p:pic>
      <p:sp>
        <p:nvSpPr>
          <p:cNvPr id="6" name="燕尾形 5"/>
          <p:cNvSpPr/>
          <p:nvPr/>
        </p:nvSpPr>
        <p:spPr>
          <a:xfrm>
            <a:off x="958850" y="2499995"/>
            <a:ext cx="3568700" cy="1063625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你学会了那些知识？</a:t>
            </a:r>
            <a:endParaRPr lang="zh-CN" altLang="en-US" sz="28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20485" name="矩形 26"/>
          <p:cNvSpPr>
            <a:spLocks noChangeArrowheads="1"/>
          </p:cNvSpPr>
          <p:nvPr/>
        </p:nvSpPr>
        <p:spPr bwMode="auto">
          <a:xfrm>
            <a:off x="3633788" y="1082675"/>
            <a:ext cx="5148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用“小数倍”解决问题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9941" name="文本框 10"/>
          <p:cNvSpPr txBox="1"/>
          <p:nvPr/>
        </p:nvSpPr>
        <p:spPr>
          <a:xfrm>
            <a:off x="3052763" y="3114675"/>
            <a:ext cx="4421187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5 6 × 1.3 =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942" name="文本框 11"/>
          <p:cNvSpPr txBox="1"/>
          <p:nvPr/>
        </p:nvSpPr>
        <p:spPr>
          <a:xfrm>
            <a:off x="4864100" y="3055938"/>
            <a:ext cx="3289300" cy="581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7 .2 8 ( 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千米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时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)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943" name="文本框 12"/>
          <p:cNvSpPr txBox="1"/>
          <p:nvPr/>
        </p:nvSpPr>
        <p:spPr>
          <a:xfrm>
            <a:off x="5057775" y="2671763"/>
            <a:ext cx="31559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72.8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（千米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时）</a:t>
            </a:r>
            <a:endParaRPr lang="zh-CN" altLang="en-US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9944" name="直接连接符 13"/>
          <p:cNvCxnSpPr/>
          <p:nvPr/>
        </p:nvCxnSpPr>
        <p:spPr>
          <a:xfrm flipV="1">
            <a:off x="5057775" y="3395663"/>
            <a:ext cx="2416175" cy="25400"/>
          </a:xfrm>
          <a:prstGeom prst="line">
            <a:avLst/>
          </a:prstGeom>
          <a:ln w="28575" cap="flat" cmpd="sng">
            <a:solidFill>
              <a:srgbClr val="3617A9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" name="矩形 1"/>
          <p:cNvSpPr/>
          <p:nvPr/>
        </p:nvSpPr>
        <p:spPr>
          <a:xfrm>
            <a:off x="2917825" y="1862138"/>
            <a:ext cx="510857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求一个数的几倍是多少用乘法计算。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7002463" y="3702050"/>
          <a:ext cx="1535113" cy="2460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704"/>
                <a:gridCol w="511704"/>
                <a:gridCol w="511704"/>
              </a:tblGrid>
              <a:tr h="493816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853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93816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938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938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3328988" y="3702050"/>
          <a:ext cx="1535113" cy="2460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704"/>
                <a:gridCol w="511704"/>
                <a:gridCol w="511704"/>
              </a:tblGrid>
              <a:tr h="493816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853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938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938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938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5746750" y="4419600"/>
            <a:ext cx="492125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验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99" name="矩形 22"/>
          <p:cNvSpPr/>
          <p:nvPr/>
        </p:nvSpPr>
        <p:spPr>
          <a:xfrm>
            <a:off x="3932238" y="4419600"/>
            <a:ext cx="328612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05713" y="4419600"/>
            <a:ext cx="328612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0001" name="矩形 24"/>
          <p:cNvSpPr/>
          <p:nvPr/>
        </p:nvSpPr>
        <p:spPr>
          <a:xfrm>
            <a:off x="3511550" y="5435600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0002" name="矩形 25"/>
          <p:cNvSpPr/>
          <p:nvPr/>
        </p:nvSpPr>
        <p:spPr>
          <a:xfrm>
            <a:off x="7134225" y="5399088"/>
            <a:ext cx="328613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0003" name="矩形 26"/>
          <p:cNvSpPr/>
          <p:nvPr/>
        </p:nvSpPr>
        <p:spPr>
          <a:xfrm>
            <a:off x="7134225" y="5019675"/>
            <a:ext cx="328613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399030" y="1017965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765693" y="3202187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914283" y="183396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复习导入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177290" y="1329690"/>
            <a:ext cx="1052131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口算。</a:t>
            </a:r>
            <a:r>
              <a:rPr lang="en-US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4</a:t>
            </a:r>
            <a:r>
              <a:rPr lang="en-US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×0.3=      0.5×0.6=      2.3</a:t>
            </a:r>
            <a:r>
              <a:rPr lang="en-US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×2=      4.2×6=2.</a:t>
            </a:r>
            <a:r>
              <a:rPr 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一个本子</a:t>
            </a:r>
            <a:r>
              <a:rPr lang="en-US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0.5</a:t>
            </a:r>
            <a:r>
              <a:rPr 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元，一块橡皮是一个本子的</a:t>
            </a:r>
            <a:r>
              <a:rPr lang="en-US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倍。一块橡皮多少钱？</a:t>
            </a:r>
            <a:endParaRPr lang="zh-CN" sz="28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50000"/>
              </a:lnSpc>
            </a:pPr>
            <a:endParaRPr lang="zh-CN" altLang="en-US" sz="28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50000"/>
              </a:lnSpc>
            </a:pPr>
            <a:endParaRPr lang="zh-CN" altLang="en-US" sz="28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35885" y="2159635"/>
            <a:ext cx="7962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1.2</a:t>
            </a:r>
            <a:endParaRPr lang="en-US" altLang="zh-CN" sz="28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71770" y="2159635"/>
            <a:ext cx="7962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0.3</a:t>
            </a:r>
            <a:endParaRPr lang="en-US" altLang="zh-CN" sz="28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78090" y="2159635"/>
            <a:ext cx="7962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4.6</a:t>
            </a:r>
            <a:endParaRPr lang="en-US" altLang="zh-CN" sz="28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84410" y="2159635"/>
            <a:ext cx="14395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25.2</a:t>
            </a:r>
            <a:endParaRPr lang="en-US" altLang="zh-CN" sz="28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32175" y="3869055"/>
            <a:ext cx="3463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0.5</a:t>
            </a:r>
            <a:r>
              <a:rPr lang="en-US" altLang="zh-CN"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charset="-122"/>
              </a:rPr>
              <a:t>×4=2</a:t>
            </a: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charset="-122"/>
              </a:rPr>
              <a:t>（</a:t>
            </a: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charset="-122"/>
              </a:rPr>
              <a:t>元）</a:t>
            </a:r>
            <a:endParaRPr lang="zh-CN" altLang="en-US" sz="2800" b="1">
              <a:solidFill>
                <a:srgbClr val="C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32175" y="4606290"/>
            <a:ext cx="4558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答：一块橡皮是</a:t>
            </a:r>
            <a:r>
              <a:rPr lang="en-US" altLang="zh-CN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元。</a:t>
            </a:r>
            <a:endParaRPr lang="zh-CN" altLang="en-US" sz="28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过程 1"/>
          <p:cNvSpPr/>
          <p:nvPr/>
        </p:nvSpPr>
        <p:spPr>
          <a:xfrm>
            <a:off x="1306830" y="973455"/>
            <a:ext cx="1926590" cy="521970"/>
          </a:xfrm>
          <a:prstGeom prst="flowChart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306830" y="973455"/>
            <a:ext cx="22910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ea typeface="宋体" panose="02010600030101010101" pitchFamily="2" charset="-122"/>
              </a:rPr>
              <a:t>出示例题</a:t>
            </a:r>
            <a:r>
              <a:rPr lang="en-US" sz="2800" b="1">
                <a:latin typeface="Times New Roman" panose="02020603050405020304" charset="0"/>
              </a:rPr>
              <a:t>5</a:t>
            </a:r>
            <a:endParaRPr lang="en-US" altLang="en-US" sz="2800" b="1"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7285" y="1863725"/>
            <a:ext cx="7727950" cy="17532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2"/>
            </a:solidFill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非洲猎狗的最高速度是56千米/时，鸵鸟的速度是非洲猎狗的1.3倍，鸵鸟的最高速度是多少千米/时？</a:t>
            </a:r>
            <a:endParaRPr lang="zh-CN" sz="2400" b="0">
              <a:ea typeface="宋体" panose="02010600030101010101" pitchFamily="2" charset="-122"/>
            </a:endParaRPr>
          </a:p>
          <a:p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7285" y="3796030"/>
            <a:ext cx="8302625" cy="26765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</a:pPr>
            <a:r>
              <a:rPr lang="zh-CN" sz="2800">
                <a:ea typeface="宋体" panose="02010600030101010101" pitchFamily="2" charset="-122"/>
                <a:sym typeface="+mn-ea"/>
              </a:rPr>
              <a:t>根据以下问题进行自学</a:t>
            </a:r>
            <a:r>
              <a:rPr lang="en-US" sz="2800">
                <a:latin typeface="Times New Roman" panose="02020603050405020304" charset="0"/>
                <a:sym typeface="+mn-ea"/>
              </a:rPr>
              <a:t>(1)</a:t>
            </a:r>
            <a:r>
              <a:rPr lang="zh-CN" sz="2800">
                <a:ea typeface="宋体" panose="02010600030101010101" pitchFamily="2" charset="-122"/>
                <a:sym typeface="+mn-ea"/>
              </a:rPr>
              <a:t>从题中你能获得哪些数学信息？</a:t>
            </a:r>
            <a:r>
              <a:rPr lang="en-US" sz="2800">
                <a:latin typeface="Times New Roman" panose="02020603050405020304" charset="0"/>
                <a:sym typeface="+mn-ea"/>
              </a:rPr>
              <a:t>(2)1.3</a:t>
            </a:r>
            <a:r>
              <a:rPr lang="zh-CN" sz="2800">
                <a:ea typeface="宋体" panose="02010600030101010101" pitchFamily="2" charset="-122"/>
                <a:sym typeface="+mn-ea"/>
              </a:rPr>
              <a:t>倍是什么意思？</a:t>
            </a:r>
            <a:r>
              <a:rPr lang="en-US" sz="2800">
                <a:latin typeface="Times New Roman" panose="02020603050405020304" charset="0"/>
                <a:sym typeface="+mn-ea"/>
              </a:rPr>
              <a:t>(3)</a:t>
            </a:r>
            <a:r>
              <a:rPr lang="zh-CN" sz="2800">
                <a:ea typeface="宋体" panose="02010600030101010101" pitchFamily="2" charset="-122"/>
                <a:sym typeface="+mn-ea"/>
              </a:rPr>
              <a:t>你怎么解决这个问题？</a:t>
            </a:r>
            <a:endParaRPr lang="zh-CN" altLang="en-US" sz="28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6" name="圆角矩形标注 5"/>
          <p:cNvSpPr/>
          <p:nvPr/>
        </p:nvSpPr>
        <p:spPr>
          <a:xfrm>
            <a:off x="4256088" y="784225"/>
            <a:ext cx="3944938" cy="706438"/>
          </a:xfrm>
          <a:prstGeom prst="wedgeRoundRectCallout">
            <a:avLst>
              <a:gd name="adj1" fmla="val 54545"/>
              <a:gd name="adj2" fmla="val 39516"/>
              <a:gd name="adj3" fmla="val 1666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1.3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倍是什么意思？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2624138" y="4791075"/>
            <a:ext cx="5805488" cy="1184275"/>
          </a:xfrm>
          <a:prstGeom prst="roundRect">
            <a:avLst/>
          </a:prstGeom>
          <a:solidFill>
            <a:srgbClr val="E7E6E6">
              <a:alpha val="27000"/>
            </a:srgbClr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表示鸵鸟的速度除了有一个非洲野狗那么快外，还要快一些。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65375" y="2535238"/>
            <a:ext cx="1724025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猎狗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的速度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57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7813" y="2712085"/>
            <a:ext cx="3224212" cy="22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8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1305" y="3942080"/>
            <a:ext cx="4160520" cy="226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2281238" y="3735388"/>
            <a:ext cx="1724025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鸵鸟的速度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右大括号 8"/>
          <p:cNvSpPr/>
          <p:nvPr/>
        </p:nvSpPr>
        <p:spPr>
          <a:xfrm rot="16200000">
            <a:off x="5552281" y="918369"/>
            <a:ext cx="417513" cy="3101975"/>
          </a:xfrm>
          <a:prstGeom prst="rightBrace">
            <a:avLst>
              <a:gd name="adj1" fmla="val 16813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00638" y="1711325"/>
            <a:ext cx="1179513" cy="58102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56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千米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5" name="右大括号 24"/>
          <p:cNvSpPr/>
          <p:nvPr/>
        </p:nvSpPr>
        <p:spPr>
          <a:xfrm rot="16200000">
            <a:off x="5995194" y="1620044"/>
            <a:ext cx="417513" cy="3984625"/>
          </a:xfrm>
          <a:prstGeom prst="rightBrace">
            <a:avLst>
              <a:gd name="adj1" fmla="val 16813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64200" y="2973388"/>
            <a:ext cx="1266825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1.3倍。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9320" y="53975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3" grpId="0" bldLvl="0" animBg="1"/>
      <p:bldP spid="9" grpId="0" bldLvl="0" animBg="1"/>
      <p:bldP spid="10" grpId="0"/>
      <p:bldP spid="25" grpId="0" bldLvl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8678" name="文本框 44"/>
          <p:cNvSpPr txBox="1"/>
          <p:nvPr/>
        </p:nvSpPr>
        <p:spPr>
          <a:xfrm>
            <a:off x="2341563" y="2201228"/>
            <a:ext cx="44211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5 6 × 1.3 =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079875" y="2096453"/>
            <a:ext cx="3289300" cy="581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7 .2 8 ( 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千米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时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)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3016250" y="2847340"/>
          <a:ext cx="1535113" cy="25130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704"/>
                <a:gridCol w="511704"/>
                <a:gridCol w="511704"/>
              </a:tblGrid>
              <a:tr h="50432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95695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04329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04329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04329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260600" y="1270953"/>
            <a:ext cx="5108575" cy="64611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求一个数的几倍是多少用乘法计算。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700" name="矩形 2"/>
          <p:cNvSpPr/>
          <p:nvPr/>
        </p:nvSpPr>
        <p:spPr>
          <a:xfrm>
            <a:off x="2341563" y="5376228"/>
            <a:ext cx="5294312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答：鸵鸟的最高速度是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7.28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千米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时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06800" y="3561715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81350" y="4615815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0180" y="3349625"/>
            <a:ext cx="1943100" cy="2355850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7368858" y="1271270"/>
            <a:ext cx="4622800" cy="1997075"/>
          </a:xfrm>
          <a:prstGeom prst="wedgeRoundRectCallout">
            <a:avLst>
              <a:gd name="adj1" fmla="val 15083"/>
              <a:gd name="adj2" fmla="val 71667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我感觉不对呀， 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1.3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大于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1,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56×1.3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应该大于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56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，可是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7.28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小于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56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，所以我觉得不对？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8700" grpId="0"/>
      <p:bldP spid="3" grpId="0"/>
      <p:bldP spid="13" grpId="0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graphicFrame>
        <p:nvGraphicFramePr>
          <p:cNvPr id="31" name="表格 3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978650" y="3365500"/>
          <a:ext cx="1535113" cy="2460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704"/>
                <a:gridCol w="511704"/>
                <a:gridCol w="511704"/>
              </a:tblGrid>
              <a:tr h="493816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85362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93816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93816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93816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3305175" y="3365500"/>
          <a:ext cx="1535113" cy="2460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704"/>
                <a:gridCol w="511704"/>
                <a:gridCol w="511704"/>
              </a:tblGrid>
              <a:tr h="493816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85362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93816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93816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93816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5722938" y="4083050"/>
            <a:ext cx="492125" cy="1200150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验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55" name="文本框 37"/>
          <p:cNvSpPr txBox="1"/>
          <p:nvPr/>
        </p:nvSpPr>
        <p:spPr>
          <a:xfrm>
            <a:off x="3154363" y="2432050"/>
            <a:ext cx="4421187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5 6 × 1.3 =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756" name="文本框 38"/>
          <p:cNvSpPr txBox="1"/>
          <p:nvPr/>
        </p:nvSpPr>
        <p:spPr>
          <a:xfrm>
            <a:off x="4965700" y="2373313"/>
            <a:ext cx="3289300" cy="581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7 .2 8 ( 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千米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时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)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159375" y="1960563"/>
            <a:ext cx="31559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72.8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（千米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时）</a:t>
            </a:r>
            <a:endParaRPr lang="zh-CN" altLang="en-US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5159375" y="2713038"/>
            <a:ext cx="2416175" cy="25400"/>
          </a:xfrm>
          <a:prstGeom prst="line">
            <a:avLst/>
          </a:prstGeom>
          <a:ln w="28575" cap="flat" cmpd="sng">
            <a:solidFill>
              <a:srgbClr val="3617A9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9759" name="矩形 13"/>
          <p:cNvSpPr/>
          <p:nvPr/>
        </p:nvSpPr>
        <p:spPr>
          <a:xfrm>
            <a:off x="3908425" y="4083050"/>
            <a:ext cx="328613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81900" y="4083050"/>
            <a:ext cx="328613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761" name="矩形 15"/>
          <p:cNvSpPr/>
          <p:nvPr/>
        </p:nvSpPr>
        <p:spPr>
          <a:xfrm>
            <a:off x="3487738" y="5099050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10413" y="5062538"/>
            <a:ext cx="328612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10413" y="4683125"/>
            <a:ext cx="328612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9895" y="974725"/>
            <a:ext cx="2298700" cy="1898650"/>
          </a:xfrm>
          <a:prstGeom prst="rect">
            <a:avLst/>
          </a:prstGeom>
        </p:spPr>
      </p:pic>
      <p:sp>
        <p:nvSpPr>
          <p:cNvPr id="5" name="双波形 4"/>
          <p:cNvSpPr/>
          <p:nvPr/>
        </p:nvSpPr>
        <p:spPr>
          <a:xfrm>
            <a:off x="2990850" y="974725"/>
            <a:ext cx="6210935" cy="866140"/>
          </a:xfrm>
          <a:prstGeom prst="doubleWav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我用交换因数位置的方法与验算一下。</a:t>
            </a:r>
            <a:endParaRPr lang="zh-CN" altLang="en-US" sz="24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" grpId="0"/>
      <p:bldP spid="15" grpId="0"/>
      <p:bldP spid="1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2772" name="矩形 4"/>
          <p:cNvSpPr/>
          <p:nvPr/>
        </p:nvSpPr>
        <p:spPr>
          <a:xfrm>
            <a:off x="3668713" y="718503"/>
            <a:ext cx="2371725" cy="9531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2"/>
            </a:solidFill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填    一   填。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73" name="矩形 3"/>
          <p:cNvSpPr/>
          <p:nvPr/>
        </p:nvSpPr>
        <p:spPr>
          <a:xfrm>
            <a:off x="2260283" y="2162175"/>
            <a:ext cx="5908675" cy="35401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none" anchor="t" anchorCtr="0">
            <a:spAutoFit/>
          </a:bodyPr>
          <a:p>
            <a:pPr defTabSz="913130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A×0.56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＞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0.56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，则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3130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B×0.42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0.42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，则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3130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C×0.75=0.75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，则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3130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D×7.98=0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，则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D=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）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Rectangle 64"/>
          <p:cNvSpPr/>
          <p:nvPr/>
        </p:nvSpPr>
        <p:spPr>
          <a:xfrm>
            <a:off x="6546850" y="2335213"/>
            <a:ext cx="492125" cy="663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＞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Rectangle 64"/>
          <p:cNvSpPr/>
          <p:nvPr/>
        </p:nvSpPr>
        <p:spPr>
          <a:xfrm>
            <a:off x="6494463" y="3171825"/>
            <a:ext cx="492125" cy="6619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Rectangle 64"/>
          <p:cNvSpPr/>
          <p:nvPr/>
        </p:nvSpPr>
        <p:spPr>
          <a:xfrm>
            <a:off x="6494463" y="4021138"/>
            <a:ext cx="492125" cy="6619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Rectangle 64"/>
          <p:cNvSpPr/>
          <p:nvPr/>
        </p:nvSpPr>
        <p:spPr>
          <a:xfrm>
            <a:off x="6335713" y="4902200"/>
            <a:ext cx="492125" cy="6619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0930" y="352425"/>
            <a:ext cx="130810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3796" name="矩形 4"/>
          <p:cNvSpPr/>
          <p:nvPr/>
        </p:nvSpPr>
        <p:spPr>
          <a:xfrm>
            <a:off x="4196080" y="566738"/>
            <a:ext cx="3775075" cy="9540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2"/>
            </a:solidFill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计算并验算下面各题。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797" name="矩形 4"/>
          <p:cNvSpPr/>
          <p:nvPr/>
        </p:nvSpPr>
        <p:spPr>
          <a:xfrm>
            <a:off x="1768475" y="1785938"/>
            <a:ext cx="8789988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0.63×13.5=                                    0.32×0.49=        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16325" y="1962150"/>
            <a:ext cx="102870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8.505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155113" y="1962150"/>
            <a:ext cx="1217612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0.1568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889000" y="2878138"/>
          <a:ext cx="1390652" cy="2687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63"/>
                <a:gridCol w="347663"/>
                <a:gridCol w="347663"/>
                <a:gridCol w="347663"/>
              </a:tblGrid>
              <a:tr h="537527"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3.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solidFill>
                      <a:schemeClr val="bg1"/>
                    </a:solidFill>
                  </a:tcPr>
                </a:tc>
              </a:tr>
              <a:tr h="537527"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527"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537527"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527"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655888" y="3529013"/>
            <a:ext cx="492125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验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算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00438" y="2878138"/>
          <a:ext cx="1390652" cy="322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63"/>
                <a:gridCol w="347663"/>
                <a:gridCol w="347663"/>
                <a:gridCol w="347663"/>
              </a:tblGrid>
              <a:tr h="537633"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solidFill>
                      <a:schemeClr val="bg1"/>
                    </a:solidFill>
                  </a:tcPr>
                </a:tc>
              </a:tr>
              <a:tr h="537633"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3.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633"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37633"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37633"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37633"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8.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9" marR="91439" marT="45713" marB="45713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6243638" y="2878138"/>
          <a:ext cx="1711325" cy="2687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265"/>
                <a:gridCol w="342265"/>
                <a:gridCol w="342265"/>
                <a:gridCol w="342265"/>
                <a:gridCol w="342265"/>
              </a:tblGrid>
              <a:tr h="537527"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solidFill>
                      <a:schemeClr val="bg1"/>
                    </a:solidFill>
                  </a:tcPr>
                </a:tc>
              </a:tr>
              <a:tr h="537527"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527"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537527"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527"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86" marR="91386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8389938" y="3529013"/>
            <a:ext cx="492125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验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算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9258300" y="2881313"/>
          <a:ext cx="1712915" cy="2687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583"/>
                <a:gridCol w="342583"/>
                <a:gridCol w="342583"/>
                <a:gridCol w="342583"/>
                <a:gridCol w="342583"/>
              </a:tblGrid>
              <a:tr h="537527"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solidFill>
                      <a:schemeClr val="bg1"/>
                    </a:solidFill>
                  </a:tcPr>
                </a:tc>
              </a:tr>
              <a:tr h="537527"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527"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537527"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527"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-3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spc="-3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0" marR="91470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1584325" y="3705225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63650" y="3705225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03338" y="4297363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5038" y="4289425"/>
            <a:ext cx="32861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95763" y="3667125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95725" y="5281613"/>
            <a:ext cx="32861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68700" y="5281613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337425" y="3719513"/>
            <a:ext cx="328613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62775" y="4746625"/>
            <a:ext cx="328613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344150" y="3692525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029825" y="4262438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975850" y="4746625"/>
            <a:ext cx="328613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7980" y="240665"/>
            <a:ext cx="130810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8" grpId="0"/>
      <p:bldP spid="4" grpId="0"/>
      <p:bldP spid="21" grpId="0"/>
      <p:bldP spid="15" grpId="0"/>
      <p:bldP spid="16" grpId="0"/>
      <p:bldP spid="17" grpId="0"/>
      <p:bldP spid="18" grpId="0"/>
      <p:bldP spid="22" grpId="0"/>
      <p:bldP spid="26" grpId="0"/>
      <p:bldP spid="27" grpId="0"/>
      <p:bldP spid="28" grpId="0"/>
      <p:bldP spid="31" grpId="0"/>
      <p:bldP spid="32" grpId="0"/>
      <p:bldP spid="33" grpId="0"/>
      <p:bldP spid="34" grpId="0"/>
    </p:bldLst>
  </p:timing>
</p:sld>
</file>

<file path=ppt/tags/tag1.xml><?xml version="1.0" encoding="utf-8"?>
<p:tagLst xmlns:p="http://schemas.openxmlformats.org/presentationml/2006/main">
  <p:tag name="KSO_WM_UNIT_TABLE_BEAUTIFY" val="smartTable{10ada317-53db-43f5-aea0-52843459df18}"/>
</p:tagLst>
</file>

<file path=ppt/tags/tag2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1452</Words>
  <Application>WPS 演示</Application>
  <PresentationFormat>宽屏</PresentationFormat>
  <Paragraphs>603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复习导入</vt:lpstr>
      <vt:lpstr>自主学习</vt:lpstr>
      <vt:lpstr>合作共学</vt:lpstr>
      <vt:lpstr>合作共学</vt:lpstr>
      <vt:lpstr>合作共学</vt:lpstr>
      <vt:lpstr>当堂检测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133</cp:revision>
  <dcterms:created xsi:type="dcterms:W3CDTF">2021-06-08T08:52:00Z</dcterms:created>
  <dcterms:modified xsi:type="dcterms:W3CDTF">2023-09-28T14:17:31Z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