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34"/>
  </p:notesMasterIdLst>
  <p:handoutMasterIdLst>
    <p:handoutMasterId r:id="rId35"/>
  </p:handoutMasterIdLst>
  <p:sldIdLst>
    <p:sldId id="451" r:id="rId4"/>
    <p:sldId id="492" r:id="rId5"/>
    <p:sldId id="493" r:id="rId6"/>
    <p:sldId id="366" r:id="rId7"/>
    <p:sldId id="494" r:id="rId8"/>
    <p:sldId id="495" r:id="rId9"/>
    <p:sldId id="496" r:id="rId10"/>
    <p:sldId id="497" r:id="rId11"/>
    <p:sldId id="498" r:id="rId12"/>
    <p:sldId id="499" r:id="rId13"/>
    <p:sldId id="500" r:id="rId14"/>
    <p:sldId id="501" r:id="rId15"/>
    <p:sldId id="504" r:id="rId16"/>
    <p:sldId id="502" r:id="rId17"/>
    <p:sldId id="503" r:id="rId18"/>
    <p:sldId id="505" r:id="rId19"/>
    <p:sldId id="506" r:id="rId20"/>
    <p:sldId id="509" r:id="rId21"/>
    <p:sldId id="510" r:id="rId22"/>
    <p:sldId id="507" r:id="rId23"/>
    <p:sldId id="508" r:id="rId24"/>
    <p:sldId id="511" r:id="rId25"/>
    <p:sldId id="512" r:id="rId26"/>
    <p:sldId id="515" r:id="rId27"/>
    <p:sldId id="516" r:id="rId28"/>
    <p:sldId id="513" r:id="rId29"/>
    <p:sldId id="514" r:id="rId30"/>
    <p:sldId id="517" r:id="rId31"/>
    <p:sldId id="491" r:id="rId32"/>
    <p:sldId id="521" r:id="rId33"/>
  </p:sldIdLst>
  <p:sldSz cx="9144000" cy="5143500"/>
  <p:notesSz cx="6858000" cy="9144000"/>
  <p:custDataLst>
    <p:tags r:id="rId39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10" autoAdjust="0"/>
    <p:restoredTop sz="94660" autoAdjust="0"/>
  </p:normalViewPr>
  <p:slideViewPr>
    <p:cSldViewPr>
      <p:cViewPr varScale="1">
        <p:scale>
          <a:sx n="151" d="100"/>
          <a:sy n="151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DA2BC144-9A00-4CF3-AAA3-671D700DE4E6}" type="datetime">
              <a:rPr lang="zh-CN" altLang="en-US" sz="1200"/>
            </a:fld>
            <a:endParaRPr lang="zh-CN" altLang="en-US" sz="1200"/>
          </a:p>
        </p:txBody>
      </p:sp>
      <p:sp>
        <p:nvSpPr>
          <p:cNvPr id="6148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endParaRPr lang="zh-CN" altLang="en-US" sz="1200"/>
          </a:p>
        </p:txBody>
      </p:sp>
      <p:sp>
        <p:nvSpPr>
          <p:cNvPr id="6149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6FB48B2D-E60A-4DB2-BCAB-28FFFF70F26D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73357136-CD23-4949-AAE7-54018FA84B18}" type="datetime">
              <a:rPr lang="zh-CN" altLang="en-US" sz="1200"/>
            </a:fld>
            <a:endParaRPr lang="zh-CN" altLang="en-US" sz="1200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512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DE10A0F-7CC9-4226-94E1-419CD86A991F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1" name="图片 2"/>
          <p:cNvPicPr>
            <a:picLocks noChangeAspect="1"/>
          </p:cNvPicPr>
          <p:nvPr/>
        </p:nvPicPr>
        <p:blipFill>
          <a:blip r:embed="rId2"/>
          <a:srcRect l="13201" t="12358" r="11200" b="12789"/>
          <a:stretch>
            <a:fillRect/>
          </a:stretch>
        </p:blipFill>
        <p:spPr>
          <a:xfrm>
            <a:off x="0" y="7938"/>
            <a:ext cx="9144000" cy="5135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2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363" y="292100"/>
            <a:ext cx="8423275" cy="45545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053" name="圆角矩形 4"/>
          <p:cNvSpPr/>
          <p:nvPr/>
        </p:nvSpPr>
        <p:spPr>
          <a:xfrm>
            <a:off x="3635375" y="117475"/>
            <a:ext cx="2376488" cy="555625"/>
          </a:xfrm>
          <a:prstGeom prst="roundRect">
            <a:avLst/>
          </a:prstGeom>
          <a:solidFill>
            <a:srgbClr val="894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054" name="图片 6"/>
          <p:cNvPicPr>
            <a:picLocks noChangeAspect="1"/>
          </p:cNvPicPr>
          <p:nvPr/>
        </p:nvPicPr>
        <p:blipFill>
          <a:blip r:embed="rId4"/>
          <a:srcRect l="31131" t="22728" r="41596" b="54545"/>
          <a:stretch>
            <a:fillRect/>
          </a:stretch>
        </p:blipFill>
        <p:spPr>
          <a:xfrm>
            <a:off x="3132138" y="50800"/>
            <a:ext cx="863600" cy="72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640000">
            <a:off x="-536575" y="3557588"/>
            <a:ext cx="1754188" cy="1755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7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5425" y="-100012"/>
            <a:ext cx="1131888" cy="1131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8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5825" y="4371975"/>
            <a:ext cx="1455738" cy="1077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9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6913" y="4335463"/>
            <a:ext cx="914400" cy="915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0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9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8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image" Target="../media/image2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3"/>
          <p:cNvPicPr>
            <a:picLocks noChangeAspect="1"/>
          </p:cNvPicPr>
          <p:nvPr/>
        </p:nvPicPr>
        <p:blipFill>
          <a:blip r:embed="rId1"/>
          <a:srcRect t="15254"/>
          <a:stretch>
            <a:fillRect/>
          </a:stretch>
        </p:blipFill>
        <p:spPr>
          <a:xfrm>
            <a:off x="0" y="-20637"/>
            <a:ext cx="9144000" cy="5164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矩形 4"/>
          <p:cNvSpPr/>
          <p:nvPr/>
        </p:nvSpPr>
        <p:spPr>
          <a:xfrm>
            <a:off x="-3175" y="1746250"/>
            <a:ext cx="9142413" cy="143986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72" name="矩形 1">
            <a:hlinkClick r:id="rId2" action="ppaction://hlinksldjump"/>
          </p:cNvPr>
          <p:cNvSpPr/>
          <p:nvPr/>
        </p:nvSpPr>
        <p:spPr>
          <a:xfrm>
            <a:off x="1908175" y="2051050"/>
            <a:ext cx="1679575" cy="684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3" name="矩形 2">
            <a:hlinkClick r:id="rId3" action="ppaction://hlinksldjump"/>
          </p:cNvPr>
          <p:cNvSpPr/>
          <p:nvPr/>
        </p:nvSpPr>
        <p:spPr>
          <a:xfrm>
            <a:off x="5724525" y="2066925"/>
            <a:ext cx="1679575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763588" y="1095375"/>
            <a:ext cx="7129462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母亲把花生做成了好几样食品，还吩咐就在后园的茅亭里过这个节。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矩形 2"/>
          <p:cNvSpPr/>
          <p:nvPr/>
        </p:nvSpPr>
        <p:spPr>
          <a:xfrm>
            <a:off x="755650" y="411163"/>
            <a:ext cx="3960813" cy="684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理解词语的含义。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6388" name="Text Box 15"/>
          <p:cNvSpPr txBox="1"/>
          <p:nvPr/>
        </p:nvSpPr>
        <p:spPr>
          <a:xfrm>
            <a:off x="4849813" y="1119188"/>
            <a:ext cx="14398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ts val="1200"/>
              </a:spcBef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好几样</a:t>
            </a:r>
            <a:endParaRPr lang="en-US" altLang="zh-CN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Text Box 15"/>
          <p:cNvSpPr txBox="1"/>
          <p:nvPr/>
        </p:nvSpPr>
        <p:spPr>
          <a:xfrm>
            <a:off x="763588" y="1695450"/>
            <a:ext cx="10080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ts val="1200"/>
              </a:spcBef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吩咐</a:t>
            </a:r>
            <a:endParaRPr lang="en-US" altLang="zh-CN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Text Box 15"/>
          <p:cNvSpPr txBox="1"/>
          <p:nvPr/>
        </p:nvSpPr>
        <p:spPr>
          <a:xfrm>
            <a:off x="3614738" y="1692275"/>
            <a:ext cx="10080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ts val="1200"/>
              </a:spcBef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茅亭</a:t>
            </a:r>
            <a:endParaRPr lang="en-US" altLang="zh-CN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矩形 6"/>
          <p:cNvSpPr>
            <a:spLocks noChangeArrowheads="1"/>
          </p:cNvSpPr>
          <p:nvPr/>
        </p:nvSpPr>
        <p:spPr bwMode="auto">
          <a:xfrm>
            <a:off x="727075" y="2571750"/>
            <a:ext cx="7777163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茅亭（</a:t>
            </a:r>
            <a:r>
              <a:rPr lang="zh-CN" altLang="en-US" sz="3200" b="1" spc="0">
                <a:latin typeface="宋体" panose="02010600030101010101" pitchFamily="2" charset="-122"/>
              </a:rPr>
              <a:t>ｍ</a:t>
            </a:r>
            <a:r>
              <a:rPr lang="en-US" altLang="zh-CN" sz="3200" b="1" spc="0">
                <a:latin typeface="宋体" panose="02010600030101010101" pitchFamily="2" charset="-122"/>
              </a:rPr>
              <a:t>á</a:t>
            </a:r>
            <a:r>
              <a:rPr lang="en-US" altLang="zh-CN" sz="3200" b="1" spc="0">
                <a:latin typeface="宋体" panose="02010600030101010101" pitchFamily="2" charset="-122"/>
              </a:rPr>
              <a:t>o</a:t>
            </a:r>
            <a:r>
              <a:rPr lang="zh-CN" altLang="en-US" sz="3200" b="1" spc="0">
                <a:latin typeface="宋体" panose="02010600030101010101" pitchFamily="2" charset="-122"/>
              </a:rPr>
              <a:t> </a:t>
            </a:r>
            <a:r>
              <a:rPr lang="en-US" altLang="zh-CN" sz="3200" b="1" spc="0">
                <a:latin typeface="宋体" panose="02010600030101010101" pitchFamily="2" charset="-122"/>
              </a:rPr>
              <a:t>t</a:t>
            </a:r>
            <a:r>
              <a:rPr lang="en-US" altLang="zh-CN" sz="3200" b="1">
                <a:latin typeface="宋体" panose="02010600030101010101" pitchFamily="2" charset="-122"/>
              </a:rPr>
              <a:t>í</a:t>
            </a:r>
            <a:r>
              <a:rPr lang="en-US" altLang="zh-CN" sz="3200" b="1">
                <a:latin typeface="宋体" panose="02010600030101010101" pitchFamily="2" charset="-122"/>
              </a:rPr>
              <a:t>nɡ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）：用茅草搭建的凉亭。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食品（</a:t>
            </a:r>
            <a:r>
              <a:rPr lang="en-US" altLang="zh-CN" sz="3200" b="1" spc="0">
                <a:latin typeface="宋体" panose="02010600030101010101" pitchFamily="2" charset="-122"/>
              </a:rPr>
              <a:t>sh</a:t>
            </a:r>
            <a:r>
              <a:rPr lang="en-US" altLang="zh-CN" sz="3200" b="1" spc="0">
                <a:latin typeface="宋体" panose="02010600030101010101" pitchFamily="2" charset="-122"/>
              </a:rPr>
              <a:t>í</a:t>
            </a:r>
            <a:r>
              <a:rPr lang="en-US" altLang="zh-CN" sz="3200" b="1" spc="0">
                <a:latin typeface="宋体" panose="02010600030101010101" pitchFamily="2" charset="-122"/>
              </a:rPr>
              <a:t> pǐn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）：可以供人食用的东西。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吩咐（</a:t>
            </a:r>
            <a:r>
              <a:rPr lang="en-US" altLang="zh-CN" sz="3200" b="1" spc="0">
                <a:latin typeface="宋体" panose="02010600030101010101" pitchFamily="2" charset="-122"/>
              </a:rPr>
              <a:t>fēn</a:t>
            </a:r>
            <a:r>
              <a:rPr lang="zh-CN" altLang="en-US" sz="3200" b="1" spc="0">
                <a:latin typeface="宋体" panose="02010600030101010101" pitchFamily="2" charset="-122"/>
              </a:rPr>
              <a:t> </a:t>
            </a:r>
            <a:r>
              <a:rPr lang="en-US" altLang="zh-CN" sz="3200" b="1" spc="0">
                <a:latin typeface="宋体" panose="02010600030101010101" pitchFamily="2" charset="-122"/>
              </a:rPr>
              <a:t>f</a:t>
            </a:r>
            <a:r>
              <a:rPr lang="en-US" altLang="zh-CN" sz="3200" b="1" spc="0">
                <a:latin typeface="宋体" panose="02010600030101010101" pitchFamily="2" charset="-122"/>
              </a:rPr>
              <a:t>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）：口头指派或命令。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  <p:bldP spid="16389" grpId="0"/>
      <p:bldP spid="16390" grpId="0"/>
      <p:bldP spid="163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2"/>
          <p:cNvSpPr txBox="1"/>
          <p:nvPr/>
        </p:nvSpPr>
        <p:spPr>
          <a:xfrm>
            <a:off x="3924300" y="58738"/>
            <a:ext cx="1927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411" name="组合 3"/>
          <p:cNvGrpSpPr/>
          <p:nvPr/>
        </p:nvGrpSpPr>
        <p:grpSpPr>
          <a:xfrm>
            <a:off x="922338" y="2032000"/>
            <a:ext cx="7521575" cy="2667000"/>
            <a:chOff x="995225" y="1909701"/>
            <a:chExt cx="7522003" cy="2666759"/>
          </a:xfrm>
        </p:grpSpPr>
        <p:grpSp>
          <p:nvGrpSpPr>
            <p:cNvPr id="17416" name="组合 5"/>
            <p:cNvGrpSpPr/>
            <p:nvPr/>
          </p:nvGrpSpPr>
          <p:grpSpPr>
            <a:xfrm>
              <a:off x="995225" y="1909701"/>
              <a:ext cx="7522003" cy="2100073"/>
              <a:chOff x="995225" y="1909701"/>
              <a:chExt cx="7522003" cy="2100073"/>
            </a:xfrm>
          </p:grpSpPr>
          <p:sp>
            <p:nvSpPr>
              <p:cNvPr id="17418" name="圆角矩形 6"/>
              <p:cNvSpPr/>
              <p:nvPr/>
            </p:nvSpPr>
            <p:spPr>
              <a:xfrm>
                <a:off x="995225" y="1909701"/>
                <a:ext cx="7226711" cy="2100073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7419" name="组合 4"/>
              <p:cNvGrpSpPr/>
              <p:nvPr/>
            </p:nvGrpSpPr>
            <p:grpSpPr>
              <a:xfrm>
                <a:off x="1106348" y="1947798"/>
                <a:ext cx="7410880" cy="2061916"/>
                <a:chOff x="1106348" y="1947798"/>
                <a:chExt cx="7410880" cy="2061916"/>
              </a:xfrm>
            </p:grpSpPr>
            <p:sp>
              <p:nvSpPr>
                <p:cNvPr id="17420" name="TextBox 1"/>
                <p:cNvSpPr txBox="1"/>
                <p:nvPr/>
              </p:nvSpPr>
              <p:spPr>
                <a:xfrm>
                  <a:off x="1106356" y="1947798"/>
                  <a:ext cx="7410872" cy="2061976"/>
                </a:xfrm>
                <a:prstGeom prst="rect">
                  <a:avLst/>
                </a:prstGeom>
                <a:noFill/>
                <a:ln>
                  <a:noFill/>
                  <a:miter lim="800000"/>
                </a:ln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>
                    <a:lnSpc>
                      <a:spcPct val="200000"/>
                    </a:lnSpc>
                  </a:pPr>
                  <a:r>
                    <a:rPr lang="zh-CN" altLang="en-US" sz="3200" b="1">
                      <a:solidFill>
                        <a:srgbClr val="0000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种花生    </a:t>
                  </a:r>
                  <a:r>
                    <a:rPr lang="zh-CN" altLang="en-US" sz="3200" b="1">
                      <a:solidFill>
                        <a:srgbClr val="3333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（</a:t>
                  </a:r>
                  <a:r>
                    <a:rPr lang="en-US" altLang="zh-CN" sz="3200" b="1">
                      <a:solidFill>
                        <a:srgbClr val="3333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    </a:t>
                  </a:r>
                  <a:r>
                    <a:rPr lang="zh-CN" altLang="en-US" sz="3200" b="1">
                      <a:solidFill>
                        <a:srgbClr val="3333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）</a:t>
                  </a:r>
                  <a:r>
                    <a:rPr lang="en-US" altLang="zh-CN" sz="3200" b="1">
                      <a:solidFill>
                        <a:srgbClr val="3333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  </a:t>
                  </a:r>
                  <a:r>
                    <a:rPr lang="zh-CN" altLang="en-US" sz="3200" b="1">
                      <a:solidFill>
                        <a:srgbClr val="3333FF"/>
                      </a:solidFill>
                      <a:latin typeface="黑体" panose="02010609060101010101" pitchFamily="49" charset="-122"/>
                    </a:rPr>
                    <a:t>（</a:t>
                  </a:r>
                  <a:r>
                    <a:rPr lang="en-US" altLang="zh-CN" sz="3200" b="1">
                      <a:solidFill>
                        <a:srgbClr val="3333FF"/>
                      </a:solidFill>
                      <a:latin typeface="黑体" panose="02010609060101010101" pitchFamily="49" charset="-122"/>
                    </a:rPr>
                    <a:t>      </a:t>
                  </a:r>
                  <a:r>
                    <a:rPr lang="zh-CN" altLang="en-US" sz="3200" b="1">
                      <a:solidFill>
                        <a:srgbClr val="3333FF"/>
                      </a:solidFill>
                      <a:latin typeface="黑体" panose="02010609060101010101" pitchFamily="49" charset="-122"/>
                    </a:rPr>
                    <a:t>）</a:t>
                  </a:r>
                  <a:r>
                    <a:rPr lang="en-US" altLang="zh-CN" sz="3200" b="1">
                      <a:solidFill>
                        <a:srgbClr val="3333FF"/>
                      </a:solidFill>
                      <a:latin typeface="黑体" panose="02010609060101010101" pitchFamily="49" charset="-122"/>
                    </a:rPr>
                    <a:t> </a:t>
                  </a:r>
                  <a:endParaRPr lang="zh-CN" altLang="en-US" sz="3200" b="1">
                    <a:solidFill>
                      <a:srgbClr val="0000FF"/>
                    </a:solidFill>
                    <a:latin typeface="黑体" panose="02010609060101010101" pitchFamily="49" charset="-122"/>
                  </a:endParaRPr>
                </a:p>
                <a:p>
                  <a:pPr marL="0" lvl="0" indent="0">
                    <a:lnSpc>
                      <a:spcPct val="200000"/>
                    </a:lnSpc>
                  </a:pPr>
                  <a:r>
                    <a:rPr lang="en-US" altLang="zh-CN" sz="3200" b="1">
                      <a:solidFill>
                        <a:srgbClr val="3333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     </a:t>
                  </a:r>
                  <a:r>
                    <a:rPr lang="zh-CN" altLang="en-US" sz="3200" b="1">
                      <a:solidFill>
                        <a:srgbClr val="3333FF"/>
                      </a:solidFill>
                      <a:latin typeface="黑体" panose="02010609060101010101" pitchFamily="49" charset="-122"/>
                    </a:rPr>
                    <a:t>（</a:t>
                  </a:r>
                  <a:r>
                    <a:rPr lang="en-US" altLang="zh-CN" sz="3200" b="1">
                      <a:solidFill>
                        <a:srgbClr val="3333FF"/>
                      </a:solidFill>
                      <a:latin typeface="黑体" panose="02010609060101010101" pitchFamily="49" charset="-122"/>
                    </a:rPr>
                    <a:t>       </a:t>
                  </a:r>
                  <a:r>
                    <a:rPr lang="zh-CN" altLang="en-US" sz="3200" b="1">
                      <a:solidFill>
                        <a:srgbClr val="3333FF"/>
                      </a:solidFill>
                      <a:latin typeface="黑体" panose="02010609060101010101" pitchFamily="49" charset="-122"/>
                    </a:rPr>
                    <a:t>）</a:t>
                  </a:r>
                  <a:r>
                    <a:rPr lang="en-US" altLang="zh-CN" sz="3200" b="1">
                      <a:solidFill>
                        <a:srgbClr val="3333FF"/>
                      </a:solidFill>
                      <a:latin typeface="黑体" panose="02010609060101010101" pitchFamily="49" charset="-122"/>
                    </a:rPr>
                    <a:t> </a:t>
                  </a:r>
                  <a:endParaRPr lang="zh-CN" altLang="en-US" sz="3200" b="1">
                    <a:solidFill>
                      <a:srgbClr val="0000FF"/>
                    </a:solidFill>
                    <a:latin typeface="黑体" panose="02010609060101010101" pitchFamily="49" charset="-122"/>
                  </a:endParaRPr>
                </a:p>
              </p:txBody>
            </p:sp>
            <p:sp>
              <p:nvSpPr>
                <p:cNvPr id="17421" name="右箭头 9"/>
                <p:cNvSpPr/>
                <p:nvPr/>
              </p:nvSpPr>
              <p:spPr>
                <a:xfrm>
                  <a:off x="2527249" y="2455752"/>
                  <a:ext cx="750931" cy="211119"/>
                </a:xfrm>
                <a:prstGeom prst="rightArrow">
                  <a:avLst>
                    <a:gd name="adj1" fmla="val 50000"/>
                    <a:gd name="adj2" fmla="val 49994"/>
                  </a:avLst>
                </a:prstGeom>
                <a:solidFill>
                  <a:srgbClr val="E7595C"/>
                </a:solidFill>
                <a:ln w="12700">
                  <a:solidFill>
                    <a:srgbClr val="C00000"/>
                  </a:solidFill>
                  <a:miter lim="800000"/>
                </a:ln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algn="ctr" hangingPunct="0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422" name="右箭头 10"/>
                <p:cNvSpPr/>
                <p:nvPr/>
              </p:nvSpPr>
              <p:spPr>
                <a:xfrm>
                  <a:off x="5459529" y="2455752"/>
                  <a:ext cx="750930" cy="211119"/>
                </a:xfrm>
                <a:prstGeom prst="rightArrow">
                  <a:avLst>
                    <a:gd name="adj1" fmla="val 50000"/>
                    <a:gd name="adj2" fmla="val 49994"/>
                  </a:avLst>
                </a:prstGeom>
                <a:solidFill>
                  <a:srgbClr val="E7595C"/>
                </a:solidFill>
                <a:ln w="12700">
                  <a:solidFill>
                    <a:srgbClr val="C00000"/>
                  </a:solidFill>
                  <a:miter lim="800000"/>
                </a:ln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algn="ctr" hangingPunct="0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423" name="右箭头 11"/>
                <p:cNvSpPr/>
                <p:nvPr/>
              </p:nvSpPr>
              <p:spPr>
                <a:xfrm>
                  <a:off x="1427049" y="3404991"/>
                  <a:ext cx="998594" cy="261914"/>
                </a:xfrm>
                <a:prstGeom prst="rightArrow">
                  <a:avLst>
                    <a:gd name="adj1" fmla="val 50000"/>
                    <a:gd name="adj2" fmla="val 50006"/>
                  </a:avLst>
                </a:prstGeom>
                <a:solidFill>
                  <a:srgbClr val="E7595C"/>
                </a:solidFill>
                <a:ln w="12700">
                  <a:solidFill>
                    <a:srgbClr val="C00000"/>
                  </a:solidFill>
                  <a:miter lim="800000"/>
                </a:ln>
              </p:spPr>
              <p:txBody>
                <a:bodyPr anchor="ctr" anchorCtr="0">
                  <a:noAutofit/>
                </a:bodyPr>
                <a:lstStyle>
                  <a:defPPr>
                    <a:defRPr lang="zh-CN"/>
                  </a:defPPr>
                  <a:lvl1pPr marL="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4572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9144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3716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1828800" indent="0" algn="l" defTabSz="9144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zh-CN" altLang="en-US" sz="1800" b="0" i="0" u="none" baseline="0"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</a:lstStyle>
                <a:p>
                  <a:pPr marL="0" lvl="0" indent="0" algn="ctr" hangingPunct="0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pic>
          <p:nvPicPr>
            <p:cNvPr id="17417" name="Picture 11" descr="http://pic30.nipic.com/20130621/12202229_002618660174_2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5393"/>
            <a:stretch>
              <a:fillRect/>
            </a:stretch>
          </p:blipFill>
          <p:spPr>
            <a:xfrm>
              <a:off x="5799030" y="2959817"/>
              <a:ext cx="2397007" cy="161664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7412" name="矩形 1"/>
          <p:cNvSpPr/>
          <p:nvPr/>
        </p:nvSpPr>
        <p:spPr>
          <a:xfrm>
            <a:off x="900113" y="877888"/>
            <a:ext cx="75438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这篇文章围绕着花生写了哪些内容呢？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17413" name="Text Box 7"/>
          <p:cNvSpPr txBox="1"/>
          <p:nvPr/>
        </p:nvSpPr>
        <p:spPr>
          <a:xfrm>
            <a:off x="3306763" y="2365375"/>
            <a:ext cx="18462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收花生 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4" name="Text Box 8"/>
          <p:cNvSpPr txBox="1"/>
          <p:nvPr/>
        </p:nvSpPr>
        <p:spPr>
          <a:xfrm>
            <a:off x="6178550" y="2365375"/>
            <a:ext cx="17399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吃花生 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5" name="Text Box 9"/>
          <p:cNvSpPr txBox="1"/>
          <p:nvPr/>
        </p:nvSpPr>
        <p:spPr>
          <a:xfrm>
            <a:off x="2549525" y="3365500"/>
            <a:ext cx="17399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议花生 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  <p:bldP spid="174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684213" y="1058863"/>
            <a:ext cx="7993062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作者重点写的是什么呢？为什么？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18435" name="矩形 2"/>
          <p:cNvSpPr/>
          <p:nvPr/>
        </p:nvSpPr>
        <p:spPr>
          <a:xfrm>
            <a:off x="684213" y="1995488"/>
            <a:ext cx="7704137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重点写了谈论花生，因为在谈论花生的过程中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明白了父亲想告诉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的道理。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4"/>
          <p:cNvSpPr/>
          <p:nvPr/>
        </p:nvSpPr>
        <p:spPr>
          <a:xfrm>
            <a:off x="539750" y="627063"/>
            <a:ext cx="7993063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我们姐弟几个都很高兴，买种，翻地，播种，浇水，没过几个月，居然收获了。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Text Box 15"/>
          <p:cNvSpPr txBox="1">
            <a:spLocks noChangeArrowheads="1"/>
          </p:cNvSpPr>
          <p:nvPr/>
        </p:nvSpPr>
        <p:spPr bwMode="auto">
          <a:xfrm>
            <a:off x="5508625" y="1695450"/>
            <a:ext cx="100806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spcBef>
                <a:spcPts val="1200"/>
              </a:spcBef>
            </a:pP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</a:rPr>
              <a:t>··</a:t>
            </a:r>
            <a:endParaRPr lang="en-US" altLang="zh-CN" sz="28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9460" name="矩形 16"/>
          <p:cNvSpPr/>
          <p:nvPr/>
        </p:nvSpPr>
        <p:spPr>
          <a:xfrm>
            <a:off x="1403350" y="2219325"/>
            <a:ext cx="5545138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作者为何用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居然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一次词。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9461" name="矩形 17"/>
          <p:cNvSpPr/>
          <p:nvPr/>
        </p:nvSpPr>
        <p:spPr>
          <a:xfrm>
            <a:off x="2411413" y="3286125"/>
            <a:ext cx="468153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表示没想到，出乎意料。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"/>
          <p:cNvSpPr txBox="1"/>
          <p:nvPr/>
        </p:nvSpPr>
        <p:spPr>
          <a:xfrm>
            <a:off x="3924300" y="58738"/>
            <a:ext cx="1927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矩形 3"/>
          <p:cNvSpPr/>
          <p:nvPr/>
        </p:nvSpPr>
        <p:spPr>
          <a:xfrm>
            <a:off x="900113" y="1708150"/>
            <a:ext cx="7775575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练习正确、流利地朗读课文，抄写词语，摘抄父亲介绍花生好处的语句。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"/>
          <p:cNvPicPr>
            <a:picLocks noChangeAspect="1"/>
          </p:cNvPicPr>
          <p:nvPr/>
        </p:nvPicPr>
        <p:blipFill>
          <a:blip r:embed="rId1"/>
          <a:srcRect t="15254"/>
          <a:stretch>
            <a:fillRect/>
          </a:stretch>
        </p:blipFill>
        <p:spPr>
          <a:xfrm>
            <a:off x="0" y="-20637"/>
            <a:ext cx="9144000" cy="5164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7" name="矩形 3"/>
          <p:cNvSpPr/>
          <p:nvPr/>
        </p:nvSpPr>
        <p:spPr>
          <a:xfrm>
            <a:off x="-3175" y="1746250"/>
            <a:ext cx="9142413" cy="143986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8" name="矩形 1"/>
          <p:cNvSpPr/>
          <p:nvPr/>
        </p:nvSpPr>
        <p:spPr>
          <a:xfrm>
            <a:off x="3779838" y="2066925"/>
            <a:ext cx="1679575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611188" y="1276350"/>
            <a:ext cx="7993062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默读课文第</a:t>
            </a:r>
            <a:r>
              <a:rPr lang="en-US" altLang="zh-CN" sz="3200" b="1">
                <a:latin typeface="宋体" panose="02010600030101010101" pitchFamily="2" charset="-122"/>
              </a:rPr>
              <a:t>3-15</a:t>
            </a:r>
            <a:r>
              <a:rPr lang="zh-CN" altLang="en-US" sz="3200" b="1">
                <a:latin typeface="宋体" panose="02010600030101010101" pitchFamily="2" charset="-122"/>
              </a:rPr>
              <a:t>自然段，想一想：这部分课文讲了几层意思？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22531" name="矩形 2"/>
          <p:cNvSpPr/>
          <p:nvPr/>
        </p:nvSpPr>
        <p:spPr>
          <a:xfrm>
            <a:off x="1352550" y="2781300"/>
            <a:ext cx="6602413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第一层（</a:t>
            </a:r>
            <a:r>
              <a:rPr lang="en-US" altLang="zh-CN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3-11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）：落花生的好处。</a:t>
            </a:r>
            <a:endParaRPr lang="en-US" altLang="zh-CN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第二层（</a:t>
            </a:r>
            <a:r>
              <a:rPr lang="en-US" altLang="zh-CN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12-15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）：做人的道理。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文本框 4"/>
          <p:cNvSpPr txBox="1"/>
          <p:nvPr/>
        </p:nvSpPr>
        <p:spPr>
          <a:xfrm>
            <a:off x="3924300" y="73025"/>
            <a:ext cx="1927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品读研析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611188" y="584200"/>
            <a:ext cx="7993062" cy="3636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花生的好处很多，有一样最可贵。它的果实埋在地里，不像桃子、石榴、苹果那样，把鲜红嫩绿的果实高高地挂在枝上，使人一见就生爱慕之心。你们看它矮矮地长在地上，等到成熟了，也不能立刻分辨出来它有没有果实，必须挖起来才知道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矩形 2"/>
          <p:cNvSpPr/>
          <p:nvPr/>
        </p:nvSpPr>
        <p:spPr>
          <a:xfrm>
            <a:off x="971550" y="4084638"/>
            <a:ext cx="7488238" cy="731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父亲说的这段话中提到了哪几种事物？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23556" name="矩形 3"/>
          <p:cNvSpPr/>
          <p:nvPr/>
        </p:nvSpPr>
        <p:spPr>
          <a:xfrm>
            <a:off x="4284663" y="1212850"/>
            <a:ext cx="34798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桃子、石榴、苹果</a:t>
            </a:r>
            <a:endParaRPr lang="zh-CN" altLang="en-US" sz="320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11" descr="img200703270203550"/>
          <p:cNvPicPr>
            <a:picLocks noChangeAspect="1"/>
          </p:cNvPicPr>
          <p:nvPr/>
        </p:nvPicPr>
        <p:blipFill>
          <a:blip r:embed="rId1">
            <a:lum bright="-12000" contrast="6000"/>
          </a:blip>
          <a:srcRect l="11041" t="43705" b="3796"/>
          <a:stretch>
            <a:fillRect/>
          </a:stretch>
        </p:blipFill>
        <p:spPr>
          <a:xfrm>
            <a:off x="4745038" y="2789238"/>
            <a:ext cx="2997200" cy="2019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79" name="Picture 8" descr="C:\Documents and Settings\Administrator\桌面\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789238"/>
            <a:ext cx="3040063" cy="2027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0" name="Picture 9" descr="C:\Documents and Settings\Administrator\桌面\图片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850" y="409575"/>
            <a:ext cx="3040063" cy="2019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1" name="Picture 11" descr="c:\documents and settings\administrator\application data\360se6\User Data\temp\4c5d3c16da8ea2f57a4d88bc2d395f6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463" y="411163"/>
            <a:ext cx="3022600" cy="2041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4582" name="组合 3"/>
          <p:cNvGrpSpPr/>
          <p:nvPr/>
        </p:nvGrpSpPr>
        <p:grpSpPr>
          <a:xfrm>
            <a:off x="1271588" y="673100"/>
            <a:ext cx="3341687" cy="2740025"/>
            <a:chOff x="984040" y="437647"/>
            <a:chExt cx="3718950" cy="3047815"/>
          </a:xfrm>
        </p:grpSpPr>
        <p:sp>
          <p:nvSpPr>
            <p:cNvPr id="24587" name="上弧形箭头 1"/>
            <p:cNvSpPr/>
            <p:nvPr/>
          </p:nvSpPr>
          <p:spPr>
            <a:xfrm rot="18000000">
              <a:off x="2721411" y="1503883"/>
              <a:ext cx="2691118" cy="1272040"/>
            </a:xfrm>
            <a:prstGeom prst="curvedDownArrow">
              <a:avLst>
                <a:gd name="adj1" fmla="val 25005"/>
                <a:gd name="adj2" fmla="val 50001"/>
                <a:gd name="adj3" fmla="val 25000"/>
              </a:avLst>
            </a:prstGeom>
            <a:solidFill>
              <a:srgbClr val="FFFFCC"/>
            </a:solidFill>
            <a:ln w="12700">
              <a:solidFill>
                <a:srgbClr val="00B0F0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/>
            </a:p>
          </p:txBody>
        </p:sp>
        <p:sp>
          <p:nvSpPr>
            <p:cNvPr id="24588" name="矩形 2"/>
            <p:cNvSpPr/>
            <p:nvPr/>
          </p:nvSpPr>
          <p:spPr>
            <a:xfrm>
              <a:off x="984040" y="437647"/>
              <a:ext cx="2551091" cy="1951611"/>
            </a:xfrm>
            <a:prstGeom prst="rect">
              <a:avLst/>
            </a:prstGeom>
            <a:solidFill>
              <a:srgbClr val="FFCCFF">
                <a:alpha val="65097"/>
              </a:srgbClr>
            </a:solidFill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r>
                <a:rPr lang="zh-CN" altLang="en-US" sz="3600" b="1">
                  <a:solidFill>
                    <a:srgbClr val="0000FF"/>
                  </a:solidFill>
                </a:rPr>
                <a:t>鲜红嫩绿高高地挂在枝头</a:t>
              </a:r>
              <a:endParaRPr lang="zh-CN" altLang="en-US" sz="3600" b="1">
                <a:solidFill>
                  <a:srgbClr val="0000FF"/>
                </a:solidFill>
              </a:endParaRPr>
            </a:p>
          </p:txBody>
        </p:sp>
      </p:grpSp>
      <p:sp>
        <p:nvSpPr>
          <p:cNvPr id="24583" name="矩形 4"/>
          <p:cNvSpPr/>
          <p:nvPr/>
        </p:nvSpPr>
        <p:spPr>
          <a:xfrm>
            <a:off x="4942168" y="2972138"/>
            <a:ext cx="2438149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低低地长在地上</a:t>
            </a:r>
            <a:endParaRPr kumimoji="0" lang="zh-CN" altLang="en-US" sz="4400" b="0" i="0" u="none" strike="noStrike" kern="1200" cap="none" spc="0" normalizeH="0" baseline="0" noProof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584" name="组合 11"/>
          <p:cNvGrpSpPr/>
          <p:nvPr/>
        </p:nvGrpSpPr>
        <p:grpSpPr>
          <a:xfrm>
            <a:off x="3906838" y="2182813"/>
            <a:ext cx="1506537" cy="952500"/>
            <a:chOff x="3626158" y="2103409"/>
            <a:chExt cx="1675556" cy="1060508"/>
          </a:xfrm>
        </p:grpSpPr>
        <p:sp>
          <p:nvSpPr>
            <p:cNvPr id="24585" name="心形 9"/>
            <p:cNvSpPr/>
            <p:nvPr/>
          </p:nvSpPr>
          <p:spPr>
            <a:xfrm>
              <a:off x="3626158" y="2103409"/>
              <a:ext cx="1675556" cy="1060508"/>
            </a:xfrm>
            <a:prstGeom prst="heart">
              <a:avLst/>
            </a:prstGeom>
            <a:solidFill>
              <a:srgbClr val="CC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86" name="TextBox 10"/>
            <p:cNvSpPr txBox="1"/>
            <p:nvPr/>
          </p:nvSpPr>
          <p:spPr>
            <a:xfrm>
              <a:off x="3908654" y="2310208"/>
              <a:ext cx="1110563" cy="64691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6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对比</a:t>
              </a:r>
              <a:endPara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5602" name="Group 4"/>
          <p:cNvGraphicFramePr/>
          <p:nvPr/>
        </p:nvGraphicFramePr>
        <p:xfrm>
          <a:off x="468312" y="1131888"/>
          <a:ext cx="8229600" cy="3392488"/>
        </p:xfrm>
        <a:graphic>
          <a:graphicData uri="http://schemas.openxmlformats.org/drawingml/2006/table">
            <a:tbl>
              <a:tblPr/>
              <a:tblGrid>
                <a:gridCol w="1295400"/>
                <a:gridCol w="2971800"/>
                <a:gridCol w="3962400"/>
              </a:tblGrid>
              <a:tr h="811212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</a:pPr>
                      <a:endParaRPr lang="zh-CN" altLang="zh-CN" sz="3200" b="1">
                        <a:latin typeface="宋体" panose="02010600030101010101" pitchFamily="2" charset="-122"/>
                      </a:endParaRPr>
                    </a:p>
                  </a:txBody>
                  <a:tcPr marT="34286" marB="34286" anchor="ctr" anchorCtr="0">
                    <a:lnL w="12700">
                      <a:solidFill>
                        <a:srgbClr val="70AD47"/>
                      </a:solidFill>
                      <a:miter lim="800000"/>
                    </a:lnL>
                    <a:lnR w="12700">
                      <a:solidFill>
                        <a:srgbClr val="70AD47"/>
                      </a:solidFill>
                      <a:miter lim="800000"/>
                    </a:lnR>
                    <a:lnT w="12700">
                      <a:solidFill>
                        <a:srgbClr val="70AD47"/>
                      </a:solidFill>
                      <a:miter lim="800000"/>
                    </a:lnT>
                    <a:lnB w="12700">
                      <a:solidFill>
                        <a:srgbClr val="70AD4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200" b="1">
                          <a:latin typeface="宋体" panose="02010600030101010101" pitchFamily="2" charset="-122"/>
                        </a:rPr>
                        <a:t>花生</a:t>
                      </a:r>
                      <a:endParaRPr lang="zh-CN" altLang="en-US" sz="3200" b="1">
                        <a:latin typeface="宋体" panose="02010600030101010101" pitchFamily="2" charset="-122"/>
                      </a:endParaRPr>
                    </a:p>
                  </a:txBody>
                  <a:tcPr marT="34286" marB="34286" anchor="ctr" anchorCtr="0">
                    <a:lnL w="12700">
                      <a:solidFill>
                        <a:srgbClr val="70AD47"/>
                      </a:solidFill>
                      <a:miter lim="800000"/>
                    </a:lnL>
                    <a:lnR w="12700">
                      <a:solidFill>
                        <a:srgbClr val="70AD47"/>
                      </a:solidFill>
                      <a:miter lim="800000"/>
                    </a:lnR>
                    <a:lnT w="12700">
                      <a:solidFill>
                        <a:srgbClr val="70AD47"/>
                      </a:solidFill>
                      <a:miter lim="800000"/>
                    </a:lnT>
                    <a:lnB w="12700">
                      <a:solidFill>
                        <a:srgbClr val="70AD4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200" b="1">
                          <a:latin typeface="宋体" panose="02010600030101010101" pitchFamily="2" charset="-122"/>
                        </a:rPr>
                        <a:t>桃、石榴、苹果</a:t>
                      </a:r>
                      <a:endParaRPr lang="zh-CN" altLang="en-US" sz="3200" b="1">
                        <a:latin typeface="宋体" panose="02010600030101010101" pitchFamily="2" charset="-122"/>
                      </a:endParaRPr>
                    </a:p>
                  </a:txBody>
                  <a:tcPr marT="34286" marB="34286" anchor="ctr" anchorCtr="0">
                    <a:lnL w="12700">
                      <a:solidFill>
                        <a:srgbClr val="70AD47"/>
                      </a:solidFill>
                      <a:miter lim="800000"/>
                    </a:lnL>
                    <a:lnR w="12700">
                      <a:solidFill>
                        <a:srgbClr val="70AD47"/>
                      </a:solidFill>
                      <a:miter lim="800000"/>
                    </a:lnR>
                    <a:lnT w="12700">
                      <a:solidFill>
                        <a:srgbClr val="70AD47"/>
                      </a:solidFill>
                      <a:miter lim="800000"/>
                    </a:lnT>
                    <a:lnB w="12700">
                      <a:solidFill>
                        <a:srgbClr val="70AD47"/>
                      </a:solidFill>
                      <a:miter lim="800000"/>
                    </a:lnB>
                    <a:noFill/>
                  </a:tcPr>
                </a:tc>
              </a:tr>
              <a:tr h="86042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200" b="1">
                          <a:latin typeface="宋体" panose="02010600030101010101" pitchFamily="2" charset="-122"/>
                        </a:rPr>
                        <a:t>位置</a:t>
                      </a:r>
                      <a:endParaRPr lang="zh-CN" altLang="en-US" sz="3200" b="1">
                        <a:latin typeface="宋体" panose="02010600030101010101" pitchFamily="2" charset="-122"/>
                      </a:endParaRPr>
                    </a:p>
                  </a:txBody>
                  <a:tcPr marT="34286" marB="34286" anchor="ctr" anchorCtr="0">
                    <a:lnL w="12700">
                      <a:solidFill>
                        <a:srgbClr val="70AD47"/>
                      </a:solidFill>
                      <a:miter lim="800000"/>
                    </a:lnL>
                    <a:lnR w="12700">
                      <a:solidFill>
                        <a:srgbClr val="70AD47"/>
                      </a:solidFill>
                      <a:miter lim="800000"/>
                    </a:lnR>
                    <a:lnT w="12700">
                      <a:solidFill>
                        <a:srgbClr val="70AD47"/>
                      </a:solidFill>
                      <a:miter lim="800000"/>
                    </a:lnT>
                    <a:lnB w="12700">
                      <a:solidFill>
                        <a:srgbClr val="70AD4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endParaRPr lang="zh-CN" altLang="en-US" sz="3200" b="1">
                        <a:latin typeface="宋体" panose="02010600030101010101" pitchFamily="2" charset="-122"/>
                      </a:endParaRPr>
                    </a:p>
                  </a:txBody>
                  <a:tcPr marT="34286" marB="34286" anchor="ctr" anchorCtr="0">
                    <a:lnL w="12700">
                      <a:solidFill>
                        <a:srgbClr val="70AD47"/>
                      </a:solidFill>
                      <a:miter lim="800000"/>
                    </a:lnL>
                    <a:lnR w="12700">
                      <a:solidFill>
                        <a:srgbClr val="70AD47"/>
                      </a:solidFill>
                      <a:miter lim="800000"/>
                    </a:lnR>
                    <a:lnT w="12700">
                      <a:solidFill>
                        <a:srgbClr val="70AD47"/>
                      </a:solidFill>
                      <a:miter lim="800000"/>
                    </a:lnT>
                    <a:lnB w="12700">
                      <a:solidFill>
                        <a:srgbClr val="70AD4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endParaRPr lang="zh-CN" altLang="en-US" sz="3200" b="1">
                        <a:latin typeface="宋体" panose="02010600030101010101" pitchFamily="2" charset="-122"/>
                      </a:endParaRPr>
                    </a:p>
                  </a:txBody>
                  <a:tcPr marT="34286" marB="34286" anchor="ctr" anchorCtr="0">
                    <a:lnL w="12700">
                      <a:solidFill>
                        <a:srgbClr val="70AD47"/>
                      </a:solidFill>
                      <a:miter lim="800000"/>
                    </a:lnL>
                    <a:lnR w="12700">
                      <a:solidFill>
                        <a:srgbClr val="70AD47"/>
                      </a:solidFill>
                      <a:miter lim="800000"/>
                    </a:lnR>
                    <a:lnT w="12700">
                      <a:solidFill>
                        <a:srgbClr val="70AD47"/>
                      </a:solidFill>
                      <a:miter lim="800000"/>
                    </a:lnT>
                    <a:lnB w="12700">
                      <a:solidFill>
                        <a:srgbClr val="70AD47"/>
                      </a:solidFill>
                      <a:miter lim="800000"/>
                    </a:lnB>
                    <a:noFill/>
                  </a:tcPr>
                </a:tc>
              </a:tr>
              <a:tr h="86042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200" b="1">
                          <a:latin typeface="宋体" panose="02010600030101010101" pitchFamily="2" charset="-122"/>
                        </a:rPr>
                        <a:t>外表</a:t>
                      </a:r>
                      <a:endParaRPr lang="zh-CN" altLang="en-US" sz="3200" b="1">
                        <a:latin typeface="宋体" panose="02010600030101010101" pitchFamily="2" charset="-122"/>
                      </a:endParaRPr>
                    </a:p>
                  </a:txBody>
                  <a:tcPr marT="34286" marB="34286" anchor="ctr" anchorCtr="0">
                    <a:lnL w="12700">
                      <a:solidFill>
                        <a:srgbClr val="70AD47"/>
                      </a:solidFill>
                      <a:miter lim="800000"/>
                    </a:lnL>
                    <a:lnR w="12700">
                      <a:solidFill>
                        <a:srgbClr val="70AD47"/>
                      </a:solidFill>
                      <a:miter lim="800000"/>
                    </a:lnR>
                    <a:lnT w="12700">
                      <a:solidFill>
                        <a:srgbClr val="70AD47"/>
                      </a:solidFill>
                      <a:miter lim="800000"/>
                    </a:lnT>
                    <a:lnB w="12700">
                      <a:solidFill>
                        <a:srgbClr val="70AD4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endParaRPr lang="zh-CN" altLang="en-US" sz="3200" b="1">
                        <a:latin typeface="宋体" panose="02010600030101010101" pitchFamily="2" charset="-122"/>
                      </a:endParaRPr>
                    </a:p>
                  </a:txBody>
                  <a:tcPr marT="34286" marB="34286" anchor="ctr" anchorCtr="0">
                    <a:lnL w="12700">
                      <a:solidFill>
                        <a:srgbClr val="70AD47"/>
                      </a:solidFill>
                      <a:miter lim="800000"/>
                    </a:lnL>
                    <a:lnR w="12700">
                      <a:solidFill>
                        <a:srgbClr val="70AD47"/>
                      </a:solidFill>
                      <a:miter lim="800000"/>
                    </a:lnR>
                    <a:lnT w="12700">
                      <a:solidFill>
                        <a:srgbClr val="70AD47"/>
                      </a:solidFill>
                      <a:miter lim="800000"/>
                    </a:lnT>
                    <a:lnB w="12700">
                      <a:solidFill>
                        <a:srgbClr val="70AD4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endParaRPr lang="zh-CN" altLang="en-US" sz="3200" b="1">
                        <a:latin typeface="宋体" panose="02010600030101010101" pitchFamily="2" charset="-122"/>
                      </a:endParaRPr>
                    </a:p>
                  </a:txBody>
                  <a:tcPr marT="34286" marB="34286" anchor="ctr" anchorCtr="0">
                    <a:lnL w="12700">
                      <a:solidFill>
                        <a:srgbClr val="70AD47"/>
                      </a:solidFill>
                      <a:miter lim="800000"/>
                    </a:lnL>
                    <a:lnR w="12700">
                      <a:solidFill>
                        <a:srgbClr val="70AD47"/>
                      </a:solidFill>
                      <a:miter lim="800000"/>
                    </a:lnR>
                    <a:lnT w="12700">
                      <a:solidFill>
                        <a:srgbClr val="70AD47"/>
                      </a:solidFill>
                      <a:miter lim="800000"/>
                    </a:lnT>
                    <a:lnB w="12700">
                      <a:solidFill>
                        <a:srgbClr val="70AD47"/>
                      </a:solidFill>
                      <a:miter lim="800000"/>
                    </a:lnB>
                    <a:noFill/>
                  </a:tcPr>
                </a:tc>
              </a:tr>
              <a:tr h="86042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r>
                        <a:rPr lang="zh-CN" altLang="en-US" sz="3200" b="1">
                          <a:latin typeface="宋体" panose="02010600030101010101" pitchFamily="2" charset="-122"/>
                        </a:rPr>
                        <a:t>印象</a:t>
                      </a:r>
                      <a:endParaRPr lang="zh-CN" altLang="en-US" sz="3200" b="1">
                        <a:latin typeface="宋体" panose="02010600030101010101" pitchFamily="2" charset="-122"/>
                      </a:endParaRPr>
                    </a:p>
                  </a:txBody>
                  <a:tcPr marT="34286" marB="34286" anchor="ctr" anchorCtr="0">
                    <a:lnL w="12700">
                      <a:solidFill>
                        <a:srgbClr val="70AD47"/>
                      </a:solidFill>
                      <a:miter lim="800000"/>
                    </a:lnL>
                    <a:lnR w="12700">
                      <a:solidFill>
                        <a:srgbClr val="70AD47"/>
                      </a:solidFill>
                      <a:miter lim="800000"/>
                    </a:lnR>
                    <a:lnT w="12700">
                      <a:solidFill>
                        <a:srgbClr val="70AD47"/>
                      </a:solidFill>
                      <a:miter lim="800000"/>
                    </a:lnT>
                    <a:lnB w="12700">
                      <a:solidFill>
                        <a:srgbClr val="70AD4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endParaRPr lang="zh-CN" altLang="en-US" sz="3200" b="1">
                        <a:latin typeface="宋体" panose="02010600030101010101" pitchFamily="2" charset="-122"/>
                      </a:endParaRPr>
                    </a:p>
                  </a:txBody>
                  <a:tcPr marT="34286" marB="34286" anchor="ctr" anchorCtr="0">
                    <a:lnL w="12700">
                      <a:solidFill>
                        <a:srgbClr val="70AD47"/>
                      </a:solidFill>
                      <a:miter lim="800000"/>
                    </a:lnL>
                    <a:lnR w="12700">
                      <a:solidFill>
                        <a:srgbClr val="70AD47"/>
                      </a:solidFill>
                      <a:miter lim="800000"/>
                    </a:lnR>
                    <a:lnT w="12700">
                      <a:solidFill>
                        <a:srgbClr val="70AD47"/>
                      </a:solidFill>
                      <a:miter lim="800000"/>
                    </a:lnT>
                    <a:lnB w="12700">
                      <a:solidFill>
                        <a:srgbClr val="70AD4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</a:pPr>
                      <a:endParaRPr lang="zh-CN" altLang="en-US" sz="3200" b="1">
                        <a:latin typeface="宋体" panose="02010600030101010101" pitchFamily="2" charset="-122"/>
                      </a:endParaRPr>
                    </a:p>
                  </a:txBody>
                  <a:tcPr marT="34286" marB="34286" anchor="ctr" anchorCtr="0">
                    <a:lnL w="12700">
                      <a:solidFill>
                        <a:srgbClr val="70AD47"/>
                      </a:solidFill>
                      <a:miter lim="800000"/>
                    </a:lnL>
                    <a:lnR w="12700">
                      <a:solidFill>
                        <a:srgbClr val="70AD47"/>
                      </a:solidFill>
                      <a:miter lim="800000"/>
                    </a:lnR>
                    <a:lnT w="12700">
                      <a:solidFill>
                        <a:srgbClr val="70AD47"/>
                      </a:solidFill>
                      <a:miter lim="800000"/>
                    </a:lnT>
                    <a:lnB w="12700">
                      <a:solidFill>
                        <a:srgbClr val="70AD47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5624" name="TextBox 2"/>
          <p:cNvSpPr txBox="1"/>
          <p:nvPr/>
        </p:nvSpPr>
        <p:spPr>
          <a:xfrm>
            <a:off x="1852613" y="2028825"/>
            <a:ext cx="2954337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埋在地里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5" name="TextBox 11"/>
          <p:cNvSpPr txBox="1"/>
          <p:nvPr/>
        </p:nvSpPr>
        <p:spPr>
          <a:xfrm>
            <a:off x="4808538" y="2035175"/>
            <a:ext cx="3889375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高高地挂在枝头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6" name="TextBox 12"/>
          <p:cNvSpPr txBox="1"/>
          <p:nvPr/>
        </p:nvSpPr>
        <p:spPr>
          <a:xfrm>
            <a:off x="1852613" y="2917825"/>
            <a:ext cx="2954337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朴实无华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7" name="TextBox 13"/>
          <p:cNvSpPr txBox="1"/>
          <p:nvPr/>
        </p:nvSpPr>
        <p:spPr>
          <a:xfrm>
            <a:off x="4808538" y="2925763"/>
            <a:ext cx="3889375" cy="731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鲜红嫩绿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8" name="TextBox 14"/>
          <p:cNvSpPr txBox="1"/>
          <p:nvPr/>
        </p:nvSpPr>
        <p:spPr>
          <a:xfrm>
            <a:off x="1852613" y="3730625"/>
            <a:ext cx="2954337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挖起来才知道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9" name="TextBox 15"/>
          <p:cNvSpPr txBox="1"/>
          <p:nvPr/>
        </p:nvSpPr>
        <p:spPr>
          <a:xfrm>
            <a:off x="4808538" y="3736975"/>
            <a:ext cx="3889375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一见就生爱慕之心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30" name="文本框 4"/>
          <p:cNvSpPr txBox="1"/>
          <p:nvPr/>
        </p:nvSpPr>
        <p:spPr>
          <a:xfrm>
            <a:off x="3924300" y="73025"/>
            <a:ext cx="1927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填一填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4" grpId="0"/>
      <p:bldP spid="25625" grpId="0"/>
      <p:bldP spid="25626" grpId="0"/>
      <p:bldP spid="25627" grpId="0"/>
      <p:bldP spid="25628" grpId="0"/>
      <p:bldP spid="256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C:\Users\Administrator\Desktop\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914400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文本框 323587"/>
          <p:cNvSpPr txBox="1"/>
          <p:nvPr/>
        </p:nvSpPr>
        <p:spPr>
          <a:xfrm>
            <a:off x="5795963" y="3438525"/>
            <a:ext cx="203835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打一植物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6" name="文本框 323591"/>
          <p:cNvSpPr txBox="1"/>
          <p:nvPr/>
        </p:nvSpPr>
        <p:spPr>
          <a:xfrm>
            <a:off x="1042988" y="1871663"/>
            <a:ext cx="3927475" cy="2663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青藤藤，</a:t>
            </a:r>
            <a:endParaRPr lang="en-US" altLang="zh-CN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开黄花，</a:t>
            </a:r>
            <a:endParaRPr lang="en-US" altLang="zh-CN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20000"/>
              </a:lnSpc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地上开花不结果，地上结果不开花。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矩形 6"/>
          <p:cNvSpPr/>
          <p:nvPr/>
        </p:nvSpPr>
        <p:spPr>
          <a:xfrm>
            <a:off x="1874246" y="1007746"/>
            <a:ext cx="2031325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猜谜语</a:t>
            </a:r>
            <a:endParaRPr kumimoji="0" lang="zh-CN" altLang="en-US" sz="4800" b="1" i="0" u="none" strike="noStrike" kern="1200" cap="none" spc="0" normalizeH="0" baseline="0" noProof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矩形 5"/>
          <p:cNvSpPr/>
          <p:nvPr/>
        </p:nvSpPr>
        <p:spPr>
          <a:xfrm>
            <a:off x="3732213" y="254000"/>
            <a:ext cx="1679575" cy="684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611188" y="687388"/>
            <a:ext cx="7561262" cy="731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请大家辨析下列说法的对错并说说理由。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26627" name="矩形 2"/>
          <p:cNvSpPr/>
          <p:nvPr/>
        </p:nvSpPr>
        <p:spPr>
          <a:xfrm>
            <a:off x="468313" y="1419225"/>
            <a:ext cx="8135937" cy="304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）花生好，桃子、石榴、苹果都不好。</a:t>
            </a:r>
            <a:endParaRPr lang="en-US" altLang="zh-CN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）凡是埋在地里的东西都是好的，高高挂在枝头上的东西都是不好的。（    ）</a:t>
            </a:r>
            <a:endParaRPr lang="en-US" altLang="zh-CN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）我们不需要外表美。     （    ）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539750" y="1276350"/>
            <a:ext cx="8135938" cy="2455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我们可以看出父亲把花生与桃子、石榴、苹果相比，是为了突出花生不炫耀自己、默默奉献的品格，但并不是说那三种水果只是外表好看而没有实际用处。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755650" y="268288"/>
            <a:ext cx="7632700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所以你们要像花生，它虽然不好看，可是很有用。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矩形 2"/>
          <p:cNvSpPr/>
          <p:nvPr/>
        </p:nvSpPr>
        <p:spPr>
          <a:xfrm>
            <a:off x="773113" y="1354138"/>
            <a:ext cx="5616575" cy="684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你们是怎么理解这句话的？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8676" name="矩形 3"/>
          <p:cNvSpPr/>
          <p:nvPr/>
        </p:nvSpPr>
        <p:spPr>
          <a:xfrm>
            <a:off x="779463" y="2003425"/>
            <a:ext cx="7850187" cy="2735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父亲谈花生的目的是为了讲做人的道理，他赞美花生的品格也是为了说明做人应该做怎样的人。父亲教育孩子们要学习花生的优秀品格，注重实际，不炫耀自己，做一个对国家、对社会、对别人有用的人。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755650" y="779463"/>
            <a:ext cx="7632700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那么，人要做有用的人，不要做只讲体面，而对别人没有好处的人。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矩形 2"/>
          <p:cNvSpPr/>
          <p:nvPr/>
        </p:nvSpPr>
        <p:spPr>
          <a:xfrm>
            <a:off x="755650" y="2147888"/>
            <a:ext cx="3455988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体面：外表好看。</a:t>
            </a:r>
            <a:endParaRPr lang="zh-CN" altLang="en-US" sz="3200">
              <a:solidFill>
                <a:srgbClr val="3366FF"/>
              </a:solidFill>
            </a:endParaRPr>
          </a:p>
        </p:txBody>
      </p:sp>
      <p:sp>
        <p:nvSpPr>
          <p:cNvPr id="29700" name="矩形 3"/>
          <p:cNvSpPr/>
          <p:nvPr/>
        </p:nvSpPr>
        <p:spPr>
          <a:xfrm>
            <a:off x="755650" y="2733675"/>
            <a:ext cx="71294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只讲体面：只讲究外表，做表面文章。</a:t>
            </a:r>
            <a:endParaRPr lang="zh-CN" altLang="en-US" sz="3200">
              <a:solidFill>
                <a:srgbClr val="3366FF"/>
              </a:solidFill>
            </a:endParaRPr>
          </a:p>
        </p:txBody>
      </p:sp>
      <p:sp>
        <p:nvSpPr>
          <p:cNvPr id="29701" name="矩形 4"/>
          <p:cNvSpPr/>
          <p:nvPr/>
        </p:nvSpPr>
        <p:spPr>
          <a:xfrm>
            <a:off x="755650" y="3363913"/>
            <a:ext cx="7632700" cy="1077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有用的人：对别人有帮助的人，默默奉献</a:t>
            </a:r>
            <a:endParaRPr lang="en-US" altLang="zh-CN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/>
            <a:r>
              <a:rPr lang="en-US" altLang="zh-CN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的人。</a:t>
            </a:r>
            <a:endParaRPr lang="zh-CN" altLang="en-US" sz="3200">
              <a:solidFill>
                <a:srgbClr val="3366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0" grpId="0"/>
      <p:bldP spid="2970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4"/>
          <p:cNvSpPr/>
          <p:nvPr/>
        </p:nvSpPr>
        <p:spPr>
          <a:xfrm>
            <a:off x="468313" y="1563688"/>
            <a:ext cx="3598862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同学们想想：你身边有没有这种默默奉献的人？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30723" name="Picture 2" descr="http://photos.tuchong.com/517257/f/2484864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762"/>
            <a:ext cx="9144000" cy="5153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4" name="文本框 380930"/>
          <p:cNvSpPr txBox="1">
            <a:spLocks noChangeArrowheads="1"/>
          </p:cNvSpPr>
          <p:nvPr/>
        </p:nvSpPr>
        <p:spPr bwMode="auto">
          <a:xfrm>
            <a:off x="3995738" y="2536825"/>
            <a:ext cx="48164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solidFill>
                  <a:srgbClr val="FFFF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solidFill>
                  <a:srgbClr val="FFFF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solidFill>
                  <a:srgbClr val="FFFF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solidFill>
                  <a:srgbClr val="FFFF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solidFill>
                  <a:srgbClr val="FFFF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4000" b="1" spc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起早贪黑的清洁工人</a:t>
            </a:r>
            <a:endParaRPr lang="zh-CN" altLang="en-US" sz="4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2"/>
          <p:cNvSpPr txBox="1"/>
          <p:nvPr/>
        </p:nvSpPr>
        <p:spPr>
          <a:xfrm>
            <a:off x="4475163" y="2925763"/>
            <a:ext cx="504825" cy="169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47" name="文本框 34"/>
          <p:cNvSpPr txBox="1"/>
          <p:nvPr/>
        </p:nvSpPr>
        <p:spPr>
          <a:xfrm rot="21300000">
            <a:off x="3433763" y="1228725"/>
            <a:ext cx="501650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48" name="文本框 36"/>
          <p:cNvSpPr txBox="1"/>
          <p:nvPr/>
        </p:nvSpPr>
        <p:spPr>
          <a:xfrm rot="16200000">
            <a:off x="5860256" y="1315244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49" name="文本框 37"/>
          <p:cNvSpPr txBox="1"/>
          <p:nvPr/>
        </p:nvSpPr>
        <p:spPr>
          <a:xfrm rot="17400000">
            <a:off x="5330032" y="1723231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0" name="文本框 45"/>
          <p:cNvSpPr txBox="1"/>
          <p:nvPr/>
        </p:nvSpPr>
        <p:spPr>
          <a:xfrm rot="16200000">
            <a:off x="6421438" y="1338263"/>
            <a:ext cx="504825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1" name="文本框 46"/>
          <p:cNvSpPr txBox="1"/>
          <p:nvPr/>
        </p:nvSpPr>
        <p:spPr>
          <a:xfrm rot="21120000">
            <a:off x="7067550" y="1570038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2" name="文本框 47"/>
          <p:cNvSpPr txBox="1"/>
          <p:nvPr/>
        </p:nvSpPr>
        <p:spPr>
          <a:xfrm rot="17400000">
            <a:off x="7654132" y="2497931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3" name="文本框 49"/>
          <p:cNvSpPr txBox="1"/>
          <p:nvPr/>
        </p:nvSpPr>
        <p:spPr>
          <a:xfrm rot="600000">
            <a:off x="5448300" y="1335088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4" name="文本框 50"/>
          <p:cNvSpPr txBox="1"/>
          <p:nvPr/>
        </p:nvSpPr>
        <p:spPr>
          <a:xfrm rot="1440000">
            <a:off x="7391400" y="1244600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5" name="文本框 51"/>
          <p:cNvSpPr txBox="1"/>
          <p:nvPr/>
        </p:nvSpPr>
        <p:spPr>
          <a:xfrm rot="16200000">
            <a:off x="5980113" y="2176463"/>
            <a:ext cx="504825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6" name="文本框 32"/>
          <p:cNvSpPr txBox="1"/>
          <p:nvPr/>
        </p:nvSpPr>
        <p:spPr>
          <a:xfrm>
            <a:off x="3262313" y="3560763"/>
            <a:ext cx="504825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7" name="文本框 34"/>
          <p:cNvSpPr txBox="1"/>
          <p:nvPr/>
        </p:nvSpPr>
        <p:spPr>
          <a:xfrm rot="4140000">
            <a:off x="4464051" y="3498850"/>
            <a:ext cx="501650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8" name="文本框 36"/>
          <p:cNvSpPr txBox="1"/>
          <p:nvPr/>
        </p:nvSpPr>
        <p:spPr>
          <a:xfrm rot="20220000">
            <a:off x="3900488" y="1301750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9" name="文本框 37"/>
          <p:cNvSpPr txBox="1"/>
          <p:nvPr/>
        </p:nvSpPr>
        <p:spPr>
          <a:xfrm rot="21420000">
            <a:off x="4130675" y="2054225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0" name="文本框 45"/>
          <p:cNvSpPr txBox="1"/>
          <p:nvPr/>
        </p:nvSpPr>
        <p:spPr>
          <a:xfrm rot="20220000">
            <a:off x="4460875" y="1323975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1" name="文本框 46"/>
          <p:cNvSpPr txBox="1"/>
          <p:nvPr/>
        </p:nvSpPr>
        <p:spPr>
          <a:xfrm rot="20220000">
            <a:off x="4830763" y="1538288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2" name="文本框 47"/>
          <p:cNvSpPr txBox="1"/>
          <p:nvPr/>
        </p:nvSpPr>
        <p:spPr>
          <a:xfrm rot="21420000">
            <a:off x="5064125" y="2235200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3" name="文本框 49"/>
          <p:cNvSpPr txBox="1"/>
          <p:nvPr/>
        </p:nvSpPr>
        <p:spPr>
          <a:xfrm rot="16200000">
            <a:off x="6310313" y="2109788"/>
            <a:ext cx="504825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4" name="文本框 50"/>
          <p:cNvSpPr txBox="1"/>
          <p:nvPr/>
        </p:nvSpPr>
        <p:spPr>
          <a:xfrm rot="21420000">
            <a:off x="5589588" y="2590800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5" name="文本框 51"/>
          <p:cNvSpPr txBox="1"/>
          <p:nvPr/>
        </p:nvSpPr>
        <p:spPr>
          <a:xfrm rot="16200000">
            <a:off x="5844381" y="3432969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6" name="文本框 32"/>
          <p:cNvSpPr txBox="1"/>
          <p:nvPr/>
        </p:nvSpPr>
        <p:spPr>
          <a:xfrm rot="1200000">
            <a:off x="1500188" y="2892425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7" name="文本框 34"/>
          <p:cNvSpPr txBox="1"/>
          <p:nvPr/>
        </p:nvSpPr>
        <p:spPr>
          <a:xfrm rot="4140000">
            <a:off x="2143126" y="3455987"/>
            <a:ext cx="501650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8" name="文本框 36"/>
          <p:cNvSpPr txBox="1"/>
          <p:nvPr/>
        </p:nvSpPr>
        <p:spPr>
          <a:xfrm rot="20220000">
            <a:off x="1604963" y="3228975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9" name="文本框 37"/>
          <p:cNvSpPr txBox="1"/>
          <p:nvPr/>
        </p:nvSpPr>
        <p:spPr>
          <a:xfrm rot="1020000">
            <a:off x="2486025" y="2754313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70" name="文本框 45"/>
          <p:cNvSpPr txBox="1"/>
          <p:nvPr/>
        </p:nvSpPr>
        <p:spPr>
          <a:xfrm rot="20220000">
            <a:off x="3162300" y="3146425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71" name="文本框 46"/>
          <p:cNvSpPr txBox="1"/>
          <p:nvPr/>
        </p:nvSpPr>
        <p:spPr>
          <a:xfrm rot="21420000">
            <a:off x="787400" y="1530350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72" name="文本框 47"/>
          <p:cNvSpPr txBox="1"/>
          <p:nvPr/>
        </p:nvSpPr>
        <p:spPr>
          <a:xfrm rot="1020000">
            <a:off x="828675" y="3400425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73" name="文本框 49"/>
          <p:cNvSpPr txBox="1"/>
          <p:nvPr/>
        </p:nvSpPr>
        <p:spPr>
          <a:xfrm rot="21420000">
            <a:off x="3009900" y="3836988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74" name="文本框 50"/>
          <p:cNvSpPr txBox="1"/>
          <p:nvPr/>
        </p:nvSpPr>
        <p:spPr>
          <a:xfrm rot="21420000">
            <a:off x="4157663" y="3170238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75" name="文本框 51"/>
          <p:cNvSpPr txBox="1"/>
          <p:nvPr/>
        </p:nvSpPr>
        <p:spPr>
          <a:xfrm rot="21420000">
            <a:off x="4324350" y="3929063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76" name="文本框 32"/>
          <p:cNvSpPr txBox="1"/>
          <p:nvPr/>
        </p:nvSpPr>
        <p:spPr>
          <a:xfrm rot="16500000">
            <a:off x="321470" y="2040731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77" name="文本框 34"/>
          <p:cNvSpPr txBox="1"/>
          <p:nvPr/>
        </p:nvSpPr>
        <p:spPr>
          <a:xfrm rot="4140000">
            <a:off x="1339851" y="2159000"/>
            <a:ext cx="501650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78" name="文本框 36"/>
          <p:cNvSpPr txBox="1"/>
          <p:nvPr/>
        </p:nvSpPr>
        <p:spPr>
          <a:xfrm rot="21420000">
            <a:off x="1243013" y="1277938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79" name="文本框 37"/>
          <p:cNvSpPr txBox="1"/>
          <p:nvPr/>
        </p:nvSpPr>
        <p:spPr>
          <a:xfrm rot="1020000">
            <a:off x="1338263" y="1684338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0" name="文本框 45"/>
          <p:cNvSpPr txBox="1"/>
          <p:nvPr/>
        </p:nvSpPr>
        <p:spPr>
          <a:xfrm rot="20220000">
            <a:off x="2117725" y="1146175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1" name="文本框 46"/>
          <p:cNvSpPr txBox="1"/>
          <p:nvPr/>
        </p:nvSpPr>
        <p:spPr>
          <a:xfrm rot="20220000">
            <a:off x="2687638" y="1316038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2" name="文本框 47"/>
          <p:cNvSpPr txBox="1"/>
          <p:nvPr/>
        </p:nvSpPr>
        <p:spPr>
          <a:xfrm rot="21420000">
            <a:off x="2416175" y="1879600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3" name="文本框 49"/>
          <p:cNvSpPr txBox="1"/>
          <p:nvPr/>
        </p:nvSpPr>
        <p:spPr>
          <a:xfrm rot="20220000">
            <a:off x="3276600" y="1538288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4" name="文本框 50"/>
          <p:cNvSpPr txBox="1"/>
          <p:nvPr/>
        </p:nvSpPr>
        <p:spPr>
          <a:xfrm rot="20220000">
            <a:off x="2849563" y="2119313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5" name="文本框 51"/>
          <p:cNvSpPr txBox="1"/>
          <p:nvPr/>
        </p:nvSpPr>
        <p:spPr>
          <a:xfrm rot="20220000">
            <a:off x="3484563" y="2255838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6" name="文本框 32"/>
          <p:cNvSpPr txBox="1"/>
          <p:nvPr/>
        </p:nvSpPr>
        <p:spPr>
          <a:xfrm rot="1200000">
            <a:off x="5114925" y="3538538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7" name="文本框 34"/>
          <p:cNvSpPr txBox="1"/>
          <p:nvPr/>
        </p:nvSpPr>
        <p:spPr>
          <a:xfrm rot="20520000">
            <a:off x="6313488" y="3894138"/>
            <a:ext cx="501650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8" name="文本框 36"/>
          <p:cNvSpPr txBox="1"/>
          <p:nvPr/>
        </p:nvSpPr>
        <p:spPr>
          <a:xfrm rot="360000">
            <a:off x="5773738" y="2859088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9" name="文本框 37"/>
          <p:cNvSpPr txBox="1"/>
          <p:nvPr/>
        </p:nvSpPr>
        <p:spPr>
          <a:xfrm rot="780000">
            <a:off x="5284788" y="3973513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90" name="文本框 45"/>
          <p:cNvSpPr txBox="1"/>
          <p:nvPr/>
        </p:nvSpPr>
        <p:spPr>
          <a:xfrm rot="17040000">
            <a:off x="6777831" y="2499519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91" name="文本框 46"/>
          <p:cNvSpPr txBox="1"/>
          <p:nvPr/>
        </p:nvSpPr>
        <p:spPr>
          <a:xfrm rot="2700000">
            <a:off x="7567613" y="3062288"/>
            <a:ext cx="504825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92" name="文本框 47"/>
          <p:cNvSpPr txBox="1"/>
          <p:nvPr/>
        </p:nvSpPr>
        <p:spPr>
          <a:xfrm rot="18120000">
            <a:off x="6742907" y="3402806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93" name="文本框 49"/>
          <p:cNvSpPr txBox="1"/>
          <p:nvPr/>
        </p:nvSpPr>
        <p:spPr>
          <a:xfrm rot="18360000">
            <a:off x="1962945" y="2323306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94" name="文本框 50"/>
          <p:cNvSpPr txBox="1"/>
          <p:nvPr/>
        </p:nvSpPr>
        <p:spPr>
          <a:xfrm rot="17940000">
            <a:off x="7238207" y="3590131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95" name="文本框 51"/>
          <p:cNvSpPr txBox="1"/>
          <p:nvPr/>
        </p:nvSpPr>
        <p:spPr>
          <a:xfrm rot="1500000">
            <a:off x="7754938" y="2174875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96" name="文本框 32"/>
          <p:cNvSpPr txBox="1"/>
          <p:nvPr/>
        </p:nvSpPr>
        <p:spPr>
          <a:xfrm rot="4140000">
            <a:off x="4287838" y="2506663"/>
            <a:ext cx="504825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97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98" name="文本框 36"/>
          <p:cNvSpPr txBox="1"/>
          <p:nvPr/>
        </p:nvSpPr>
        <p:spPr>
          <a:xfrm rot="20400000">
            <a:off x="5773738" y="1751013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99" name="文本框 37"/>
          <p:cNvSpPr txBox="1"/>
          <p:nvPr/>
        </p:nvSpPr>
        <p:spPr>
          <a:xfrm>
            <a:off x="5649913" y="2273300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0" name="文本框 45"/>
          <p:cNvSpPr txBox="1"/>
          <p:nvPr/>
        </p:nvSpPr>
        <p:spPr>
          <a:xfrm rot="20400000">
            <a:off x="6334125" y="1773238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1" name="文本框 46"/>
          <p:cNvSpPr txBox="1"/>
          <p:nvPr/>
        </p:nvSpPr>
        <p:spPr>
          <a:xfrm rot="20400000">
            <a:off x="6704013" y="1987550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2" name="文本框 47"/>
          <p:cNvSpPr txBox="1"/>
          <p:nvPr/>
        </p:nvSpPr>
        <p:spPr>
          <a:xfrm>
            <a:off x="7185025" y="2457450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3" name="文本框 49"/>
          <p:cNvSpPr txBox="1"/>
          <p:nvPr/>
        </p:nvSpPr>
        <p:spPr>
          <a:xfrm rot="20400000">
            <a:off x="7038975" y="2159000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4" name="文本框 50"/>
          <p:cNvSpPr txBox="1"/>
          <p:nvPr/>
        </p:nvSpPr>
        <p:spPr>
          <a:xfrm rot="20400000">
            <a:off x="7488238" y="1933575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5" name="文本框 51"/>
          <p:cNvSpPr txBox="1"/>
          <p:nvPr/>
        </p:nvSpPr>
        <p:spPr>
          <a:xfrm rot="20400000">
            <a:off x="7289800" y="2794000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6" name="文本框 32"/>
          <p:cNvSpPr txBox="1"/>
          <p:nvPr/>
        </p:nvSpPr>
        <p:spPr>
          <a:xfrm rot="4140000">
            <a:off x="2764632" y="3339306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7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8" name="文本框 36"/>
          <p:cNvSpPr txBox="1"/>
          <p:nvPr/>
        </p:nvSpPr>
        <p:spPr>
          <a:xfrm rot="2760000">
            <a:off x="3812381" y="1734344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9" name="文本框 37"/>
          <p:cNvSpPr txBox="1"/>
          <p:nvPr/>
        </p:nvSpPr>
        <p:spPr>
          <a:xfrm rot="3960000">
            <a:off x="3812381" y="2277269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0" name="文本框 45"/>
          <p:cNvSpPr txBox="1"/>
          <p:nvPr/>
        </p:nvSpPr>
        <p:spPr>
          <a:xfrm rot="2760000">
            <a:off x="4373563" y="1757363"/>
            <a:ext cx="504825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1" name="文本框 46"/>
          <p:cNvSpPr txBox="1"/>
          <p:nvPr/>
        </p:nvSpPr>
        <p:spPr>
          <a:xfrm rot="2760000">
            <a:off x="4742657" y="1970881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2" name="文本框 47"/>
          <p:cNvSpPr txBox="1"/>
          <p:nvPr/>
        </p:nvSpPr>
        <p:spPr>
          <a:xfrm rot="3960000">
            <a:off x="4742657" y="2513806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3" name="文本框 49"/>
          <p:cNvSpPr txBox="1"/>
          <p:nvPr/>
        </p:nvSpPr>
        <p:spPr>
          <a:xfrm rot="20400000">
            <a:off x="6224588" y="2544763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4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5" name="文本框 51"/>
          <p:cNvSpPr txBox="1"/>
          <p:nvPr/>
        </p:nvSpPr>
        <p:spPr>
          <a:xfrm rot="20400000">
            <a:off x="5599113" y="3219450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6" name="文本框 32"/>
          <p:cNvSpPr txBox="1"/>
          <p:nvPr/>
        </p:nvSpPr>
        <p:spPr>
          <a:xfrm rot="5400000">
            <a:off x="1140620" y="3228181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7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8" name="文本框 36"/>
          <p:cNvSpPr txBox="1"/>
          <p:nvPr/>
        </p:nvSpPr>
        <p:spPr>
          <a:xfrm rot="2760000">
            <a:off x="1862138" y="2732088"/>
            <a:ext cx="504825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9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0" name="文本框 45"/>
          <p:cNvSpPr txBox="1"/>
          <p:nvPr/>
        </p:nvSpPr>
        <p:spPr>
          <a:xfrm rot="2760000">
            <a:off x="2809082" y="2745581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1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2" name="文本框 47"/>
          <p:cNvSpPr txBox="1"/>
          <p:nvPr/>
        </p:nvSpPr>
        <p:spPr>
          <a:xfrm rot="5220000">
            <a:off x="700881" y="2896394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3" name="文本框 49"/>
          <p:cNvSpPr txBox="1"/>
          <p:nvPr/>
        </p:nvSpPr>
        <p:spPr>
          <a:xfrm rot="4020000">
            <a:off x="2463007" y="3739356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4" name="文本框 50"/>
          <p:cNvSpPr txBox="1"/>
          <p:nvPr/>
        </p:nvSpPr>
        <p:spPr>
          <a:xfrm rot="4020000">
            <a:off x="3701256" y="3366294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5" name="文本框 51"/>
          <p:cNvSpPr txBox="1"/>
          <p:nvPr/>
        </p:nvSpPr>
        <p:spPr>
          <a:xfrm rot="4020000">
            <a:off x="4071145" y="3580606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6" name="文本框 32"/>
          <p:cNvSpPr txBox="1"/>
          <p:nvPr/>
        </p:nvSpPr>
        <p:spPr>
          <a:xfrm rot="20700000">
            <a:off x="514350" y="2514600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7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8" name="文本框 36"/>
          <p:cNvSpPr txBox="1"/>
          <p:nvPr/>
        </p:nvSpPr>
        <p:spPr>
          <a:xfrm rot="4020000">
            <a:off x="1669257" y="1510506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9" name="文本框 37"/>
          <p:cNvSpPr txBox="1"/>
          <p:nvPr/>
        </p:nvSpPr>
        <p:spPr>
          <a:xfrm rot="5220000">
            <a:off x="1669257" y="2053431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0" name="文本框 45"/>
          <p:cNvSpPr txBox="1"/>
          <p:nvPr/>
        </p:nvSpPr>
        <p:spPr>
          <a:xfrm rot="2760000">
            <a:off x="2229645" y="1532731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1" name="文本框 46"/>
          <p:cNvSpPr txBox="1"/>
          <p:nvPr/>
        </p:nvSpPr>
        <p:spPr>
          <a:xfrm rot="2760000">
            <a:off x="2599531" y="1747044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2" name="文本框 47"/>
          <p:cNvSpPr txBox="1"/>
          <p:nvPr/>
        </p:nvSpPr>
        <p:spPr>
          <a:xfrm rot="3960000">
            <a:off x="2328863" y="2312988"/>
            <a:ext cx="504825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3" name="文本框 49"/>
          <p:cNvSpPr txBox="1"/>
          <p:nvPr/>
        </p:nvSpPr>
        <p:spPr>
          <a:xfrm rot="2760000">
            <a:off x="3186907" y="1970881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4" name="文本框 50"/>
          <p:cNvSpPr txBox="1"/>
          <p:nvPr/>
        </p:nvSpPr>
        <p:spPr>
          <a:xfrm rot="2760000">
            <a:off x="3074195" y="2405856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5" name="文本框 51"/>
          <p:cNvSpPr txBox="1"/>
          <p:nvPr/>
        </p:nvSpPr>
        <p:spPr>
          <a:xfrm rot="2760000">
            <a:off x="3444081" y="2620169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6" name="文本框 32"/>
          <p:cNvSpPr txBox="1"/>
          <p:nvPr/>
        </p:nvSpPr>
        <p:spPr>
          <a:xfrm rot="5400000">
            <a:off x="4750595" y="3682206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7" name="文本框 34"/>
          <p:cNvSpPr txBox="1"/>
          <p:nvPr/>
        </p:nvSpPr>
        <p:spPr>
          <a:xfrm rot="3120000">
            <a:off x="5819776" y="4006850"/>
            <a:ext cx="501650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8" name="文本框 36"/>
          <p:cNvSpPr txBox="1"/>
          <p:nvPr/>
        </p:nvSpPr>
        <p:spPr>
          <a:xfrm rot="20400000">
            <a:off x="6237288" y="2925763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9" name="文本框 37"/>
          <p:cNvSpPr txBox="1"/>
          <p:nvPr/>
        </p:nvSpPr>
        <p:spPr>
          <a:xfrm>
            <a:off x="6237288" y="3468688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40" name="文本框 45"/>
          <p:cNvSpPr txBox="1"/>
          <p:nvPr/>
        </p:nvSpPr>
        <p:spPr>
          <a:xfrm rot="20400000">
            <a:off x="6797675" y="2947988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41" name="文本框 46"/>
          <p:cNvSpPr txBox="1"/>
          <p:nvPr/>
        </p:nvSpPr>
        <p:spPr>
          <a:xfrm rot="20400000">
            <a:off x="7167563" y="3162300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42" name="文本框 47"/>
          <p:cNvSpPr txBox="1"/>
          <p:nvPr/>
        </p:nvSpPr>
        <p:spPr>
          <a:xfrm>
            <a:off x="6854825" y="3730625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43" name="文本框 49"/>
          <p:cNvSpPr txBox="1"/>
          <p:nvPr/>
        </p:nvSpPr>
        <p:spPr>
          <a:xfrm rot="20400000">
            <a:off x="7688263" y="3452813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44" name="文本框 50"/>
          <p:cNvSpPr txBox="1"/>
          <p:nvPr/>
        </p:nvSpPr>
        <p:spPr>
          <a:xfrm rot="20400000">
            <a:off x="7642225" y="3821113"/>
            <a:ext cx="506413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45" name="文本框 51"/>
          <p:cNvSpPr txBox="1"/>
          <p:nvPr/>
        </p:nvSpPr>
        <p:spPr>
          <a:xfrm rot="20400000">
            <a:off x="6780213" y="1146175"/>
            <a:ext cx="506412" cy="16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31846" name="图片 381953" descr="送报人"/>
          <p:cNvPicPr>
            <a:picLocks noChangeAspect="1"/>
          </p:cNvPicPr>
          <p:nvPr/>
        </p:nvPicPr>
        <p:blipFill>
          <a:blip r:embed="rId1"/>
          <a:srcRect t="17501" b="714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847" name="文本框 381954"/>
          <p:cNvSpPr txBox="1"/>
          <p:nvPr/>
        </p:nvSpPr>
        <p:spPr>
          <a:xfrm>
            <a:off x="4572000" y="3514725"/>
            <a:ext cx="3786188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风雨中的送报人</a:t>
            </a:r>
            <a:endParaRPr lang="zh-CN" altLang="en-US" sz="40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2"/>
          <p:cNvSpPr/>
          <p:nvPr/>
        </p:nvSpPr>
        <p:spPr>
          <a:xfrm>
            <a:off x="684213" y="700088"/>
            <a:ext cx="7632700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花生做的食品都吃完了，父亲的话却深深地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印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在我的心上。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1" name="Text Box 6"/>
          <p:cNvSpPr txBox="1">
            <a:spLocks noChangeArrowheads="1"/>
          </p:cNvSpPr>
          <p:nvPr/>
        </p:nvSpPr>
        <p:spPr bwMode="auto">
          <a:xfrm>
            <a:off x="684213" y="2816225"/>
            <a:ext cx="7704137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solidFill>
                  <a:srgbClr val="FFFF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solidFill>
                  <a:srgbClr val="FFFF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solidFill>
                  <a:srgbClr val="FFFF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solidFill>
                  <a:srgbClr val="FFFF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solidFill>
                  <a:srgbClr val="FFFF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lang="zh-CN" altLang="en-US" sz="36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en-US" altLang="zh-CN" sz="3200" b="1" spc="0">
                <a:solidFill>
                  <a:srgbClr val="3366FF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spc="0">
                <a:solidFill>
                  <a:srgbClr val="3366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spc="0">
                <a:solidFill>
                  <a:srgbClr val="3366FF"/>
                </a:solidFill>
                <a:latin typeface="宋体" panose="02010600030101010101" pitchFamily="2" charset="-122"/>
              </a:rPr>
              <a:t>印</a:t>
            </a:r>
            <a:r>
              <a:rPr lang="zh-CN" altLang="en-US" sz="3200" b="1">
                <a:solidFill>
                  <a:srgbClr val="3366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3366FF"/>
                </a:solidFill>
                <a:latin typeface="宋体" panose="02010600030101010101" pitchFamily="2" charset="-122"/>
              </a:rPr>
              <a:t>：一般是永久的，用</a:t>
            </a:r>
            <a:r>
              <a:rPr lang="zh-CN" altLang="en-US" sz="3200" b="1">
                <a:solidFill>
                  <a:srgbClr val="3366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3366FF"/>
                </a:solidFill>
                <a:latin typeface="宋体" panose="02010600030101010101" pitchFamily="2" charset="-122"/>
              </a:rPr>
              <a:t>记</a:t>
            </a:r>
            <a:r>
              <a:rPr lang="zh-CN" altLang="en-US" sz="3200" b="1">
                <a:solidFill>
                  <a:srgbClr val="3366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3366FF"/>
                </a:solidFill>
                <a:latin typeface="宋体" panose="02010600030101010101" pitchFamily="2" charset="-122"/>
              </a:rPr>
              <a:t>的话，每个人都有可能将这些东西忘掉的。</a:t>
            </a:r>
            <a:endParaRPr lang="zh-CN" altLang="en-US" sz="3200" b="1">
              <a:solidFill>
                <a:srgbClr val="3366FF"/>
              </a:solidFill>
              <a:latin typeface="宋体" panose="02010600030101010101" pitchFamily="2" charset="-122"/>
            </a:endParaRPr>
          </a:p>
        </p:txBody>
      </p:sp>
      <p:sp>
        <p:nvSpPr>
          <p:cNvPr id="32772" name="矩形 4"/>
          <p:cNvSpPr/>
          <p:nvPr/>
        </p:nvSpPr>
        <p:spPr>
          <a:xfrm>
            <a:off x="684213" y="2038350"/>
            <a:ext cx="604837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换成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记在我的心上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怎么样？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3277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2"/>
          <p:cNvSpPr txBox="1"/>
          <p:nvPr/>
        </p:nvSpPr>
        <p:spPr>
          <a:xfrm>
            <a:off x="3911600" y="88900"/>
            <a:ext cx="1927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总结全文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5" name="Text Box 6"/>
          <p:cNvSpPr txBox="1"/>
          <p:nvPr/>
        </p:nvSpPr>
        <p:spPr>
          <a:xfrm>
            <a:off x="560388" y="915988"/>
            <a:ext cx="8208962" cy="3817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35" tIns="45718" rIns="91435" bIns="4571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在这个收获节上可以说是收获颇丰，不仅品尝到了花生的香甜，体会到了劳动的快乐，还在父亲的引导下受到了深刻的教育，懂得了做人的道理。这就是谈话的艺术，这就是生活的教育。同学们，生活是最好的老师，让我们记住：生活中的一草一木、一点一滴都会给我们许多启示！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2"/>
          <p:cNvSpPr txBox="1"/>
          <p:nvPr/>
        </p:nvSpPr>
        <p:spPr>
          <a:xfrm>
            <a:off x="3911600" y="88900"/>
            <a:ext cx="1927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小练笔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19" name="矩形 2"/>
          <p:cNvSpPr/>
          <p:nvPr/>
        </p:nvSpPr>
        <p:spPr>
          <a:xfrm>
            <a:off x="368300" y="908050"/>
            <a:ext cx="8281988" cy="3643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学了这篇课文，你有哪些收获？你想对落花生说些什么呢？是想再一次地赞美它，还是要给它一些另外的建议？请以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落花生，我想对你说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开头，写一段话，表达你的想法。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学完了课文，或许你想到了生活中的一些事物，如傲霜的梅花、勤劳的蜜蜂等，也联想到了一些人，他们也具有这些优秀的品质，试着写一段话。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2"/>
          <p:cNvSpPr txBox="1"/>
          <p:nvPr/>
        </p:nvSpPr>
        <p:spPr>
          <a:xfrm>
            <a:off x="3913188" y="79375"/>
            <a:ext cx="1927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5843" name="组合 3"/>
          <p:cNvGrpSpPr/>
          <p:nvPr/>
        </p:nvGrpSpPr>
        <p:grpSpPr>
          <a:xfrm>
            <a:off x="439738" y="1358900"/>
            <a:ext cx="1616075" cy="2085975"/>
            <a:chOff x="1894687" y="2418420"/>
            <a:chExt cx="1615521" cy="2525460"/>
          </a:xfrm>
        </p:grpSpPr>
        <p:pic>
          <p:nvPicPr>
            <p:cNvPr id="35861" name="Picture 5" descr="20-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94687" y="3164221"/>
              <a:ext cx="1574728" cy="177965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5862" name="TextBox 1"/>
            <p:cNvSpPr txBox="1"/>
            <p:nvPr/>
          </p:nvSpPr>
          <p:spPr>
            <a:xfrm>
              <a:off x="1936047" y="2418420"/>
              <a:ext cx="1574161" cy="78250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600" b="1">
                  <a:latin typeface="Arial" panose="020B0604020202020204" pitchFamily="34" charset="0"/>
                </a:rPr>
                <a:t>落花生</a:t>
              </a:r>
              <a:endParaRPr lang="zh-CN" altLang="en-US" sz="3600" b="1">
                <a:latin typeface="Arial" panose="020B0604020202020204" pitchFamily="34" charset="0"/>
              </a:endParaRPr>
            </a:p>
          </p:txBody>
        </p:sp>
      </p:grpSp>
      <p:sp>
        <p:nvSpPr>
          <p:cNvPr id="35844" name="左大括号 32"/>
          <p:cNvSpPr/>
          <p:nvPr/>
        </p:nvSpPr>
        <p:spPr>
          <a:xfrm>
            <a:off x="2051050" y="915988"/>
            <a:ext cx="296863" cy="3609975"/>
          </a:xfrm>
          <a:prstGeom prst="leftBrace">
            <a:avLst>
              <a:gd name="adj1" fmla="val 56186"/>
              <a:gd name="adj2" fmla="val 50000"/>
            </a:avLst>
          </a:prstGeom>
          <a:noFill/>
          <a:ln w="31750">
            <a:solidFill>
              <a:srgbClr val="894125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35845" name="TextBox 6"/>
          <p:cNvSpPr txBox="1"/>
          <p:nvPr/>
        </p:nvSpPr>
        <p:spPr>
          <a:xfrm>
            <a:off x="2206625" y="804863"/>
            <a:ext cx="1668463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种花生、收花生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6" name="TextBox 10"/>
          <p:cNvSpPr txBox="1"/>
          <p:nvPr/>
        </p:nvSpPr>
        <p:spPr>
          <a:xfrm>
            <a:off x="2206625" y="2049463"/>
            <a:ext cx="16684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吃花生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7" name="TextBox 11"/>
          <p:cNvSpPr txBox="1"/>
          <p:nvPr/>
        </p:nvSpPr>
        <p:spPr>
          <a:xfrm>
            <a:off x="2249488" y="3168650"/>
            <a:ext cx="16684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议花生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8" name="左大括号 36"/>
          <p:cNvSpPr/>
          <p:nvPr/>
        </p:nvSpPr>
        <p:spPr>
          <a:xfrm>
            <a:off x="3606800" y="2835275"/>
            <a:ext cx="260350" cy="1333500"/>
          </a:xfrm>
          <a:prstGeom prst="leftBrace">
            <a:avLst>
              <a:gd name="adj1" fmla="val 64214"/>
              <a:gd name="adj2" fmla="val 50000"/>
            </a:avLst>
          </a:prstGeom>
          <a:noFill/>
          <a:ln w="31750">
            <a:solidFill>
              <a:srgbClr val="894125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49" name="组合 37"/>
          <p:cNvGrpSpPr/>
          <p:nvPr/>
        </p:nvGrpSpPr>
        <p:grpSpPr>
          <a:xfrm>
            <a:off x="3603625" y="1058863"/>
            <a:ext cx="3716338" cy="523875"/>
            <a:chOff x="3738881" y="1339845"/>
            <a:chExt cx="3716410" cy="522566"/>
          </a:xfrm>
        </p:grpSpPr>
        <p:sp>
          <p:nvSpPr>
            <p:cNvPr id="35859" name="右箭头 38"/>
            <p:cNvSpPr/>
            <p:nvPr/>
          </p:nvSpPr>
          <p:spPr>
            <a:xfrm>
              <a:off x="3738881" y="1455442"/>
              <a:ext cx="642950" cy="291370"/>
            </a:xfrm>
            <a:prstGeom prst="rightArrow">
              <a:avLst>
                <a:gd name="adj1" fmla="val 50000"/>
                <a:gd name="adj2" fmla="val 49997"/>
              </a:avLst>
            </a:prstGeom>
            <a:solidFill>
              <a:srgbClr val="E7595C"/>
            </a:solidFill>
            <a:ln w="12700">
              <a:solidFill>
                <a:srgbClr val="C00000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860" name="TextBox 13"/>
            <p:cNvSpPr txBox="1"/>
            <p:nvPr/>
          </p:nvSpPr>
          <p:spPr>
            <a:xfrm>
              <a:off x="4382345" y="1339845"/>
              <a:ext cx="3072946" cy="52256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2800" b="1">
                  <a:solidFill>
                    <a:srgbClr val="3366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买 翻 播 浇 收获</a:t>
              </a:r>
              <a:endParaRPr lang="zh-CN" altLang="en-US" sz="28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850" name="组合 40"/>
          <p:cNvGrpSpPr/>
          <p:nvPr/>
        </p:nvGrpSpPr>
        <p:grpSpPr>
          <a:xfrm>
            <a:off x="3584575" y="2024063"/>
            <a:ext cx="3352800" cy="523875"/>
            <a:chOff x="3738880" y="1310663"/>
            <a:chExt cx="3352863" cy="523220"/>
          </a:xfrm>
        </p:grpSpPr>
        <p:sp>
          <p:nvSpPr>
            <p:cNvPr id="35857" name="右箭头 41"/>
            <p:cNvSpPr/>
            <p:nvPr/>
          </p:nvSpPr>
          <p:spPr>
            <a:xfrm>
              <a:off x="3738880" y="1454944"/>
              <a:ext cx="642950" cy="293321"/>
            </a:xfrm>
            <a:prstGeom prst="rightArrow">
              <a:avLst>
                <a:gd name="adj1" fmla="val 50000"/>
                <a:gd name="adj2" fmla="val 49999"/>
              </a:avLst>
            </a:prstGeom>
            <a:solidFill>
              <a:srgbClr val="E7595C"/>
            </a:solidFill>
            <a:ln w="12700">
              <a:solidFill>
                <a:srgbClr val="C00000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858" name="TextBox 20"/>
            <p:cNvSpPr txBox="1"/>
            <p:nvPr/>
          </p:nvSpPr>
          <p:spPr>
            <a:xfrm>
              <a:off x="4382347" y="1310663"/>
              <a:ext cx="2709396" cy="5232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2800" b="1">
                  <a:solidFill>
                    <a:srgbClr val="3366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做成好几样食品</a:t>
              </a:r>
              <a:endParaRPr lang="zh-CN" altLang="en-US" sz="28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851" name="TextBox 15"/>
          <p:cNvSpPr txBox="1"/>
          <p:nvPr/>
        </p:nvSpPr>
        <p:spPr>
          <a:xfrm>
            <a:off x="3776663" y="2628900"/>
            <a:ext cx="3536950" cy="1693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6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好处：味美 榨油 便宜</a:t>
            </a:r>
            <a:endParaRPr lang="en-US" altLang="zh-CN" sz="26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/>
            <a:endParaRPr lang="en-US" altLang="zh-CN" sz="26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/>
            <a:endParaRPr lang="en-US" altLang="zh-CN" sz="26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/>
            <a:r>
              <a:rPr lang="zh-CN" altLang="en-US" sz="26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特点：埋在地里</a:t>
            </a:r>
            <a:endParaRPr lang="en-US" altLang="zh-CN" sz="26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2" name="左大括号 44"/>
          <p:cNvSpPr/>
          <p:nvPr/>
        </p:nvSpPr>
        <p:spPr>
          <a:xfrm flipH="1">
            <a:off x="7635875" y="915988"/>
            <a:ext cx="320675" cy="3609975"/>
          </a:xfrm>
          <a:prstGeom prst="leftBrace">
            <a:avLst>
              <a:gd name="adj1" fmla="val 35440"/>
              <a:gd name="adj2" fmla="val 50000"/>
            </a:avLst>
          </a:prstGeom>
          <a:noFill/>
          <a:ln w="31750">
            <a:solidFill>
              <a:srgbClr val="894125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/>
          </a:p>
        </p:txBody>
      </p:sp>
      <p:sp>
        <p:nvSpPr>
          <p:cNvPr id="35853" name="TextBox 16"/>
          <p:cNvSpPr txBox="1">
            <a:spLocks noChangeArrowheads="1"/>
          </p:cNvSpPr>
          <p:nvPr/>
        </p:nvSpPr>
        <p:spPr bwMode="auto">
          <a:xfrm>
            <a:off x="8066088" y="836613"/>
            <a:ext cx="677862" cy="37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3200" b="1" spc="-300">
                <a:latin typeface="Arial" panose="020B0604020202020204" pitchFamily="34" charset="0"/>
              </a:rPr>
              <a:t>做像花生一样有用的人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35854" name="左大括号 46"/>
          <p:cNvSpPr/>
          <p:nvPr/>
        </p:nvSpPr>
        <p:spPr>
          <a:xfrm>
            <a:off x="6326188" y="3567113"/>
            <a:ext cx="180975" cy="958850"/>
          </a:xfrm>
          <a:prstGeom prst="leftBrace">
            <a:avLst>
              <a:gd name="adj1" fmla="val 64217"/>
              <a:gd name="adj2" fmla="val 50000"/>
            </a:avLst>
          </a:prstGeom>
          <a:noFill/>
          <a:ln w="31750">
            <a:solidFill>
              <a:srgbClr val="894125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5" name="TextBox 6"/>
          <p:cNvSpPr txBox="1"/>
          <p:nvPr/>
        </p:nvSpPr>
        <p:spPr>
          <a:xfrm>
            <a:off x="6450013" y="3386138"/>
            <a:ext cx="143510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不好看</a:t>
            </a:r>
            <a:endParaRPr lang="zh-CN" altLang="en-US" sz="28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6" name="TextBox 6"/>
          <p:cNvSpPr txBox="1"/>
          <p:nvPr/>
        </p:nvSpPr>
        <p:spPr>
          <a:xfrm>
            <a:off x="6438900" y="4070350"/>
            <a:ext cx="14366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很有用</a:t>
            </a:r>
            <a:endParaRPr lang="zh-CN" altLang="en-US" sz="28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6" grpId="0"/>
      <p:bldP spid="35847" grpId="0"/>
      <p:bldP spid="35848" grpId="0" animBg="1"/>
      <p:bldP spid="35851" grpId="0"/>
      <p:bldP spid="35852" grpId="0" animBg="1"/>
      <p:bldP spid="35853" grpId="0"/>
      <p:bldP spid="35854" grpId="0" animBg="1"/>
      <p:bldP spid="35855" grpId="0"/>
      <p:bldP spid="358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1"/>
          <p:cNvSpPr txBox="1"/>
          <p:nvPr/>
        </p:nvSpPr>
        <p:spPr>
          <a:xfrm>
            <a:off x="1042988" y="915988"/>
            <a:ext cx="160020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花 生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9" name="Picture 7" descr="C:\Users\Administrator\Desktop\图片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675" y="123825"/>
            <a:ext cx="4762500" cy="4810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椭圆 3"/>
          <p:cNvSpPr/>
          <p:nvPr/>
        </p:nvSpPr>
        <p:spPr>
          <a:xfrm>
            <a:off x="755650" y="1979613"/>
            <a:ext cx="720725" cy="720725"/>
          </a:xfrm>
          <a:prstGeom prst="ellipse">
            <a:avLst/>
          </a:prstGeom>
          <a:solidFill>
            <a:srgbClr val="02A0E9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43" name="标题 1"/>
          <p:cNvSpPr txBox="1"/>
          <p:nvPr/>
        </p:nvSpPr>
        <p:spPr>
          <a:xfrm>
            <a:off x="611188" y="1924050"/>
            <a:ext cx="295275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850900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落花生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图片 1"/>
          <p:cNvPicPr>
            <a:picLocks noChangeAspect="1"/>
          </p:cNvPicPr>
          <p:nvPr/>
        </p:nvPicPr>
        <p:blipFill>
          <a:blip r:embed="rId2"/>
          <a:srcRect r="6001"/>
          <a:stretch>
            <a:fillRect/>
          </a:stretch>
        </p:blipFill>
        <p:spPr>
          <a:xfrm>
            <a:off x="5148263" y="4587875"/>
            <a:ext cx="3671887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2"/>
          <p:cNvSpPr txBox="1"/>
          <p:nvPr/>
        </p:nvSpPr>
        <p:spPr>
          <a:xfrm>
            <a:off x="3924300" y="68263"/>
            <a:ext cx="1927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7" name="矩形 3"/>
          <p:cNvSpPr/>
          <p:nvPr/>
        </p:nvSpPr>
        <p:spPr>
          <a:xfrm>
            <a:off x="728663" y="1471613"/>
            <a:ext cx="5759450" cy="128111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-342900" eaLnBrk="1" hangingPunct="0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zh-CN" altLang="en-US" sz="3200" b="1" spc="0">
                <a:latin typeface="宋体" panose="02010600030101010101" pitchFamily="2" charset="-122"/>
              </a:rPr>
              <a:t>    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许地山</a:t>
            </a:r>
            <a:r>
              <a:rPr lang="zh-CN" altLang="en-US" sz="3200" b="1" spc="0">
                <a:latin typeface="宋体" panose="02010600030101010101" pitchFamily="2" charset="-122"/>
              </a:rPr>
              <a:t>：笔名落华生，中国现代著名小说家、散文家。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1268" name="矩形 4"/>
          <p:cNvSpPr/>
          <p:nvPr/>
        </p:nvSpPr>
        <p:spPr>
          <a:xfrm>
            <a:off x="728663" y="3435350"/>
            <a:ext cx="7947025" cy="6429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-342900" eaLnBrk="1" hangingPunct="0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主要著作</a:t>
            </a:r>
            <a:r>
              <a:rPr lang="zh-CN" altLang="en-US" sz="3200" b="1" spc="0">
                <a:latin typeface="宋体" panose="02010600030101010101" pitchFamily="2" charset="-122"/>
              </a:rPr>
              <a:t>：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危巢坠简</a:t>
            </a:r>
            <a:r>
              <a:rPr lang="en-US" altLang="zh-CN" sz="3200" b="1" spc="0">
                <a:latin typeface="宋体" panose="02010600030101010101" pitchFamily="2" charset="-122"/>
              </a:rPr>
              <a:t>》《</a:t>
            </a:r>
            <a:r>
              <a:rPr lang="zh-CN" altLang="en-US" sz="3200" b="1" spc="0">
                <a:latin typeface="宋体" panose="02010600030101010101" pitchFamily="2" charset="-122"/>
              </a:rPr>
              <a:t>空山灵雨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等。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1126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0638" y="987425"/>
            <a:ext cx="1614487" cy="23653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"/>
          <p:cNvSpPr/>
          <p:nvPr/>
        </p:nvSpPr>
        <p:spPr>
          <a:xfrm>
            <a:off x="817563" y="842963"/>
            <a:ext cx="7561262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落花生指的就是我们所认识的花生，那为什么把花生叫作落花生呢？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2291" name="矩形 2"/>
          <p:cNvSpPr/>
          <p:nvPr/>
        </p:nvSpPr>
        <p:spPr>
          <a:xfrm>
            <a:off x="817563" y="2211388"/>
            <a:ext cx="7448550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33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花生又叫落花生，因为花生的花在地上开花，花落了之后，子房柄就钻到土里长成了花生，所以叫落花生。</a:t>
            </a:r>
            <a:endParaRPr lang="zh-CN" altLang="en-US" sz="3200" b="1">
              <a:solidFill>
                <a:srgbClr val="33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7075" y="3005138"/>
            <a:ext cx="2657475" cy="18526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315" name="Picture 7" descr="C:\Users\Administrator\Desktop\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825" y="242888"/>
            <a:ext cx="2687638" cy="27162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481013"/>
            <a:ext cx="3365500" cy="23542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10"/>
          <p:cNvSpPr txBox="1"/>
          <p:nvPr/>
        </p:nvSpPr>
        <p:spPr>
          <a:xfrm>
            <a:off x="971550" y="1779588"/>
            <a:ext cx="6696075" cy="1795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半亩   播种   浇水   吩咐茅亭   榨油   爱慕   矮小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矩形 2"/>
          <p:cNvSpPr/>
          <p:nvPr/>
        </p:nvSpPr>
        <p:spPr>
          <a:xfrm>
            <a:off x="782638" y="917575"/>
            <a:ext cx="6337300" cy="684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读准字音；读通句子；理解生词。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340" name="Text Box 15"/>
          <p:cNvSpPr txBox="1">
            <a:spLocks noChangeArrowheads="1"/>
          </p:cNvSpPr>
          <p:nvPr/>
        </p:nvSpPr>
        <p:spPr bwMode="auto">
          <a:xfrm>
            <a:off x="2825750" y="1635125"/>
            <a:ext cx="576263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spcBef>
                <a:spcPts val="1200"/>
              </a:spcBef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</a:rPr>
              <a:t>bō</a:t>
            </a:r>
            <a:endParaRPr lang="en-US" altLang="zh-CN" sz="28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4341" name="Text Box 15"/>
          <p:cNvSpPr txBox="1">
            <a:spLocks noChangeArrowheads="1"/>
          </p:cNvSpPr>
          <p:nvPr/>
        </p:nvSpPr>
        <p:spPr bwMode="auto">
          <a:xfrm>
            <a:off x="4643438" y="2530475"/>
            <a:ext cx="576262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spcBef>
                <a:spcPts val="1200"/>
              </a:spcBef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</a:rPr>
              <a:t>ǎi</a:t>
            </a:r>
            <a:endParaRPr lang="en-US" altLang="zh-CN" sz="28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4342" name="Text Box 15"/>
          <p:cNvSpPr txBox="1">
            <a:spLocks noChangeArrowheads="1"/>
          </p:cNvSpPr>
          <p:nvPr/>
        </p:nvSpPr>
        <p:spPr bwMode="auto">
          <a:xfrm>
            <a:off x="2717800" y="2463800"/>
            <a:ext cx="792163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spcBef>
                <a:spcPts val="1200"/>
              </a:spcBef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</a:rPr>
              <a:t>zh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</a:rPr>
              <a:t>à</a:t>
            </a:r>
            <a:endParaRPr lang="en-US" altLang="zh-CN" sz="28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/>
      <p:bldP spid="143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755650" y="987425"/>
            <a:ext cx="51562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读准加点字的读音，正音。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5363" name="矩形 2"/>
          <p:cNvSpPr/>
          <p:nvPr/>
        </p:nvSpPr>
        <p:spPr>
          <a:xfrm>
            <a:off x="611188" y="1779588"/>
            <a:ext cx="8064500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</a:rPr>
              <a:t>）花生的价钱便（     ）宜。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</a:rPr>
              <a:t>）送货上门，不但方便（     ）了群众，也给商店增加了收入。 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5364" name="Text Box 15"/>
          <p:cNvSpPr txBox="1">
            <a:spLocks noChangeArrowheads="1"/>
          </p:cNvSpPr>
          <p:nvPr/>
        </p:nvSpPr>
        <p:spPr bwMode="auto">
          <a:xfrm>
            <a:off x="3708400" y="2163763"/>
            <a:ext cx="503238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spcBef>
                <a:spcPts val="1200"/>
              </a:spcBef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</a:rPr>
              <a:t>·</a:t>
            </a:r>
            <a:endParaRPr lang="en-US" altLang="zh-CN" sz="28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5365" name="Text Box 15"/>
          <p:cNvSpPr txBox="1">
            <a:spLocks noChangeArrowheads="1"/>
          </p:cNvSpPr>
          <p:nvPr/>
        </p:nvSpPr>
        <p:spPr bwMode="auto">
          <a:xfrm>
            <a:off x="4932363" y="2805113"/>
            <a:ext cx="50323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spcBef>
                <a:spcPts val="1200"/>
              </a:spcBef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</a:rPr>
              <a:t>·</a:t>
            </a:r>
            <a:endParaRPr lang="en-US" altLang="zh-CN" sz="28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5366" name="Text Box 15"/>
          <p:cNvSpPr txBox="1">
            <a:spLocks noChangeArrowheads="1"/>
          </p:cNvSpPr>
          <p:nvPr/>
        </p:nvSpPr>
        <p:spPr bwMode="auto">
          <a:xfrm>
            <a:off x="4618038" y="1825625"/>
            <a:ext cx="10175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spcBef>
                <a:spcPts val="1200"/>
              </a:spcBef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</a:rPr>
              <a:t>pi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15367" name="Text Box 15"/>
          <p:cNvSpPr txBox="1">
            <a:spLocks noChangeArrowheads="1"/>
          </p:cNvSpPr>
          <p:nvPr/>
        </p:nvSpPr>
        <p:spPr bwMode="auto">
          <a:xfrm>
            <a:off x="5911850" y="2479675"/>
            <a:ext cx="1044575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spcBef>
                <a:spcPts val="1200"/>
              </a:spcBef>
            </a:pPr>
            <a:r>
              <a:rPr lang="en-US" altLang="zh-CN" sz="2800" b="1" spc="0">
                <a:solidFill>
                  <a:srgbClr val="FF00FF"/>
                </a:solidFill>
                <a:latin typeface="宋体" panose="02010600030101010101" pitchFamily="2" charset="-122"/>
              </a:rPr>
              <a:t>bi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800" b="1">
                <a:solidFill>
                  <a:srgbClr val="FF00FF"/>
                </a:solidFill>
                <a:latin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/>
      <p:bldP spid="15366" grpId="0"/>
      <p:bldP spid="15367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2395</Words>
  <Application>WPS 演示</Application>
  <PresentationFormat>全屏显示(16:9)</PresentationFormat>
  <Paragraphs>413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Cambria</vt:lpstr>
      <vt:lpstr>黑体</vt:lpstr>
      <vt:lpstr>楷体</vt:lpstr>
      <vt:lpstr>微软雅黑</vt:lpstr>
      <vt:lpstr>Arial Unicode MS</vt:lpstr>
      <vt:lpstr>等线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421</cp:revision>
  <dcterms:created xsi:type="dcterms:W3CDTF">2016-10-29T08:56:00Z</dcterms:created>
  <dcterms:modified xsi:type="dcterms:W3CDTF">2023-09-25T17:15:48Z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状元成才路系列</vt:lpwstr>
  </property>
  <property fmtid="{D5CDD505-2E9C-101B-9397-08002B2CF9AE}" pid="3" name="KSOProductBuildVer">
    <vt:lpwstr>2052-12.1.0.15374</vt:lpwstr>
  </property>
  <property fmtid="{D5CDD505-2E9C-101B-9397-08002B2CF9AE}" pid="4" name="ICV">
    <vt:lpwstr>7ABBCC6D5D3E4208945C58C397E39E75_12</vt:lpwstr>
  </property>
</Properties>
</file>