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5" r:id="rId6"/>
    <p:sldId id="266" r:id="rId7"/>
    <p:sldId id="287" r:id="rId8"/>
    <p:sldId id="260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58" r:id="rId17"/>
    <p:sldId id="275" r:id="rId18"/>
    <p:sldId id="276" r:id="rId19"/>
    <p:sldId id="259" r:id="rId20"/>
    <p:sldId id="261" r:id="rId21"/>
    <p:sldId id="262" r:id="rId22"/>
    <p:sldId id="302" r:id="rId23"/>
  </p:sldIdLst>
  <p:sldSz cx="9144000" cy="5143500" type="screen16x9"/>
  <p:notesSz cx="6858000" cy="91440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88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91" y="4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2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6.png"/><Relationship Id="rId2" Type="http://schemas.openxmlformats.org/officeDocument/2006/relationships/image" Target="../media/image42.png"/><Relationship Id="rId1" Type="http://schemas.openxmlformats.org/officeDocument/2006/relationships/image" Target="../media/image4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分数的初步认识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8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4" name="组合 13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8" name="组合 17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20" name="矩形: 圆角 19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1" name="矩形: 圆角 20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54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认识</a:t>
                  </a:r>
                  <a:endParaRPr lang="en-US" altLang="zh-CN" sz="5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 algn="ctr"/>
                  <a:r>
                    <a:rPr lang="zh-CN" altLang="en-US" sz="54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几分之一</a:t>
                  </a:r>
                  <a:endParaRPr lang="zh-CN" altLang="en-US" sz="5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9" name="图片 18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1" y="1347614"/>
            <a:ext cx="4320480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25" name="直接连接符 24"/>
          <p:cNvCxnSpPr/>
          <p:nvPr/>
        </p:nvCxnSpPr>
        <p:spPr>
          <a:xfrm>
            <a:off x="5868144" y="1347614"/>
            <a:ext cx="0" cy="2160240"/>
          </a:xfrm>
          <a:prstGeom prst="line">
            <a:avLst/>
          </a:prstGeom>
          <a:ln w="1905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275856" y="1347614"/>
            <a:ext cx="0" cy="2232248"/>
          </a:xfrm>
          <a:prstGeom prst="line">
            <a:avLst/>
          </a:prstGeom>
          <a:ln w="1905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139952" y="1362569"/>
            <a:ext cx="0" cy="2217293"/>
          </a:xfrm>
          <a:prstGeom prst="line">
            <a:avLst/>
          </a:prstGeom>
          <a:ln w="1905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004048" y="1347614"/>
            <a:ext cx="0" cy="2232248"/>
          </a:xfrm>
          <a:prstGeom prst="line">
            <a:avLst/>
          </a:prstGeom>
          <a:ln w="19050">
            <a:solidFill>
              <a:srgbClr val="0000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3707904" y="699542"/>
            <a:ext cx="1872208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平均分成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411761" y="1362569"/>
            <a:ext cx="864096" cy="2232248"/>
          </a:xfrm>
          <a:prstGeom prst="rect">
            <a:avLst/>
          </a:prstGeom>
          <a:solidFill>
            <a:srgbClr val="00FF00">
              <a:alpha val="56000"/>
            </a:srgbClr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31" name="组合 30"/>
          <p:cNvGrpSpPr/>
          <p:nvPr/>
        </p:nvGrpSpPr>
        <p:grpSpPr>
          <a:xfrm>
            <a:off x="3995935" y="4011914"/>
            <a:ext cx="3888432" cy="432050"/>
            <a:chOff x="6163023" y="1923677"/>
            <a:chExt cx="3747574" cy="185164"/>
          </a:xfrm>
        </p:grpSpPr>
        <p:sp>
          <p:nvSpPr>
            <p:cNvPr id="32" name="线形标注 2 31"/>
            <p:cNvSpPr/>
            <p:nvPr/>
          </p:nvSpPr>
          <p:spPr>
            <a:xfrm>
              <a:off x="6180767" y="1923678"/>
              <a:ext cx="2773183" cy="185163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-217592"/>
                <a:gd name="adj6" fmla="val -49022"/>
              </a:avLst>
            </a:prstGeom>
            <a:solidFill>
              <a:schemeClr val="bg1"/>
            </a:solidFill>
            <a:ln w="317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</a:endParaRPr>
            </a:p>
          </p:txBody>
        </p:sp>
        <p:sp>
          <p:nvSpPr>
            <p:cNvPr id="33" name="Text Box 28"/>
            <p:cNvSpPr txBox="1">
              <a:spLocks noChangeArrowheads="1"/>
            </p:cNvSpPr>
            <p:nvPr/>
          </p:nvSpPr>
          <p:spPr bwMode="auto">
            <a:xfrm flipH="1">
              <a:off x="6163023" y="1923677"/>
              <a:ext cx="3747574" cy="171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每份都是它的</a:t>
              </a:r>
              <a:r>
                <a:rPr kumimoji="1"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五分之一</a:t>
              </a:r>
              <a:r>
                <a:rPr kumimoji="1"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</a:t>
              </a:r>
              <a:endParaRPr kumimoji="1"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34" name="Text Box 28"/>
          <p:cNvSpPr txBox="1">
            <a:spLocks noChangeArrowheads="1"/>
          </p:cNvSpPr>
          <p:nvPr/>
        </p:nvSpPr>
        <p:spPr bwMode="auto">
          <a:xfrm flipH="1">
            <a:off x="1835696" y="4011910"/>
            <a:ext cx="9361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写作：</a:t>
            </a:r>
            <a:endParaRPr kumimoji="1"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822333" y="3770040"/>
            <a:ext cx="388702" cy="1061248"/>
            <a:chOff x="3208210" y="1554927"/>
            <a:chExt cx="388702" cy="1061248"/>
          </a:xfrm>
        </p:grpSpPr>
        <p:sp>
          <p:nvSpPr>
            <p:cNvPr id="14" name="TextBox 13"/>
            <p:cNvSpPr txBox="1"/>
            <p:nvPr/>
          </p:nvSpPr>
          <p:spPr>
            <a:xfrm>
              <a:off x="3208210" y="1554927"/>
              <a:ext cx="3887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208210" y="2031400"/>
              <a:ext cx="3887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260726" y="2119383"/>
              <a:ext cx="28367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8" grpId="0" animBg="1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079278" y="758627"/>
            <a:ext cx="4680520" cy="1152128"/>
            <a:chOff x="1475656" y="1779662"/>
            <a:chExt cx="4896544" cy="1152128"/>
          </a:xfrm>
        </p:grpSpPr>
        <p:sp>
          <p:nvSpPr>
            <p:cNvPr id="56" name="矩形 17"/>
            <p:cNvSpPr>
              <a:spLocks noChangeArrowheads="1"/>
            </p:cNvSpPr>
            <p:nvPr/>
          </p:nvSpPr>
          <p:spPr bwMode="auto">
            <a:xfrm>
              <a:off x="1691680" y="1779662"/>
              <a:ext cx="470991" cy="420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endParaRPr lang="zh-CN" altLang="en-US" sz="3200" baseline="30000" dirty="0">
                <a:ea typeface="宋体" panose="02010600030101010101" pitchFamily="2" charset="-122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1475656" y="1779662"/>
              <a:ext cx="4896544" cy="1152128"/>
            </a:xfrm>
            <a:prstGeom prst="roundRect">
              <a:avLst/>
            </a:prstGeom>
            <a:noFill/>
            <a:ln>
              <a:solidFill>
                <a:schemeClr val="accent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17" name="虚尾箭头 16"/>
          <p:cNvSpPr/>
          <p:nvPr/>
        </p:nvSpPr>
        <p:spPr>
          <a:xfrm rot="5400000">
            <a:off x="4311526" y="1725579"/>
            <a:ext cx="504056" cy="504056"/>
          </a:xfrm>
          <a:prstGeom prst="stripedRightArrow">
            <a:avLst/>
          </a:prstGeom>
          <a:solidFill>
            <a:srgbClr val="FF0000">
              <a:alpha val="45000"/>
            </a:srgb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8" name="矩形 57"/>
          <p:cNvSpPr/>
          <p:nvPr/>
        </p:nvSpPr>
        <p:spPr>
          <a:xfrm>
            <a:off x="1691680" y="1945377"/>
            <a:ext cx="5760640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像这样把一个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整体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平均分成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若干份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，表示其中的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一份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几分之一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 flipH="1">
            <a:off x="7469629" y="1508471"/>
            <a:ext cx="864096" cy="504056"/>
            <a:chOff x="2466114" y="1303614"/>
            <a:chExt cx="1241790" cy="504056"/>
          </a:xfrm>
        </p:grpSpPr>
        <p:sp>
          <p:nvSpPr>
            <p:cNvPr id="60" name="线形标注 2 59"/>
            <p:cNvSpPr/>
            <p:nvPr/>
          </p:nvSpPr>
          <p:spPr>
            <a:xfrm flipH="1">
              <a:off x="2503744" y="1303614"/>
              <a:ext cx="1204160" cy="504056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-83276"/>
                <a:gd name="adj6" fmla="val -91182"/>
              </a:avLst>
            </a:prstGeom>
            <a:noFill/>
            <a:ln w="3175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</a:endParaRPr>
            </a:p>
          </p:txBody>
        </p:sp>
        <p:sp>
          <p:nvSpPr>
            <p:cNvPr id="61" name="Text Box 28"/>
            <p:cNvSpPr txBox="1">
              <a:spLocks noChangeArrowheads="1"/>
            </p:cNvSpPr>
            <p:nvPr/>
          </p:nvSpPr>
          <p:spPr bwMode="auto">
            <a:xfrm>
              <a:off x="2466114" y="1303614"/>
              <a:ext cx="123349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分数</a:t>
              </a:r>
              <a:endParaRPr kumimoji="1"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3" name="AutoShape 40"/>
          <p:cNvSpPr>
            <a:spLocks noChangeArrowheads="1"/>
          </p:cNvSpPr>
          <p:nvPr/>
        </p:nvSpPr>
        <p:spPr bwMode="auto">
          <a:xfrm>
            <a:off x="838200" y="3126740"/>
            <a:ext cx="7451725" cy="1535430"/>
          </a:xfrm>
          <a:prstGeom prst="flowChartAlternateProcess">
            <a:avLst/>
          </a:prstGeom>
          <a:solidFill>
            <a:schemeClr val="bg1">
              <a:alpha val="79999"/>
            </a:schemeClr>
          </a:solidFill>
          <a:ln w="19050" algn="ctr">
            <a:solidFill>
              <a:srgbClr val="4C884F"/>
            </a:solidFill>
            <a:prstDash val="sysDash"/>
            <a:miter lim="800000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665460" y="3699272"/>
            <a:ext cx="33147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三分之一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27"/>
          <p:cNvSpPr txBox="1">
            <a:spLocks noChangeArrowheads="1"/>
          </p:cNvSpPr>
          <p:nvPr/>
        </p:nvSpPr>
        <p:spPr bwMode="auto">
          <a:xfrm>
            <a:off x="1939722" y="3569097"/>
            <a:ext cx="36004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en-US" altLang="zh-CN" sz="20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分数线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28"/>
          <p:cNvSpPr txBox="1">
            <a:spLocks noChangeArrowheads="1"/>
          </p:cNvSpPr>
          <p:nvPr/>
        </p:nvSpPr>
        <p:spPr bwMode="auto">
          <a:xfrm>
            <a:off x="1939722" y="3126185"/>
            <a:ext cx="38893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en-US" altLang="zh-CN" sz="20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29"/>
          <p:cNvSpPr txBox="1">
            <a:spLocks noChangeArrowheads="1"/>
          </p:cNvSpPr>
          <p:nvPr/>
        </p:nvSpPr>
        <p:spPr bwMode="auto">
          <a:xfrm>
            <a:off x="1939722" y="4043184"/>
            <a:ext cx="3455988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en-US" altLang="zh-CN" sz="20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323099" y="720786"/>
            <a:ext cx="388702" cy="1061248"/>
            <a:chOff x="3208210" y="1554927"/>
            <a:chExt cx="388702" cy="1061248"/>
          </a:xfrm>
        </p:grpSpPr>
        <p:sp>
          <p:nvSpPr>
            <p:cNvPr id="19" name="TextBox 18"/>
            <p:cNvSpPr txBox="1"/>
            <p:nvPr/>
          </p:nvSpPr>
          <p:spPr>
            <a:xfrm>
              <a:off x="3208210" y="1554927"/>
              <a:ext cx="3887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208210" y="2031400"/>
              <a:ext cx="3887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3260726" y="2119383"/>
              <a:ext cx="28367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3351245" y="715754"/>
            <a:ext cx="388702" cy="1061248"/>
            <a:chOff x="3208210" y="1554927"/>
            <a:chExt cx="388702" cy="1061248"/>
          </a:xfrm>
        </p:grpSpPr>
        <p:sp>
          <p:nvSpPr>
            <p:cNvPr id="23" name="TextBox 22"/>
            <p:cNvSpPr txBox="1"/>
            <p:nvPr/>
          </p:nvSpPr>
          <p:spPr>
            <a:xfrm>
              <a:off x="3208210" y="1554927"/>
              <a:ext cx="3887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208210" y="2031400"/>
              <a:ext cx="3887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3260726" y="2119383"/>
              <a:ext cx="28367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4426880" y="701470"/>
            <a:ext cx="388702" cy="1061248"/>
            <a:chOff x="3208210" y="1554927"/>
            <a:chExt cx="388702" cy="1061248"/>
          </a:xfrm>
        </p:grpSpPr>
        <p:sp>
          <p:nvSpPr>
            <p:cNvPr id="29" name="TextBox 28"/>
            <p:cNvSpPr txBox="1"/>
            <p:nvPr/>
          </p:nvSpPr>
          <p:spPr>
            <a:xfrm>
              <a:off x="3208210" y="1554927"/>
              <a:ext cx="3887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208210" y="2031400"/>
              <a:ext cx="3887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3260726" y="2119383"/>
              <a:ext cx="28367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5634746" y="715755"/>
            <a:ext cx="388702" cy="1061248"/>
            <a:chOff x="3208210" y="1554927"/>
            <a:chExt cx="388702" cy="1061248"/>
          </a:xfrm>
        </p:grpSpPr>
        <p:sp>
          <p:nvSpPr>
            <p:cNvPr id="33" name="TextBox 32"/>
            <p:cNvSpPr txBox="1"/>
            <p:nvPr/>
          </p:nvSpPr>
          <p:spPr>
            <a:xfrm>
              <a:off x="3208210" y="1554927"/>
              <a:ext cx="3887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208210" y="2031400"/>
              <a:ext cx="3887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3260726" y="2119383"/>
              <a:ext cx="28367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1297463" y="2966406"/>
            <a:ext cx="453185" cy="1695764"/>
            <a:chOff x="3208210" y="1265772"/>
            <a:chExt cx="453185" cy="1695764"/>
          </a:xfrm>
        </p:grpSpPr>
        <p:sp>
          <p:nvSpPr>
            <p:cNvPr id="42" name="TextBox 41"/>
            <p:cNvSpPr txBox="1"/>
            <p:nvPr/>
          </p:nvSpPr>
          <p:spPr>
            <a:xfrm>
              <a:off x="3208210" y="1265772"/>
              <a:ext cx="3887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208210" y="2038206"/>
              <a:ext cx="3887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3260726" y="2119383"/>
              <a:ext cx="400669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58" grpId="0"/>
      <p:bldP spid="3" grpId="0" animBg="1"/>
      <p:bldP spid="4" grpId="0"/>
      <p:bldP spid="25" grpId="0"/>
      <p:bldP spid="26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136" y="1005913"/>
            <a:ext cx="1396518" cy="139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矩形 26"/>
          <p:cNvSpPr/>
          <p:nvPr/>
        </p:nvSpPr>
        <p:spPr>
          <a:xfrm>
            <a:off x="1979712" y="1203598"/>
            <a:ext cx="2376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身边的四分之一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661" y="2247976"/>
            <a:ext cx="4826678" cy="215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1509395" y="3285443"/>
            <a:ext cx="1440160" cy="504056"/>
            <a:chOff x="1901664" y="1203598"/>
            <a:chExt cx="1065149" cy="504056"/>
          </a:xfrm>
        </p:grpSpPr>
        <p:sp>
          <p:nvSpPr>
            <p:cNvPr id="30" name="线形标注 2 29"/>
            <p:cNvSpPr/>
            <p:nvPr/>
          </p:nvSpPr>
          <p:spPr>
            <a:xfrm flipH="1">
              <a:off x="1907704" y="1203598"/>
              <a:ext cx="1059108" cy="504056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-33531"/>
                <a:gd name="adj6" fmla="val -48883"/>
              </a:avLst>
            </a:prstGeom>
            <a:solidFill>
              <a:schemeClr val="bg1"/>
            </a:solidFill>
            <a:ln w="3175">
              <a:solidFill>
                <a:srgbClr val="4C88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Text Box 28"/>
            <p:cNvSpPr txBox="1">
              <a:spLocks noChangeArrowheads="1"/>
            </p:cNvSpPr>
            <p:nvPr/>
          </p:nvSpPr>
          <p:spPr bwMode="auto">
            <a:xfrm>
              <a:off x="1901664" y="1203598"/>
              <a:ext cx="10651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两次对折</a:t>
              </a:r>
              <a:endParaRPr kumimoji="1"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 flipH="1">
            <a:off x="5724128" y="1347614"/>
            <a:ext cx="1440160" cy="504056"/>
            <a:chOff x="2466114" y="1203598"/>
            <a:chExt cx="1241790" cy="504056"/>
          </a:xfrm>
        </p:grpSpPr>
        <p:sp>
          <p:nvSpPr>
            <p:cNvPr id="33" name="线形标注 2 32"/>
            <p:cNvSpPr/>
            <p:nvPr/>
          </p:nvSpPr>
          <p:spPr>
            <a:xfrm flipH="1">
              <a:off x="2503744" y="1203598"/>
              <a:ext cx="1204160" cy="504056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11826"/>
                <a:gd name="adj6" fmla="val -57161"/>
              </a:avLst>
            </a:prstGeom>
            <a:solidFill>
              <a:schemeClr val="bg1"/>
            </a:solidFill>
            <a:ln w="3175">
              <a:solidFill>
                <a:srgbClr val="4C88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Text Box 28"/>
            <p:cNvSpPr txBox="1">
              <a:spLocks noChangeArrowheads="1"/>
            </p:cNvSpPr>
            <p:nvPr/>
          </p:nvSpPr>
          <p:spPr bwMode="auto">
            <a:xfrm>
              <a:off x="2466114" y="1212439"/>
              <a:ext cx="123349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画对角线</a:t>
              </a:r>
              <a:endParaRPr kumimoji="1"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flipH="1">
            <a:off x="6732240" y="3075806"/>
            <a:ext cx="1800200" cy="504056"/>
            <a:chOff x="2466114" y="1203598"/>
            <a:chExt cx="1241790" cy="504056"/>
          </a:xfrm>
        </p:grpSpPr>
        <p:sp>
          <p:nvSpPr>
            <p:cNvPr id="37" name="线形标注 2 36"/>
            <p:cNvSpPr/>
            <p:nvPr/>
          </p:nvSpPr>
          <p:spPr>
            <a:xfrm flipH="1">
              <a:off x="2503744" y="1203598"/>
              <a:ext cx="1204160" cy="504056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11826"/>
                <a:gd name="adj6" fmla="val -57161"/>
              </a:avLst>
            </a:prstGeom>
            <a:solidFill>
              <a:schemeClr val="bg1"/>
            </a:solidFill>
            <a:ln w="3175">
              <a:solidFill>
                <a:srgbClr val="4C88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Text Box 28"/>
            <p:cNvSpPr txBox="1">
              <a:spLocks noChangeArrowheads="1"/>
            </p:cNvSpPr>
            <p:nvPr/>
          </p:nvSpPr>
          <p:spPr bwMode="auto">
            <a:xfrm>
              <a:off x="2466114" y="1203598"/>
              <a:ext cx="123349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画边平分线</a:t>
              </a:r>
              <a:endParaRPr kumimoji="1"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09395" y="720888"/>
            <a:ext cx="6416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用自己的话说一说，你是怎样找到四分之一的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C:/Users/ADMINI~1/AppData/Local/Temp/kaimatting/20200310021919/output_aiMatting_20200310021933.pngoutput_aiMatting_202003100219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30420" y="2403475"/>
            <a:ext cx="1847850" cy="1847850"/>
          </a:xfrm>
          <a:prstGeom prst="rect">
            <a:avLst/>
          </a:prstGeom>
        </p:spPr>
      </p:pic>
      <p:pic>
        <p:nvPicPr>
          <p:cNvPr id="25" name="图片 24" descr="C:/Users/ADMINI~1/AppData/Local/Temp/kaimatting/20200310021936/output_aiMatting_20200310021941.pngoutput_aiMatting_202003100219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725" y="2372360"/>
            <a:ext cx="1762125" cy="1847850"/>
          </a:xfrm>
          <a:prstGeom prst="rect">
            <a:avLst/>
          </a:prstGeom>
        </p:spPr>
      </p:pic>
      <p:sp>
        <p:nvSpPr>
          <p:cNvPr id="4" name="直接连接符 3"/>
          <p:cNvSpPr/>
          <p:nvPr/>
        </p:nvSpPr>
        <p:spPr>
          <a:xfrm>
            <a:off x="1474788" y="2390775"/>
            <a:ext cx="0" cy="18002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" name="直接连接符 4"/>
          <p:cNvSpPr/>
          <p:nvPr/>
        </p:nvSpPr>
        <p:spPr>
          <a:xfrm>
            <a:off x="1908175" y="2390775"/>
            <a:ext cx="0" cy="18002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" name="直接连接符 5"/>
          <p:cNvSpPr/>
          <p:nvPr/>
        </p:nvSpPr>
        <p:spPr>
          <a:xfrm>
            <a:off x="1042988" y="2390775"/>
            <a:ext cx="0" cy="18002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" name="矩形 6"/>
          <p:cNvSpPr/>
          <p:nvPr/>
        </p:nvSpPr>
        <p:spPr>
          <a:xfrm>
            <a:off x="2627313" y="2462213"/>
            <a:ext cx="1728787" cy="17287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直接连接符 7"/>
          <p:cNvSpPr/>
          <p:nvPr/>
        </p:nvSpPr>
        <p:spPr>
          <a:xfrm>
            <a:off x="2627313" y="3327400"/>
            <a:ext cx="1728787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" name="直接连接符 8"/>
          <p:cNvSpPr/>
          <p:nvPr/>
        </p:nvSpPr>
        <p:spPr>
          <a:xfrm>
            <a:off x="3490913" y="2462213"/>
            <a:ext cx="0" cy="1728787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" name="直接连接符 10"/>
          <p:cNvSpPr/>
          <p:nvPr/>
        </p:nvSpPr>
        <p:spPr>
          <a:xfrm>
            <a:off x="4645025" y="2424113"/>
            <a:ext cx="1800225" cy="18002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" name="直接连接符 11"/>
          <p:cNvSpPr/>
          <p:nvPr/>
        </p:nvSpPr>
        <p:spPr>
          <a:xfrm flipV="1">
            <a:off x="4648200" y="2427288"/>
            <a:ext cx="1800225" cy="18002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" name="矩形 77835"/>
          <p:cNvSpPr/>
          <p:nvPr/>
        </p:nvSpPr>
        <p:spPr>
          <a:xfrm>
            <a:off x="623888" y="2390775"/>
            <a:ext cx="431800" cy="1800225"/>
          </a:xfrm>
          <a:prstGeom prst="rect">
            <a:avLst/>
          </a:prstGeom>
          <a:solidFill>
            <a:srgbClr val="FF0000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77836"/>
          <p:cNvSpPr/>
          <p:nvPr/>
        </p:nvSpPr>
        <p:spPr>
          <a:xfrm>
            <a:off x="2627313" y="2462213"/>
            <a:ext cx="863600" cy="863600"/>
          </a:xfrm>
          <a:prstGeom prst="rect">
            <a:avLst/>
          </a:prstGeom>
          <a:solidFill>
            <a:srgbClr val="FF0000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直角三角形 77837"/>
          <p:cNvSpPr/>
          <p:nvPr/>
        </p:nvSpPr>
        <p:spPr>
          <a:xfrm rot="-2694506">
            <a:off x="4913313" y="1787525"/>
            <a:ext cx="1270000" cy="1285875"/>
          </a:xfrm>
          <a:prstGeom prst="rtTriangle">
            <a:avLst/>
          </a:prstGeom>
          <a:solidFill>
            <a:srgbClr val="FF0000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732588" y="2462213"/>
            <a:ext cx="1800225" cy="17287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直接连接符 16"/>
          <p:cNvSpPr/>
          <p:nvPr/>
        </p:nvSpPr>
        <p:spPr>
          <a:xfrm>
            <a:off x="6732588" y="3327400"/>
            <a:ext cx="18002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" name="直接连接符 17"/>
          <p:cNvSpPr/>
          <p:nvPr/>
        </p:nvSpPr>
        <p:spPr>
          <a:xfrm>
            <a:off x="6732588" y="2895600"/>
            <a:ext cx="18002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" name="直接连接符 18"/>
          <p:cNvSpPr/>
          <p:nvPr/>
        </p:nvSpPr>
        <p:spPr>
          <a:xfrm>
            <a:off x="6732588" y="3759200"/>
            <a:ext cx="1800225" cy="0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" name="矩形 19"/>
          <p:cNvSpPr/>
          <p:nvPr/>
        </p:nvSpPr>
        <p:spPr>
          <a:xfrm>
            <a:off x="6742113" y="2895600"/>
            <a:ext cx="1800225" cy="431800"/>
          </a:xfrm>
          <a:prstGeom prst="rect">
            <a:avLst/>
          </a:prstGeom>
          <a:solidFill>
            <a:srgbClr val="FF0000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381" name="文本框 77849"/>
              <p:cNvSpPr txBox="1"/>
              <p:nvPr/>
            </p:nvSpPr>
            <p:spPr>
              <a:xfrm>
                <a:off x="468313" y="864512"/>
                <a:ext cx="6273800" cy="89280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  <a:buFont typeface="Arial" panose="020B0604020202020204" pitchFamily="34" charset="0"/>
                </a:pPr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折出一个正方形的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2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2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3200" b="1" dirty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的方法：</a:t>
                </a:r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381" name="文本框 778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313" y="864512"/>
                <a:ext cx="6273800" cy="892809"/>
              </a:xfrm>
              <a:prstGeom prst="rect">
                <a:avLst/>
              </a:prstGeom>
              <a:blipFill rotWithShape="1">
                <a:blip r:embed="rId3"/>
                <a:stretch>
                  <a:fillRect l="-5" t="-31" r="5" b="31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E:\R三数上\U08\doc\人三数导学案(上)\cw24-1.tif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48865"/>
            <a:ext cx="5544616" cy="182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2843808" y="3973001"/>
            <a:ext cx="8640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√</a:t>
            </a:r>
            <a:endParaRPr kumimoji="1"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3" name="Text Box 28"/>
          <p:cNvSpPr txBox="1">
            <a:spLocks noChangeArrowheads="1"/>
          </p:cNvSpPr>
          <p:nvPr/>
        </p:nvSpPr>
        <p:spPr bwMode="auto">
          <a:xfrm>
            <a:off x="5868144" y="3973001"/>
            <a:ext cx="86409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endParaRPr kumimoji="1"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923928" y="2244809"/>
            <a:ext cx="1512168" cy="779894"/>
            <a:chOff x="1901664" y="1203598"/>
            <a:chExt cx="1065149" cy="779894"/>
          </a:xfrm>
        </p:grpSpPr>
        <p:sp>
          <p:nvSpPr>
            <p:cNvPr id="28" name="线形标注 2 27"/>
            <p:cNvSpPr/>
            <p:nvPr/>
          </p:nvSpPr>
          <p:spPr>
            <a:xfrm flipH="1">
              <a:off x="1907704" y="1203598"/>
              <a:ext cx="1059108" cy="504056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230144"/>
                <a:gd name="adj6" fmla="val -58492"/>
              </a:avLst>
            </a:prstGeom>
            <a:solidFill>
              <a:schemeClr val="bg1"/>
            </a:solidFill>
            <a:ln w="3175">
              <a:solidFill>
                <a:srgbClr val="FFBF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Text Box 28"/>
            <p:cNvSpPr txBox="1">
              <a:spLocks noChangeArrowheads="1"/>
            </p:cNvSpPr>
            <p:nvPr/>
          </p:nvSpPr>
          <p:spPr bwMode="auto">
            <a:xfrm>
              <a:off x="1901664" y="1275606"/>
              <a:ext cx="1065149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不是平均分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914615" y="769176"/>
                <a:ext cx="7018216" cy="12236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下列哪个图形中的阴影部分可以用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表示？</a:t>
                </a:r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（是的画“√”，不是的画“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”）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4615" y="769176"/>
                <a:ext cx="7018216" cy="1223605"/>
              </a:xfrm>
              <a:prstGeom prst="rect">
                <a:avLst/>
              </a:prstGeom>
              <a:blipFill rotWithShape="1">
                <a:blip r:embed="rId2"/>
                <a:stretch>
                  <a:fillRect l="-3" t="-16" r="6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91680" y="1601343"/>
            <a:ext cx="6192688" cy="2554583"/>
            <a:chOff x="1691680" y="1923678"/>
            <a:chExt cx="6192688" cy="255458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91680" y="1923678"/>
              <a:ext cx="6192688" cy="2554583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71" name="Text Box 28"/>
            <p:cNvSpPr txBox="1">
              <a:spLocks noChangeArrowheads="1"/>
            </p:cNvSpPr>
            <p:nvPr/>
          </p:nvSpPr>
          <p:spPr bwMode="auto">
            <a:xfrm>
              <a:off x="1835696" y="2067694"/>
              <a:ext cx="6048672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defRPr/>
              </a:pPr>
              <a:r>
                <a:rPr kumimoji="1"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1.</a:t>
              </a:r>
              <a:r>
                <a:rPr kumimoji="1"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把一块长方形布料平均分成</a:t>
              </a:r>
              <a:r>
                <a:rPr kumimoji="1"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6</a:t>
              </a:r>
              <a:r>
                <a:rPr kumimoji="1"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份，每份是这块布料的（   ）分之一，写作（   ）。</a:t>
              </a:r>
              <a:endParaRPr kumimoji="1"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2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1835696" y="2822077"/>
                  <a:ext cx="5924121" cy="14545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lnSpc>
                      <a:spcPct val="150000"/>
                    </a:lnSpc>
                    <a:defRPr/>
                  </a:pPr>
                  <a:r>
                    <a:rPr kumimoji="1" lang="en-US" altLang="zh-CN" sz="24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+mn-ea"/>
                    </a:rPr>
                    <a:t>2.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>
                              <a:solidFill>
                                <a:schemeClr val="tx1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den>
                      </m:f>
                    </m:oMath>
                  </a14:m>
                  <a:r>
                    <a:rPr kumimoji="1" lang="zh-CN" altLang="en-US" sz="2400" b="1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+mn-ea"/>
                    </a:rPr>
                    <a:t>表示把一个物体平均分成（   ）份，每份是它的（           ）。</a:t>
                  </a:r>
                  <a:endParaRPr kumimoji="1" lang="zh-CN" altLang="en-US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endParaRPr>
                </a:p>
              </p:txBody>
            </p:sp>
          </mc:Choice>
          <mc:Fallback>
            <p:sp>
              <p:nvSpPr>
                <p:cNvPr id="72" name="Text Box 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835696" y="2822077"/>
                  <a:ext cx="5924121" cy="1454565"/>
                </a:xfrm>
                <a:prstGeom prst="rect">
                  <a:avLst/>
                </a:prstGeom>
                <a:blipFill rotWithShape="1">
                  <a:blip r:embed="rId2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575556" y="699541"/>
            <a:ext cx="36724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看谁做得都对。</a:t>
            </a:r>
            <a:endParaRPr kumimoji="1"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6" name="Text Box 28"/>
          <p:cNvSpPr txBox="1">
            <a:spLocks noChangeArrowheads="1"/>
          </p:cNvSpPr>
          <p:nvPr/>
        </p:nvSpPr>
        <p:spPr bwMode="auto">
          <a:xfrm>
            <a:off x="3791096" y="2399731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六</a:t>
            </a:r>
            <a:endParaRPr kumimoji="1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0" name="Text Box 28"/>
          <p:cNvSpPr txBox="1">
            <a:spLocks noChangeArrowheads="1"/>
          </p:cNvSpPr>
          <p:nvPr/>
        </p:nvSpPr>
        <p:spPr bwMode="auto">
          <a:xfrm>
            <a:off x="6269733" y="2877568"/>
            <a:ext cx="576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</a:t>
            </a:r>
            <a:endParaRPr kumimoji="1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1" name="Text Box 28"/>
          <p:cNvSpPr txBox="1">
            <a:spLocks noChangeArrowheads="1"/>
          </p:cNvSpPr>
          <p:nvPr/>
        </p:nvSpPr>
        <p:spPr bwMode="auto">
          <a:xfrm>
            <a:off x="3888223" y="3507727"/>
            <a:ext cx="15841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七分之一</a:t>
            </a:r>
            <a:endParaRPr kumimoji="1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0" name="组合 37"/>
          <p:cNvGrpSpPr/>
          <p:nvPr/>
        </p:nvGrpSpPr>
        <p:grpSpPr>
          <a:xfrm>
            <a:off x="6314654" y="2215111"/>
            <a:ext cx="938369" cy="792480"/>
            <a:chOff x="1022" y="1794"/>
            <a:chExt cx="1477" cy="1248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1" name="文本框 38"/>
                <p:cNvSpPr txBox="1"/>
                <p:nvPr/>
              </p:nvSpPr>
              <p:spPr>
                <a:xfrm>
                  <a:off x="1518" y="1794"/>
                  <a:ext cx="981" cy="124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6</m:t>
                            </m:r>
                          </m:den>
                        </m:f>
                      </m:oMath>
                    </m:oMathPara>
                  </a14:m>
                  <a:endPara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11" name="文本框 3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18" y="1794"/>
                  <a:ext cx="981" cy="1248"/>
                </a:xfrm>
                <a:prstGeom prst="rect">
                  <a:avLst/>
                </a:prstGeom>
                <a:blipFill rotWithShape="1">
                  <a:blip r:embed="rId3"/>
                </a:blipFill>
                <a:ln w="9525"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文本框 39"/>
            <p:cNvSpPr txBox="1"/>
            <p:nvPr/>
          </p:nvSpPr>
          <p:spPr>
            <a:xfrm>
              <a:off x="1022" y="2239"/>
              <a:ext cx="987" cy="7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80" grpId="0"/>
      <p:bldP spid="8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15" descr="2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535" b="41219"/>
          <a:stretch>
            <a:fillRect/>
          </a:stretch>
        </p:blipFill>
        <p:spPr bwMode="auto">
          <a:xfrm>
            <a:off x="985267" y="1203151"/>
            <a:ext cx="1377950" cy="153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16" descr="2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28" t="5832" r="55821" b="41219"/>
          <a:stretch>
            <a:fillRect/>
          </a:stretch>
        </p:blipFill>
        <p:spPr bwMode="auto">
          <a:xfrm>
            <a:off x="2661667" y="1347614"/>
            <a:ext cx="1455737" cy="137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18" descr="2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0" t="5833" r="28146" b="44135"/>
          <a:stretch>
            <a:fillRect/>
          </a:stretch>
        </p:blipFill>
        <p:spPr bwMode="auto">
          <a:xfrm>
            <a:off x="4499992" y="1347614"/>
            <a:ext cx="1531937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19" descr="2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28" t="24498" r="-984" b="63252"/>
          <a:stretch>
            <a:fillRect/>
          </a:stretch>
        </p:blipFill>
        <p:spPr bwMode="auto">
          <a:xfrm>
            <a:off x="6163692" y="1790526"/>
            <a:ext cx="1993900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2" name="组合 31"/>
          <p:cNvGrpSpPr/>
          <p:nvPr/>
        </p:nvGrpSpPr>
        <p:grpSpPr bwMode="auto">
          <a:xfrm>
            <a:off x="893192" y="2949401"/>
            <a:ext cx="1466850" cy="1077913"/>
            <a:chOff x="7573319" y="880717"/>
            <a:chExt cx="1203584" cy="1077238"/>
          </a:xfrm>
        </p:grpSpPr>
        <p:sp>
          <p:nvSpPr>
            <p:cNvPr id="65" name="矩形 17"/>
            <p:cNvSpPr>
              <a:spLocks noChangeArrowheads="1"/>
            </p:cNvSpPr>
            <p:nvPr/>
          </p:nvSpPr>
          <p:spPr bwMode="auto">
            <a:xfrm>
              <a:off x="7573319" y="880717"/>
              <a:ext cx="1203584" cy="1077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（    ）（    ）</a:t>
              </a:r>
              <a:endPara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7915897" y="1412197"/>
              <a:ext cx="50149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1421829" y="3476451"/>
            <a:ext cx="6508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矩形 67"/>
          <p:cNvSpPr>
            <a:spLocks noChangeArrowheads="1"/>
          </p:cNvSpPr>
          <p:nvPr/>
        </p:nvSpPr>
        <p:spPr bwMode="auto">
          <a:xfrm>
            <a:off x="1421829" y="2954164"/>
            <a:ext cx="6508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9" name="组合 38"/>
          <p:cNvGrpSpPr/>
          <p:nvPr/>
        </p:nvGrpSpPr>
        <p:grpSpPr bwMode="auto">
          <a:xfrm>
            <a:off x="2669604" y="2949401"/>
            <a:ext cx="1466850" cy="1077913"/>
            <a:chOff x="7573319" y="880717"/>
            <a:chExt cx="1203584" cy="1077238"/>
          </a:xfrm>
        </p:grpSpPr>
        <p:sp>
          <p:nvSpPr>
            <p:cNvPr id="70" name="矩形 17"/>
            <p:cNvSpPr>
              <a:spLocks noChangeArrowheads="1"/>
            </p:cNvSpPr>
            <p:nvPr/>
          </p:nvSpPr>
          <p:spPr bwMode="auto">
            <a:xfrm>
              <a:off x="7573319" y="880717"/>
              <a:ext cx="1203584" cy="1077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（    ）（    ）</a:t>
              </a:r>
              <a:endParaRPr lang="en-US" altLang="zh-CN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7915898" y="1412197"/>
              <a:ext cx="50149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矩形 71"/>
          <p:cNvSpPr>
            <a:spLocks noChangeArrowheads="1"/>
          </p:cNvSpPr>
          <p:nvPr/>
        </p:nvSpPr>
        <p:spPr bwMode="auto">
          <a:xfrm>
            <a:off x="3198242" y="3476451"/>
            <a:ext cx="6508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3198242" y="2954164"/>
            <a:ext cx="6508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43"/>
          <p:cNvGrpSpPr/>
          <p:nvPr/>
        </p:nvGrpSpPr>
        <p:grpSpPr bwMode="auto">
          <a:xfrm>
            <a:off x="4433317" y="2954164"/>
            <a:ext cx="1465262" cy="1077912"/>
            <a:chOff x="7573319" y="880717"/>
            <a:chExt cx="1203584" cy="1077238"/>
          </a:xfrm>
        </p:grpSpPr>
        <p:sp>
          <p:nvSpPr>
            <p:cNvPr id="75" name="矩形 17"/>
            <p:cNvSpPr>
              <a:spLocks noChangeArrowheads="1"/>
            </p:cNvSpPr>
            <p:nvPr/>
          </p:nvSpPr>
          <p:spPr bwMode="auto">
            <a:xfrm>
              <a:off x="7573319" y="880717"/>
              <a:ext cx="1203584" cy="1077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（    ）（    ）</a:t>
              </a:r>
              <a:endParaRPr lang="en-US" altLang="zh-CN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>
            <a:xfrm>
              <a:off x="7914965" y="1412196"/>
              <a:ext cx="503341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4961954" y="3481214"/>
            <a:ext cx="6508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32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>
            <a:spLocks noChangeArrowheads="1"/>
          </p:cNvSpPr>
          <p:nvPr/>
        </p:nvSpPr>
        <p:spPr bwMode="auto">
          <a:xfrm>
            <a:off x="4960367" y="2960514"/>
            <a:ext cx="650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32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9" name="组合 48"/>
          <p:cNvGrpSpPr/>
          <p:nvPr/>
        </p:nvGrpSpPr>
        <p:grpSpPr bwMode="auto">
          <a:xfrm>
            <a:off x="6379592" y="2938289"/>
            <a:ext cx="1466850" cy="1076325"/>
            <a:chOff x="7573319" y="880717"/>
            <a:chExt cx="1203584" cy="1077238"/>
          </a:xfrm>
        </p:grpSpPr>
        <p:sp>
          <p:nvSpPr>
            <p:cNvPr id="80" name="矩形 17"/>
            <p:cNvSpPr>
              <a:spLocks noChangeArrowheads="1"/>
            </p:cNvSpPr>
            <p:nvPr/>
          </p:nvSpPr>
          <p:spPr bwMode="auto">
            <a:xfrm>
              <a:off x="7573319" y="880717"/>
              <a:ext cx="1203584" cy="1077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</a:pPr>
              <a:r>
                <a:rPr lang="zh-CN" altLang="en-US" sz="3200">
                  <a:latin typeface="楷体" panose="02010609060101010101" pitchFamily="49" charset="-122"/>
                  <a:ea typeface="楷体" panose="02010609060101010101" pitchFamily="49" charset="-122"/>
                </a:rPr>
                <a:t>（    ）（    ）</a:t>
              </a:r>
              <a:endParaRPr lang="en-US" altLang="zh-CN" sz="3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7915897" y="1411392"/>
              <a:ext cx="501494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6908229" y="3465339"/>
            <a:ext cx="650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矩形 82"/>
          <p:cNvSpPr>
            <a:spLocks noChangeArrowheads="1"/>
          </p:cNvSpPr>
          <p:nvPr/>
        </p:nvSpPr>
        <p:spPr bwMode="auto">
          <a:xfrm>
            <a:off x="6908229" y="2943051"/>
            <a:ext cx="650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zh-CN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28"/>
          <p:cNvSpPr txBox="1">
            <a:spLocks noChangeArrowheads="1"/>
          </p:cNvSpPr>
          <p:nvPr/>
        </p:nvSpPr>
        <p:spPr bwMode="auto">
          <a:xfrm>
            <a:off x="575556" y="699541"/>
            <a:ext cx="36724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填一填。</a:t>
            </a:r>
            <a:endParaRPr kumimoji="1"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72" grpId="0"/>
      <p:bldP spid="73" grpId="0"/>
      <p:bldP spid="77" grpId="0"/>
      <p:bldP spid="78" grpId="0"/>
      <p:bldP spid="82" grpId="0"/>
      <p:bldP spid="8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624840" y="1391285"/>
            <a:ext cx="386715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auto">
              <a:lnSpc>
                <a:spcPct val="100000"/>
              </a:lnSpc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像这样把一个整体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分成若干份，表示其中的一份，就是几分之一。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268531" y="683511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rcRect r="-2631" b="31227"/>
          <a:stretch>
            <a:fillRect/>
          </a:stretch>
        </p:blipFill>
        <p:spPr>
          <a:xfrm>
            <a:off x="5537515" y="1425476"/>
            <a:ext cx="1808480" cy="1886585"/>
          </a:xfrm>
          <a:prstGeom prst="rect">
            <a:avLst/>
          </a:prstGeom>
        </p:spPr>
      </p:pic>
      <p:sp>
        <p:nvSpPr>
          <p:cNvPr id="4" name="直接连接符 3"/>
          <p:cNvSpPr/>
          <p:nvPr/>
        </p:nvSpPr>
        <p:spPr>
          <a:xfrm>
            <a:off x="6418578" y="1443891"/>
            <a:ext cx="0" cy="18002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" name="直接连接符 4"/>
          <p:cNvSpPr/>
          <p:nvPr/>
        </p:nvSpPr>
        <p:spPr>
          <a:xfrm>
            <a:off x="6851965" y="1443891"/>
            <a:ext cx="0" cy="18002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" name="直接连接符 5"/>
          <p:cNvSpPr/>
          <p:nvPr/>
        </p:nvSpPr>
        <p:spPr>
          <a:xfrm>
            <a:off x="5986778" y="1443891"/>
            <a:ext cx="0" cy="1800225"/>
          </a:xfrm>
          <a:prstGeom prst="line">
            <a:avLst/>
          </a:prstGeom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" name="矩形 77835"/>
          <p:cNvSpPr/>
          <p:nvPr/>
        </p:nvSpPr>
        <p:spPr>
          <a:xfrm>
            <a:off x="5554978" y="1443891"/>
            <a:ext cx="431800" cy="1800225"/>
          </a:xfrm>
          <a:prstGeom prst="rect">
            <a:avLst/>
          </a:prstGeom>
          <a:solidFill>
            <a:srgbClr val="FF0000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7126" name="文本框 38"/>
              <p:cNvSpPr txBox="1"/>
              <p:nvPr/>
            </p:nvSpPr>
            <p:spPr>
              <a:xfrm>
                <a:off x="7806690" y="1947446"/>
                <a:ext cx="623250" cy="102611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2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2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US" altLang="zh-CN" sz="3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mc:Choice>
        <mc:Fallback>
          <p:sp>
            <p:nvSpPr>
              <p:cNvPr id="47126" name="文本框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06690" y="1947446"/>
                <a:ext cx="623250" cy="1026115"/>
              </a:xfrm>
              <a:prstGeom prst="rect">
                <a:avLst/>
              </a:prstGeom>
              <a:blipFill rotWithShape="1">
                <a:blip r:embed="rId2"/>
                <a:stretch>
                  <a:fillRect t="-52" r="51" b="48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4491990" y="3692872"/>
            <a:ext cx="3314700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三分之一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27"/>
          <p:cNvSpPr txBox="1">
            <a:spLocks noChangeArrowheads="1"/>
          </p:cNvSpPr>
          <p:nvPr/>
        </p:nvSpPr>
        <p:spPr bwMode="auto">
          <a:xfrm>
            <a:off x="1766252" y="3562697"/>
            <a:ext cx="36004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en-US" altLang="zh-CN" sz="32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分数线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28"/>
          <p:cNvSpPr txBox="1">
            <a:spLocks noChangeArrowheads="1"/>
          </p:cNvSpPr>
          <p:nvPr/>
        </p:nvSpPr>
        <p:spPr bwMode="auto">
          <a:xfrm>
            <a:off x="1766252" y="3119785"/>
            <a:ext cx="3889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en-US" altLang="zh-CN" sz="32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29"/>
          <p:cNvSpPr txBox="1">
            <a:spLocks noChangeArrowheads="1"/>
          </p:cNvSpPr>
          <p:nvPr/>
        </p:nvSpPr>
        <p:spPr bwMode="auto">
          <a:xfrm>
            <a:off x="1766252" y="4080222"/>
            <a:ext cx="34559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en-US" altLang="zh-CN" sz="3200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231924" y="3089982"/>
            <a:ext cx="461000" cy="1720218"/>
            <a:chOff x="3200395" y="1265772"/>
            <a:chExt cx="461000" cy="1720218"/>
          </a:xfrm>
        </p:grpSpPr>
        <p:sp>
          <p:nvSpPr>
            <p:cNvPr id="21" name="TextBox 20"/>
            <p:cNvSpPr txBox="1"/>
            <p:nvPr/>
          </p:nvSpPr>
          <p:spPr>
            <a:xfrm>
              <a:off x="3208210" y="1265772"/>
              <a:ext cx="3887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200395" y="2062660"/>
              <a:ext cx="38870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3260726" y="2119383"/>
              <a:ext cx="400669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3" grpId="0" animBg="1"/>
      <p:bldP spid="47126" grpId="0"/>
      <p:bldP spid="16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3245" y="712470"/>
            <a:ext cx="787717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中秋节，又称月夕、秋节、仲秋节、八月节、拜月节、团圆节，是流行于中国众多民族与汉字文化圈诸国的传统文化节日，时在农历八月十五，成为与春节齐名的中国主要节日之一。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3245" y="2368173"/>
            <a:ext cx="1998025" cy="11238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61270" y="1946188"/>
            <a:ext cx="1832785" cy="18327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14805" y="3742690"/>
            <a:ext cx="1638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中秋赏月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4225" y="2218690"/>
            <a:ext cx="1608455" cy="15887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3020" y="2218690"/>
            <a:ext cx="2305050" cy="14668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906135" y="4001770"/>
            <a:ext cx="1055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月饼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63" b="3116"/>
          <a:stretch>
            <a:fillRect/>
          </a:stretch>
        </p:blipFill>
        <p:spPr bwMode="auto">
          <a:xfrm>
            <a:off x="2195736" y="1039226"/>
            <a:ext cx="4752528" cy="30979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4" name="组合 13"/>
          <p:cNvGrpSpPr/>
          <p:nvPr/>
        </p:nvGrpSpPr>
        <p:grpSpPr>
          <a:xfrm flipH="1">
            <a:off x="6229319" y="738796"/>
            <a:ext cx="1800201" cy="707886"/>
            <a:chOff x="2339540" y="1275606"/>
            <a:chExt cx="1368364" cy="707886"/>
          </a:xfrm>
        </p:grpSpPr>
        <p:sp>
          <p:nvSpPr>
            <p:cNvPr id="15" name="线形标注 2 14"/>
            <p:cNvSpPr/>
            <p:nvPr/>
          </p:nvSpPr>
          <p:spPr>
            <a:xfrm flipH="1">
              <a:off x="2394275" y="1275606"/>
              <a:ext cx="1313629" cy="648072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236281"/>
                <a:gd name="adj6" fmla="val -64775"/>
              </a:avLst>
            </a:prstGeom>
            <a:solidFill>
              <a:schemeClr val="bg1"/>
            </a:solidFill>
            <a:ln w="3175">
              <a:solidFill>
                <a:srgbClr val="4C88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Text Box 28"/>
            <p:cNvSpPr txBox="1">
              <a:spLocks noChangeArrowheads="1"/>
            </p:cNvSpPr>
            <p:nvPr/>
          </p:nvSpPr>
          <p:spPr bwMode="auto">
            <a:xfrm>
              <a:off x="2339540" y="1275606"/>
              <a:ext cx="136007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我们快把吃的分一分吧！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15617" y="1161497"/>
            <a:ext cx="1872208" cy="504056"/>
            <a:chOff x="1901664" y="1203598"/>
            <a:chExt cx="1378428" cy="504056"/>
          </a:xfrm>
        </p:grpSpPr>
        <p:sp>
          <p:nvSpPr>
            <p:cNvPr id="18" name="线形标注 2 17"/>
            <p:cNvSpPr/>
            <p:nvPr/>
          </p:nvSpPr>
          <p:spPr>
            <a:xfrm flipH="1">
              <a:off x="1907704" y="1203598"/>
              <a:ext cx="1318536" cy="504056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47877"/>
                <a:gd name="adj6" fmla="val -40681"/>
              </a:avLst>
            </a:prstGeom>
            <a:solidFill>
              <a:schemeClr val="bg1"/>
            </a:solidFill>
            <a:ln w="3175">
              <a:solidFill>
                <a:srgbClr val="4C88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Text Box 28"/>
            <p:cNvSpPr txBox="1">
              <a:spLocks noChangeArrowheads="1"/>
            </p:cNvSpPr>
            <p:nvPr/>
          </p:nvSpPr>
          <p:spPr bwMode="auto">
            <a:xfrm>
              <a:off x="1901664" y="1275606"/>
              <a:ext cx="137842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怎样分合理呢？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 flipH="1">
            <a:off x="5364088" y="843558"/>
            <a:ext cx="1800201" cy="707886"/>
            <a:chOff x="2339540" y="1275606"/>
            <a:chExt cx="1368364" cy="707886"/>
          </a:xfrm>
        </p:grpSpPr>
        <p:sp>
          <p:nvSpPr>
            <p:cNvPr id="13" name="线形标注 2 12"/>
            <p:cNvSpPr/>
            <p:nvPr/>
          </p:nvSpPr>
          <p:spPr>
            <a:xfrm flipH="1">
              <a:off x="2394275" y="1275606"/>
              <a:ext cx="1313629" cy="648072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236281"/>
                <a:gd name="adj6" fmla="val -64775"/>
              </a:avLst>
            </a:prstGeom>
            <a:solidFill>
              <a:schemeClr val="bg1"/>
            </a:solidFill>
            <a:ln w="317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Text Box 28"/>
            <p:cNvSpPr txBox="1">
              <a:spLocks noChangeArrowheads="1"/>
            </p:cNvSpPr>
            <p:nvPr/>
          </p:nvSpPr>
          <p:spPr bwMode="auto">
            <a:xfrm>
              <a:off x="2339540" y="1275606"/>
              <a:ext cx="136007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按人数平均分最合理了。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043608" y="2211710"/>
            <a:ext cx="7128792" cy="1590675"/>
            <a:chOff x="1043608" y="2211710"/>
            <a:chExt cx="7128792" cy="1590675"/>
          </a:xfrm>
        </p:grpSpPr>
        <p:pic>
          <p:nvPicPr>
            <p:cNvPr id="11" name="Picture 4" descr="E:\R三数上\U08\doc\主题1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608" y="2211710"/>
              <a:ext cx="7086600" cy="159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1043608" y="2211710"/>
              <a:ext cx="7128792" cy="1584176"/>
            </a:xfrm>
            <a:prstGeom prst="rect">
              <a:avLst/>
            </a:prstGeom>
            <a:noFill/>
            <a:ln>
              <a:solidFill>
                <a:schemeClr val="accent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5" b="3055"/>
          <a:stretch>
            <a:fillRect/>
          </a:stretch>
        </p:blipFill>
        <p:spPr bwMode="auto">
          <a:xfrm>
            <a:off x="1979712" y="1131590"/>
            <a:ext cx="4752528" cy="31084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4" name="组合 13"/>
          <p:cNvGrpSpPr/>
          <p:nvPr/>
        </p:nvGrpSpPr>
        <p:grpSpPr>
          <a:xfrm flipH="1">
            <a:off x="6156176" y="1059582"/>
            <a:ext cx="1800201" cy="707886"/>
            <a:chOff x="2339540" y="1275606"/>
            <a:chExt cx="1368364" cy="707886"/>
          </a:xfrm>
        </p:grpSpPr>
        <p:sp>
          <p:nvSpPr>
            <p:cNvPr id="15" name="线形标注 2 14"/>
            <p:cNvSpPr/>
            <p:nvPr/>
          </p:nvSpPr>
          <p:spPr>
            <a:xfrm flipH="1">
              <a:off x="2394275" y="1275606"/>
              <a:ext cx="1313629" cy="648072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236281"/>
                <a:gd name="adj6" fmla="val -64775"/>
              </a:avLst>
            </a:prstGeom>
            <a:solidFill>
              <a:schemeClr val="bg1"/>
            </a:solidFill>
            <a:ln w="317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28"/>
            <p:cNvSpPr txBox="1">
              <a:spLocks noChangeArrowheads="1"/>
            </p:cNvSpPr>
            <p:nvPr/>
          </p:nvSpPr>
          <p:spPr bwMode="auto">
            <a:xfrm>
              <a:off x="2339540" y="1275606"/>
              <a:ext cx="136007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我们快把吃的分一分吧！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91680" y="1491630"/>
            <a:ext cx="1872208" cy="504056"/>
            <a:chOff x="1901664" y="1203598"/>
            <a:chExt cx="1378428" cy="504056"/>
          </a:xfrm>
        </p:grpSpPr>
        <p:sp>
          <p:nvSpPr>
            <p:cNvPr id="18" name="线形标注 2 17"/>
            <p:cNvSpPr/>
            <p:nvPr/>
          </p:nvSpPr>
          <p:spPr>
            <a:xfrm flipH="1">
              <a:off x="1907704" y="1203598"/>
              <a:ext cx="1318536" cy="504056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47877"/>
                <a:gd name="adj6" fmla="val -40681"/>
              </a:avLst>
            </a:prstGeom>
            <a:solidFill>
              <a:schemeClr val="bg1"/>
            </a:solidFill>
            <a:ln w="3175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 Box 28"/>
            <p:cNvSpPr txBox="1">
              <a:spLocks noChangeArrowheads="1"/>
            </p:cNvSpPr>
            <p:nvPr/>
          </p:nvSpPr>
          <p:spPr bwMode="auto">
            <a:xfrm>
              <a:off x="1901664" y="1275606"/>
              <a:ext cx="137842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怎样分合理呢？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475656" y="1851670"/>
            <a:ext cx="5688632" cy="2160240"/>
          </a:xfrm>
          <a:prstGeom prst="rect">
            <a:avLst/>
          </a:prstGeom>
          <a:solidFill>
            <a:schemeClr val="bg1">
              <a:alpha val="85000"/>
            </a:schemeClr>
          </a:solidFill>
          <a:ln w="57150">
            <a:solidFill>
              <a:schemeClr val="accent6">
                <a:alpha val="41176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91680" y="2067694"/>
            <a:ext cx="5256584" cy="166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在我们生活中经常会遇到像这样分东西的情况，这里面也藏着有趣的数学知识，我们一起来研究研究吧！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03848" y="555526"/>
            <a:ext cx="2865368" cy="738664"/>
            <a:chOff x="3131840" y="555526"/>
            <a:chExt cx="2865368" cy="73866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31840" y="627534"/>
              <a:ext cx="2865368" cy="627942"/>
            </a:xfrm>
            <a:prstGeom prst="rect">
              <a:avLst/>
            </a:prstGeom>
            <a:ln w="127000" cap="rnd">
              <a:solidFill>
                <a:srgbClr val="FFFFFF"/>
              </a:solidFill>
            </a:ln>
            <a:effectLst>
              <a:outerShdw blurRad="76200" dist="95250" dir="10500000" sx="97000" sy="23000" kx="900000" algn="br" rotWithShape="0">
                <a:srgbClr val="000000">
                  <a:alpha val="20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sp>
          <p:nvSpPr>
            <p:cNvPr id="17" name="矩形 16"/>
            <p:cNvSpPr/>
            <p:nvPr/>
          </p:nvSpPr>
          <p:spPr>
            <a:xfrm>
              <a:off x="3419872" y="555526"/>
              <a:ext cx="237626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2800" b="1" dirty="0">
                  <a:solidFill>
                    <a:prstClr val="black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rPr>
                <a:t>认识几分之一</a:t>
              </a:r>
              <a:endParaRPr lang="zh-CN" altLang="en-US" sz="28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27" name="Picture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690" y="1829069"/>
            <a:ext cx="3960439" cy="2758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 flipH="1">
            <a:off x="5148064" y="1923678"/>
            <a:ext cx="1800201" cy="707886"/>
            <a:chOff x="2339540" y="1275606"/>
            <a:chExt cx="1368364" cy="707886"/>
          </a:xfrm>
        </p:grpSpPr>
        <p:sp>
          <p:nvSpPr>
            <p:cNvPr id="11" name="线形标注 2 10"/>
            <p:cNvSpPr/>
            <p:nvPr/>
          </p:nvSpPr>
          <p:spPr>
            <a:xfrm flipH="1">
              <a:off x="2394275" y="1275606"/>
              <a:ext cx="1313629" cy="648072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221515"/>
                <a:gd name="adj6" fmla="val -73388"/>
              </a:avLst>
            </a:prstGeom>
            <a:solidFill>
              <a:schemeClr val="bg1"/>
            </a:solidFill>
            <a:ln w="3175">
              <a:solidFill>
                <a:srgbClr val="4C88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Text Box 28"/>
            <p:cNvSpPr txBox="1">
              <a:spLocks noChangeArrowheads="1"/>
            </p:cNvSpPr>
            <p:nvPr/>
          </p:nvSpPr>
          <p:spPr bwMode="auto">
            <a:xfrm>
              <a:off x="2339540" y="1275606"/>
              <a:ext cx="136007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一块月饼两个人怎样分呢？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03848" y="555526"/>
            <a:ext cx="2865368" cy="699950"/>
            <a:chOff x="3131840" y="555526"/>
            <a:chExt cx="2865368" cy="69995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31840" y="627534"/>
              <a:ext cx="2865368" cy="627942"/>
            </a:xfrm>
            <a:prstGeom prst="rect">
              <a:avLst/>
            </a:prstGeom>
            <a:ln w="127000" cap="rnd">
              <a:solidFill>
                <a:srgbClr val="FFFFFF"/>
              </a:solidFill>
            </a:ln>
            <a:effectLst>
              <a:outerShdw blurRad="76200" dist="95250" dir="10500000" sx="97000" sy="23000" kx="900000" algn="br" rotWithShape="0">
                <a:srgbClr val="000000">
                  <a:alpha val="20000"/>
                </a:srgbClr>
              </a:outerShdw>
            </a:effectLst>
            <a:scene3d>
              <a:camera prst="orthographicFront"/>
              <a:lightRig rig="twoPt" dir="t">
                <a:rot lat="0" lon="0" rev="7800000"/>
              </a:lightRig>
            </a:scene3d>
            <a:sp3d contourW="6350">
              <a:bevelT w="50800" h="16510"/>
              <a:contourClr>
                <a:srgbClr val="C0C0C0"/>
              </a:contourClr>
            </a:sp3d>
          </p:spPr>
        </p:pic>
        <p:sp>
          <p:nvSpPr>
            <p:cNvPr id="17" name="矩形 16"/>
            <p:cNvSpPr/>
            <p:nvPr/>
          </p:nvSpPr>
          <p:spPr>
            <a:xfrm>
              <a:off x="3419872" y="555526"/>
              <a:ext cx="2376264" cy="6376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认识几分之一</a:t>
              </a:r>
              <a:endPara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25" name="Picture 5" descr="E:\R三数上\U08\doc\月饼左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582" y="2427734"/>
            <a:ext cx="792534" cy="1119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6" descr="E:\R三数上\U08\doc\月饼右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27734"/>
            <a:ext cx="751064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8" name="直接连接符 27"/>
          <p:cNvCxnSpPr/>
          <p:nvPr/>
        </p:nvCxnSpPr>
        <p:spPr>
          <a:xfrm>
            <a:off x="4572000" y="2139702"/>
            <a:ext cx="0" cy="1629072"/>
          </a:xfrm>
          <a:prstGeom prst="line">
            <a:avLst/>
          </a:prstGeom>
          <a:ln w="63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63638"/>
            <a:ext cx="24511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矩形 28"/>
          <p:cNvSpPr/>
          <p:nvPr/>
        </p:nvSpPr>
        <p:spPr>
          <a:xfrm rot="21395952">
            <a:off x="1116157" y="1752425"/>
            <a:ext cx="1583481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把一块月饼平均分成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份，就是说明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块月饼同样大。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012160" y="1923678"/>
            <a:ext cx="2866360" cy="432048"/>
            <a:chOff x="6012160" y="1923678"/>
            <a:chExt cx="2866360" cy="432048"/>
          </a:xfrm>
        </p:grpSpPr>
        <p:sp>
          <p:nvSpPr>
            <p:cNvPr id="31" name="线形标注 2 30"/>
            <p:cNvSpPr/>
            <p:nvPr/>
          </p:nvSpPr>
          <p:spPr>
            <a:xfrm>
              <a:off x="6012160" y="1923678"/>
              <a:ext cx="2592288" cy="432048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82139"/>
                <a:gd name="adj6" fmla="val -30833"/>
              </a:avLst>
            </a:prstGeom>
            <a:solidFill>
              <a:schemeClr val="bg1"/>
            </a:solidFill>
            <a:ln w="3175">
              <a:solidFill>
                <a:srgbClr val="4C88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</a:endParaRPr>
            </a:p>
          </p:txBody>
        </p:sp>
        <p:sp>
          <p:nvSpPr>
            <p:cNvPr id="32" name="Text Box 28"/>
            <p:cNvSpPr txBox="1">
              <a:spLocks noChangeArrowheads="1"/>
            </p:cNvSpPr>
            <p:nvPr/>
          </p:nvSpPr>
          <p:spPr bwMode="auto">
            <a:xfrm flipH="1">
              <a:off x="6012160" y="1923678"/>
              <a:ext cx="286636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每份都是它的</a:t>
              </a:r>
              <a:r>
                <a:rPr kumimoji="1"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二分之一</a:t>
              </a:r>
              <a:endPara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8264" y="2931790"/>
            <a:ext cx="1012024" cy="119871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6" name="Text Box 28"/>
          <p:cNvSpPr txBox="1">
            <a:spLocks noChangeArrowheads="1"/>
          </p:cNvSpPr>
          <p:nvPr/>
        </p:nvSpPr>
        <p:spPr bwMode="auto">
          <a:xfrm flipH="1">
            <a:off x="5940152" y="3795886"/>
            <a:ext cx="9361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写作：</a:t>
            </a:r>
            <a:endParaRPr kumimoji="1"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 rot="21169039">
            <a:off x="7280155" y="2982914"/>
            <a:ext cx="388702" cy="1061248"/>
            <a:chOff x="3208210" y="1554927"/>
            <a:chExt cx="388702" cy="1061248"/>
          </a:xfrm>
        </p:grpSpPr>
        <p:sp>
          <p:nvSpPr>
            <p:cNvPr id="2" name="TextBox 1"/>
            <p:cNvSpPr txBox="1"/>
            <p:nvPr/>
          </p:nvSpPr>
          <p:spPr>
            <a:xfrm>
              <a:off x="3208210" y="1554927"/>
              <a:ext cx="3887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208210" y="2031400"/>
              <a:ext cx="3887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260726" y="2119383"/>
              <a:ext cx="28367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-6.17284E-7 L 0.03959 0.00031 " pathEditMode="relative" rAng="0" ptsTypes="AA">
                                      <p:cBhvr>
                                        <p:cTn id="20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92 L -0.04271 -4.19753E-6 " pathEditMode="relative" rAng="0" ptsTypes="AA">
                                      <p:cBhvr>
                                        <p:cTn id="2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8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63638"/>
            <a:ext cx="2451100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矩形 20"/>
          <p:cNvSpPr/>
          <p:nvPr/>
        </p:nvSpPr>
        <p:spPr>
          <a:xfrm rot="21395952">
            <a:off x="1116157" y="1752426"/>
            <a:ext cx="1583481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把一块月饼平均分成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份，每份是它的几分之几呢？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Picture 8" descr="E:\R三数上\U08\doc\月饼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83518"/>
            <a:ext cx="1728192" cy="1687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7" descr="E:\R三数上\U08\doc\月饼4等分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67494"/>
            <a:ext cx="2304256" cy="2109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3707904" y="2499742"/>
            <a:ext cx="4248472" cy="0"/>
          </a:xfrm>
          <a:prstGeom prst="line">
            <a:avLst/>
          </a:prstGeom>
          <a:ln w="38100">
            <a:solidFill>
              <a:srgbClr val="4C884F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 flipH="1">
            <a:off x="3851920" y="3075806"/>
            <a:ext cx="1224136" cy="1008112"/>
            <a:chOff x="6012160" y="1923678"/>
            <a:chExt cx="2866360" cy="432048"/>
          </a:xfrm>
        </p:grpSpPr>
        <p:sp>
          <p:nvSpPr>
            <p:cNvPr id="27" name="线形标注 2 26"/>
            <p:cNvSpPr/>
            <p:nvPr/>
          </p:nvSpPr>
          <p:spPr>
            <a:xfrm>
              <a:off x="6180769" y="1923678"/>
              <a:ext cx="2592288" cy="432048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-94543"/>
                <a:gd name="adj6" fmla="val -101083"/>
              </a:avLst>
            </a:prstGeom>
            <a:solidFill>
              <a:schemeClr val="bg1"/>
            </a:solidFill>
            <a:ln w="3175">
              <a:solidFill>
                <a:srgbClr val="4C88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>
                <a:solidFill>
                  <a:prstClr val="white"/>
                </a:solidFill>
              </a:endParaRPr>
            </a:p>
          </p:txBody>
        </p:sp>
        <p:sp>
          <p:nvSpPr>
            <p:cNvPr id="28" name="Text Box 28"/>
            <p:cNvSpPr txBox="1">
              <a:spLocks noChangeArrowheads="1"/>
            </p:cNvSpPr>
            <p:nvPr/>
          </p:nvSpPr>
          <p:spPr bwMode="auto">
            <a:xfrm flipH="1">
              <a:off x="6012160" y="1923678"/>
              <a:ext cx="2866360" cy="4220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每份都是它的</a:t>
              </a:r>
              <a:r>
                <a:rPr kumimoji="1"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四分之一</a:t>
              </a:r>
              <a:r>
                <a:rPr kumimoji="1"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</a:t>
              </a:r>
              <a:endPara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32" name="Text Box 28"/>
          <p:cNvSpPr txBox="1">
            <a:spLocks noChangeArrowheads="1"/>
          </p:cNvSpPr>
          <p:nvPr/>
        </p:nvSpPr>
        <p:spPr bwMode="auto">
          <a:xfrm flipH="1">
            <a:off x="5796136" y="3795886"/>
            <a:ext cx="9361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写作：</a:t>
            </a:r>
            <a:endParaRPr kumimoji="1"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4248" y="2931790"/>
            <a:ext cx="1012024" cy="119871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14" name="组合 13"/>
          <p:cNvGrpSpPr/>
          <p:nvPr/>
        </p:nvGrpSpPr>
        <p:grpSpPr>
          <a:xfrm rot="21169039">
            <a:off x="7145617" y="2982914"/>
            <a:ext cx="388702" cy="1061248"/>
            <a:chOff x="3208210" y="1554927"/>
            <a:chExt cx="388702" cy="1061248"/>
          </a:xfrm>
        </p:grpSpPr>
        <p:sp>
          <p:nvSpPr>
            <p:cNvPr id="15" name="TextBox 14"/>
            <p:cNvSpPr txBox="1"/>
            <p:nvPr/>
          </p:nvSpPr>
          <p:spPr>
            <a:xfrm>
              <a:off x="3208210" y="1554927"/>
              <a:ext cx="3887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208210" y="2031400"/>
              <a:ext cx="3887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260726" y="2119383"/>
              <a:ext cx="28367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27584" y="1059582"/>
            <a:ext cx="1069327" cy="1026863"/>
            <a:chOff x="1259632" y="1851670"/>
            <a:chExt cx="1069327" cy="1026863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59632" y="1851670"/>
              <a:ext cx="1069327" cy="1026863"/>
            </a:xfrm>
            <a:prstGeom prst="rect">
              <a:avLst/>
            </a:prstGeom>
          </p:spPr>
        </p:pic>
        <p:sp>
          <p:nvSpPr>
            <p:cNvPr id="3" name="椭圆 2"/>
            <p:cNvSpPr/>
            <p:nvPr/>
          </p:nvSpPr>
          <p:spPr>
            <a:xfrm>
              <a:off x="1547664" y="2067694"/>
              <a:ext cx="504056" cy="504056"/>
            </a:xfrm>
            <a:prstGeom prst="ellipse">
              <a:avLst/>
            </a:prstGeom>
            <a:solidFill>
              <a:srgbClr val="E2E2E2"/>
            </a:solidFill>
            <a:ln>
              <a:solidFill>
                <a:srgbClr val="E2E2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0" name="Text Box 28"/>
            <p:cNvSpPr txBox="1">
              <a:spLocks noChangeArrowheads="1"/>
            </p:cNvSpPr>
            <p:nvPr/>
          </p:nvSpPr>
          <p:spPr bwMode="auto">
            <a:xfrm>
              <a:off x="1475656" y="1995686"/>
              <a:ext cx="72007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sz="3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思</a:t>
              </a:r>
              <a:endParaRPr kumimoji="1"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5580112" y="483518"/>
            <a:ext cx="1929705" cy="192970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grpSp>
        <p:nvGrpSpPr>
          <p:cNvPr id="11" name="组合 10"/>
          <p:cNvGrpSpPr/>
          <p:nvPr/>
        </p:nvGrpSpPr>
        <p:grpSpPr>
          <a:xfrm>
            <a:off x="5652121" y="483518"/>
            <a:ext cx="1800200" cy="1224136"/>
            <a:chOff x="3725863" y="346075"/>
            <a:chExt cx="2557462" cy="1709738"/>
          </a:xfrm>
        </p:grpSpPr>
        <p:cxnSp>
          <p:nvCxnSpPr>
            <p:cNvPr id="25" name="直接连接符 24"/>
            <p:cNvCxnSpPr/>
            <p:nvPr/>
          </p:nvCxnSpPr>
          <p:spPr>
            <a:xfrm flipV="1">
              <a:off x="5003800" y="346075"/>
              <a:ext cx="0" cy="1366838"/>
            </a:xfrm>
            <a:prstGeom prst="line">
              <a:avLst/>
            </a:prstGeom>
            <a:ln w="19050">
              <a:solidFill>
                <a:srgbClr val="007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14400000" flipV="1">
              <a:off x="4410076" y="1371600"/>
              <a:ext cx="0" cy="1368425"/>
            </a:xfrm>
            <a:prstGeom prst="line">
              <a:avLst/>
            </a:prstGeom>
            <a:ln w="19050">
              <a:solidFill>
                <a:srgbClr val="007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7200000" flipV="1">
              <a:off x="5599907" y="1370806"/>
              <a:ext cx="0" cy="1366837"/>
            </a:xfrm>
            <a:prstGeom prst="line">
              <a:avLst/>
            </a:prstGeom>
            <a:ln w="19050">
              <a:solidFill>
                <a:srgbClr val="007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饼形 27"/>
          <p:cNvSpPr/>
          <p:nvPr/>
        </p:nvSpPr>
        <p:spPr>
          <a:xfrm>
            <a:off x="5580112" y="483518"/>
            <a:ext cx="1944216" cy="1944217"/>
          </a:xfrm>
          <a:prstGeom prst="pie">
            <a:avLst>
              <a:gd name="adj1" fmla="val 9007795"/>
              <a:gd name="adj2" fmla="val 16200000"/>
            </a:avLst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796136" y="2521935"/>
            <a:ext cx="1872208" cy="481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ct val="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平均分成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份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 flipH="1">
            <a:off x="2051720" y="2571750"/>
            <a:ext cx="2736304" cy="432047"/>
            <a:chOff x="6163024" y="1923678"/>
            <a:chExt cx="2866361" cy="185163"/>
          </a:xfrm>
        </p:grpSpPr>
        <p:sp>
          <p:nvSpPr>
            <p:cNvPr id="37" name="线形标注 2 36"/>
            <p:cNvSpPr/>
            <p:nvPr/>
          </p:nvSpPr>
          <p:spPr>
            <a:xfrm>
              <a:off x="6180767" y="1923678"/>
              <a:ext cx="2773183" cy="185163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-266811"/>
                <a:gd name="adj6" fmla="val -46461"/>
              </a:avLst>
            </a:prstGeom>
            <a:solidFill>
              <a:schemeClr val="bg1"/>
            </a:solidFill>
            <a:ln w="3175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</a:endParaRPr>
            </a:p>
          </p:txBody>
        </p:sp>
        <p:sp>
          <p:nvSpPr>
            <p:cNvPr id="38" name="Text Box 28"/>
            <p:cNvSpPr txBox="1">
              <a:spLocks noChangeArrowheads="1"/>
            </p:cNvSpPr>
            <p:nvPr/>
          </p:nvSpPr>
          <p:spPr bwMode="auto">
            <a:xfrm flipH="1">
              <a:off x="6163024" y="1923678"/>
              <a:ext cx="2866361" cy="171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kumimoji="1" lang="zh-CN" altLang="en-US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每份都是它的</a:t>
              </a:r>
              <a:r>
                <a:rPr kumimoji="1"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三</a:t>
              </a:r>
              <a:r>
                <a:rPr kumimoji="1"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分之一</a:t>
              </a:r>
              <a:r>
                <a:rPr kumimoji="1"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。</a:t>
              </a:r>
              <a:endParaRPr kumimoji="1"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176" y="3291830"/>
            <a:ext cx="1012024" cy="119871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3" name="Text Box 28"/>
          <p:cNvSpPr txBox="1">
            <a:spLocks noChangeArrowheads="1"/>
          </p:cNvSpPr>
          <p:nvPr/>
        </p:nvSpPr>
        <p:spPr bwMode="auto">
          <a:xfrm flipH="1">
            <a:off x="5076056" y="4083918"/>
            <a:ext cx="9361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kumimoji="1"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写作：</a:t>
            </a:r>
            <a:endParaRPr kumimoji="1"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4" name="Picture 5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63" y="2230461"/>
            <a:ext cx="1465567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>
          <a:xfrm rot="21169039">
            <a:off x="6467836" y="3360563"/>
            <a:ext cx="388702" cy="1061248"/>
            <a:chOff x="3208210" y="1554927"/>
            <a:chExt cx="388702" cy="1061248"/>
          </a:xfrm>
        </p:grpSpPr>
        <p:sp>
          <p:nvSpPr>
            <p:cNvPr id="22" name="TextBox 21"/>
            <p:cNvSpPr txBox="1"/>
            <p:nvPr/>
          </p:nvSpPr>
          <p:spPr>
            <a:xfrm>
              <a:off x="3208210" y="1554927"/>
              <a:ext cx="3887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208210" y="2031400"/>
              <a:ext cx="38870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3260726" y="2119383"/>
              <a:ext cx="28367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"/>
                            </p:stCondLst>
                            <p:childTnLst>
                              <p:par>
                                <p:cTn id="4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8" grpId="0" bldLvl="0" animBg="1"/>
      <p:bldP spid="28" grpId="1" bldLvl="0" animBg="1"/>
      <p:bldP spid="35" grpId="0"/>
      <p:bldP spid="4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801</Words>
  <Application>WPS 演示</Application>
  <PresentationFormat>全屏显示(16:9)</PresentationFormat>
  <Paragraphs>188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楷体_GB2312</vt:lpstr>
      <vt:lpstr>新宋体</vt:lpstr>
      <vt:lpstr>Cambria Math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56</cp:revision>
  <dcterms:created xsi:type="dcterms:W3CDTF">2019-09-02T08:53:00Z</dcterms:created>
  <dcterms:modified xsi:type="dcterms:W3CDTF">2023-09-28T13:35:47Z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C5C459E82E594047ACBE2CF73F71AD50_12</vt:lpwstr>
  </property>
</Properties>
</file>