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3"/>
  </p:notesMasterIdLst>
  <p:handoutMasterIdLst>
    <p:handoutMasterId r:id="rId51"/>
  </p:handoutMasterIdLst>
  <p:sldIdLst>
    <p:sldId id="426" r:id="rId4"/>
    <p:sldId id="430" r:id="rId5"/>
    <p:sldId id="432" r:id="rId6"/>
    <p:sldId id="431" r:id="rId7"/>
    <p:sldId id="433" r:id="rId8"/>
    <p:sldId id="434" r:id="rId9"/>
    <p:sldId id="435" r:id="rId10"/>
    <p:sldId id="436" r:id="rId11"/>
    <p:sldId id="473" r:id="rId12"/>
    <p:sldId id="472" r:id="rId14"/>
    <p:sldId id="438" r:id="rId15"/>
    <p:sldId id="429" r:id="rId16"/>
    <p:sldId id="439" r:id="rId17"/>
    <p:sldId id="440" r:id="rId18"/>
    <p:sldId id="441" r:id="rId19"/>
    <p:sldId id="442" r:id="rId20"/>
    <p:sldId id="443" r:id="rId21"/>
    <p:sldId id="444" r:id="rId22"/>
    <p:sldId id="445" r:id="rId23"/>
    <p:sldId id="454" r:id="rId24"/>
    <p:sldId id="455" r:id="rId25"/>
    <p:sldId id="456" r:id="rId26"/>
    <p:sldId id="457" r:id="rId27"/>
    <p:sldId id="460" r:id="rId28"/>
    <p:sldId id="458" r:id="rId29"/>
    <p:sldId id="459" r:id="rId30"/>
    <p:sldId id="447" r:id="rId31"/>
    <p:sldId id="448" r:id="rId32"/>
    <p:sldId id="449" r:id="rId33"/>
    <p:sldId id="450" r:id="rId34"/>
    <p:sldId id="451" r:id="rId35"/>
    <p:sldId id="452" r:id="rId36"/>
    <p:sldId id="453" r:id="rId37"/>
    <p:sldId id="461" r:id="rId38"/>
    <p:sldId id="462" r:id="rId39"/>
    <p:sldId id="463" r:id="rId40"/>
    <p:sldId id="464" r:id="rId41"/>
    <p:sldId id="465" r:id="rId42"/>
    <p:sldId id="466" r:id="rId43"/>
    <p:sldId id="467" r:id="rId44"/>
    <p:sldId id="468" r:id="rId45"/>
    <p:sldId id="469" r:id="rId46"/>
    <p:sldId id="470" r:id="rId47"/>
    <p:sldId id="471" r:id="rId48"/>
    <p:sldId id="474" r:id="rId49"/>
    <p:sldId id="510" r:id="rId50"/>
  </p:sldIdLst>
  <p:sldSz cx="9144000" cy="5143500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58113"/>
    <a:srgbClr val="FFA100"/>
    <a:srgbClr val="8DC31E"/>
    <a:srgbClr val="E99000"/>
    <a:srgbClr val="0000FF"/>
    <a:srgbClr val="FF00FF"/>
    <a:srgbClr val="FF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823"/>
    <p:restoredTop sz="94660"/>
  </p:normalViewPr>
  <p:slideViewPr>
    <p:cSldViewPr showGuides="1">
      <p:cViewPr varScale="1">
        <p:scale>
          <a:sx n="146" d="100"/>
          <a:sy n="146" d="100"/>
        </p:scale>
        <p:origin x="44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9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E3F056-AE18-4251-9856-17C274718DA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1A0C324-A174-4D7A-A4F6-9083B56DC6D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D6F1FB-72AF-4E48-8DCD-ACAAE98632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FA845F-CB01-4489-B84A-65CD96A4739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zh-CN" sz="1200" dirty="0"/>
          </a:p>
        </p:txBody>
      </p:sp>
      <p:sp>
        <p:nvSpPr>
          <p:cNvPr id="1741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zh-CN" sz="1200" dirty="0"/>
          </a:p>
        </p:txBody>
      </p:sp>
      <p:sp>
        <p:nvSpPr>
          <p:cNvPr id="2150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9" Type="http://schemas.openxmlformats.org/officeDocument/2006/relationships/image" Target="../media/image30.png"/><Relationship Id="rId18" Type="http://schemas.openxmlformats.org/officeDocument/2006/relationships/image" Target="../media/image29.png"/><Relationship Id="rId17" Type="http://schemas.openxmlformats.org/officeDocument/2006/relationships/image" Target="../media/image28.png"/><Relationship Id="rId16" Type="http://schemas.openxmlformats.org/officeDocument/2006/relationships/image" Target="../media/image27.png"/><Relationship Id="rId15" Type="http://schemas.openxmlformats.org/officeDocument/2006/relationships/image" Target="../media/image26.png"/><Relationship Id="rId14" Type="http://schemas.openxmlformats.org/officeDocument/2006/relationships/image" Target="../media/image12.png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1025" y="3744913"/>
            <a:ext cx="2212975" cy="124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23825"/>
            <a:ext cx="871538" cy="1900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0" y="4826000"/>
            <a:ext cx="9144000" cy="325438"/>
          </a:xfrm>
          <a:prstGeom prst="rect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9400" y="4114800"/>
            <a:ext cx="577850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3987800"/>
            <a:ext cx="558800" cy="115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826000"/>
            <a:ext cx="9144000" cy="325438"/>
          </a:xfrm>
          <a:prstGeom prst="rect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4813" y="38100"/>
            <a:ext cx="608012" cy="61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29525" y="4011613"/>
            <a:ext cx="630238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306388"/>
            <a:ext cx="809625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12138" y="3556000"/>
            <a:ext cx="677862" cy="140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019925" y="3541713"/>
            <a:ext cx="873125" cy="146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634413" y="4586288"/>
            <a:ext cx="422275" cy="296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图片 1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29525" y="2932113"/>
            <a:ext cx="793750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91388" y="3676650"/>
            <a:ext cx="860425" cy="127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1175" y="3495675"/>
            <a:ext cx="86042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16113" y="4124325"/>
            <a:ext cx="1049337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3000" y="3810000"/>
            <a:ext cx="1414463" cy="110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6275" y="3949700"/>
            <a:ext cx="1360488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513" y="3787775"/>
            <a:ext cx="1268412" cy="105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31125" y="438150"/>
            <a:ext cx="1030288" cy="46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106362" y="4094163"/>
            <a:ext cx="639762" cy="261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699250" y="2801938"/>
            <a:ext cx="427038" cy="201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319963" y="1335088"/>
            <a:ext cx="6159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1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801813" y="1089025"/>
            <a:ext cx="536575" cy="249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558213" y="4541838"/>
            <a:ext cx="487362" cy="34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0" y="4826000"/>
            <a:ext cx="9144000" cy="325438"/>
          </a:xfrm>
          <a:prstGeom prst="rect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13" name="图片 16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04863" y="4589463"/>
            <a:ext cx="238125" cy="50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4" name="图片 17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579438" y="4338638"/>
            <a:ext cx="265112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5" name="图片 18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30188" y="4429125"/>
            <a:ext cx="403225" cy="61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6" name="图片 19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4138" y="4594225"/>
            <a:ext cx="585787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7" name="图片 2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7870825" y="3048000"/>
            <a:ext cx="933450" cy="192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rcRect l="10515" r="338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2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40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3.png"/><Relationship Id="rId3" Type="http://schemas.openxmlformats.org/officeDocument/2006/relationships/slide" Target="slide28.xml"/><Relationship Id="rId2" Type="http://schemas.openxmlformats.org/officeDocument/2006/relationships/slide" Target="slide2.xml"/><Relationship Id="rId1" Type="http://schemas.openxmlformats.org/officeDocument/2006/relationships/image" Target="../media/image4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microsoft.com/office/2007/relationships/media" Target="file:///F:\&#21608;&#21457;&#24535;\2020&#26149;\&#19978;&#35838;&#35838;&#20214;\&#21046;&#20316;\R&#22235;&#35821;&#19979;\&#25945;&#26696;&#29256;\&#31532;&#19968;&#21333;&#20803;\2%20&#20065;&#19979;&#20154;&#23478;&#12304;&#25945;&#26696;&#21305;&#37197;&#29256;&#12305;&#25512;&#33616;&#10084;\&#35269;.wmv" TargetMode="External"/><Relationship Id="rId1" Type="http://schemas.openxmlformats.org/officeDocument/2006/relationships/video" Target="file:///F:\&#21608;&#21457;&#24535;\2020&#26149;\&#19978;&#35838;&#35838;&#20214;\&#21046;&#20316;\R&#22235;&#35821;&#19979;\&#25945;&#26696;&#29256;\&#31532;&#19968;&#21333;&#20803;\2%20&#20065;&#19979;&#20154;&#23478;&#12304;&#25945;&#26696;&#21305;&#37197;&#29256;&#12305;&#25512;&#33616;&#10084;\&#35269;.wmv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jpeg"/><Relationship Id="rId1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2.png"/><Relationship Id="rId7" Type="http://schemas.microsoft.com/office/2007/relationships/media" Target="file:///\\pc-2\&#19978;&#35838;&#35838;&#20214;&#27719;&#24635;\&#24453;&#26657;&#23545;\R&#22235;&#35821;&#19979;&#12304;&#25945;&#26696;&#29256;&#12305;\&#31532;&#19968;&#21333;&#20803;\2%20&#20065;&#19979;&#20154;&#23478;&#12304;&#25945;&#26696;&#21305;&#37197;&#29256;&#12305;&#25512;&#33616;&#10084;\Cymophane%20-%20Tassel.mp3" TargetMode="External"/><Relationship Id="rId6" Type="http://schemas.openxmlformats.org/officeDocument/2006/relationships/audio" Target="file:///\\pc-2\&#19978;&#35838;&#35838;&#20214;&#27719;&#24635;\&#24453;&#26657;&#23545;\R&#22235;&#35821;&#19979;&#12304;&#25945;&#26696;&#29256;&#12305;\&#31532;&#19968;&#21333;&#20803;\2%20&#20065;&#19979;&#20154;&#23478;&#12304;&#25945;&#26696;&#21305;&#37197;&#29256;&#12305;&#25512;&#33616;&#10084;\Cymophane%20-%20Tassel.mp3" TargetMode="Externa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1.jpe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png"/><Relationship Id="rId3" Type="http://schemas.microsoft.com/office/2007/relationships/media" Target="file:///\\pc-2\&#31508;&#39034;&#23383;&#24211;\&#36466;.wmv" TargetMode="External"/><Relationship Id="rId2" Type="http://schemas.openxmlformats.org/officeDocument/2006/relationships/video" Target="file:///\\pc-2\&#31508;&#39034;&#23383;&#24211;\&#36466;.wmv" TargetMode="External"/><Relationship Id="rId1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7243763" y="4235450"/>
            <a:ext cx="1908175" cy="642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7235825" y="3363913"/>
            <a:ext cx="1908175" cy="642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文本框 3">
            <a:hlinkClick r:id="rId2" action="ppaction://hlinksldjump"/>
          </p:cNvPr>
          <p:cNvSpPr txBox="1"/>
          <p:nvPr/>
        </p:nvSpPr>
        <p:spPr>
          <a:xfrm>
            <a:off x="7380288" y="3346450"/>
            <a:ext cx="177165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文本框 4">
            <a:hlinkClick r:id="rId3" action="ppaction://hlinksldjump"/>
          </p:cNvPr>
          <p:cNvSpPr txBox="1"/>
          <p:nvPr/>
        </p:nvSpPr>
        <p:spPr>
          <a:xfrm>
            <a:off x="7380288" y="4219575"/>
            <a:ext cx="1763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8" name="图片 1"/>
          <p:cNvPicPr>
            <a:picLocks noChangeAspect="1"/>
          </p:cNvPicPr>
          <p:nvPr/>
        </p:nvPicPr>
        <p:blipFill>
          <a:blip r:embed="rId4"/>
          <a:srcRect l="35748"/>
          <a:stretch>
            <a:fillRect/>
          </a:stretch>
        </p:blipFill>
        <p:spPr>
          <a:xfrm>
            <a:off x="1116013" y="68263"/>
            <a:ext cx="2330450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 10"/>
          <p:cNvSpPr/>
          <p:nvPr/>
        </p:nvSpPr>
        <p:spPr>
          <a:xfrm>
            <a:off x="1692275" y="1887538"/>
            <a:ext cx="5340350" cy="1368425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55913" y="2206625"/>
            <a:ext cx="720725" cy="720725"/>
          </a:xfrm>
          <a:prstGeom prst="ellipse">
            <a:avLst/>
          </a:prstGeom>
          <a:solidFill>
            <a:srgbClr val="8DC31E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01" name="文本框 10"/>
          <p:cNvSpPr txBox="1"/>
          <p:nvPr/>
        </p:nvSpPr>
        <p:spPr>
          <a:xfrm>
            <a:off x="2987675" y="2139950"/>
            <a:ext cx="33115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乡下人家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871663" y="1144588"/>
            <a:ext cx="5400675" cy="2854325"/>
            <a:chOff x="1908175" y="1804586"/>
            <a:chExt cx="5400675" cy="2855396"/>
          </a:xfrm>
        </p:grpSpPr>
        <p:sp>
          <p:nvSpPr>
            <p:cNvPr id="18435" name="文本框 1"/>
            <p:cNvSpPr txBox="1"/>
            <p:nvPr/>
          </p:nvSpPr>
          <p:spPr>
            <a:xfrm>
              <a:off x="3779838" y="1804586"/>
              <a:ext cx="1655762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形近字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436" name="文本框 2"/>
            <p:cNvSpPr txBox="1"/>
            <p:nvPr/>
          </p:nvSpPr>
          <p:spPr>
            <a:xfrm>
              <a:off x="1908175" y="2849092"/>
              <a:ext cx="5400675" cy="1454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久蹲容易累　　尊老敬前辈　　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遵守交通法　　樽酒不沾嘴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37" name="文本框 3"/>
            <p:cNvSpPr txBox="1"/>
            <p:nvPr/>
          </p:nvSpPr>
          <p:spPr>
            <a:xfrm>
              <a:off x="2339975" y="3281090"/>
              <a:ext cx="504825" cy="6524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en-US" altLang="zh-CN" sz="2800" b="1" dirty="0">
                  <a:latin typeface="宋体" panose="02010600030101010101" pitchFamily="2" charset="-122"/>
                </a:rPr>
                <a:t>·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18438" name="文本框 4"/>
            <p:cNvSpPr txBox="1"/>
            <p:nvPr/>
          </p:nvSpPr>
          <p:spPr>
            <a:xfrm>
              <a:off x="4787900" y="3281090"/>
              <a:ext cx="504825" cy="6524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en-US" altLang="zh-CN" sz="2800" b="1" dirty="0">
                  <a:latin typeface="宋体" panose="02010600030101010101" pitchFamily="2" charset="-122"/>
                </a:rPr>
                <a:t>·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18439" name="文本框 5"/>
            <p:cNvSpPr txBox="1"/>
            <p:nvPr/>
          </p:nvSpPr>
          <p:spPr>
            <a:xfrm>
              <a:off x="1920875" y="4007520"/>
              <a:ext cx="503238" cy="652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en-US" altLang="zh-CN" sz="2800" b="1" dirty="0">
                  <a:latin typeface="宋体" panose="02010600030101010101" pitchFamily="2" charset="-122"/>
                </a:rPr>
                <a:t>·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18440" name="文本框 6"/>
            <p:cNvSpPr txBox="1"/>
            <p:nvPr/>
          </p:nvSpPr>
          <p:spPr>
            <a:xfrm>
              <a:off x="4787900" y="4001170"/>
              <a:ext cx="504825" cy="652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en-US" altLang="zh-CN" sz="2800" b="1" dirty="0">
                  <a:latin typeface="宋体" panose="02010600030101010101" pitchFamily="2" charset="-122"/>
                </a:rPr>
                <a:t>·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2197100" y="796925"/>
            <a:ext cx="1008063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1563" y="1085850"/>
            <a:ext cx="1079500" cy="43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1563" y="1517650"/>
            <a:ext cx="1079500" cy="7191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箭头连接符 5"/>
          <p:cNvCxnSpPr>
            <a:stCxn id="3" idx="3"/>
          </p:cNvCxnSpPr>
          <p:nvPr/>
        </p:nvCxnSpPr>
        <p:spPr>
          <a:xfrm>
            <a:off x="3421063" y="1301750"/>
            <a:ext cx="122396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421063" y="1876425"/>
            <a:ext cx="122396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3" name="文本框 7"/>
          <p:cNvSpPr txBox="1"/>
          <p:nvPr/>
        </p:nvSpPr>
        <p:spPr>
          <a:xfrm>
            <a:off x="4840288" y="935038"/>
            <a:ext cx="1677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爪，手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文本框 8"/>
          <p:cNvSpPr txBox="1"/>
          <p:nvPr/>
        </p:nvSpPr>
        <p:spPr>
          <a:xfrm>
            <a:off x="4840288" y="1603375"/>
            <a:ext cx="1965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见，眼睛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文本框 9"/>
          <p:cNvSpPr txBox="1"/>
          <p:nvPr/>
        </p:nvSpPr>
        <p:spPr>
          <a:xfrm>
            <a:off x="2330450" y="2511425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用手和眼睛去寻找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文本框 11"/>
          <p:cNvSpPr txBox="1"/>
          <p:nvPr/>
        </p:nvSpPr>
        <p:spPr>
          <a:xfrm>
            <a:off x="2268538" y="3435350"/>
            <a:ext cx="439261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本义：寻找，到处寻找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85813" y="23129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5813" y="299402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325" y="1282700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mì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485" name="文本框 17"/>
          <p:cNvSpPr txBox="1"/>
          <p:nvPr/>
        </p:nvSpPr>
        <p:spPr>
          <a:xfrm>
            <a:off x="1924050" y="995363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35175" y="230822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97088" y="300196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爫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0488" name="文本框 13"/>
          <p:cNvSpPr txBox="1"/>
          <p:nvPr/>
        </p:nvSpPr>
        <p:spPr>
          <a:xfrm>
            <a:off x="1073150" y="-31750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89" name="组合 4"/>
          <p:cNvGrpSpPr/>
          <p:nvPr/>
        </p:nvGrpSpPr>
        <p:grpSpPr>
          <a:xfrm>
            <a:off x="4068763" y="995363"/>
            <a:ext cx="2489200" cy="2514600"/>
            <a:chOff x="4052888" y="1203325"/>
            <a:chExt cx="2489200" cy="2514600"/>
          </a:xfrm>
        </p:grpSpPr>
        <p:pic>
          <p:nvPicPr>
            <p:cNvPr id="4" name="觅.wmv">
              <a:hlinkClick r:id="" action="ppaction://media"/>
            </p:cNvPr>
            <p:cNvPicPr>
              <a:picLocks noRot="1"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r:link="rId2"/>
                </p:ext>
              </p:extLst>
            </p:nvPr>
          </p:nvPicPr>
          <p:blipFill>
            <a:blip r:embed="rId3"/>
            <a:stretch>
              <a:fillRect/>
            </a:stretch>
          </p:blipFill>
          <p:spPr>
            <a:xfrm>
              <a:off x="4052888" y="1206500"/>
              <a:ext cx="2489200" cy="25114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" name="直接连接符 2"/>
            <p:cNvCxnSpPr/>
            <p:nvPr/>
          </p:nvCxnSpPr>
          <p:spPr>
            <a:xfrm>
              <a:off x="4052888" y="1203325"/>
              <a:ext cx="0" cy="2514600"/>
            </a:xfrm>
            <a:prstGeom prst="line">
              <a:avLst/>
            </a:prstGeom>
            <a:ln>
              <a:solidFill>
                <a:srgbClr val="1581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538913" y="1203325"/>
              <a:ext cx="0" cy="2514600"/>
            </a:xfrm>
            <a:prstGeom prst="line">
              <a:avLst/>
            </a:prstGeom>
            <a:ln>
              <a:solidFill>
                <a:srgbClr val="1581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755650" y="3659188"/>
            <a:ext cx="25066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491" name="文本框 9"/>
          <p:cNvSpPr txBox="1"/>
          <p:nvPr/>
        </p:nvSpPr>
        <p:spPr>
          <a:xfrm>
            <a:off x="2627313" y="3695700"/>
            <a:ext cx="57610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上短下长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上半部分为“爫”。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6013" y="1274763"/>
            <a:ext cx="7056437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屋檐   构成   装饰   凤仙   顺序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华丽　 独特 　照例 　率领   觅食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踏步　 倘若　  天高地阔     和谐 催眠曲　甜蜜　梦乡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3779838" y="411163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0113" y="987425"/>
            <a:ext cx="7848600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有些人家，还在门前的场地上种几株花，芍药，凤仙，鸡冠花，大丽菊，它们依着</a:t>
            </a: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时令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，顺序开放，朴素中带着几分华丽，显出一派独特的农家风光。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3800" y="3579813"/>
            <a:ext cx="25923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时令：季节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文本框 3"/>
          <p:cNvSpPr txBox="1"/>
          <p:nvPr/>
        </p:nvSpPr>
        <p:spPr>
          <a:xfrm>
            <a:off x="1042988" y="-4762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词语理解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7813" y="1563688"/>
            <a:ext cx="6553200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鸡，乡下人家</a:t>
            </a: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照例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总要养几只的。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9613" y="2787650"/>
            <a:ext cx="61214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照例：按照惯例，按照常情。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419622"/>
            <a:ext cx="3846086" cy="2549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603" name="文本框 3"/>
          <p:cNvSpPr txBox="1"/>
          <p:nvPr/>
        </p:nvSpPr>
        <p:spPr>
          <a:xfrm>
            <a:off x="4859338" y="915988"/>
            <a:ext cx="3598862" cy="3373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纺织娘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一种昆虫，黄褐色或绿色。雄的前翅部有发声器官，发出像纺车一样的声音。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文本框 4"/>
          <p:cNvSpPr txBox="1"/>
          <p:nvPr/>
        </p:nvSpPr>
        <p:spPr>
          <a:xfrm>
            <a:off x="1042988" y="0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71550" y="1708150"/>
            <a:ext cx="7485063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现在请将这些词语送回到课文中，四人一组练习轮读课文，将课文读熟练。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6627" name="文本框 4"/>
          <p:cNvSpPr txBox="1"/>
          <p:nvPr/>
        </p:nvSpPr>
        <p:spPr>
          <a:xfrm>
            <a:off x="1042988" y="0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轮读课文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971550" y="1114425"/>
            <a:ext cx="7345363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读熟了课文，谁来说说课文主要写了什么？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500313"/>
            <a:ext cx="745172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展现了朴实、自然、和谐、充满诗意的乡村生活。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27088" y="1492250"/>
            <a:ext cx="7777162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课文中描写了乡下人家的哪些生活场景？自由地读读课文，试着给每个场景起个名字，并在课本空白处标注。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4"/>
          <p:cNvSpPr txBox="1"/>
          <p:nvPr/>
        </p:nvSpPr>
        <p:spPr>
          <a:xfrm>
            <a:off x="1042988" y="0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理清条理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3"/>
          <p:cNvSpPr txBox="1"/>
          <p:nvPr/>
        </p:nvSpPr>
        <p:spPr>
          <a:xfrm>
            <a:off x="3779838" y="509588"/>
            <a:ext cx="19431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088" y="1154113"/>
            <a:ext cx="74834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读了课题，你的眼前出现了怎样的画面？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" name="Picture 2" descr="https://timgsa.baidu.com/timg?image&amp;quality=80&amp;size=b9999_10000&amp;sec=1571134898689&amp;di=3b69a5039477e63addeacd1de9e7fb91&amp;imgtype=0&amp;src=http%3A%2F%2Ffiles.eduuu.com%2Fimg%2F2017%2F07%2F27%2F112259_59795c93e764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858963"/>
            <a:ext cx="7075488" cy="274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1"/>
          <p:cNvSpPr txBox="1"/>
          <p:nvPr/>
        </p:nvSpPr>
        <p:spPr>
          <a:xfrm>
            <a:off x="1136650" y="-92075"/>
            <a:ext cx="23034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6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630" name="Picture 2"/>
          <p:cNvPicPr>
            <a:picLocks noChangeAspect="1" noChangeArrowheads="1"/>
          </p:cNvPicPr>
          <p:nvPr/>
        </p:nvPicPr>
        <p:blipFill>
          <a:blip r:embed="rId1"/>
          <a:srcRect l="3911" t="2768" r="3726" b="9201"/>
          <a:stretch>
            <a:fillRect/>
          </a:stretch>
        </p:blipFill>
        <p:spPr bwMode="auto">
          <a:xfrm>
            <a:off x="1115616" y="1457014"/>
            <a:ext cx="3936731" cy="2742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1"/>
          <p:cNvSpPr txBox="1"/>
          <p:nvPr/>
        </p:nvSpPr>
        <p:spPr>
          <a:xfrm>
            <a:off x="1962150" y="700088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瓜藤攀檐图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632" name="Picture 2"/>
          <p:cNvPicPr>
            <a:picLocks noChangeAspect="1" noChangeArrowheads="1"/>
          </p:cNvPicPr>
          <p:nvPr/>
        </p:nvPicPr>
        <p:blipFill>
          <a:blip r:embed="rId2"/>
          <a:srcRect l="2711" t="2135" r="2998" b="2051"/>
          <a:stretch>
            <a:fillRect/>
          </a:stretch>
        </p:blipFill>
        <p:spPr bwMode="auto">
          <a:xfrm>
            <a:off x="5652120" y="885427"/>
            <a:ext cx="2304256" cy="3314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5"/>
          <p:cNvSpPr txBox="1"/>
          <p:nvPr/>
        </p:nvSpPr>
        <p:spPr>
          <a:xfrm>
            <a:off x="3276600" y="19526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鲜花轮绽图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Picture 5" descr="http://images.3158.cn/data/attachment/jiangsu/article/2015/04/09/ab56ad982585365746b060a04237d83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987574"/>
            <a:ext cx="2115651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2" descr="http://img1.jqw.com/2011/09/14/388677/product/b201109141044252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987574"/>
            <a:ext cx="2074507" cy="1455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2" descr="http://p1.so.qhmsg.com/t011ca6f9dd8fca29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987574"/>
            <a:ext cx="2283165" cy="1426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2" descr="http://img8.zol.com.cn/bbs/upload/17466/17465236_0800.jpg"/>
          <p:cNvPicPr>
            <a:picLocks noChangeAspect="1" noChangeArrowheads="1"/>
          </p:cNvPicPr>
          <p:nvPr/>
        </p:nvPicPr>
        <p:blipFill rotWithShape="1">
          <a:blip r:embed="rId4" cstate="print"/>
          <a:srcRect l="1936" t="6197" r="3284" b="4162"/>
          <a:stretch>
            <a:fillRect/>
          </a:stretch>
        </p:blipFill>
        <p:spPr bwMode="auto">
          <a:xfrm>
            <a:off x="755576" y="2931789"/>
            <a:ext cx="2119357" cy="1503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6" descr="http://img3.fengniao.com/forum/attachpics/423/196/16919099.jpg"/>
          <p:cNvPicPr>
            <a:picLocks noChangeAspect="1" noChangeArrowheads="1"/>
          </p:cNvPicPr>
          <p:nvPr/>
        </p:nvPicPr>
        <p:blipFill rotWithShape="1">
          <a:blip r:embed="rId5" cstate="print"/>
          <a:srcRect l="3358" r="8291"/>
          <a:stretch>
            <a:fillRect/>
          </a:stretch>
        </p:blipFill>
        <p:spPr bwMode="auto">
          <a:xfrm>
            <a:off x="3347864" y="2859782"/>
            <a:ext cx="2088232" cy="1574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6"/>
          <a:srcRect l="5033" t="7508" r="4134" b="3723"/>
          <a:stretch>
            <a:fillRect/>
          </a:stretch>
        </p:blipFill>
        <p:spPr bwMode="auto">
          <a:xfrm>
            <a:off x="5868143" y="2859782"/>
            <a:ext cx="2208481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5"/>
          <p:cNvSpPr txBox="1"/>
          <p:nvPr/>
        </p:nvSpPr>
        <p:spPr>
          <a:xfrm>
            <a:off x="3454400" y="627063"/>
            <a:ext cx="22447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雨后春笋图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4" descr="http://www.51mfmh.com/upload/img/oofdg9AcxtOw3hfPpivZMoqveo0Dt-hYo3t9BSdaEEBbCpi-eWpsIEnGdtOm6iT6LvCYCgaXmcRnW115z1k4Uop7tSvGtPswGNgMG0Yw5nDm4Q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2125" y="1360488"/>
            <a:ext cx="3849688" cy="2555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746" name="Picture 2" descr="https://timgsa.baidu.com/timg?image&amp;quality=80&amp;size=b9999_10000&amp;sec=1503494331120&amp;di=205985c4c4d3f726a5270f9e3f0ac60f&amp;imgtype=0&amp;src=http%3A%2F%2Fimg457.ph.126.net%2FX4V6x2NIemooBeQ333sfNg%3D%3D%2F15768228195342867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5213" y="1360488"/>
            <a:ext cx="3849688" cy="25669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5"/>
          <p:cNvSpPr txBox="1"/>
          <p:nvPr/>
        </p:nvSpPr>
        <p:spPr>
          <a:xfrm>
            <a:off x="1763713" y="365125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鸡群觅食图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3608" y="682268"/>
            <a:ext cx="3727365" cy="2604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https://timgsa.baidu.com/timg?image&amp;quality=80&amp;size=b9999_10000&amp;sec=1571142263291&amp;di=41c2db1d67d78787662eed7e7e14f8b6&amp;imgtype=0&amp;src=http%3A%2F%2Fimg.mp.itc.cn%2Fupload%2F20170730%2Fa42d56fc9d0a430e93f83b1d426a6b87_th.jpg"/>
          <p:cNvPicPr>
            <a:picLocks noChangeAspect="1" noChangeArrowheads="1"/>
          </p:cNvPicPr>
          <p:nvPr/>
        </p:nvPicPr>
        <p:blipFill rotWithShape="1">
          <a:blip r:embed="rId2"/>
          <a:srcRect l="16493"/>
          <a:stretch>
            <a:fillRect/>
          </a:stretch>
        </p:blipFill>
        <p:spPr bwMode="auto">
          <a:xfrm>
            <a:off x="5076056" y="2067694"/>
            <a:ext cx="3198923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https://timgsa.baidu.com/timg?image&amp;quality=80&amp;size=b9999_10000&amp;sec=1503494575903&amp;di=b0a87c8515ebff75dd01ae175cfd5eed&amp;imgtype=0&amp;src=http%3A%2F%2Fp1.s.hjfile.cn%2Fthread%2F201202%2F2012022573103211_940_o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6016" y="1707654"/>
            <a:ext cx="3748206" cy="2808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285" y="628179"/>
            <a:ext cx="3544773" cy="2658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5"/>
          <p:cNvSpPr txBox="1"/>
          <p:nvPr/>
        </p:nvSpPr>
        <p:spPr>
          <a:xfrm>
            <a:off x="1550988" y="357981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鸭子戏水图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5"/>
          <p:cNvSpPr txBox="1"/>
          <p:nvPr/>
        </p:nvSpPr>
        <p:spPr>
          <a:xfrm>
            <a:off x="3455988" y="360045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门前晚餐图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19" name="组合 1"/>
          <p:cNvGrpSpPr/>
          <p:nvPr/>
        </p:nvGrpSpPr>
        <p:grpSpPr>
          <a:xfrm>
            <a:off x="925513" y="996950"/>
            <a:ext cx="7507287" cy="2306638"/>
            <a:chOff x="1158898" y="993278"/>
            <a:chExt cx="6928618" cy="2177538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158898" y="993278"/>
              <a:ext cx="3264812" cy="21775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flipH="1">
              <a:off x="4647533" y="998489"/>
              <a:ext cx="3439983" cy="217232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5"/>
          <p:cNvSpPr txBox="1"/>
          <p:nvPr/>
        </p:nvSpPr>
        <p:spPr>
          <a:xfrm>
            <a:off x="3413125" y="339725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月明人家图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131888"/>
            <a:ext cx="5832475" cy="3257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84213" y="915988"/>
            <a:ext cx="779145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读着课文，一幅幅亲切祥和的农家画面浮现在眼前，这一幅幅田园风光的写意画卷，展示着乡下人家朴实自然、充满诗意的乡村生活。下节课，我们将走进这一幅幅面，体会乡下人家的那一份惬意。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4"/>
          <p:cNvSpPr txBox="1"/>
          <p:nvPr/>
        </p:nvSpPr>
        <p:spPr>
          <a:xfrm>
            <a:off x="1042988" y="0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教师小结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4"/>
          <p:cNvSpPr txBox="1"/>
          <p:nvPr/>
        </p:nvSpPr>
        <p:spPr>
          <a:xfrm>
            <a:off x="3816350" y="3206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213" y="1160463"/>
            <a:ext cx="7916862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还记得上节课学习的一幅幅自然和谐的农村生活场景吗？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4788" y="2644775"/>
            <a:ext cx="18716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瓜藤攀檐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1275" y="2644775"/>
            <a:ext cx="18716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鲜花轮绽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8838" y="2644775"/>
            <a:ext cx="20161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雨后春笋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93838" y="3281363"/>
            <a:ext cx="19431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鸡鸭觅食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7300" y="3281363"/>
            <a:ext cx="18716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鸭子戏水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29325" y="3281363"/>
            <a:ext cx="1944688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门前晚餐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8438" y="3905250"/>
            <a:ext cx="18716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月明人家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9" name="文本框 4"/>
          <p:cNvSpPr txBox="1"/>
          <p:nvPr/>
        </p:nvSpPr>
        <p:spPr>
          <a:xfrm>
            <a:off x="1042988" y="0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971550" y="465138"/>
            <a:ext cx="74168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文中有一段话写出了作者的感受，谁来读一读？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1760538"/>
            <a:ext cx="74168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乡下人家，不论什么时候，不论什么季节，都有一道独特、迷人的风景。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550" y="3148013"/>
            <a:ext cx="74168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你认为这句话中哪两个词语最能概括乡下人家的特点？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6825" y="3921125"/>
            <a:ext cx="10795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独特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45250" y="3921125"/>
            <a:ext cx="10795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2"/>
          <p:cNvSpPr txBox="1"/>
          <p:nvPr/>
        </p:nvSpPr>
        <p:spPr>
          <a:xfrm>
            <a:off x="900113" y="1851025"/>
            <a:ext cx="748982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在这幅图画上你都看到了哪些景物？给了你怎样的感觉？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243" name="文本框 3"/>
          <p:cNvSpPr txBox="1"/>
          <p:nvPr/>
        </p:nvSpPr>
        <p:spPr>
          <a:xfrm>
            <a:off x="539750" y="411163"/>
            <a:ext cx="1655763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71550" y="1131888"/>
            <a:ext cx="74168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默读课文，边读边思考：从哪儿能感受到乡村风景的美丽？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画出相关的语句，仔细体会，可以在空白处适当标注。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9939" name="文本框 4"/>
          <p:cNvSpPr txBox="1"/>
          <p:nvPr/>
        </p:nvSpPr>
        <p:spPr>
          <a:xfrm>
            <a:off x="1042988" y="0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1192213" y="325438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宋体" panose="02010600030101010101" pitchFamily="2" charset="-122"/>
              </a:rPr>
              <a:t>瓜藤攀檐</a:t>
            </a:r>
            <a:endParaRPr lang="zh-CN" altLang="en-US" sz="3200" b="1" dirty="0">
              <a:solidFill>
                <a:srgbClr val="FFA1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987425"/>
            <a:ext cx="6985000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青、红的瓜，碧绿的藤和叶，构成了一道别有风趣的装饰，比那高楼门前蹲着一对石狮子或是竖着两根大旗杆，可爱多了。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6013" y="3640138"/>
            <a:ext cx="55435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这里的“装饰”指的是什么？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1775" y="415607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装扮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539750" y="1563688"/>
            <a:ext cx="80645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“</a:t>
            </a:r>
            <a:r>
              <a:rPr lang="zh-CN" altLang="en-US" sz="3200" b="1" dirty="0">
                <a:latin typeface="宋体" panose="02010600030101010101" pitchFamily="2" charset="-122"/>
              </a:rPr>
              <a:t>高楼门前蹲着一对石狮子”和“竖着两根大旗杆”给人怎样的感觉？农家小院的这种“装饰”又给人怎样的感觉？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1"/>
          <p:cNvPicPr>
            <a:picLocks noChangeAspect="1"/>
          </p:cNvPicPr>
          <p:nvPr/>
        </p:nvPicPr>
        <p:blipFill>
          <a:blip r:embed="rId1"/>
          <a:srcRect l="4408" t="17319" r="4408" b="5202"/>
          <a:stretch>
            <a:fillRect/>
          </a:stretch>
        </p:blipFill>
        <p:spPr>
          <a:xfrm>
            <a:off x="0" y="-20637"/>
            <a:ext cx="9180513" cy="5164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https://timgsa.baidu.com/timg?image&amp;quality=80&amp;size=b9999_10000&amp;sec=1571143229076&amp;di=6b6efd10014381b4d357b132bc297b61&amp;imgtype=0&amp;src=http%3A%2F%2Fpic106.huitu.com%2Fres%2F20180509%2F169238_20180509215711413035_1.jpg"/>
          <p:cNvPicPr>
            <a:picLocks noChangeAspect="1"/>
          </p:cNvPicPr>
          <p:nvPr/>
        </p:nvPicPr>
        <p:blipFill>
          <a:blip r:embed="rId1"/>
          <a:srcRect t="14859" b="3915"/>
          <a:stretch>
            <a:fillRect/>
          </a:stretch>
        </p:blipFill>
        <p:spPr>
          <a:xfrm>
            <a:off x="-3175" y="-20637"/>
            <a:ext cx="9147175" cy="5164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685800" y="274638"/>
            <a:ext cx="18716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宋体" panose="02010600030101010101" pitchFamily="2" charset="-122"/>
              </a:rPr>
              <a:t>雨后春笋</a:t>
            </a:r>
            <a:endParaRPr lang="en-US" altLang="zh-CN" sz="3200" b="1" dirty="0">
              <a:solidFill>
                <a:srgbClr val="FFA1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915988"/>
            <a:ext cx="7993062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几场春雨过后，到那里走走，你常常会看见许多鲜嫩的笋，成群地从土里探出头来。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文本框 3"/>
          <p:cNvSpPr txBox="1"/>
          <p:nvPr/>
        </p:nvSpPr>
        <p:spPr>
          <a:xfrm>
            <a:off x="625475" y="2197100"/>
            <a:ext cx="42481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怎样理解“探”字？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213" y="2794000"/>
            <a:ext cx="7920037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探”字用了拟人化的手法，准确生动地展示出雨后春笋的勃勃生机，更在字里行间流露出作者对竹笋的喜爱。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988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909638" y="627063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宋体" panose="02010600030101010101" pitchFamily="2" charset="-122"/>
              </a:rPr>
              <a:t>鸡群觅食</a:t>
            </a:r>
            <a:endParaRPr lang="zh-CN" altLang="en-US" sz="3200" b="1" dirty="0">
              <a:solidFill>
                <a:srgbClr val="FFA1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1563688"/>
            <a:ext cx="76327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从他们的房前屋后走过，你肯定会瞧见一只母鸡，率领一群小鸡，在竹林中觅食；或是瞧见耸着尾巴的雄鸡，在场地上大踏步地走来走去。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"/>
          <p:cNvSpPr txBox="1"/>
          <p:nvPr/>
        </p:nvSpPr>
        <p:spPr>
          <a:xfrm>
            <a:off x="903288" y="530225"/>
            <a:ext cx="73437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从这平凡的事物、普通的场面中你体会到怎样的美感？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1924050"/>
            <a:ext cx="734377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耸着尾巴的雄鸡在大踏步地走来走去，如同一个尽职尽责的丈夫在保护着自己的家人，守护着自己的家园，具有浓厚的人情味。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1"/>
          <p:cNvSpPr txBox="1"/>
          <p:nvPr/>
        </p:nvSpPr>
        <p:spPr>
          <a:xfrm>
            <a:off x="1049338" y="700088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宋体" panose="02010600030101010101" pitchFamily="2" charset="-122"/>
              </a:rPr>
              <a:t>门前晚餐</a:t>
            </a:r>
            <a:endParaRPr lang="zh-CN" altLang="en-US" sz="3200" b="1" dirty="0">
              <a:solidFill>
                <a:srgbClr val="FFA1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1419225"/>
            <a:ext cx="7345362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天边的红霞，向晚的微风，头上飞过的归巢的鸟儿，都是他们的好友。它们和乡下人家一起，绘成了一幅自然、和谐的田园风景画。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"/>
          <p:cNvSpPr txBox="1"/>
          <p:nvPr/>
        </p:nvSpPr>
        <p:spPr>
          <a:xfrm>
            <a:off x="755650" y="771525"/>
            <a:ext cx="7704138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想象画面，说一说这描绘的是一幅怎样的风景画。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2284413"/>
            <a:ext cx="770413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临近晚上，红霞辉映，晚风轻拂，倦鸟归巢，在这大自然的怀抱里，边享用晚餐，边闲话家常，好一幅乡村晚景图！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71550" y="1419225"/>
            <a:ext cx="7416800" cy="2012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 自由朗读课文，圈出生字词，思考：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这样自然亲切、优美恬静的乡村风光，作者会用怎样的语言来描述呢？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1267" name="文本框 1"/>
          <p:cNvSpPr txBox="1"/>
          <p:nvPr/>
        </p:nvSpPr>
        <p:spPr>
          <a:xfrm>
            <a:off x="1116013" y="0"/>
            <a:ext cx="230346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36600" y="700088"/>
            <a:ext cx="767080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乡下人家，不论什么时候，不论什么季节，都有一道独特、迷人的风景。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600" y="2071688"/>
            <a:ext cx="76708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28702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独特”“迷人”是什么意思？你怎么理解这句话？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28702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这句话在课文中起什么作用？抒发了作者怎样的情感？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0180" name="文本框 4"/>
          <p:cNvSpPr txBox="1"/>
          <p:nvPr/>
        </p:nvSpPr>
        <p:spPr>
          <a:xfrm>
            <a:off x="1042988" y="0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1"/>
          <p:cNvSpPr txBox="1"/>
          <p:nvPr/>
        </p:nvSpPr>
        <p:spPr>
          <a:xfrm>
            <a:off x="719138" y="604838"/>
            <a:ext cx="7704137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独特”指特有，独一无二；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迷人”指使人陶醉，使人迷恋。这是课文的中心句，起到总结全文的作用，集中概括了乡下人家的独特、迷人的生活环境和朴实欢快的生活面貌，抒发了作者对乡村生活的热爱之情。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"/>
          <p:cNvSpPr txBox="1"/>
          <p:nvPr/>
        </p:nvSpPr>
        <p:spPr>
          <a:xfrm>
            <a:off x="755650" y="771525"/>
            <a:ext cx="75612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再读读全文，想想作者是怎样写出这独特、迷人的风景的？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2211388"/>
            <a:ext cx="7561263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这篇课文，按照房前屋后的顺序和春、夏、秋三季及白天、傍晚、深夜的顺序交叉描写，抓住了普通的农家生活场面，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1"/>
          <p:cNvSpPr txBox="1"/>
          <p:nvPr/>
        </p:nvSpPr>
        <p:spPr>
          <a:xfrm>
            <a:off x="792163" y="1290638"/>
            <a:ext cx="755967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写出了乡村生活的特点，向我们展示了朴实自然、充满诗意的乡村生活，赞扬了乡下人家热爱生活，善于用勤劳的双手装点自己的家园，装点自己的生活的美好品质。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1"/>
          <p:cNvPicPr>
            <a:picLocks noChangeAspect="1"/>
          </p:cNvPicPr>
          <p:nvPr/>
        </p:nvPicPr>
        <p:blipFill>
          <a:blip r:embed="rId1"/>
          <a:srcRect t="9406" b="14314"/>
          <a:stretch>
            <a:fillRect/>
          </a:stretch>
        </p:blipFill>
        <p:spPr>
          <a:xfrm>
            <a:off x="0" y="-87312"/>
            <a:ext cx="9144000" cy="5230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4275" name="组合 6"/>
          <p:cNvGrpSpPr/>
          <p:nvPr/>
        </p:nvGrpSpPr>
        <p:grpSpPr>
          <a:xfrm>
            <a:off x="179388" y="123825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2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配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乐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4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朗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5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Cymophane - Tassel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708400" y="163353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8" name="组合 6"/>
          <p:cNvGrpSpPr/>
          <p:nvPr/>
        </p:nvGrpSpPr>
        <p:grpSpPr>
          <a:xfrm>
            <a:off x="179388" y="123825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计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" name="左大括号 8"/>
          <p:cNvSpPr/>
          <p:nvPr/>
        </p:nvSpPr>
        <p:spPr>
          <a:xfrm>
            <a:off x="684213" y="1023938"/>
            <a:ext cx="304800" cy="3522663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8363" y="1270000"/>
            <a:ext cx="11064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无论何地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rot="10800000">
            <a:off x="6565900" y="1222375"/>
            <a:ext cx="268288" cy="3240088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8363" y="3352800"/>
            <a:ext cx="10826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无论何时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0875" y="930275"/>
            <a:ext cx="3468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屋前：种瓜  种花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751013" y="1176338"/>
            <a:ext cx="263525" cy="1322388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0875" y="2041525"/>
            <a:ext cx="3609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屋后：养鸡  养鸭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5345113" y="1136650"/>
            <a:ext cx="371475" cy="1317625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文本框 3"/>
          <p:cNvSpPr txBox="1">
            <a:spLocks noChangeArrowheads="1"/>
          </p:cNvSpPr>
          <p:nvPr/>
        </p:nvSpPr>
        <p:spPr bwMode="auto">
          <a:xfrm>
            <a:off x="107950" y="700088"/>
            <a:ext cx="676275" cy="4035425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乡下人家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60563" y="3065463"/>
            <a:ext cx="3609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夏天：门前吃晚饭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1790700" y="3311525"/>
            <a:ext cx="263525" cy="1322388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60563" y="4176713"/>
            <a:ext cx="3609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秋天：听虫鸣入眠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左大括号 29"/>
          <p:cNvSpPr/>
          <p:nvPr/>
        </p:nvSpPr>
        <p:spPr>
          <a:xfrm flipH="1">
            <a:off x="5378450" y="3273425"/>
            <a:ext cx="304800" cy="1427163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6275" y="1484313"/>
            <a:ext cx="1108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空间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56275" y="3649663"/>
            <a:ext cx="10826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792913" y="1963738"/>
            <a:ext cx="2171700" cy="2024062"/>
            <a:chOff x="6681997" y="1937845"/>
            <a:chExt cx="2172452" cy="2023288"/>
          </a:xfrm>
        </p:grpSpPr>
        <p:sp>
          <p:nvSpPr>
            <p:cNvPr id="34" name="心形 33"/>
            <p:cNvSpPr/>
            <p:nvPr/>
          </p:nvSpPr>
          <p:spPr>
            <a:xfrm>
              <a:off x="6681997" y="1937845"/>
              <a:ext cx="2172452" cy="2023288"/>
            </a:xfrm>
            <a:prstGeom prst="hear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316" name="文本框 3"/>
            <p:cNvSpPr txBox="1"/>
            <p:nvPr/>
          </p:nvSpPr>
          <p:spPr>
            <a:xfrm>
              <a:off x="6869178" y="2365521"/>
              <a:ext cx="1867756" cy="10768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独特、迷人的风景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/>
      <p:bldP spid="14" grpId="0"/>
      <p:bldP spid="15" grpId="0" animBg="1"/>
      <p:bldP spid="16" grpId="0"/>
      <p:bldP spid="17" grpId="0" animBg="1"/>
      <p:bldP spid="27" grpId="0"/>
      <p:bldP spid="28" grpId="0" animBg="1"/>
      <p:bldP spid="29" grpId="0"/>
      <p:bldP spid="30" grpId="0" animBg="1"/>
      <p:bldP spid="31" grpId="0"/>
      <p:bldP spid="3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1116013" y="0"/>
            <a:ext cx="230346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生字学习</a:t>
            </a:r>
            <a:endParaRPr lang="zh-CN" altLang="en-US" sz="36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文本框 3"/>
          <p:cNvSpPr txBox="1"/>
          <p:nvPr/>
        </p:nvSpPr>
        <p:spPr>
          <a:xfrm>
            <a:off x="1620838" y="1617663"/>
            <a:ext cx="55943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构   冠   朴   素   率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倘   附   捣   绘   谐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350" y="1419225"/>
            <a:ext cx="61960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ɡòu   ɡuān   pǔ   sù   shuài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5738" y="2500313"/>
            <a:ext cx="5759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tǎnɡ  fù    dǎo   huì  xié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4" name="文本框 8"/>
          <p:cNvSpPr txBox="1"/>
          <p:nvPr/>
        </p:nvSpPr>
        <p:spPr>
          <a:xfrm>
            <a:off x="3851275" y="555625"/>
            <a:ext cx="15843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755650" y="896938"/>
            <a:ext cx="56165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你是怎样识记这些生字的？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00113" y="1779588"/>
          <a:ext cx="7561263" cy="22320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304385"/>
                <a:gridCol w="2592433"/>
                <a:gridCol w="2664445"/>
              </a:tblGrid>
              <a:tr h="6793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5" marR="91445" marT="45715" marB="4571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5" marR="91445" marT="45715" marB="4571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5" marR="91445" marT="45715" marB="45715"/>
                </a:tc>
              </a:tr>
              <a:tr h="1552713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5" marR="91445" marT="45715" marB="45715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5" marR="91445" marT="45715" marB="45715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5" marR="91445" marT="45715" marB="45715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87450" y="1779588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上下结构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8038" y="1779588"/>
            <a:ext cx="23050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上中下结构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2525" y="1763713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左右结构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1550" y="2787650"/>
            <a:ext cx="5762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芍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3713" y="2787650"/>
            <a:ext cx="5762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7613" y="2787650"/>
            <a:ext cx="5762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0050" y="2787650"/>
            <a:ext cx="5762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2988" y="2466975"/>
            <a:ext cx="5762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46888" y="2466975"/>
            <a:ext cx="5762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4750" y="2466975"/>
            <a:ext cx="5762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倘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08688" y="3238500"/>
            <a:ext cx="5762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0200" y="3238500"/>
            <a:ext cx="5762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捣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75513" y="3238500"/>
            <a:ext cx="5762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13675" y="3238500"/>
            <a:ext cx="5746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"/>
          <p:cNvGrpSpPr/>
          <p:nvPr/>
        </p:nvGrpSpPr>
        <p:grpSpPr>
          <a:xfrm>
            <a:off x="863600" y="969963"/>
            <a:ext cx="7416800" cy="3203575"/>
            <a:chOff x="863600" y="970542"/>
            <a:chExt cx="7416800" cy="3202415"/>
          </a:xfrm>
        </p:grpSpPr>
        <p:sp>
          <p:nvSpPr>
            <p:cNvPr id="14339" name="文本框 1"/>
            <p:cNvSpPr txBox="1"/>
            <p:nvPr/>
          </p:nvSpPr>
          <p:spPr>
            <a:xfrm>
              <a:off x="863600" y="970542"/>
              <a:ext cx="7416800" cy="32024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  率，篆文“  ”，现在指带领、坦白直爽、不慎重等含义。  ，像丝织的网；上部的  和下部的“  ”，是捕鸟网的竿和手柄。所有与率相关的字，都采用“率”作偏旁。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340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9687" y="1089605"/>
              <a:ext cx="330200" cy="4492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1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80779" y="1805600"/>
              <a:ext cx="300037" cy="2587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2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5873" y="2426458"/>
              <a:ext cx="396875" cy="203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3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23629" y="2489164"/>
              <a:ext cx="357187" cy="2809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1112838" y="1654175"/>
            <a:ext cx="836612" cy="850900"/>
            <a:chOff x="2437" y="2032"/>
            <a:chExt cx="1244" cy="1264"/>
          </a:xfrm>
        </p:grpSpPr>
        <p:sp>
          <p:nvSpPr>
            <p:cNvPr id="154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" name="文本框 92"/>
          <p:cNvSpPr txBox="1"/>
          <p:nvPr/>
        </p:nvSpPr>
        <p:spPr>
          <a:xfrm>
            <a:off x="1149350" y="1603375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7"/>
          <p:cNvGrpSpPr/>
          <p:nvPr/>
        </p:nvGrpSpPr>
        <p:grpSpPr>
          <a:xfrm>
            <a:off x="1985963" y="1654175"/>
            <a:ext cx="836612" cy="850900"/>
            <a:chOff x="2437" y="2032"/>
            <a:chExt cx="1244" cy="1264"/>
          </a:xfrm>
        </p:grpSpPr>
        <p:sp>
          <p:nvSpPr>
            <p:cNvPr id="154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" name="文本框 92"/>
          <p:cNvSpPr txBox="1"/>
          <p:nvPr/>
        </p:nvSpPr>
        <p:spPr>
          <a:xfrm>
            <a:off x="2022475" y="1603375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7"/>
          <p:cNvGrpSpPr/>
          <p:nvPr/>
        </p:nvGrpSpPr>
        <p:grpSpPr>
          <a:xfrm>
            <a:off x="2860675" y="1654175"/>
            <a:ext cx="836613" cy="850900"/>
            <a:chOff x="2437" y="2032"/>
            <a:chExt cx="1244" cy="1264"/>
          </a:xfrm>
        </p:grpSpPr>
        <p:sp>
          <p:nvSpPr>
            <p:cNvPr id="154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" name="文本框 92"/>
          <p:cNvSpPr txBox="1"/>
          <p:nvPr/>
        </p:nvSpPr>
        <p:spPr>
          <a:xfrm>
            <a:off x="2897188" y="1603375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蹲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7"/>
          <p:cNvGrpSpPr/>
          <p:nvPr/>
        </p:nvGrpSpPr>
        <p:grpSpPr>
          <a:xfrm>
            <a:off x="3735388" y="1654175"/>
            <a:ext cx="836612" cy="850900"/>
            <a:chOff x="2437" y="2032"/>
            <a:chExt cx="1244" cy="1264"/>
          </a:xfrm>
        </p:grpSpPr>
        <p:sp>
          <p:nvSpPr>
            <p:cNvPr id="154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1" name="文本框 92"/>
          <p:cNvSpPr txBox="1"/>
          <p:nvPr/>
        </p:nvSpPr>
        <p:spPr>
          <a:xfrm>
            <a:off x="3771900" y="1603375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7"/>
          <p:cNvGrpSpPr/>
          <p:nvPr/>
        </p:nvGrpSpPr>
        <p:grpSpPr>
          <a:xfrm>
            <a:off x="4635500" y="1654175"/>
            <a:ext cx="836613" cy="850900"/>
            <a:chOff x="2437" y="2032"/>
            <a:chExt cx="1244" cy="1264"/>
          </a:xfrm>
        </p:grpSpPr>
        <p:sp>
          <p:nvSpPr>
            <p:cNvPr id="154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6" name="文本框 92"/>
          <p:cNvSpPr txBox="1"/>
          <p:nvPr/>
        </p:nvSpPr>
        <p:spPr>
          <a:xfrm>
            <a:off x="4672013" y="1603375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7"/>
          <p:cNvGrpSpPr/>
          <p:nvPr/>
        </p:nvGrpSpPr>
        <p:grpSpPr>
          <a:xfrm>
            <a:off x="5508625" y="1654175"/>
            <a:ext cx="836613" cy="850900"/>
            <a:chOff x="2437" y="2032"/>
            <a:chExt cx="1244" cy="1264"/>
          </a:xfrm>
        </p:grpSpPr>
        <p:sp>
          <p:nvSpPr>
            <p:cNvPr id="154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1" name="文本框 92"/>
          <p:cNvSpPr txBox="1"/>
          <p:nvPr/>
        </p:nvSpPr>
        <p:spPr>
          <a:xfrm>
            <a:off x="5545138" y="1603375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7"/>
          <p:cNvGrpSpPr/>
          <p:nvPr/>
        </p:nvGrpSpPr>
        <p:grpSpPr>
          <a:xfrm>
            <a:off x="6399213" y="1654175"/>
            <a:ext cx="836612" cy="850900"/>
            <a:chOff x="2437" y="2032"/>
            <a:chExt cx="1244" cy="1264"/>
          </a:xfrm>
        </p:grpSpPr>
        <p:sp>
          <p:nvSpPr>
            <p:cNvPr id="154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6" name="文本框 92"/>
          <p:cNvSpPr txBox="1"/>
          <p:nvPr/>
        </p:nvSpPr>
        <p:spPr>
          <a:xfrm>
            <a:off x="6435725" y="1603375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7"/>
          <p:cNvGrpSpPr/>
          <p:nvPr/>
        </p:nvGrpSpPr>
        <p:grpSpPr>
          <a:xfrm>
            <a:off x="7272338" y="1654175"/>
            <a:ext cx="836612" cy="850900"/>
            <a:chOff x="2437" y="2032"/>
            <a:chExt cx="1244" cy="1264"/>
          </a:xfrm>
        </p:grpSpPr>
        <p:sp>
          <p:nvSpPr>
            <p:cNvPr id="154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1" name="文本框 92"/>
          <p:cNvSpPr txBox="1"/>
          <p:nvPr/>
        </p:nvSpPr>
        <p:spPr>
          <a:xfrm>
            <a:off x="7308850" y="1603375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7"/>
          <p:cNvGrpSpPr/>
          <p:nvPr/>
        </p:nvGrpSpPr>
        <p:grpSpPr>
          <a:xfrm>
            <a:off x="1589088" y="2859088"/>
            <a:ext cx="836612" cy="850900"/>
            <a:chOff x="2437" y="2032"/>
            <a:chExt cx="1244" cy="1264"/>
          </a:xfrm>
        </p:grpSpPr>
        <p:sp>
          <p:nvSpPr>
            <p:cNvPr id="154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6" name="文本框 92"/>
          <p:cNvSpPr txBox="1"/>
          <p:nvPr/>
        </p:nvSpPr>
        <p:spPr>
          <a:xfrm>
            <a:off x="1625600" y="2808288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耸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7"/>
          <p:cNvGrpSpPr/>
          <p:nvPr/>
        </p:nvGrpSpPr>
        <p:grpSpPr>
          <a:xfrm>
            <a:off x="2462213" y="2859088"/>
            <a:ext cx="836612" cy="850900"/>
            <a:chOff x="2437" y="2032"/>
            <a:chExt cx="1244" cy="1264"/>
          </a:xfrm>
        </p:grpSpPr>
        <p:sp>
          <p:nvSpPr>
            <p:cNvPr id="154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1" name="文本框 92"/>
          <p:cNvSpPr txBox="1"/>
          <p:nvPr/>
        </p:nvSpPr>
        <p:spPr>
          <a:xfrm>
            <a:off x="2498725" y="2808288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踏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7"/>
          <p:cNvGrpSpPr/>
          <p:nvPr/>
        </p:nvGrpSpPr>
        <p:grpSpPr>
          <a:xfrm>
            <a:off x="3336925" y="2859088"/>
            <a:ext cx="836613" cy="850900"/>
            <a:chOff x="2437" y="2032"/>
            <a:chExt cx="1244" cy="1264"/>
          </a:xfrm>
        </p:grpSpPr>
        <p:sp>
          <p:nvSpPr>
            <p:cNvPr id="154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6" name="文本框 92"/>
          <p:cNvSpPr txBox="1"/>
          <p:nvPr/>
        </p:nvSpPr>
        <p:spPr>
          <a:xfrm>
            <a:off x="3373438" y="2808288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倘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7"/>
          <p:cNvGrpSpPr/>
          <p:nvPr/>
        </p:nvGrpSpPr>
        <p:grpSpPr>
          <a:xfrm>
            <a:off x="4211638" y="2859088"/>
            <a:ext cx="836612" cy="850900"/>
            <a:chOff x="2437" y="2032"/>
            <a:chExt cx="1244" cy="1264"/>
          </a:xfrm>
        </p:grpSpPr>
        <p:sp>
          <p:nvSpPr>
            <p:cNvPr id="154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0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1" name="文本框 92"/>
          <p:cNvSpPr txBox="1"/>
          <p:nvPr/>
        </p:nvSpPr>
        <p:spPr>
          <a:xfrm>
            <a:off x="4248150" y="2808288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5111750" y="2859088"/>
            <a:ext cx="836613" cy="850900"/>
            <a:chOff x="2437" y="2032"/>
            <a:chExt cx="1244" cy="1264"/>
          </a:xfrm>
        </p:grpSpPr>
        <p:sp>
          <p:nvSpPr>
            <p:cNvPr id="1539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40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40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6" name="文本框 92"/>
          <p:cNvSpPr txBox="1"/>
          <p:nvPr/>
        </p:nvSpPr>
        <p:spPr>
          <a:xfrm>
            <a:off x="5148263" y="2808288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7"/>
          <p:cNvGrpSpPr/>
          <p:nvPr/>
        </p:nvGrpSpPr>
        <p:grpSpPr>
          <a:xfrm>
            <a:off x="5986463" y="2859088"/>
            <a:ext cx="836612" cy="850900"/>
            <a:chOff x="2437" y="2032"/>
            <a:chExt cx="1244" cy="1264"/>
          </a:xfrm>
        </p:grpSpPr>
        <p:sp>
          <p:nvSpPr>
            <p:cNvPr id="153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3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3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1" name="文本框 92"/>
          <p:cNvSpPr txBox="1"/>
          <p:nvPr/>
        </p:nvSpPr>
        <p:spPr>
          <a:xfrm>
            <a:off x="6022975" y="2808288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"/>
          <p:cNvGrpSpPr/>
          <p:nvPr/>
        </p:nvGrpSpPr>
        <p:grpSpPr>
          <a:xfrm>
            <a:off x="6875463" y="2859088"/>
            <a:ext cx="836612" cy="850900"/>
            <a:chOff x="2437" y="2032"/>
            <a:chExt cx="1244" cy="1264"/>
          </a:xfrm>
        </p:grpSpPr>
        <p:sp>
          <p:nvSpPr>
            <p:cNvPr id="153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3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39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6" name="文本框 92"/>
          <p:cNvSpPr txBox="1"/>
          <p:nvPr/>
        </p:nvSpPr>
        <p:spPr>
          <a:xfrm>
            <a:off x="6911975" y="2808288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眠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2" name="文本框 81"/>
          <p:cNvSpPr txBox="1"/>
          <p:nvPr/>
        </p:nvSpPr>
        <p:spPr>
          <a:xfrm>
            <a:off x="3838575" y="547688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6" grpId="0"/>
      <p:bldP spid="21" grpId="0"/>
      <p:bldP spid="26" grpId="0"/>
      <p:bldP spid="31" grpId="0"/>
      <p:bldP spid="36" grpId="0"/>
      <p:bldP spid="41" grpId="0"/>
      <p:bldP spid="46" grpId="0"/>
      <p:bldP spid="51" grpId="0"/>
      <p:bldP spid="56" grpId="0"/>
      <p:bldP spid="61" grpId="0"/>
      <p:bldP spid="66" grpId="0"/>
      <p:bldP spid="71" grpId="0"/>
      <p:bldP spid="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414338" y="19446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338" y="262572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3850" y="914400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dūn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389" name="文本框 17"/>
          <p:cNvSpPr txBox="1"/>
          <p:nvPr/>
        </p:nvSpPr>
        <p:spPr>
          <a:xfrm>
            <a:off x="1552575" y="627063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蹲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63700" y="193992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391" name="文本框 13"/>
          <p:cNvSpPr txBox="1"/>
          <p:nvPr/>
        </p:nvSpPr>
        <p:spPr>
          <a:xfrm>
            <a:off x="1073150" y="-31750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A1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3200" b="1" dirty="0">
              <a:solidFill>
                <a:srgbClr val="FFA1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92" name="图片 1"/>
          <p:cNvPicPr>
            <a:picLocks noChangeAspect="1"/>
          </p:cNvPicPr>
          <p:nvPr/>
        </p:nvPicPr>
        <p:blipFill>
          <a:blip r:embed="rId1"/>
          <a:srcRect l="23743" t="24704" r="47356" b="38153"/>
          <a:stretch>
            <a:fillRect/>
          </a:stretch>
        </p:blipFill>
        <p:spPr>
          <a:xfrm>
            <a:off x="1816100" y="2693988"/>
            <a:ext cx="365125" cy="449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12750" y="3363913"/>
            <a:ext cx="250666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394" name="文本框 9"/>
          <p:cNvSpPr txBox="1"/>
          <p:nvPr/>
        </p:nvSpPr>
        <p:spPr>
          <a:xfrm>
            <a:off x="2284413" y="3392488"/>
            <a:ext cx="57610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左窄右宽，右边稍长一些，上半部不要少写了里面的一横。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蹲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8350" y="860425"/>
            <a:ext cx="2332038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 showWhenStopped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9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2222</Words>
  <Application>WPS 演示</Application>
  <PresentationFormat>全屏显示(16:9)</PresentationFormat>
  <Paragraphs>326</Paragraphs>
  <Slides>46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2023-10-31T08:02:00Z</dcterms:created>
  <dcterms:modified xsi:type="dcterms:W3CDTF">2023-11-13T12:31:58Z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C5A77E1A40FC41D2B173A33CE28BA0FC_13</vt:lpwstr>
  </property>
  <property fmtid="{D5CDD505-2E9C-101B-9397-08002B2CF9AE}" pid="4" name="KSOProductBuildVer">
    <vt:lpwstr>2052-12.1.0.15374</vt:lpwstr>
  </property>
</Properties>
</file>