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2"/>
  </p:notesMasterIdLst>
  <p:sldIdLst>
    <p:sldId id="256" r:id="rId4"/>
    <p:sldId id="257" r:id="rId5"/>
    <p:sldId id="273" r:id="rId6"/>
    <p:sldId id="266" r:id="rId7"/>
    <p:sldId id="295" r:id="rId8"/>
    <p:sldId id="275" r:id="rId9"/>
    <p:sldId id="276" r:id="rId10"/>
    <p:sldId id="316" r:id="rId11"/>
    <p:sldId id="317" r:id="rId12"/>
    <p:sldId id="347" r:id="rId13"/>
    <p:sldId id="337" r:id="rId14"/>
    <p:sldId id="277" r:id="rId15"/>
    <p:sldId id="279" r:id="rId16"/>
    <p:sldId id="335" r:id="rId17"/>
    <p:sldId id="336" r:id="rId18"/>
    <p:sldId id="268" r:id="rId19"/>
    <p:sldId id="263" r:id="rId20"/>
    <p:sldId id="357" r:id="rId21"/>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0" userDrawn="1">
          <p15:clr>
            <a:srgbClr val="A4A3A4"/>
          </p15:clr>
        </p15:guide>
        <p15:guide id="2" pos="38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63AA"/>
    <a:srgbClr val="D62989"/>
    <a:srgbClr val="AA73D5"/>
    <a:srgbClr val="03CB2D"/>
    <a:srgbClr val="3DE17B"/>
    <a:srgbClr val="FFFFFF"/>
    <a:srgbClr val="33ED5A"/>
    <a:srgbClr val="4AEA4A"/>
    <a:srgbClr val="00B4FF"/>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220"/>
        <p:guide pos="382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gs" Target="tags/tag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1.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6.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
        <p:nvSpPr>
          <p:cNvPr id="2" name="文本框 1"/>
          <p:cNvSpPr txBox="1"/>
          <p:nvPr/>
        </p:nvSpPr>
        <p:spPr>
          <a:xfrm>
            <a:off x="2014220" y="1903095"/>
            <a:ext cx="7791450" cy="1445260"/>
          </a:xfrm>
          <a:prstGeom prst="rect">
            <a:avLst/>
          </a:prstGeom>
          <a:noFill/>
        </p:spPr>
        <p:txBody>
          <a:bodyPr wrap="square" rtlCol="0">
            <a:spAutoFit/>
          </a:bodyPr>
          <a:p>
            <a:pPr algn="ctr"/>
            <a:r>
              <a:rPr kumimoji="1" lang="zh-CN" sz="4400" b="1" dirty="0">
                <a:solidFill>
                  <a:srgbClr val="00B4FF"/>
                </a:solidFill>
              </a:rPr>
              <a:t>求比一个数多（或少）百分</a:t>
            </a:r>
            <a:endParaRPr kumimoji="1" lang="zh-CN" sz="4400" b="1" dirty="0">
              <a:solidFill>
                <a:srgbClr val="00B4FF"/>
              </a:solidFill>
            </a:endParaRPr>
          </a:p>
          <a:p>
            <a:pPr algn="ctr"/>
            <a:r>
              <a:rPr kumimoji="1" lang="zh-CN" sz="4400" b="1" dirty="0">
                <a:solidFill>
                  <a:srgbClr val="00B4FF"/>
                </a:solidFill>
              </a:rPr>
              <a:t>之几的数是多少</a:t>
            </a:r>
            <a:endParaRPr kumimoji="1" lang="zh-CN" sz="4400" b="1" dirty="0">
              <a:solidFill>
                <a:srgbClr val="00B4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0" name="TextBox 56"/>
          <p:cNvSpPr txBox="1">
            <a:spLocks noChangeArrowheads="1"/>
          </p:cNvSpPr>
          <p:nvPr/>
        </p:nvSpPr>
        <p:spPr bwMode="auto">
          <a:xfrm>
            <a:off x="1480820" y="1335405"/>
            <a:ext cx="9140825" cy="1198880"/>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50000"/>
              </a:lnSpc>
              <a:spcBef>
                <a:spcPct val="0"/>
              </a:spcBef>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某种商品</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月的价格比</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月降了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月的价格比</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月又涨了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月的价格和</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月比是涨了还是降了？变化幅度是多少？</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3" name="直接连接符 22"/>
          <p:cNvCxnSpPr/>
          <p:nvPr/>
        </p:nvCxnSpPr>
        <p:spPr bwMode="auto">
          <a:xfrm>
            <a:off x="1547919" y="2561160"/>
            <a:ext cx="7344000"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5" name="组合 24"/>
          <p:cNvGrpSpPr/>
          <p:nvPr/>
        </p:nvGrpSpPr>
        <p:grpSpPr>
          <a:xfrm>
            <a:off x="8644313" y="751617"/>
            <a:ext cx="1413807" cy="502616"/>
            <a:chOff x="3347849" y="1774266"/>
            <a:chExt cx="1151055" cy="502616"/>
          </a:xfrm>
        </p:grpSpPr>
        <p:sp>
          <p:nvSpPr>
            <p:cNvPr id="26" name="圆角矩形标注 25"/>
            <p:cNvSpPr/>
            <p:nvPr/>
          </p:nvSpPr>
          <p:spPr>
            <a:xfrm>
              <a:off x="3347864" y="1774266"/>
              <a:ext cx="1151040" cy="502616"/>
            </a:xfrm>
            <a:prstGeom prst="wedgeRoundRectCallout">
              <a:avLst>
                <a:gd name="adj1" fmla="val 5874"/>
                <a:gd name="adj2" fmla="val 74012"/>
                <a:gd name="adj3" fmla="val 16667"/>
              </a:avLst>
            </a:prstGeom>
            <a:gradFill>
              <a:gsLst>
                <a:gs pos="0">
                  <a:schemeClr val="bg1"/>
                </a:gs>
                <a:gs pos="100000">
                  <a:srgbClr val="00B0F0"/>
                </a:gs>
              </a:gsLst>
            </a:gra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7" name="矩形 26"/>
            <p:cNvSpPr/>
            <p:nvPr/>
          </p:nvSpPr>
          <p:spPr>
            <a:xfrm>
              <a:off x="3347849" y="1783466"/>
              <a:ext cx="1139165" cy="460375"/>
            </a:xfrm>
            <a:prstGeom prst="rect">
              <a:avLst/>
            </a:prstGeom>
          </p:spPr>
          <p:txBody>
            <a:bodyPr wrap="square">
              <a:spAutoFit/>
            </a:bodyPr>
            <a:lstStyle/>
            <a:p>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单位“</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4" name="组合 33"/>
          <p:cNvGrpSpPr/>
          <p:nvPr/>
        </p:nvGrpSpPr>
        <p:grpSpPr>
          <a:xfrm>
            <a:off x="4435415" y="777663"/>
            <a:ext cx="1413789" cy="502616"/>
            <a:chOff x="3347864" y="1774266"/>
            <a:chExt cx="1151040" cy="502616"/>
          </a:xfrm>
        </p:grpSpPr>
        <p:sp>
          <p:nvSpPr>
            <p:cNvPr id="35" name="圆角矩形标注 34"/>
            <p:cNvSpPr/>
            <p:nvPr/>
          </p:nvSpPr>
          <p:spPr>
            <a:xfrm>
              <a:off x="3347864" y="1774266"/>
              <a:ext cx="1151040" cy="502616"/>
            </a:xfrm>
            <a:prstGeom prst="wedgeRoundRectCallout">
              <a:avLst>
                <a:gd name="adj1" fmla="val 5874"/>
                <a:gd name="adj2" fmla="val 74012"/>
                <a:gd name="adj3" fmla="val 16667"/>
              </a:avLst>
            </a:prstGeom>
            <a:gradFill>
              <a:gsLst>
                <a:gs pos="0">
                  <a:schemeClr val="bg1"/>
                </a:gs>
                <a:gs pos="100000">
                  <a:srgbClr val="FF0000"/>
                </a:gs>
              </a:gsLs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38" name="矩形 37"/>
            <p:cNvSpPr/>
            <p:nvPr/>
          </p:nvSpPr>
          <p:spPr>
            <a:xfrm>
              <a:off x="3359739" y="1791086"/>
              <a:ext cx="1139165" cy="460375"/>
            </a:xfrm>
            <a:prstGeom prst="rect">
              <a:avLst/>
            </a:prstGeom>
          </p:spPr>
          <p:txBody>
            <a:bodyPr wrap="square">
              <a:spAutoFit/>
            </a:bodyPr>
            <a:lstStyle/>
            <a:p>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单位“</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 name="圆角矩形 2"/>
          <p:cNvSpPr/>
          <p:nvPr/>
        </p:nvSpPr>
        <p:spPr>
          <a:xfrm>
            <a:off x="4439285" y="1487805"/>
            <a:ext cx="1842135" cy="46609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nvSpPr>
        <p:spPr>
          <a:xfrm>
            <a:off x="8245475" y="1487805"/>
            <a:ext cx="2211070" cy="46609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8" name="组合 57"/>
          <p:cNvGrpSpPr/>
          <p:nvPr/>
        </p:nvGrpSpPr>
        <p:grpSpPr>
          <a:xfrm>
            <a:off x="1438275" y="2754630"/>
            <a:ext cx="5864860" cy="3733800"/>
            <a:chOff x="2265" y="4338"/>
            <a:chExt cx="9236" cy="5880"/>
          </a:xfrm>
        </p:grpSpPr>
        <p:grpSp>
          <p:nvGrpSpPr>
            <p:cNvPr id="43" name="组合 42"/>
            <p:cNvGrpSpPr/>
            <p:nvPr/>
          </p:nvGrpSpPr>
          <p:grpSpPr>
            <a:xfrm>
              <a:off x="2877" y="4338"/>
              <a:ext cx="8624" cy="4624"/>
              <a:chOff x="2877" y="4338"/>
              <a:chExt cx="8624" cy="4624"/>
            </a:xfrm>
          </p:grpSpPr>
          <p:pic>
            <p:nvPicPr>
              <p:cNvPr id="37" name="图片 36" descr="51miz-E785017-197F74C0"/>
              <p:cNvPicPr>
                <a:picLocks noChangeAspect="1"/>
              </p:cNvPicPr>
              <p:nvPr/>
            </p:nvPicPr>
            <p:blipFill>
              <a:blip r:embed="rId2"/>
              <a:stretch>
                <a:fillRect/>
              </a:stretch>
            </p:blipFill>
            <p:spPr>
              <a:xfrm flipH="1">
                <a:off x="2877" y="4338"/>
                <a:ext cx="8624" cy="4624"/>
              </a:xfrm>
              <a:prstGeom prst="rect">
                <a:avLst/>
              </a:prstGeom>
            </p:spPr>
          </p:pic>
          <p:sp>
            <p:nvSpPr>
              <p:cNvPr id="28" name="文本框 27"/>
              <p:cNvSpPr txBox="1"/>
              <p:nvPr/>
            </p:nvSpPr>
            <p:spPr>
              <a:xfrm>
                <a:off x="4115" y="5456"/>
                <a:ext cx="5597" cy="1888"/>
              </a:xfrm>
              <a:prstGeom prst="rect">
                <a:avLst/>
              </a:prstGeom>
              <a:noFill/>
            </p:spPr>
            <p:txBody>
              <a:bodyPr wrap="none" rtlCol="0" anchor="t">
                <a:spAutoFit/>
              </a:bodyPr>
              <a:p>
                <a:pPr eaLnBrk="1" hangingPunct="1"/>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为什么降价和涨价的幅度</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hangingPunct="1"/>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都是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，但降价和涨价</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hangingPunct="1"/>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的具体钱数却不同呢？</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48" name="图片 47" descr="图片1"/>
            <p:cNvPicPr>
              <a:picLocks noChangeAspect="1"/>
            </p:cNvPicPr>
            <p:nvPr/>
          </p:nvPicPr>
          <p:blipFill>
            <a:blip r:embed="rId3"/>
            <a:stretch>
              <a:fillRect/>
            </a:stretch>
          </p:blipFill>
          <p:spPr>
            <a:xfrm flipH="1">
              <a:off x="2265" y="7344"/>
              <a:ext cx="1850" cy="2875"/>
            </a:xfrm>
            <a:prstGeom prst="rect">
              <a:avLst/>
            </a:prstGeom>
          </p:spPr>
        </p:pic>
      </p:grpSp>
      <p:grpSp>
        <p:nvGrpSpPr>
          <p:cNvPr id="54" name="组合 53"/>
          <p:cNvGrpSpPr/>
          <p:nvPr/>
        </p:nvGrpSpPr>
        <p:grpSpPr>
          <a:xfrm>
            <a:off x="6718935" y="3164840"/>
            <a:ext cx="3737610" cy="3325495"/>
            <a:chOff x="10581" y="4984"/>
            <a:chExt cx="5886" cy="5237"/>
          </a:xfrm>
        </p:grpSpPr>
        <p:pic>
          <p:nvPicPr>
            <p:cNvPr id="50" name="图片 49" descr="51miz-E858816-ADB84900"/>
            <p:cNvPicPr>
              <a:picLocks noChangeAspect="1"/>
            </p:cNvPicPr>
            <p:nvPr/>
          </p:nvPicPr>
          <p:blipFill>
            <a:blip r:embed="rId4"/>
            <a:stretch>
              <a:fillRect/>
            </a:stretch>
          </p:blipFill>
          <p:spPr>
            <a:xfrm flipH="1">
              <a:off x="10581" y="4984"/>
              <a:ext cx="5887" cy="2577"/>
            </a:xfrm>
            <a:prstGeom prst="rect">
              <a:avLst/>
            </a:prstGeom>
          </p:spPr>
        </p:pic>
        <p:sp>
          <p:nvSpPr>
            <p:cNvPr id="47" name="文本框 46"/>
            <p:cNvSpPr txBox="1"/>
            <p:nvPr/>
          </p:nvSpPr>
          <p:spPr>
            <a:xfrm>
              <a:off x="11168" y="5848"/>
              <a:ext cx="4889" cy="725"/>
            </a:xfrm>
            <a:prstGeom prst="rect">
              <a:avLst/>
            </a:prstGeom>
            <a:noFill/>
          </p:spPr>
          <p:txBody>
            <a:bodyPr wrap="none" rtlCol="0" anchor="t">
              <a:spAutoFit/>
            </a:bodyPr>
            <a:p>
              <a:pPr eaLnBrk="1" hangingPunct="1"/>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因为单位“</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”不同。</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9" name="图片 48" descr="图片2"/>
            <p:cNvPicPr>
              <a:picLocks noChangeAspect="1"/>
            </p:cNvPicPr>
            <p:nvPr/>
          </p:nvPicPr>
          <p:blipFill>
            <a:blip r:embed="rId5"/>
            <a:stretch>
              <a:fillRect/>
            </a:stretch>
          </p:blipFill>
          <p:spPr>
            <a:xfrm>
              <a:off x="14209" y="7561"/>
              <a:ext cx="1848" cy="266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ppt_y</p:attrName>
                                        </p:attrNameLst>
                                      </p:cBhvr>
                                      <p:tavLst>
                                        <p:tav tm="0">
                                          <p:val>
                                            <p:strVal val="#ppt_y+#ppt_h*1.125000"/>
                                          </p:val>
                                        </p:tav>
                                        <p:tav tm="100000">
                                          <p:val>
                                            <p:strVal val="#ppt_y"/>
                                          </p:val>
                                        </p:tav>
                                      </p:tavLst>
                                    </p:anim>
                                    <p:animEffect transition="in" filter="wipe(up)">
                                      <p:cBhvr>
                                        <p:cTn id="8" dur="500"/>
                                        <p:tgtEl>
                                          <p:spTgt spid="5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additive="base">
                                        <p:cTn id="13" dur="500"/>
                                        <p:tgtEl>
                                          <p:spTgt spid="54"/>
                                        </p:tgtEl>
                                        <p:attrNameLst>
                                          <p:attrName>ppt_y</p:attrName>
                                        </p:attrNameLst>
                                      </p:cBhvr>
                                      <p:tavLst>
                                        <p:tav tm="0">
                                          <p:val>
                                            <p:strVal val="#ppt_y+#ppt_h*1.125000"/>
                                          </p:val>
                                        </p:tav>
                                        <p:tav tm="100000">
                                          <p:val>
                                            <p:strVal val="#ppt_y"/>
                                          </p:val>
                                        </p:tav>
                                      </p:tavLst>
                                    </p:anim>
                                    <p:animEffect transition="in" filter="wipe(up)">
                                      <p:cBhvr>
                                        <p:cTn id="1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3" name="图片 12" descr="51miz-E1124077-20BAA880 (1)"/>
          <p:cNvPicPr>
            <a:picLocks noChangeAspect="1"/>
          </p:cNvPicPr>
          <p:nvPr/>
        </p:nvPicPr>
        <p:blipFill>
          <a:blip r:embed="rId2"/>
          <a:srcRect l="11604" t="20176" r="13368" b="21111"/>
          <a:stretch>
            <a:fillRect/>
          </a:stretch>
        </p:blipFill>
        <p:spPr>
          <a:xfrm flipH="1">
            <a:off x="398145" y="226695"/>
            <a:ext cx="11684635" cy="6631305"/>
          </a:xfrm>
          <a:prstGeom prst="rect">
            <a:avLst/>
          </a:prstGeom>
        </p:spPr>
      </p:pic>
      <p:sp>
        <p:nvSpPr>
          <p:cNvPr id="4" name="文本框 3"/>
          <p:cNvSpPr txBox="1"/>
          <p:nvPr/>
        </p:nvSpPr>
        <p:spPr>
          <a:xfrm>
            <a:off x="1506855" y="4768850"/>
            <a:ext cx="8989060" cy="46037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rPr>
              <a:t>苹果比梨多</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，表示（</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）的数量是（</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）的数量的</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105</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506855" y="2876550"/>
            <a:ext cx="6871970" cy="46037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rPr>
              <a:t>甲数比乙数少</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，表示甲数是乙数的（</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449070" y="3846830"/>
            <a:ext cx="9293860" cy="46037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rPr>
              <a:t>白球比红球少</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，表示（</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）的数量是（</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）的数量的</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90</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506855" y="1917700"/>
            <a:ext cx="5993130" cy="46037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）比</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少</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比</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多</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文本框 13"/>
          <p:cNvSpPr txBox="1"/>
          <p:nvPr/>
        </p:nvSpPr>
        <p:spPr>
          <a:xfrm>
            <a:off x="2031365" y="190627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endParaRPr>
          </a:p>
        </p:txBody>
      </p:sp>
      <p:sp>
        <p:nvSpPr>
          <p:cNvPr id="15" name="文本框 14"/>
          <p:cNvSpPr txBox="1"/>
          <p:nvPr/>
        </p:nvSpPr>
        <p:spPr>
          <a:xfrm>
            <a:off x="4925060" y="190627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endParaRPr>
          </a:p>
        </p:txBody>
      </p:sp>
      <p:sp>
        <p:nvSpPr>
          <p:cNvPr id="16" name="文本框 15"/>
          <p:cNvSpPr txBox="1"/>
          <p:nvPr/>
        </p:nvSpPr>
        <p:spPr>
          <a:xfrm>
            <a:off x="7015480" y="2882265"/>
            <a:ext cx="84455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90</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a:latin typeface="微软雅黑" panose="020B0503020204020204" pitchFamily="34" charset="-122"/>
              <a:ea typeface="微软雅黑" panose="020B0503020204020204" pitchFamily="34" charset="-122"/>
            </a:endParaRPr>
          </a:p>
        </p:txBody>
      </p:sp>
      <p:sp>
        <p:nvSpPr>
          <p:cNvPr id="17" name="文本框 16"/>
          <p:cNvSpPr txBox="1"/>
          <p:nvPr/>
        </p:nvSpPr>
        <p:spPr>
          <a:xfrm>
            <a:off x="5083810" y="3878580"/>
            <a:ext cx="792480" cy="46037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rPr>
              <a:t>白球</a:t>
            </a:r>
            <a:endParaRPr lang="zh-CN" altLang="en-US" sz="2400">
              <a:latin typeface="微软雅黑" panose="020B0503020204020204" pitchFamily="34" charset="-122"/>
              <a:ea typeface="微软雅黑" panose="020B0503020204020204" pitchFamily="34" charset="-122"/>
            </a:endParaRPr>
          </a:p>
        </p:txBody>
      </p:sp>
      <p:sp>
        <p:nvSpPr>
          <p:cNvPr id="18" name="文本框 17"/>
          <p:cNvSpPr txBox="1"/>
          <p:nvPr/>
        </p:nvSpPr>
        <p:spPr>
          <a:xfrm>
            <a:off x="7499985" y="3876675"/>
            <a:ext cx="792480" cy="46037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rPr>
              <a:t>黑球</a:t>
            </a:r>
            <a:endParaRPr lang="zh-CN" altLang="en-US" sz="2400">
              <a:latin typeface="微软雅黑" panose="020B0503020204020204" pitchFamily="34" charset="-122"/>
              <a:ea typeface="微软雅黑" panose="020B0503020204020204" pitchFamily="34" charset="-122"/>
            </a:endParaRPr>
          </a:p>
        </p:txBody>
      </p:sp>
      <p:sp>
        <p:nvSpPr>
          <p:cNvPr id="19" name="文本框 18"/>
          <p:cNvSpPr txBox="1"/>
          <p:nvPr/>
        </p:nvSpPr>
        <p:spPr>
          <a:xfrm>
            <a:off x="4709160" y="4761865"/>
            <a:ext cx="792480" cy="46037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rPr>
              <a:t>苹果</a:t>
            </a:r>
            <a:endParaRPr lang="zh-CN" altLang="en-US" sz="2400">
              <a:latin typeface="微软雅黑" panose="020B0503020204020204" pitchFamily="34" charset="-122"/>
              <a:ea typeface="微软雅黑" panose="020B0503020204020204" pitchFamily="34" charset="-122"/>
            </a:endParaRPr>
          </a:p>
        </p:txBody>
      </p:sp>
      <p:sp>
        <p:nvSpPr>
          <p:cNvPr id="20" name="文本框 19"/>
          <p:cNvSpPr txBox="1"/>
          <p:nvPr/>
        </p:nvSpPr>
        <p:spPr>
          <a:xfrm>
            <a:off x="7193915" y="4761230"/>
            <a:ext cx="487680" cy="46037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rPr>
              <a:t>梨</a:t>
            </a:r>
            <a:endParaRPr lang="zh-CN" altLang="en-US" sz="2400">
              <a:latin typeface="微软雅黑" panose="020B0503020204020204" pitchFamily="34" charset="-122"/>
              <a:ea typeface="微软雅黑" panose="020B0503020204020204" pitchFamily="34" charset="-122"/>
            </a:endParaRPr>
          </a:p>
        </p:txBody>
      </p:sp>
      <p:sp>
        <p:nvSpPr>
          <p:cNvPr id="3" name="文本框 2"/>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p:tgtEl>
                                          <p:spTgt spid="15"/>
                                        </p:tgtEl>
                                        <p:attrNameLst>
                                          <p:attrName>ppt_y</p:attrName>
                                        </p:attrNameLst>
                                      </p:cBhvr>
                                      <p:tavLst>
                                        <p:tav tm="0">
                                          <p:val>
                                            <p:strVal val="#ppt_y+#ppt_h*1.125000"/>
                                          </p:val>
                                        </p:tav>
                                        <p:tav tm="100000">
                                          <p:val>
                                            <p:strVal val="#ppt_y"/>
                                          </p:val>
                                        </p:tav>
                                      </p:tavLst>
                                    </p:anim>
                                    <p:animEffect transition="in" filter="wipe(up)">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p:tgtEl>
                                          <p:spTgt spid="16"/>
                                        </p:tgtEl>
                                        <p:attrNameLst>
                                          <p:attrName>ppt_y</p:attrName>
                                        </p:attrNameLst>
                                      </p:cBhvr>
                                      <p:tavLst>
                                        <p:tav tm="0">
                                          <p:val>
                                            <p:strVal val="#ppt_y+#ppt_h*1.125000"/>
                                          </p:val>
                                        </p:tav>
                                        <p:tav tm="100000">
                                          <p:val>
                                            <p:strVal val="#ppt_y"/>
                                          </p:val>
                                        </p:tav>
                                      </p:tavLst>
                                    </p:anim>
                                    <p:animEffect transition="in" filter="wipe(up)">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p:tgtEl>
                                          <p:spTgt spid="17"/>
                                        </p:tgtEl>
                                        <p:attrNameLst>
                                          <p:attrName>ppt_y</p:attrName>
                                        </p:attrNameLst>
                                      </p:cBhvr>
                                      <p:tavLst>
                                        <p:tav tm="0">
                                          <p:val>
                                            <p:strVal val="#ppt_y+#ppt_h*1.125000"/>
                                          </p:val>
                                        </p:tav>
                                        <p:tav tm="100000">
                                          <p:val>
                                            <p:strVal val="#ppt_y"/>
                                          </p:val>
                                        </p:tav>
                                      </p:tavLst>
                                    </p:anim>
                                    <p:animEffect transition="in" filter="wipe(up)">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p:tgtEl>
                                          <p:spTgt spid="18"/>
                                        </p:tgtEl>
                                        <p:attrNameLst>
                                          <p:attrName>ppt_y</p:attrName>
                                        </p:attrNameLst>
                                      </p:cBhvr>
                                      <p:tavLst>
                                        <p:tav tm="0">
                                          <p:val>
                                            <p:strVal val="#ppt_y+#ppt_h*1.125000"/>
                                          </p:val>
                                        </p:tav>
                                        <p:tav tm="100000">
                                          <p:val>
                                            <p:strVal val="#ppt_y"/>
                                          </p:val>
                                        </p:tav>
                                      </p:tavLst>
                                    </p:anim>
                                    <p:animEffect transition="in" filter="wipe(up)">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ppt_y</p:attrName>
                                        </p:attrNameLst>
                                      </p:cBhvr>
                                      <p:tavLst>
                                        <p:tav tm="0">
                                          <p:val>
                                            <p:strVal val="#ppt_y+#ppt_h*1.125000"/>
                                          </p:val>
                                        </p:tav>
                                        <p:tav tm="100000">
                                          <p:val>
                                            <p:strVal val="#ppt_y"/>
                                          </p:val>
                                        </p:tav>
                                      </p:tavLst>
                                    </p:anim>
                                    <p:animEffect transition="in" filter="wipe(up)">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p:tgtEl>
                                          <p:spTgt spid="20"/>
                                        </p:tgtEl>
                                        <p:attrNameLst>
                                          <p:attrName>ppt_y</p:attrName>
                                        </p:attrNameLst>
                                      </p:cBhvr>
                                      <p:tavLst>
                                        <p:tav tm="0">
                                          <p:val>
                                            <p:strVal val="#ppt_y+#ppt_h*1.125000"/>
                                          </p:val>
                                        </p:tav>
                                        <p:tav tm="100000">
                                          <p:val>
                                            <p:strVal val="#ppt_y"/>
                                          </p:val>
                                        </p:tav>
                                      </p:tavLst>
                                    </p:anim>
                                    <p:animEffect transition="in" filter="wipe(up)">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2259965" y="868045"/>
            <a:ext cx="8464550" cy="1198880"/>
          </a:xfrm>
          <a:prstGeom prst="rect">
            <a:avLst/>
          </a:prstGeom>
          <a:noFill/>
        </p:spPr>
        <p:txBody>
          <a:bodyPr wrap="square" rtlCol="0" anchor="t">
            <a:spAutoFit/>
          </a:bodyPr>
          <a:p>
            <a:pPr>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龙泉镇去年有小学生</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2800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人，今年比去年减少了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0.5%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今年有小学生多少人？</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组合 14"/>
          <p:cNvGrpSpPr/>
          <p:nvPr/>
        </p:nvGrpSpPr>
        <p:grpSpPr>
          <a:xfrm>
            <a:off x="2229485" y="2135505"/>
            <a:ext cx="7367270" cy="613410"/>
            <a:chOff x="4395" y="4138"/>
            <a:chExt cx="11602" cy="966"/>
          </a:xfrm>
        </p:grpSpPr>
        <p:grpSp>
          <p:nvGrpSpPr>
            <p:cNvPr id="8" name="组合 7"/>
            <p:cNvGrpSpPr/>
            <p:nvPr/>
          </p:nvGrpSpPr>
          <p:grpSpPr>
            <a:xfrm>
              <a:off x="4395" y="4154"/>
              <a:ext cx="3170" cy="951"/>
              <a:chOff x="1151" y="4374"/>
              <a:chExt cx="3652" cy="1102"/>
            </a:xfrm>
          </p:grpSpPr>
          <p:sp>
            <p:nvSpPr>
              <p:cNvPr id="7" name="圆角矩形 6"/>
              <p:cNvSpPr/>
              <p:nvPr/>
            </p:nvSpPr>
            <p:spPr>
              <a:xfrm>
                <a:off x="1151" y="4374"/>
                <a:ext cx="3652"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1327" y="4514"/>
                <a:ext cx="3299" cy="840"/>
              </a:xfrm>
              <a:prstGeom prst="rect">
                <a:avLst/>
              </a:prstGeom>
              <a:noFill/>
            </p:spPr>
            <p:txBody>
              <a:bodyPr wrap="square" rtlCol="0">
                <a:spAutoFit/>
              </a:bodyPr>
              <a:p>
                <a:r>
                  <a:rPr lang="zh-CN" sz="2400"/>
                  <a:t>今年的人数</a:t>
                </a:r>
                <a:endParaRPr lang="zh-CN" sz="2400"/>
              </a:p>
            </p:txBody>
          </p:sp>
        </p:grpSp>
        <p:grpSp>
          <p:nvGrpSpPr>
            <p:cNvPr id="4" name="组合 3"/>
            <p:cNvGrpSpPr/>
            <p:nvPr/>
          </p:nvGrpSpPr>
          <p:grpSpPr>
            <a:xfrm>
              <a:off x="8534" y="4138"/>
              <a:ext cx="3170" cy="951"/>
              <a:chOff x="1151" y="4374"/>
              <a:chExt cx="3652" cy="1102"/>
            </a:xfrm>
          </p:grpSpPr>
          <p:sp>
            <p:nvSpPr>
              <p:cNvPr id="5" name="圆角矩形 4"/>
              <p:cNvSpPr/>
              <p:nvPr/>
            </p:nvSpPr>
            <p:spPr>
              <a:xfrm>
                <a:off x="1151" y="4374"/>
                <a:ext cx="3652" cy="1102"/>
              </a:xfrm>
              <a:prstGeom prst="roundRect">
                <a:avLst/>
              </a:prstGeom>
              <a:solidFill>
                <a:srgbClr val="92D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1327" y="4514"/>
                <a:ext cx="3299" cy="840"/>
              </a:xfrm>
              <a:prstGeom prst="rect">
                <a:avLst/>
              </a:prstGeom>
              <a:noFill/>
            </p:spPr>
            <p:txBody>
              <a:bodyPr wrap="square" rtlCol="0">
                <a:spAutoFit/>
              </a:bodyPr>
              <a:p>
                <a:r>
                  <a:rPr lang="zh-CN" sz="2400"/>
                  <a:t>去年的人数</a:t>
                </a:r>
                <a:endParaRPr lang="zh-CN" sz="2400"/>
              </a:p>
            </p:txBody>
          </p:sp>
        </p:grpSp>
        <p:grpSp>
          <p:nvGrpSpPr>
            <p:cNvPr id="10" name="组合 9"/>
            <p:cNvGrpSpPr/>
            <p:nvPr/>
          </p:nvGrpSpPr>
          <p:grpSpPr>
            <a:xfrm>
              <a:off x="12827" y="4138"/>
              <a:ext cx="3170" cy="951"/>
              <a:chOff x="1151" y="4374"/>
              <a:chExt cx="3652" cy="1102"/>
            </a:xfrm>
          </p:grpSpPr>
          <p:sp>
            <p:nvSpPr>
              <p:cNvPr id="11" name="圆角矩形 10"/>
              <p:cNvSpPr/>
              <p:nvPr/>
            </p:nvSpPr>
            <p:spPr>
              <a:xfrm>
                <a:off x="1151" y="4374"/>
                <a:ext cx="3652" cy="1102"/>
              </a:xfrm>
              <a:prstGeom prst="roundRect">
                <a:avLst/>
              </a:prstGeom>
              <a:solidFill>
                <a:schemeClr val="accent6">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1327" y="4514"/>
                <a:ext cx="3299" cy="840"/>
              </a:xfrm>
              <a:prstGeom prst="rect">
                <a:avLst/>
              </a:prstGeom>
              <a:noFill/>
            </p:spPr>
            <p:txBody>
              <a:bodyPr wrap="square" rtlCol="0">
                <a:spAutoFit/>
              </a:bodyPr>
              <a:p>
                <a:r>
                  <a:rPr lang="zh-CN" sz="2400"/>
                  <a:t>（</a:t>
                </a:r>
                <a:r>
                  <a:rPr lang="en-US" altLang="zh-CN" sz="2400"/>
                  <a:t>1 - 0.5</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2400"/>
                  <a:t>）</a:t>
                </a:r>
                <a:endParaRPr lang="zh-CN" sz="2400"/>
              </a:p>
            </p:txBody>
          </p:sp>
        </p:grpSp>
        <p:sp>
          <p:nvSpPr>
            <p:cNvPr id="13" name="文本框 12"/>
            <p:cNvSpPr txBox="1"/>
            <p:nvPr/>
          </p:nvSpPr>
          <p:spPr>
            <a:xfrm>
              <a:off x="7804" y="4251"/>
              <a:ext cx="644"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endParaRPr>
            </a:p>
          </p:txBody>
        </p:sp>
        <p:sp>
          <p:nvSpPr>
            <p:cNvPr id="14" name="文本框 13"/>
            <p:cNvSpPr txBox="1"/>
            <p:nvPr/>
          </p:nvSpPr>
          <p:spPr>
            <a:xfrm>
              <a:off x="11944" y="4251"/>
              <a:ext cx="644" cy="725"/>
            </a:xfrm>
            <a:prstGeom prst="rect">
              <a:avLst/>
            </a:prstGeom>
            <a:noFill/>
          </p:spPr>
          <p:txBody>
            <a:bodyPr wrap="none" rtlCol="0">
              <a:spAutoFit/>
            </a:bodyPr>
            <a:p>
              <a:r>
                <a:rPr lang="en-US" altLang="zh-CN" sz="2400">
                  <a:latin typeface="Arial" panose="020B0604020202020204" pitchFamily="34" charset="0"/>
                  <a:ea typeface="微软雅黑" panose="020B0503020204020204" pitchFamily="34" charset="-122"/>
                </a:rPr>
                <a:t>×</a:t>
              </a:r>
              <a:endParaRPr lang="en-US" altLang="zh-CN" sz="2400">
                <a:latin typeface="Arial" panose="020B0604020202020204" pitchFamily="34" charset="0"/>
                <a:ea typeface="微软雅黑" panose="020B0503020204020204" pitchFamily="34" charset="-122"/>
              </a:endParaRPr>
            </a:p>
          </p:txBody>
        </p:sp>
      </p:grpSp>
      <p:sp>
        <p:nvSpPr>
          <p:cNvPr id="16" name="文本框 15"/>
          <p:cNvSpPr txBox="1"/>
          <p:nvPr/>
        </p:nvSpPr>
        <p:spPr>
          <a:xfrm>
            <a:off x="1525905" y="3740785"/>
            <a:ext cx="3603625" cy="1753235"/>
          </a:xfrm>
          <a:prstGeom prst="rect">
            <a:avLst/>
          </a:prstGeom>
          <a:noFill/>
        </p:spPr>
        <p:txBody>
          <a:bodyPr wrap="square" rtlCol="0" anchor="t">
            <a:spAutoFit/>
          </a:bodyPr>
          <a:p>
            <a:pPr eaLnBrk="1" hangingPunct="1">
              <a:lnSpc>
                <a:spcPct val="150000"/>
              </a:lnSpc>
            </a:pP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2800×</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0.5%</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pP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2800×99.5%</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pP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2786</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（人）</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 name="TextBox 5"/>
          <p:cNvSpPr txBox="1">
            <a:spLocks noChangeArrowheads="1"/>
          </p:cNvSpPr>
          <p:nvPr/>
        </p:nvSpPr>
        <p:spPr bwMode="auto">
          <a:xfrm>
            <a:off x="6501765" y="3613785"/>
            <a:ext cx="4175760"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50000"/>
              </a:lnSpc>
            </a:pP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解：设今年有小学生</a:t>
            </a:r>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i="1" dirty="0">
                <a:latin typeface="Times New Roman" panose="02020603050405020304" pitchFamily="18" charset="0"/>
                <a:ea typeface="楷体" panose="02010609060101010101" pitchFamily="49" charset="-122"/>
                <a:cs typeface="Times New Roman" panose="02020603050405020304" pitchFamily="18" charset="0"/>
                <a:sym typeface="+mn-ea"/>
              </a:rPr>
              <a:t>x </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sym typeface="+mn-ea"/>
              </a:rPr>
              <a:t>人</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pPr>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     (1 - 0.5</a:t>
            </a:r>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i="1" dirty="0">
                <a:latin typeface="Times New Roman" panose="02020603050405020304" pitchFamily="18" charset="0"/>
                <a:ea typeface="楷体" panose="02010609060101010101" pitchFamily="49" charset="-122"/>
                <a:cs typeface="Times New Roman" panose="02020603050405020304" pitchFamily="18" charset="0"/>
                <a:sym typeface="+mn-ea"/>
              </a:rPr>
              <a:t>x </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2800</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pPr>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           99.5% </a:t>
            </a:r>
            <a:r>
              <a:rPr lang="en-US" altLang="zh-CN" sz="2400" i="1" dirty="0">
                <a:latin typeface="Times New Roman" panose="02020603050405020304" pitchFamily="18" charset="0"/>
                <a:ea typeface="楷体" panose="02010609060101010101" pitchFamily="49" charset="-122"/>
                <a:cs typeface="Times New Roman" panose="02020603050405020304" pitchFamily="18" charset="0"/>
                <a:sym typeface="+mn-ea"/>
              </a:rPr>
              <a:t>x </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2800</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pPr>
            <a:r>
              <a:rPr lang="en-US" altLang="zh-CN" sz="2400" b="0" i="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i="1" dirty="0">
                <a:latin typeface="Times New Roman" panose="02020603050405020304" pitchFamily="18" charset="0"/>
                <a:ea typeface="楷体" panose="02010609060101010101" pitchFamily="49" charset="-122"/>
                <a:cs typeface="Times New Roman" panose="02020603050405020304" pitchFamily="18" charset="0"/>
                <a:sym typeface="+mn-ea"/>
              </a:rPr>
              <a:t>x </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sym typeface="+mn-ea"/>
              </a:rPr>
              <a:t> 2786</a:t>
            </a:r>
            <a:endParaRPr lang="en-US" altLang="zh-CN"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3736340" y="6163945"/>
            <a:ext cx="3944620" cy="460375"/>
          </a:xfrm>
          <a:prstGeom prst="rect">
            <a:avLst/>
          </a:prstGeom>
          <a:noFill/>
        </p:spPr>
        <p:txBody>
          <a:bodyPr wrap="none" rtlCol="0" anchor="t">
            <a:spAutoFit/>
          </a:bodyPr>
          <a:p>
            <a:pPr eaLnBrk="1" hangingPunct="1">
              <a:lnSpc>
                <a:spcPct val="1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答：今年有小学生</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2786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8" name="组合 27"/>
          <p:cNvGrpSpPr/>
          <p:nvPr/>
        </p:nvGrpSpPr>
        <p:grpSpPr>
          <a:xfrm>
            <a:off x="1691005" y="3018790"/>
            <a:ext cx="3522980" cy="2983865"/>
            <a:chOff x="2663" y="4754"/>
            <a:chExt cx="5548" cy="4699"/>
          </a:xfrm>
        </p:grpSpPr>
        <p:grpSp>
          <p:nvGrpSpPr>
            <p:cNvPr id="40" name="组合 39"/>
            <p:cNvGrpSpPr/>
            <p:nvPr/>
          </p:nvGrpSpPr>
          <p:grpSpPr>
            <a:xfrm rot="0">
              <a:off x="2663" y="5349"/>
              <a:ext cx="5548" cy="4105"/>
              <a:chOff x="1895" y="4083"/>
              <a:chExt cx="7143" cy="2324"/>
            </a:xfrm>
          </p:grpSpPr>
          <p:sp>
            <p:nvSpPr>
              <p:cNvPr id="38" name="圆角矩形 37"/>
              <p:cNvSpPr/>
              <p:nvPr/>
            </p:nvSpPr>
            <p:spPr>
              <a:xfrm>
                <a:off x="1967" y="4126"/>
                <a:ext cx="6983" cy="221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9" name="组合 18"/>
            <p:cNvGrpSpPr/>
            <p:nvPr/>
          </p:nvGrpSpPr>
          <p:grpSpPr>
            <a:xfrm>
              <a:off x="4010" y="4754"/>
              <a:ext cx="2828" cy="960"/>
              <a:chOff x="4052" y="3488"/>
              <a:chExt cx="2828" cy="960"/>
            </a:xfrm>
          </p:grpSpPr>
          <p:pic>
            <p:nvPicPr>
              <p:cNvPr id="20" name="图片 19" descr="51miz-E849757-A1385FFA"/>
              <p:cNvPicPr>
                <a:picLocks noChangeAspect="1"/>
              </p:cNvPicPr>
              <p:nvPr/>
            </p:nvPicPr>
            <p:blipFill>
              <a:blip r:embed="rId2"/>
              <a:stretch>
                <a:fillRect/>
              </a:stretch>
            </p:blipFill>
            <p:spPr>
              <a:xfrm>
                <a:off x="4052" y="3488"/>
                <a:ext cx="2829" cy="961"/>
              </a:xfrm>
              <a:prstGeom prst="rect">
                <a:avLst/>
              </a:prstGeom>
            </p:spPr>
          </p:pic>
          <p:sp>
            <p:nvSpPr>
              <p:cNvPr id="21" name="文本框 20"/>
              <p:cNvSpPr txBox="1"/>
              <p:nvPr/>
            </p:nvSpPr>
            <p:spPr>
              <a:xfrm>
                <a:off x="4602" y="3606"/>
                <a:ext cx="1728" cy="725"/>
              </a:xfrm>
              <a:prstGeom prst="rect">
                <a:avLst/>
              </a:prstGeom>
              <a:noFill/>
            </p:spPr>
            <p:txBody>
              <a:bodyPr wrap="none" rtlCol="0">
                <a:spAutoFit/>
              </a:bodyPr>
              <a:p>
                <a:r>
                  <a:rPr lang="zh-CN" altLang="en-US" sz="2400"/>
                  <a:t>方法一</a:t>
                </a:r>
                <a:endParaRPr lang="zh-CN" altLang="en-US" sz="2400"/>
              </a:p>
            </p:txBody>
          </p:sp>
        </p:grpSp>
      </p:grpSp>
      <p:grpSp>
        <p:nvGrpSpPr>
          <p:cNvPr id="29" name="组合 28"/>
          <p:cNvGrpSpPr/>
          <p:nvPr/>
        </p:nvGrpSpPr>
        <p:grpSpPr>
          <a:xfrm>
            <a:off x="6292215" y="3067050"/>
            <a:ext cx="3957320" cy="2981325"/>
            <a:chOff x="9909" y="4830"/>
            <a:chExt cx="6232" cy="4695"/>
          </a:xfrm>
        </p:grpSpPr>
        <p:grpSp>
          <p:nvGrpSpPr>
            <p:cNvPr id="22" name="组合 21"/>
            <p:cNvGrpSpPr/>
            <p:nvPr/>
          </p:nvGrpSpPr>
          <p:grpSpPr>
            <a:xfrm rot="0">
              <a:off x="9909" y="5425"/>
              <a:ext cx="6232" cy="4100"/>
              <a:chOff x="1895" y="4083"/>
              <a:chExt cx="7143" cy="2324"/>
            </a:xfrm>
          </p:grpSpPr>
          <p:sp>
            <p:nvSpPr>
              <p:cNvPr id="23" name="圆角矩形 22"/>
              <p:cNvSpPr/>
              <p:nvPr/>
            </p:nvSpPr>
            <p:spPr>
              <a:xfrm>
                <a:off x="1967" y="4126"/>
                <a:ext cx="6983" cy="2217"/>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23"/>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5" name="组合 24"/>
            <p:cNvGrpSpPr/>
            <p:nvPr/>
          </p:nvGrpSpPr>
          <p:grpSpPr>
            <a:xfrm>
              <a:off x="11586" y="4830"/>
              <a:ext cx="2829" cy="961"/>
              <a:chOff x="4052" y="3488"/>
              <a:chExt cx="2829" cy="961"/>
            </a:xfrm>
          </p:grpSpPr>
          <p:pic>
            <p:nvPicPr>
              <p:cNvPr id="26" name="图片 25" descr="51miz-E849757-A1385FFA"/>
              <p:cNvPicPr>
                <a:picLocks noChangeAspect="1"/>
              </p:cNvPicPr>
              <p:nvPr/>
            </p:nvPicPr>
            <p:blipFill>
              <a:blip r:embed="rId2"/>
              <a:stretch>
                <a:fillRect/>
              </a:stretch>
            </p:blipFill>
            <p:spPr>
              <a:xfrm>
                <a:off x="4052" y="3488"/>
                <a:ext cx="2829" cy="961"/>
              </a:xfrm>
              <a:prstGeom prst="rect">
                <a:avLst/>
              </a:prstGeom>
            </p:spPr>
          </p:pic>
          <p:sp>
            <p:nvSpPr>
              <p:cNvPr id="27" name="文本框 26"/>
              <p:cNvSpPr txBox="1"/>
              <p:nvPr/>
            </p:nvSpPr>
            <p:spPr>
              <a:xfrm>
                <a:off x="4602" y="3606"/>
                <a:ext cx="1728" cy="725"/>
              </a:xfrm>
              <a:prstGeom prst="rect">
                <a:avLst/>
              </a:prstGeom>
              <a:noFill/>
            </p:spPr>
            <p:txBody>
              <a:bodyPr wrap="none" rtlCol="0">
                <a:spAutoFit/>
              </a:bodyPr>
              <a:p>
                <a:r>
                  <a:rPr lang="zh-CN" altLang="en-US" sz="2400"/>
                  <a:t>方法二</a:t>
                </a:r>
                <a:endParaRPr lang="zh-CN" altLang="en-US" sz="2400"/>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6">
                                            <p:txEl>
                                              <p:pRg st="0" end="0"/>
                                            </p:txEl>
                                          </p:spTgt>
                                        </p:tgtEl>
                                        <p:attrNameLst>
                                          <p:attrName>style.visibility</p:attrName>
                                        </p:attrNameLst>
                                      </p:cBhvr>
                                      <p:to>
                                        <p:strVal val="visible"/>
                                      </p:to>
                                    </p:set>
                                    <p:anim calcmode="lin" valueType="num">
                                      <p:cBhvr additive="base">
                                        <p:cTn id="19" dur="500"/>
                                        <p:tgtEl>
                                          <p:spTgt spid="16">
                                            <p:txEl>
                                              <p:pRg st="0" end="0"/>
                                            </p:txEl>
                                          </p:spTgt>
                                        </p:tgtEl>
                                        <p:attrNameLst>
                                          <p:attrName>ppt_y</p:attrName>
                                        </p:attrNameLst>
                                      </p:cBhvr>
                                      <p:tavLst>
                                        <p:tav tm="0">
                                          <p:val>
                                            <p:strVal val="#ppt_y+#ppt_h*1.125000"/>
                                          </p:val>
                                        </p:tav>
                                        <p:tav tm="100000">
                                          <p:val>
                                            <p:strVal val="#ppt_y"/>
                                          </p:val>
                                        </p:tav>
                                      </p:tavLst>
                                    </p:anim>
                                    <p:animEffect transition="in" filter="wipe(up)">
                                      <p:cBhvr>
                                        <p:cTn id="20" dur="500"/>
                                        <p:tgtEl>
                                          <p:spTgt spid="1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6">
                                            <p:txEl>
                                              <p:pRg st="1" end="1"/>
                                            </p:txEl>
                                          </p:spTgt>
                                        </p:tgtEl>
                                        <p:attrNameLst>
                                          <p:attrName>style.visibility</p:attrName>
                                        </p:attrNameLst>
                                      </p:cBhvr>
                                      <p:to>
                                        <p:strVal val="visible"/>
                                      </p:to>
                                    </p:set>
                                    <p:anim calcmode="lin" valueType="num">
                                      <p:cBhvr additive="base">
                                        <p:cTn id="25" dur="500"/>
                                        <p:tgtEl>
                                          <p:spTgt spid="16">
                                            <p:txEl>
                                              <p:pRg st="1" end="1"/>
                                            </p:txEl>
                                          </p:spTgt>
                                        </p:tgtEl>
                                        <p:attrNameLst>
                                          <p:attrName>ppt_y</p:attrName>
                                        </p:attrNameLst>
                                      </p:cBhvr>
                                      <p:tavLst>
                                        <p:tav tm="0">
                                          <p:val>
                                            <p:strVal val="#ppt_y+#ppt_h*1.125000"/>
                                          </p:val>
                                        </p:tav>
                                        <p:tav tm="100000">
                                          <p:val>
                                            <p:strVal val="#ppt_y"/>
                                          </p:val>
                                        </p:tav>
                                      </p:tavLst>
                                    </p:anim>
                                    <p:animEffect transition="in" filter="wipe(up)">
                                      <p:cBhvr>
                                        <p:cTn id="26" dur="500"/>
                                        <p:tgtEl>
                                          <p:spTgt spid="16">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6">
                                            <p:txEl>
                                              <p:pRg st="2" end="2"/>
                                            </p:txEl>
                                          </p:spTgt>
                                        </p:tgtEl>
                                        <p:attrNameLst>
                                          <p:attrName>style.visibility</p:attrName>
                                        </p:attrNameLst>
                                      </p:cBhvr>
                                      <p:to>
                                        <p:strVal val="visible"/>
                                      </p:to>
                                    </p:set>
                                    <p:anim calcmode="lin" valueType="num">
                                      <p:cBhvr additive="base">
                                        <p:cTn id="31" dur="500"/>
                                        <p:tgtEl>
                                          <p:spTgt spid="16">
                                            <p:txEl>
                                              <p:pRg st="2" end="2"/>
                                            </p:txEl>
                                          </p:spTgt>
                                        </p:tgtEl>
                                        <p:attrNameLst>
                                          <p:attrName>ppt_y</p:attrName>
                                        </p:attrNameLst>
                                      </p:cBhvr>
                                      <p:tavLst>
                                        <p:tav tm="0">
                                          <p:val>
                                            <p:strVal val="#ppt_y+#ppt_h*1.125000"/>
                                          </p:val>
                                        </p:tav>
                                        <p:tav tm="100000">
                                          <p:val>
                                            <p:strVal val="#ppt_y"/>
                                          </p:val>
                                        </p:tav>
                                      </p:tavLst>
                                    </p:anim>
                                    <p:animEffect transition="in" filter="wipe(up)">
                                      <p:cBhvr>
                                        <p:cTn id="32" dur="500"/>
                                        <p:tgtEl>
                                          <p:spTgt spid="16">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17">
                                            <p:txEl>
                                              <p:pRg st="0" end="0"/>
                                            </p:txEl>
                                          </p:spTgt>
                                        </p:tgtEl>
                                        <p:attrNameLst>
                                          <p:attrName>style.visibility</p:attrName>
                                        </p:attrNameLst>
                                      </p:cBhvr>
                                      <p:to>
                                        <p:strVal val="visible"/>
                                      </p:to>
                                    </p:set>
                                    <p:anim calcmode="lin" valueType="num">
                                      <p:cBhvr additive="base">
                                        <p:cTn id="43" dur="500"/>
                                        <p:tgtEl>
                                          <p:spTgt spid="17">
                                            <p:txEl>
                                              <p:pRg st="0" end="0"/>
                                            </p:txEl>
                                          </p:spTgt>
                                        </p:tgtEl>
                                        <p:attrNameLst>
                                          <p:attrName>ppt_y</p:attrName>
                                        </p:attrNameLst>
                                      </p:cBhvr>
                                      <p:tavLst>
                                        <p:tav tm="0">
                                          <p:val>
                                            <p:strVal val="#ppt_y+#ppt_h*1.125000"/>
                                          </p:val>
                                        </p:tav>
                                        <p:tav tm="100000">
                                          <p:val>
                                            <p:strVal val="#ppt_y"/>
                                          </p:val>
                                        </p:tav>
                                      </p:tavLst>
                                    </p:anim>
                                    <p:animEffect transition="in" filter="wipe(up)">
                                      <p:cBhvr>
                                        <p:cTn id="44" dur="500"/>
                                        <p:tgtEl>
                                          <p:spTgt spid="17">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17">
                                            <p:txEl>
                                              <p:pRg st="1" end="1"/>
                                            </p:txEl>
                                          </p:spTgt>
                                        </p:tgtEl>
                                        <p:attrNameLst>
                                          <p:attrName>style.visibility</p:attrName>
                                        </p:attrNameLst>
                                      </p:cBhvr>
                                      <p:to>
                                        <p:strVal val="visible"/>
                                      </p:to>
                                    </p:set>
                                    <p:anim calcmode="lin" valueType="num">
                                      <p:cBhvr additive="base">
                                        <p:cTn id="49" dur="500"/>
                                        <p:tgtEl>
                                          <p:spTgt spid="17">
                                            <p:txEl>
                                              <p:pRg st="1" end="1"/>
                                            </p:txEl>
                                          </p:spTgt>
                                        </p:tgtEl>
                                        <p:attrNameLst>
                                          <p:attrName>ppt_y</p:attrName>
                                        </p:attrNameLst>
                                      </p:cBhvr>
                                      <p:tavLst>
                                        <p:tav tm="0">
                                          <p:val>
                                            <p:strVal val="#ppt_y+#ppt_h*1.125000"/>
                                          </p:val>
                                        </p:tav>
                                        <p:tav tm="100000">
                                          <p:val>
                                            <p:strVal val="#ppt_y"/>
                                          </p:val>
                                        </p:tav>
                                      </p:tavLst>
                                    </p:anim>
                                    <p:animEffect transition="in" filter="wipe(up)">
                                      <p:cBhvr>
                                        <p:cTn id="50" dur="500"/>
                                        <p:tgtEl>
                                          <p:spTgt spid="17">
                                            <p:txEl>
                                              <p:pRg st="1" end="1"/>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17">
                                            <p:txEl>
                                              <p:pRg st="2" end="2"/>
                                            </p:txEl>
                                          </p:spTgt>
                                        </p:tgtEl>
                                        <p:attrNameLst>
                                          <p:attrName>style.visibility</p:attrName>
                                        </p:attrNameLst>
                                      </p:cBhvr>
                                      <p:to>
                                        <p:strVal val="visible"/>
                                      </p:to>
                                    </p:set>
                                    <p:anim calcmode="lin" valueType="num">
                                      <p:cBhvr additive="base">
                                        <p:cTn id="55" dur="500"/>
                                        <p:tgtEl>
                                          <p:spTgt spid="17">
                                            <p:txEl>
                                              <p:pRg st="2" end="2"/>
                                            </p:txEl>
                                          </p:spTgt>
                                        </p:tgtEl>
                                        <p:attrNameLst>
                                          <p:attrName>ppt_y</p:attrName>
                                        </p:attrNameLst>
                                      </p:cBhvr>
                                      <p:tavLst>
                                        <p:tav tm="0">
                                          <p:val>
                                            <p:strVal val="#ppt_y+#ppt_h*1.125000"/>
                                          </p:val>
                                        </p:tav>
                                        <p:tav tm="100000">
                                          <p:val>
                                            <p:strVal val="#ppt_y"/>
                                          </p:val>
                                        </p:tav>
                                      </p:tavLst>
                                    </p:anim>
                                    <p:animEffect transition="in" filter="wipe(up)">
                                      <p:cBhvr>
                                        <p:cTn id="56" dur="500"/>
                                        <p:tgtEl>
                                          <p:spTgt spid="17">
                                            <p:txEl>
                                              <p:pRg st="2" end="2"/>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nodeType="clickEffect">
                                  <p:stCondLst>
                                    <p:cond delay="0"/>
                                  </p:stCondLst>
                                  <p:childTnLst>
                                    <p:set>
                                      <p:cBhvr>
                                        <p:cTn id="60" dur="1" fill="hold">
                                          <p:stCondLst>
                                            <p:cond delay="0"/>
                                          </p:stCondLst>
                                        </p:cTn>
                                        <p:tgtEl>
                                          <p:spTgt spid="17">
                                            <p:txEl>
                                              <p:pRg st="3" end="3"/>
                                            </p:txEl>
                                          </p:spTgt>
                                        </p:tgtEl>
                                        <p:attrNameLst>
                                          <p:attrName>style.visibility</p:attrName>
                                        </p:attrNameLst>
                                      </p:cBhvr>
                                      <p:to>
                                        <p:strVal val="visible"/>
                                      </p:to>
                                    </p:set>
                                    <p:anim calcmode="lin" valueType="num">
                                      <p:cBhvr additive="base">
                                        <p:cTn id="61" dur="500"/>
                                        <p:tgtEl>
                                          <p:spTgt spid="17">
                                            <p:txEl>
                                              <p:pRg st="3" end="3"/>
                                            </p:txEl>
                                          </p:spTgt>
                                        </p:tgtEl>
                                        <p:attrNameLst>
                                          <p:attrName>ppt_y</p:attrName>
                                        </p:attrNameLst>
                                      </p:cBhvr>
                                      <p:tavLst>
                                        <p:tav tm="0">
                                          <p:val>
                                            <p:strVal val="#ppt_y+#ppt_h*1.125000"/>
                                          </p:val>
                                        </p:tav>
                                        <p:tav tm="100000">
                                          <p:val>
                                            <p:strVal val="#ppt_y"/>
                                          </p:val>
                                        </p:tav>
                                      </p:tavLst>
                                    </p:anim>
                                    <p:animEffect transition="in" filter="wipe(up)">
                                      <p:cBhvr>
                                        <p:cTn id="62" dur="500"/>
                                        <p:tgtEl>
                                          <p:spTgt spid="17">
                                            <p:txEl>
                                              <p:pRg st="3" end="3"/>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2" presetClass="entr" presetSubtype="4"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p:tgtEl>
                                          <p:spTgt spid="18"/>
                                        </p:tgtEl>
                                        <p:attrNameLst>
                                          <p:attrName>ppt_y</p:attrName>
                                        </p:attrNameLst>
                                      </p:cBhvr>
                                      <p:tavLst>
                                        <p:tav tm="0">
                                          <p:val>
                                            <p:strVal val="#ppt_y+#ppt_h*1.125000"/>
                                          </p:val>
                                        </p:tav>
                                        <p:tav tm="100000">
                                          <p:val>
                                            <p:strVal val="#ppt_y"/>
                                          </p:val>
                                        </p:tav>
                                      </p:tavLst>
                                    </p:anim>
                                    <p:animEffect transition="in" filter="wipe(up)">
                                      <p:cBhvr>
                                        <p:cTn id="6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圆角矩形 2"/>
          <p:cNvSpPr/>
          <p:nvPr/>
        </p:nvSpPr>
        <p:spPr>
          <a:xfrm>
            <a:off x="5869940" y="1012825"/>
            <a:ext cx="2364740" cy="56261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圆角矩形 3"/>
          <p:cNvSpPr/>
          <p:nvPr/>
        </p:nvSpPr>
        <p:spPr>
          <a:xfrm>
            <a:off x="1654175" y="1562100"/>
            <a:ext cx="2044065" cy="562610"/>
          </a:xfrm>
          <a:prstGeom prst="roundRect">
            <a:avLst/>
          </a:prstGeom>
          <a:solidFill>
            <a:srgbClr val="03C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69" name="TextBox 51"/>
          <p:cNvSpPr txBox="1">
            <a:spLocks noChangeArrowheads="1"/>
          </p:cNvSpPr>
          <p:nvPr/>
        </p:nvSpPr>
        <p:spPr bwMode="auto">
          <a:xfrm>
            <a:off x="2990622" y="6001436"/>
            <a:ext cx="558554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None/>
            </a:pP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答：今年的实际产量是去年的</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165%</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TextBox 5"/>
          <p:cNvSpPr txBox="1">
            <a:spLocks noChangeArrowheads="1"/>
          </p:cNvSpPr>
          <p:nvPr/>
        </p:nvSpPr>
        <p:spPr bwMode="auto">
          <a:xfrm>
            <a:off x="7105650" y="5154295"/>
            <a:ext cx="391096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00000"/>
              </a:lnSpc>
            </a:pP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165÷100×100%</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165%</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 name="组合 7"/>
          <p:cNvGrpSpPr/>
          <p:nvPr/>
        </p:nvGrpSpPr>
        <p:grpSpPr>
          <a:xfrm>
            <a:off x="655320" y="1762125"/>
            <a:ext cx="7309485" cy="1848485"/>
            <a:chOff x="1082" y="4292"/>
            <a:chExt cx="10423" cy="2911"/>
          </a:xfrm>
        </p:grpSpPr>
        <p:pic>
          <p:nvPicPr>
            <p:cNvPr id="6" name="图片 5" descr="51miz-E1124077-20BAA880 (1)"/>
            <p:cNvPicPr>
              <a:picLocks noChangeAspect="1"/>
            </p:cNvPicPr>
            <p:nvPr/>
          </p:nvPicPr>
          <p:blipFill>
            <a:blip r:embed="rId2"/>
            <a:stretch>
              <a:fillRect/>
            </a:stretch>
          </p:blipFill>
          <p:spPr>
            <a:xfrm>
              <a:off x="1082" y="4292"/>
              <a:ext cx="10423" cy="2911"/>
            </a:xfrm>
            <a:prstGeom prst="rect">
              <a:avLst/>
            </a:prstGeom>
          </p:spPr>
        </p:pic>
        <p:sp>
          <p:nvSpPr>
            <p:cNvPr id="7" name="文本框 6"/>
            <p:cNvSpPr txBox="1"/>
            <p:nvPr/>
          </p:nvSpPr>
          <p:spPr>
            <a:xfrm>
              <a:off x="3220" y="5335"/>
              <a:ext cx="6891" cy="725"/>
            </a:xfrm>
            <a:prstGeom prst="rect">
              <a:avLst/>
            </a:prstGeom>
            <a:noFill/>
          </p:spPr>
          <p:txBody>
            <a:bodyPr wrap="square" rtlCol="0">
              <a:spAutoFit/>
            </a:bodyPr>
            <a:p>
              <a:pPr algn="l">
                <a:lnSpc>
                  <a:spcPct val="1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方法一：</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假设去年产量是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台</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 name="组合 4"/>
          <p:cNvGrpSpPr/>
          <p:nvPr/>
        </p:nvGrpSpPr>
        <p:grpSpPr>
          <a:xfrm>
            <a:off x="939165" y="3030855"/>
            <a:ext cx="3318510" cy="986790"/>
            <a:chOff x="1479" y="4773"/>
            <a:chExt cx="5226" cy="1554"/>
          </a:xfrm>
        </p:grpSpPr>
        <p:pic>
          <p:nvPicPr>
            <p:cNvPr id="16" name="图片 15" descr="图片2"/>
            <p:cNvPicPr>
              <a:picLocks noChangeAspect="1"/>
            </p:cNvPicPr>
            <p:nvPr/>
          </p:nvPicPr>
          <p:blipFill>
            <a:blip r:embed="rId3"/>
            <a:stretch>
              <a:fillRect/>
            </a:stretch>
          </p:blipFill>
          <p:spPr>
            <a:xfrm rot="2700000">
              <a:off x="1459" y="4793"/>
              <a:ext cx="1555" cy="1515"/>
            </a:xfrm>
            <a:prstGeom prst="rect">
              <a:avLst/>
            </a:prstGeom>
          </p:spPr>
        </p:pic>
        <p:grpSp>
          <p:nvGrpSpPr>
            <p:cNvPr id="17" name="组合 16"/>
            <p:cNvGrpSpPr/>
            <p:nvPr/>
          </p:nvGrpSpPr>
          <p:grpSpPr>
            <a:xfrm rot="0">
              <a:off x="2949" y="5138"/>
              <a:ext cx="3757" cy="1141"/>
              <a:chOff x="5488" y="1621"/>
              <a:chExt cx="12197" cy="3351"/>
            </a:xfrm>
          </p:grpSpPr>
          <p:grpSp>
            <p:nvGrpSpPr>
              <p:cNvPr id="22" name="组合 21"/>
              <p:cNvGrpSpPr/>
              <p:nvPr/>
            </p:nvGrpSpPr>
            <p:grpSpPr>
              <a:xfrm>
                <a:off x="5488" y="1621"/>
                <a:ext cx="12197" cy="3351"/>
                <a:chOff x="5488" y="1621"/>
                <a:chExt cx="12197" cy="3351"/>
              </a:xfrm>
            </p:grpSpPr>
            <p:sp>
              <p:nvSpPr>
                <p:cNvPr id="19" name="圆角矩形 1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52" y="1859"/>
                <a:ext cx="11815" cy="283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文本框 9"/>
            <p:cNvSpPr txBox="1"/>
            <p:nvPr/>
          </p:nvSpPr>
          <p:spPr>
            <a:xfrm>
              <a:off x="3201" y="5329"/>
              <a:ext cx="316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今年计划产量</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0" name="文本框 19"/>
          <p:cNvSpPr txBox="1"/>
          <p:nvPr/>
        </p:nvSpPr>
        <p:spPr>
          <a:xfrm>
            <a:off x="4374515" y="3383915"/>
            <a:ext cx="6292215" cy="460375"/>
          </a:xfrm>
          <a:prstGeom prst="rect">
            <a:avLst/>
          </a:prstGeom>
          <a:noFill/>
        </p:spPr>
        <p:txBody>
          <a:bodyPr wrap="none" rtlCol="0">
            <a:spAutoFit/>
          </a:bodyPr>
          <a:p>
            <a:pPr algn="l" eaLnBrk="1" hangingPunct="1">
              <a:lnSpc>
                <a:spcPct val="10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100×150%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（台）</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4" name="组合 23"/>
          <p:cNvGrpSpPr/>
          <p:nvPr/>
        </p:nvGrpSpPr>
        <p:grpSpPr>
          <a:xfrm>
            <a:off x="918210" y="3878580"/>
            <a:ext cx="3357245" cy="1008380"/>
            <a:chOff x="2476" y="4988"/>
            <a:chExt cx="5287" cy="1588"/>
          </a:xfrm>
        </p:grpSpPr>
        <p:pic>
          <p:nvPicPr>
            <p:cNvPr id="21" name="图片 20" descr="图片1"/>
            <p:cNvPicPr>
              <a:picLocks noChangeAspect="1"/>
            </p:cNvPicPr>
            <p:nvPr/>
          </p:nvPicPr>
          <p:blipFill>
            <a:blip r:embed="rId4"/>
            <a:stretch>
              <a:fillRect/>
            </a:stretch>
          </p:blipFill>
          <p:spPr>
            <a:xfrm rot="2700000">
              <a:off x="2450" y="5014"/>
              <a:ext cx="1588" cy="1536"/>
            </a:xfrm>
            <a:prstGeom prst="rect">
              <a:avLst/>
            </a:prstGeom>
          </p:spPr>
        </p:pic>
        <p:grpSp>
          <p:nvGrpSpPr>
            <p:cNvPr id="35" name="组合 34"/>
            <p:cNvGrpSpPr/>
            <p:nvPr/>
          </p:nvGrpSpPr>
          <p:grpSpPr>
            <a:xfrm rot="0">
              <a:off x="3937" y="5411"/>
              <a:ext cx="3826" cy="1141"/>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932"/>
                <a:ext cx="11815" cy="2831"/>
              </a:xfrm>
              <a:prstGeom prst="roundRect">
                <a:avLst/>
              </a:prstGeom>
              <a:solidFill>
                <a:srgbClr val="03C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3" name="文本框 22"/>
            <p:cNvSpPr txBox="1"/>
            <p:nvPr/>
          </p:nvSpPr>
          <p:spPr>
            <a:xfrm>
              <a:off x="4266" y="5647"/>
              <a:ext cx="316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今年实际产量</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5" name="圆角矩形 24"/>
          <p:cNvSpPr/>
          <p:nvPr/>
        </p:nvSpPr>
        <p:spPr>
          <a:xfrm>
            <a:off x="5869940" y="1560195"/>
            <a:ext cx="5067300" cy="562610"/>
          </a:xfrm>
          <a:prstGeom prst="roundRect">
            <a:avLst/>
          </a:prstGeom>
          <a:solidFill>
            <a:srgbClr val="E163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a:off x="4374515" y="4309745"/>
            <a:ext cx="629221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150×110%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165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（台）</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组合 8"/>
          <p:cNvGrpSpPr/>
          <p:nvPr/>
        </p:nvGrpSpPr>
        <p:grpSpPr>
          <a:xfrm>
            <a:off x="928370" y="4850765"/>
            <a:ext cx="6188075" cy="928370"/>
            <a:chOff x="1462" y="7639"/>
            <a:chExt cx="9745" cy="1462"/>
          </a:xfrm>
        </p:grpSpPr>
        <p:pic>
          <p:nvPicPr>
            <p:cNvPr id="30" name="图片 29" descr="图片4"/>
            <p:cNvPicPr>
              <a:picLocks noChangeAspect="1"/>
            </p:cNvPicPr>
            <p:nvPr/>
          </p:nvPicPr>
          <p:blipFill>
            <a:blip r:embed="rId5"/>
            <a:stretch>
              <a:fillRect/>
            </a:stretch>
          </p:blipFill>
          <p:spPr>
            <a:xfrm rot="2700000">
              <a:off x="1469" y="7632"/>
              <a:ext cx="1462" cy="1476"/>
            </a:xfrm>
            <a:prstGeom prst="rect">
              <a:avLst/>
            </a:prstGeom>
          </p:spPr>
        </p:pic>
        <p:grpSp>
          <p:nvGrpSpPr>
            <p:cNvPr id="41" name="组合 40"/>
            <p:cNvGrpSpPr/>
            <p:nvPr/>
          </p:nvGrpSpPr>
          <p:grpSpPr>
            <a:xfrm rot="0">
              <a:off x="2907" y="7911"/>
              <a:ext cx="8301" cy="1141"/>
              <a:chOff x="5488" y="1621"/>
              <a:chExt cx="12197" cy="3351"/>
            </a:xfrm>
          </p:grpSpPr>
          <p:grpSp>
            <p:nvGrpSpPr>
              <p:cNvPr id="42" name="组合 41"/>
              <p:cNvGrpSpPr/>
              <p:nvPr/>
            </p:nvGrpSpPr>
            <p:grpSpPr>
              <a:xfrm>
                <a:off x="5488" y="1621"/>
                <a:ext cx="12197" cy="3351"/>
                <a:chOff x="5488" y="1621"/>
                <a:chExt cx="12197" cy="3351"/>
              </a:xfrm>
            </p:grpSpPr>
            <p:sp>
              <p:nvSpPr>
                <p:cNvPr id="43" name="圆角矩形 4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圆角矩形 44"/>
              <p:cNvSpPr/>
              <p:nvPr/>
            </p:nvSpPr>
            <p:spPr>
              <a:xfrm>
                <a:off x="5652" y="1859"/>
                <a:ext cx="11815" cy="2831"/>
              </a:xfrm>
              <a:prstGeom prst="roundRect">
                <a:avLst/>
              </a:prstGeom>
              <a:solidFill>
                <a:srgbClr val="D629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1" name="文本框 30"/>
            <p:cNvSpPr txBox="1"/>
            <p:nvPr/>
          </p:nvSpPr>
          <p:spPr>
            <a:xfrm>
              <a:off x="3064" y="8119"/>
              <a:ext cx="7968"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今年的实际产量是去年的百分之多少</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2" name="TextBox 51"/>
          <p:cNvSpPr txBox="1">
            <a:spLocks noChangeArrowheads="1"/>
          </p:cNvSpPr>
          <p:nvPr/>
        </p:nvSpPr>
        <p:spPr bwMode="auto">
          <a:xfrm>
            <a:off x="1304290" y="925830"/>
            <a:ext cx="991171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50000"/>
              </a:lnSpc>
              <a:spcBef>
                <a:spcPct val="0"/>
              </a:spcBef>
              <a:buNone/>
            </a:pP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某电视机厂计划某种型号的电视机比去年增产</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50%</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，实际又比计划的产量多生产了</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。此型号的电视机今年的实际产量是去年的百分之多少？</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000" fill="hold">
                                          <p:stCondLst>
                                            <p:cond delay="0"/>
                                          </p:stCondLst>
                                        </p:cTn>
                                        <p:tgtEl>
                                          <p:spTgt spid="4"/>
                                        </p:tgtEl>
                                        <p:attrNameLst>
                                          <p:attrName>style.visibility</p:attrName>
                                        </p:attrNameLst>
                                      </p:cBhvr>
                                      <p:to>
                                        <p:strVal val="visible"/>
                                      </p:to>
                                    </p:set>
                                    <p:animEffect transition="in" filter="wheel(1)">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000" fill="hold">
                                          <p:stCondLst>
                                            <p:cond delay="0"/>
                                          </p:stCondLst>
                                        </p:cTn>
                                        <p:tgtEl>
                                          <p:spTgt spid="25"/>
                                        </p:tgtEl>
                                        <p:attrNameLst>
                                          <p:attrName>style.visibility</p:attrName>
                                        </p:attrNameLst>
                                      </p:cBhvr>
                                      <p:to>
                                        <p:strVal val="visible"/>
                                      </p:to>
                                    </p:set>
                                    <p:animEffect transition="in" filter="wheel(1)">
                                      <p:cBhvr>
                                        <p:cTn id="17" dur="10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ssolv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4"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from="(-#ppt_w/2)" to="(#ppt_x)" calcmode="lin" valueType="num">
                                      <p:cBhvr>
                                        <p:cTn id="27" dur="600" fill="hold">
                                          <p:stCondLst>
                                            <p:cond delay="0"/>
                                          </p:stCondLst>
                                        </p:cTn>
                                        <p:tgtEl>
                                          <p:spTgt spid="5"/>
                                        </p:tgtEl>
                                        <p:attrNameLst>
                                          <p:attrName>ppt_x</p:attrName>
                                        </p:attrNameLst>
                                      </p:cBhvr>
                                    </p:anim>
                                    <p:anim from="0" to="-1.0" calcmode="lin" valueType="num">
                                      <p:cBhvr>
                                        <p:cTn id="28" dur="200" decel="50000" autoRev="1" fill="hold">
                                          <p:stCondLst>
                                            <p:cond delay="600"/>
                                          </p:stCondLst>
                                        </p:cTn>
                                        <p:tgtEl>
                                          <p:spTgt spid="5"/>
                                        </p:tgtEl>
                                        <p:attrNameLst>
                                          <p:attrName>xshear</p:attrName>
                                        </p:attrNameLst>
                                      </p:cBhvr>
                                    </p:anim>
                                    <p:animScale>
                                      <p:cBhvr>
                                        <p:cTn id="29" dur="200" decel="100000" autoRev="1" fill="hold">
                                          <p:stCondLst>
                                            <p:cond delay="600"/>
                                          </p:stCondLst>
                                        </p:cTn>
                                        <p:tgtEl>
                                          <p:spTgt spid="5"/>
                                        </p:tgtEl>
                                      </p:cBhvr>
                                      <p:from x="100000" y="100000"/>
                                      <p:to x="80000" y="100000"/>
                                    </p:animScale>
                                    <p:anim by="(#ppt_h/3+#ppt_w*0.1)" calcmode="lin" valueType="num">
                                      <p:cBhvr additive="sum">
                                        <p:cTn id="30" dur="200" decel="100000" autoRev="1" fill="hold">
                                          <p:stCondLst>
                                            <p:cond delay="600"/>
                                          </p:stCondLst>
                                        </p:cTn>
                                        <p:tgtEl>
                                          <p:spTgt spid="5"/>
                                        </p:tgtEl>
                                        <p:attrNameLst>
                                          <p:attrName>ppt_x</p:attrName>
                                        </p:attrNameLst>
                                      </p:cBhvr>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34" presetClass="entr" presetSubtype="0" fill="hold" nodeType="clickEffect">
                                  <p:stCondLst>
                                    <p:cond delay="0"/>
                                  </p:stCondLst>
                                  <p:childTnLst>
                                    <p:set>
                                      <p:cBhvr>
                                        <p:cTn id="39" dur="1" fill="hold">
                                          <p:stCondLst>
                                            <p:cond delay="0"/>
                                          </p:stCondLst>
                                        </p:cTn>
                                        <p:tgtEl>
                                          <p:spTgt spid="24"/>
                                        </p:tgtEl>
                                        <p:attrNameLst>
                                          <p:attrName>style.visibility</p:attrName>
                                        </p:attrNameLst>
                                      </p:cBhvr>
                                      <p:to>
                                        <p:strVal val="visible"/>
                                      </p:to>
                                    </p:set>
                                    <p:anim from="(-#ppt_w/2)" to="(#ppt_x)" calcmode="lin" valueType="num">
                                      <p:cBhvr>
                                        <p:cTn id="40" dur="600" fill="hold">
                                          <p:stCondLst>
                                            <p:cond delay="0"/>
                                          </p:stCondLst>
                                        </p:cTn>
                                        <p:tgtEl>
                                          <p:spTgt spid="24"/>
                                        </p:tgtEl>
                                        <p:attrNameLst>
                                          <p:attrName>ppt_x</p:attrName>
                                        </p:attrNameLst>
                                      </p:cBhvr>
                                    </p:anim>
                                    <p:anim from="0" to="-1.0" calcmode="lin" valueType="num">
                                      <p:cBhvr>
                                        <p:cTn id="41" dur="200" decel="50000" autoRev="1" fill="hold">
                                          <p:stCondLst>
                                            <p:cond delay="600"/>
                                          </p:stCondLst>
                                        </p:cTn>
                                        <p:tgtEl>
                                          <p:spTgt spid="24"/>
                                        </p:tgtEl>
                                        <p:attrNameLst>
                                          <p:attrName>xshear</p:attrName>
                                        </p:attrNameLst>
                                      </p:cBhvr>
                                    </p:anim>
                                    <p:animScale>
                                      <p:cBhvr>
                                        <p:cTn id="42" dur="200" decel="100000" autoRev="1" fill="hold">
                                          <p:stCondLst>
                                            <p:cond delay="600"/>
                                          </p:stCondLst>
                                        </p:cTn>
                                        <p:tgtEl>
                                          <p:spTgt spid="24"/>
                                        </p:tgtEl>
                                      </p:cBhvr>
                                      <p:from x="100000" y="100000"/>
                                      <p:to x="80000" y="100000"/>
                                    </p:animScale>
                                    <p:anim by="(#ppt_h/3+#ppt_w*0.1)" calcmode="lin" valueType="num">
                                      <p:cBhvr additive="sum">
                                        <p:cTn id="43" dur="200" decel="100000" autoRev="1" fill="hold">
                                          <p:stCondLst>
                                            <p:cond delay="600"/>
                                          </p:stCondLst>
                                        </p:cTn>
                                        <p:tgtEl>
                                          <p:spTgt spid="24"/>
                                        </p:tgtEl>
                                        <p:attrNameLst>
                                          <p:attrName>ppt_x</p:attrName>
                                        </p:attrNameLst>
                                      </p:cBhvr>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childTnLst>
                    </p:cTn>
                  </p:par>
                  <p:par>
                    <p:cTn id="49" fill="hold">
                      <p:stCondLst>
                        <p:cond delay="indefinite"/>
                      </p:stCondLst>
                      <p:childTnLst>
                        <p:par>
                          <p:cTn id="50" fill="hold">
                            <p:stCondLst>
                              <p:cond delay="0"/>
                            </p:stCondLst>
                            <p:childTnLst>
                              <p:par>
                                <p:cTn id="51" presetID="34" presetClass="entr" presetSubtype="0" fill="hold" nodeType="clickEffect">
                                  <p:stCondLst>
                                    <p:cond delay="0"/>
                                  </p:stCondLst>
                                  <p:childTnLst>
                                    <p:set>
                                      <p:cBhvr>
                                        <p:cTn id="52" dur="1" fill="hold">
                                          <p:stCondLst>
                                            <p:cond delay="0"/>
                                          </p:stCondLst>
                                        </p:cTn>
                                        <p:tgtEl>
                                          <p:spTgt spid="9"/>
                                        </p:tgtEl>
                                        <p:attrNameLst>
                                          <p:attrName>style.visibility</p:attrName>
                                        </p:attrNameLst>
                                      </p:cBhvr>
                                      <p:to>
                                        <p:strVal val="visible"/>
                                      </p:to>
                                    </p:set>
                                    <p:anim from="(-#ppt_w/2)" to="(#ppt_x)" calcmode="lin" valueType="num">
                                      <p:cBhvr>
                                        <p:cTn id="53" dur="600" fill="hold">
                                          <p:stCondLst>
                                            <p:cond delay="0"/>
                                          </p:stCondLst>
                                        </p:cTn>
                                        <p:tgtEl>
                                          <p:spTgt spid="9"/>
                                        </p:tgtEl>
                                        <p:attrNameLst>
                                          <p:attrName>ppt_x</p:attrName>
                                        </p:attrNameLst>
                                      </p:cBhvr>
                                    </p:anim>
                                    <p:anim from="0" to="-1.0" calcmode="lin" valueType="num">
                                      <p:cBhvr>
                                        <p:cTn id="54" dur="200" decel="50000" autoRev="1" fill="hold">
                                          <p:stCondLst>
                                            <p:cond delay="600"/>
                                          </p:stCondLst>
                                        </p:cTn>
                                        <p:tgtEl>
                                          <p:spTgt spid="9"/>
                                        </p:tgtEl>
                                        <p:attrNameLst>
                                          <p:attrName>xshear</p:attrName>
                                        </p:attrNameLst>
                                      </p:cBhvr>
                                    </p:anim>
                                    <p:animScale>
                                      <p:cBhvr>
                                        <p:cTn id="55" dur="200" decel="100000" autoRev="1" fill="hold">
                                          <p:stCondLst>
                                            <p:cond delay="600"/>
                                          </p:stCondLst>
                                        </p:cTn>
                                        <p:tgtEl>
                                          <p:spTgt spid="9"/>
                                        </p:tgtEl>
                                      </p:cBhvr>
                                      <p:from x="100000" y="100000"/>
                                      <p:to x="80000" y="100000"/>
                                    </p:animScale>
                                    <p:anim by="(#ppt_h/3+#ppt_w*0.1)" calcmode="lin" valueType="num">
                                      <p:cBhvr additive="sum">
                                        <p:cTn id="56" dur="200" decel="100000" autoRev="1" fill="hold">
                                          <p:stCondLst>
                                            <p:cond delay="600"/>
                                          </p:stCondLst>
                                        </p:cTn>
                                        <p:tgtEl>
                                          <p:spTgt spid="9"/>
                                        </p:tgtEl>
                                        <p:attrNameLst>
                                          <p:attrName>ppt_x</p:attrName>
                                        </p:attrNameLst>
                                      </p:cBhvr>
                                    </p:anim>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500"/>
                                        <p:tgtEl>
                                          <p:spTgt spid="26"/>
                                        </p:tgtEl>
                                      </p:cBhvr>
                                    </p:animEffect>
                                  </p:childTnLst>
                                </p:cTn>
                              </p:par>
                            </p:childTnLst>
                          </p:cTn>
                        </p:par>
                      </p:childTnLst>
                    </p:cTn>
                  </p:par>
                  <p:par>
                    <p:cTn id="62" fill="hold">
                      <p:stCondLst>
                        <p:cond delay="indefinite"/>
                      </p:stCondLst>
                      <p:childTnLst>
                        <p:par>
                          <p:cTn id="63" fill="hold">
                            <p:stCondLst>
                              <p:cond delay="0"/>
                            </p:stCondLst>
                            <p:childTnLst>
                              <p:par>
                                <p:cTn id="64" presetID="4" presetClass="entr" presetSubtype="16" fill="hold" grpId="0" nodeType="clickEffect">
                                  <p:stCondLst>
                                    <p:cond delay="0"/>
                                  </p:stCondLst>
                                  <p:childTnLst>
                                    <p:set>
                                      <p:cBhvr>
                                        <p:cTn id="65" dur="1000" fill="hold">
                                          <p:stCondLst>
                                            <p:cond delay="0"/>
                                          </p:stCondLst>
                                        </p:cTn>
                                        <p:tgtEl>
                                          <p:spTgt spid="69"/>
                                        </p:tgtEl>
                                        <p:attrNameLst>
                                          <p:attrName>style.visibility</p:attrName>
                                        </p:attrNameLst>
                                      </p:cBhvr>
                                      <p:to>
                                        <p:strVal val="visible"/>
                                      </p:to>
                                    </p:set>
                                    <p:animEffect transition="in" filter="box(in)">
                                      <p:cBhvr>
                                        <p:cTn id="66" dur="1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bldLvl="0" animBg="1"/>
      <p:bldP spid="25" grpId="0" bldLvl="0" animBg="1"/>
      <p:bldP spid="20" grpId="0"/>
      <p:bldP spid="29" grpId="0"/>
      <p:bldP spid="26" grpId="0"/>
      <p:bldP spid="6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圆角矩形 2"/>
          <p:cNvSpPr/>
          <p:nvPr/>
        </p:nvSpPr>
        <p:spPr>
          <a:xfrm>
            <a:off x="5869940" y="1012825"/>
            <a:ext cx="2364740" cy="56261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圆角矩形 3"/>
          <p:cNvSpPr/>
          <p:nvPr/>
        </p:nvSpPr>
        <p:spPr>
          <a:xfrm>
            <a:off x="1654175" y="1562100"/>
            <a:ext cx="2044065" cy="562610"/>
          </a:xfrm>
          <a:prstGeom prst="roundRect">
            <a:avLst/>
          </a:prstGeom>
          <a:solidFill>
            <a:srgbClr val="03C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9" name="TextBox 51"/>
          <p:cNvSpPr txBox="1">
            <a:spLocks noChangeArrowheads="1"/>
          </p:cNvSpPr>
          <p:nvPr/>
        </p:nvSpPr>
        <p:spPr bwMode="auto">
          <a:xfrm>
            <a:off x="2990622" y="6001436"/>
            <a:ext cx="558554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None/>
            </a:pP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答：今年的实际产量是去年的</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165%</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TextBox 5"/>
          <p:cNvSpPr txBox="1">
            <a:spLocks noChangeArrowheads="1"/>
          </p:cNvSpPr>
          <p:nvPr/>
        </p:nvSpPr>
        <p:spPr bwMode="auto">
          <a:xfrm>
            <a:off x="7343775" y="5154295"/>
            <a:ext cx="391096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00000"/>
              </a:lnSpc>
            </a:pP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1.65÷1×100%</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165%</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 name="组合 7"/>
          <p:cNvGrpSpPr/>
          <p:nvPr/>
        </p:nvGrpSpPr>
        <p:grpSpPr>
          <a:xfrm>
            <a:off x="857290" y="1762125"/>
            <a:ext cx="6259663" cy="1848485"/>
            <a:chOff x="1370" y="4292"/>
            <a:chExt cx="8926" cy="2911"/>
          </a:xfrm>
        </p:grpSpPr>
        <p:pic>
          <p:nvPicPr>
            <p:cNvPr id="6" name="图片 5" descr="51miz-E1124077-20BAA880 (1)"/>
            <p:cNvPicPr>
              <a:picLocks noChangeAspect="1"/>
            </p:cNvPicPr>
            <p:nvPr/>
          </p:nvPicPr>
          <p:blipFill>
            <a:blip r:embed="rId2"/>
            <a:stretch>
              <a:fillRect/>
            </a:stretch>
          </p:blipFill>
          <p:spPr>
            <a:xfrm>
              <a:off x="1370" y="4292"/>
              <a:ext cx="8926" cy="2911"/>
            </a:xfrm>
            <a:prstGeom prst="rect">
              <a:avLst/>
            </a:prstGeom>
          </p:spPr>
        </p:pic>
        <p:sp>
          <p:nvSpPr>
            <p:cNvPr id="7" name="文本框 6"/>
            <p:cNvSpPr txBox="1"/>
            <p:nvPr/>
          </p:nvSpPr>
          <p:spPr>
            <a:xfrm>
              <a:off x="3220" y="5335"/>
              <a:ext cx="6891" cy="725"/>
            </a:xfrm>
            <a:prstGeom prst="rect">
              <a:avLst/>
            </a:prstGeom>
            <a:noFill/>
          </p:spPr>
          <p:txBody>
            <a:bodyPr wrap="square" rtlCol="0">
              <a:spAutoFit/>
            </a:bodyPr>
            <a:p>
              <a:pPr algn="l">
                <a:lnSpc>
                  <a:spcPct val="1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方法二：</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假设去年产量是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 name="组合 1"/>
          <p:cNvGrpSpPr/>
          <p:nvPr/>
        </p:nvGrpSpPr>
        <p:grpSpPr>
          <a:xfrm>
            <a:off x="939165" y="3030855"/>
            <a:ext cx="3318510" cy="986790"/>
            <a:chOff x="1479" y="4773"/>
            <a:chExt cx="5226" cy="1554"/>
          </a:xfrm>
        </p:grpSpPr>
        <p:pic>
          <p:nvPicPr>
            <p:cNvPr id="16" name="图片 15" descr="图片2"/>
            <p:cNvPicPr>
              <a:picLocks noChangeAspect="1"/>
            </p:cNvPicPr>
            <p:nvPr/>
          </p:nvPicPr>
          <p:blipFill>
            <a:blip r:embed="rId3"/>
            <a:stretch>
              <a:fillRect/>
            </a:stretch>
          </p:blipFill>
          <p:spPr>
            <a:xfrm rot="2700000">
              <a:off x="1459" y="4793"/>
              <a:ext cx="1555" cy="1515"/>
            </a:xfrm>
            <a:prstGeom prst="rect">
              <a:avLst/>
            </a:prstGeom>
          </p:spPr>
        </p:pic>
        <p:grpSp>
          <p:nvGrpSpPr>
            <p:cNvPr id="17" name="组合 16"/>
            <p:cNvGrpSpPr/>
            <p:nvPr/>
          </p:nvGrpSpPr>
          <p:grpSpPr>
            <a:xfrm rot="0">
              <a:off x="2949" y="5138"/>
              <a:ext cx="3757" cy="1141"/>
              <a:chOff x="5488" y="1621"/>
              <a:chExt cx="12197" cy="3351"/>
            </a:xfrm>
          </p:grpSpPr>
          <p:grpSp>
            <p:nvGrpSpPr>
              <p:cNvPr id="22" name="组合 21"/>
              <p:cNvGrpSpPr/>
              <p:nvPr/>
            </p:nvGrpSpPr>
            <p:grpSpPr>
              <a:xfrm>
                <a:off x="5488" y="1621"/>
                <a:ext cx="12197" cy="3351"/>
                <a:chOff x="5488" y="1621"/>
                <a:chExt cx="12197" cy="3351"/>
              </a:xfrm>
            </p:grpSpPr>
            <p:sp>
              <p:nvSpPr>
                <p:cNvPr id="19" name="圆角矩形 1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52" y="1859"/>
                <a:ext cx="11815" cy="283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文本框 9"/>
            <p:cNvSpPr txBox="1"/>
            <p:nvPr/>
          </p:nvSpPr>
          <p:spPr>
            <a:xfrm>
              <a:off x="3201" y="5329"/>
              <a:ext cx="316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今年计划产量</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0" name="文本框 19"/>
          <p:cNvSpPr txBox="1"/>
          <p:nvPr/>
        </p:nvSpPr>
        <p:spPr>
          <a:xfrm>
            <a:off x="4612640" y="3383915"/>
            <a:ext cx="4559300" cy="460375"/>
          </a:xfrm>
          <a:prstGeom prst="rect">
            <a:avLst/>
          </a:prstGeom>
          <a:noFill/>
        </p:spPr>
        <p:txBody>
          <a:bodyPr wrap="none" rtlCol="0">
            <a:spAutoFit/>
          </a:bodyPr>
          <a:p>
            <a:pPr algn="l" eaLnBrk="1" hangingPunct="1">
              <a:lnSpc>
                <a:spcPct val="10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1×150%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4" name="组合 23"/>
          <p:cNvGrpSpPr/>
          <p:nvPr/>
        </p:nvGrpSpPr>
        <p:grpSpPr>
          <a:xfrm>
            <a:off x="918210" y="3878580"/>
            <a:ext cx="3357245" cy="1008380"/>
            <a:chOff x="2476" y="4988"/>
            <a:chExt cx="5287" cy="1588"/>
          </a:xfrm>
        </p:grpSpPr>
        <p:pic>
          <p:nvPicPr>
            <p:cNvPr id="21" name="图片 20" descr="图片1"/>
            <p:cNvPicPr>
              <a:picLocks noChangeAspect="1"/>
            </p:cNvPicPr>
            <p:nvPr/>
          </p:nvPicPr>
          <p:blipFill>
            <a:blip r:embed="rId4"/>
            <a:stretch>
              <a:fillRect/>
            </a:stretch>
          </p:blipFill>
          <p:spPr>
            <a:xfrm rot="2700000">
              <a:off x="2450" y="5014"/>
              <a:ext cx="1588" cy="1536"/>
            </a:xfrm>
            <a:prstGeom prst="rect">
              <a:avLst/>
            </a:prstGeom>
          </p:spPr>
        </p:pic>
        <p:grpSp>
          <p:nvGrpSpPr>
            <p:cNvPr id="35" name="组合 34"/>
            <p:cNvGrpSpPr/>
            <p:nvPr/>
          </p:nvGrpSpPr>
          <p:grpSpPr>
            <a:xfrm rot="0">
              <a:off x="3937" y="5411"/>
              <a:ext cx="3826" cy="1141"/>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932"/>
                <a:ext cx="11815" cy="2831"/>
              </a:xfrm>
              <a:prstGeom prst="roundRect">
                <a:avLst/>
              </a:prstGeom>
              <a:solidFill>
                <a:srgbClr val="03C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3" name="文本框 22"/>
            <p:cNvSpPr txBox="1"/>
            <p:nvPr/>
          </p:nvSpPr>
          <p:spPr>
            <a:xfrm>
              <a:off x="4266" y="5647"/>
              <a:ext cx="316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今年实际产量</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5" name="圆角矩形 24"/>
          <p:cNvSpPr/>
          <p:nvPr/>
        </p:nvSpPr>
        <p:spPr>
          <a:xfrm>
            <a:off x="5869940" y="1560195"/>
            <a:ext cx="5067300" cy="562610"/>
          </a:xfrm>
          <a:prstGeom prst="roundRect">
            <a:avLst/>
          </a:prstGeom>
          <a:solidFill>
            <a:srgbClr val="E163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a:off x="4533265" y="4309745"/>
            <a:ext cx="524192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1.5×110%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1.65</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组合 8"/>
          <p:cNvGrpSpPr/>
          <p:nvPr/>
        </p:nvGrpSpPr>
        <p:grpSpPr>
          <a:xfrm>
            <a:off x="928370" y="4850765"/>
            <a:ext cx="6188075" cy="928370"/>
            <a:chOff x="1462" y="7639"/>
            <a:chExt cx="9745" cy="1462"/>
          </a:xfrm>
        </p:grpSpPr>
        <p:pic>
          <p:nvPicPr>
            <p:cNvPr id="30" name="图片 29" descr="图片4"/>
            <p:cNvPicPr>
              <a:picLocks noChangeAspect="1"/>
            </p:cNvPicPr>
            <p:nvPr/>
          </p:nvPicPr>
          <p:blipFill>
            <a:blip r:embed="rId5"/>
            <a:stretch>
              <a:fillRect/>
            </a:stretch>
          </p:blipFill>
          <p:spPr>
            <a:xfrm rot="2700000">
              <a:off x="1469" y="7632"/>
              <a:ext cx="1462" cy="1476"/>
            </a:xfrm>
            <a:prstGeom prst="rect">
              <a:avLst/>
            </a:prstGeom>
          </p:spPr>
        </p:pic>
        <p:grpSp>
          <p:nvGrpSpPr>
            <p:cNvPr id="41" name="组合 40"/>
            <p:cNvGrpSpPr/>
            <p:nvPr/>
          </p:nvGrpSpPr>
          <p:grpSpPr>
            <a:xfrm rot="0">
              <a:off x="2907" y="7911"/>
              <a:ext cx="8301" cy="1141"/>
              <a:chOff x="5488" y="1621"/>
              <a:chExt cx="12197" cy="3351"/>
            </a:xfrm>
          </p:grpSpPr>
          <p:grpSp>
            <p:nvGrpSpPr>
              <p:cNvPr id="42" name="组合 41"/>
              <p:cNvGrpSpPr/>
              <p:nvPr/>
            </p:nvGrpSpPr>
            <p:grpSpPr>
              <a:xfrm>
                <a:off x="5488" y="1621"/>
                <a:ext cx="12197" cy="3351"/>
                <a:chOff x="5488" y="1621"/>
                <a:chExt cx="12197" cy="3351"/>
              </a:xfrm>
            </p:grpSpPr>
            <p:sp>
              <p:nvSpPr>
                <p:cNvPr id="43" name="圆角矩形 4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圆角矩形 44"/>
              <p:cNvSpPr/>
              <p:nvPr/>
            </p:nvSpPr>
            <p:spPr>
              <a:xfrm>
                <a:off x="5652" y="1859"/>
                <a:ext cx="11815" cy="2831"/>
              </a:xfrm>
              <a:prstGeom prst="roundRect">
                <a:avLst/>
              </a:prstGeom>
              <a:solidFill>
                <a:srgbClr val="D629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1" name="文本框 30"/>
            <p:cNvSpPr txBox="1"/>
            <p:nvPr/>
          </p:nvSpPr>
          <p:spPr>
            <a:xfrm>
              <a:off x="3064" y="8119"/>
              <a:ext cx="7968"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今年的实际产量是去年的百分之多少</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2" name="TextBox 51"/>
          <p:cNvSpPr txBox="1">
            <a:spLocks noChangeArrowheads="1"/>
          </p:cNvSpPr>
          <p:nvPr/>
        </p:nvSpPr>
        <p:spPr bwMode="auto">
          <a:xfrm>
            <a:off x="1304290" y="925830"/>
            <a:ext cx="991171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50000"/>
              </a:lnSpc>
              <a:spcBef>
                <a:spcPct val="0"/>
              </a:spcBef>
              <a:buNone/>
            </a:pP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某电视机厂计划某种型号的电视机比去年增产</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50%</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，实际又比计划的产量多生产了</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。此型号的电视机今年的实际产量是去年的百分之多少？</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p:tgtEl>
                                          <p:spTgt spid="20"/>
                                        </p:tgtEl>
                                        <p:attrNameLst>
                                          <p:attrName>ppt_y</p:attrName>
                                        </p:attrNameLst>
                                      </p:cBhvr>
                                      <p:tavLst>
                                        <p:tav tm="0">
                                          <p:val>
                                            <p:strVal val="#ppt_y+#ppt_h*1.125000"/>
                                          </p:val>
                                        </p:tav>
                                        <p:tav tm="100000">
                                          <p:val>
                                            <p:strVal val="#ppt_y"/>
                                          </p:val>
                                        </p:tav>
                                      </p:tavLst>
                                    </p:anim>
                                    <p:animEffect transition="in" filter="wipe(up)">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blinds(horizontal)">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p:tgtEl>
                                          <p:spTgt spid="29"/>
                                        </p:tgtEl>
                                        <p:attrNameLst>
                                          <p:attrName>ppt_y</p:attrName>
                                        </p:attrNameLst>
                                      </p:cBhvr>
                                      <p:tavLst>
                                        <p:tav tm="0">
                                          <p:val>
                                            <p:strVal val="#ppt_y+#ppt_h*1.125000"/>
                                          </p:val>
                                        </p:tav>
                                        <p:tav tm="100000">
                                          <p:val>
                                            <p:strVal val="#ppt_y"/>
                                          </p:val>
                                        </p:tav>
                                      </p:tavLst>
                                    </p:anim>
                                    <p:animEffect transition="in" filter="wipe(up)">
                                      <p:cBhvr>
                                        <p:cTn id="29" dur="500"/>
                                        <p:tgtEl>
                                          <p:spTgt spid="29"/>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blinds(horizontal)">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p:tgtEl>
                                          <p:spTgt spid="26"/>
                                        </p:tgtEl>
                                        <p:attrNameLst>
                                          <p:attrName>ppt_y</p:attrName>
                                        </p:attrNameLst>
                                      </p:cBhvr>
                                      <p:tavLst>
                                        <p:tav tm="0">
                                          <p:val>
                                            <p:strVal val="#ppt_y+#ppt_h*1.125000"/>
                                          </p:val>
                                        </p:tav>
                                        <p:tav tm="100000">
                                          <p:val>
                                            <p:strVal val="#ppt_y"/>
                                          </p:val>
                                        </p:tav>
                                      </p:tavLst>
                                    </p:anim>
                                    <p:animEffect transition="in" filter="wipe(up)">
                                      <p:cBhvr>
                                        <p:cTn id="40" dur="500"/>
                                        <p:tgtEl>
                                          <p:spTgt spid="26"/>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69"/>
                                        </p:tgtEl>
                                        <p:attrNameLst>
                                          <p:attrName>style.visibility</p:attrName>
                                        </p:attrNameLst>
                                      </p:cBhvr>
                                      <p:to>
                                        <p:strVal val="visible"/>
                                      </p:to>
                                    </p:set>
                                    <p:anim calcmode="lin" valueType="num">
                                      <p:cBhvr additive="base">
                                        <p:cTn id="45" dur="500"/>
                                        <p:tgtEl>
                                          <p:spTgt spid="69"/>
                                        </p:tgtEl>
                                        <p:attrNameLst>
                                          <p:attrName>ppt_y</p:attrName>
                                        </p:attrNameLst>
                                      </p:cBhvr>
                                      <p:tavLst>
                                        <p:tav tm="0">
                                          <p:val>
                                            <p:strVal val="#ppt_y+#ppt_h*1.125000"/>
                                          </p:val>
                                        </p:tav>
                                        <p:tav tm="100000">
                                          <p:val>
                                            <p:strVal val="#ppt_y"/>
                                          </p:val>
                                        </p:tav>
                                      </p:tavLst>
                                    </p:anim>
                                    <p:animEffect transition="in" filter="wipe(up)">
                                      <p:cBhvr>
                                        <p:cTn id="46"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9" grpId="0"/>
      <p:bldP spid="26" grpId="0"/>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1621790" y="1049020"/>
            <a:ext cx="8947785" cy="1753235"/>
          </a:xfrm>
          <a:prstGeom prst="rect">
            <a:avLst/>
          </a:prstGeom>
          <a:noFill/>
        </p:spPr>
        <p:txBody>
          <a:bodyPr wrap="none" rtlCol="0" anchor="t">
            <a:spAutoFit/>
          </a:bodyPr>
          <a:p>
            <a:pPr>
              <a:lnSpc>
                <a:spcPct val="150000"/>
              </a:lnSpc>
              <a:spcBef>
                <a:spcPct val="0"/>
              </a:spcBef>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某服装店的老板，将两件不同的衣服均以每件</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180</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元的价格出售，</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spcBef>
                <a:spcPct val="0"/>
              </a:spcBef>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结果一件赚了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，另一件赔了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，小刚说这个老板正好不赔</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spcBef>
                <a:spcPct val="0"/>
              </a:spcBef>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也不赚。你同意小刚的说法吗？</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圆角矩形 3"/>
          <p:cNvSpPr/>
          <p:nvPr/>
        </p:nvSpPr>
        <p:spPr>
          <a:xfrm>
            <a:off x="2908935" y="1722755"/>
            <a:ext cx="1252220" cy="49784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9" name="组合 28"/>
          <p:cNvGrpSpPr/>
          <p:nvPr/>
        </p:nvGrpSpPr>
        <p:grpSpPr>
          <a:xfrm>
            <a:off x="1929130" y="2914650"/>
            <a:ext cx="3300730" cy="709930"/>
            <a:chOff x="3038" y="4590"/>
            <a:chExt cx="5198" cy="1118"/>
          </a:xfrm>
        </p:grpSpPr>
        <p:grpSp>
          <p:nvGrpSpPr>
            <p:cNvPr id="24" name="组合 23"/>
            <p:cNvGrpSpPr/>
            <p:nvPr/>
          </p:nvGrpSpPr>
          <p:grpSpPr>
            <a:xfrm>
              <a:off x="3038" y="4590"/>
              <a:ext cx="5198" cy="1118"/>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solidFill>
                <a:srgbClr val="FFC00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3559" y="4787"/>
              <a:ext cx="4157" cy="72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rPr>
                <a:t>现价比原价多</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6" name="圆角矩形 5"/>
          <p:cNvSpPr/>
          <p:nvPr/>
        </p:nvSpPr>
        <p:spPr>
          <a:xfrm>
            <a:off x="5388610" y="1722755"/>
            <a:ext cx="1252220" cy="49784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0" name="组合 29"/>
          <p:cNvGrpSpPr/>
          <p:nvPr/>
        </p:nvGrpSpPr>
        <p:grpSpPr>
          <a:xfrm>
            <a:off x="5890260" y="2914650"/>
            <a:ext cx="3300730" cy="709930"/>
            <a:chOff x="9276" y="4590"/>
            <a:chExt cx="5198" cy="1118"/>
          </a:xfrm>
        </p:grpSpPr>
        <p:grpSp>
          <p:nvGrpSpPr>
            <p:cNvPr id="8" name="组合 7"/>
            <p:cNvGrpSpPr/>
            <p:nvPr/>
          </p:nvGrpSpPr>
          <p:grpSpPr>
            <a:xfrm>
              <a:off x="9276" y="4590"/>
              <a:ext cx="5198" cy="1118"/>
              <a:chOff x="1679" y="4601"/>
              <a:chExt cx="14558" cy="4426"/>
            </a:xfrm>
            <a:effectLst>
              <a:outerShdw blurRad="76200" dir="13500000" sy="23000" kx="1200000" algn="br" rotWithShape="0">
                <a:prstClr val="black">
                  <a:alpha val="20000"/>
                </a:prstClr>
              </a:outerShdw>
            </a:effectLst>
          </p:grpSpPr>
          <p:sp>
            <p:nvSpPr>
              <p:cNvPr id="9" name="圆角矩形 8"/>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圆角矩形 9"/>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 11"/>
              <p:cNvSpPr/>
              <p:nvPr/>
            </p:nvSpPr>
            <p:spPr>
              <a:xfrm>
                <a:off x="1679" y="4601"/>
                <a:ext cx="14557" cy="4426"/>
              </a:xfrm>
              <a:prstGeom prst="roundRect">
                <a:avLst/>
              </a:prstGeom>
              <a:solidFill>
                <a:schemeClr val="accent6">
                  <a:lumMod val="60000"/>
                  <a:lumOff val="40000"/>
                </a:schemeClr>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6"/>
            <p:cNvSpPr txBox="1"/>
            <p:nvPr/>
          </p:nvSpPr>
          <p:spPr>
            <a:xfrm>
              <a:off x="9797" y="4787"/>
              <a:ext cx="4157" cy="72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rPr>
                <a:t>现价比原价少</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4" name="下箭头 13"/>
          <p:cNvSpPr/>
          <p:nvPr/>
        </p:nvSpPr>
        <p:spPr>
          <a:xfrm rot="840000">
            <a:off x="2776855" y="2269490"/>
            <a:ext cx="193040" cy="59563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下箭头 14"/>
          <p:cNvSpPr/>
          <p:nvPr/>
        </p:nvSpPr>
        <p:spPr>
          <a:xfrm rot="21060000">
            <a:off x="6290310" y="2269490"/>
            <a:ext cx="193040" cy="59563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1621790" y="3839845"/>
            <a:ext cx="4419600" cy="460375"/>
          </a:xfrm>
          <a:prstGeom prst="rect">
            <a:avLst/>
          </a:prstGeom>
          <a:noFill/>
        </p:spPr>
        <p:txBody>
          <a:bodyPr wrap="non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180</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150</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6221095" y="3839845"/>
            <a:ext cx="4509770" cy="460375"/>
          </a:xfrm>
          <a:prstGeom prst="rect">
            <a:avLst/>
          </a:prstGeom>
          <a:noFill/>
        </p:spPr>
        <p:txBody>
          <a:bodyPr wrap="none" rtlCol="0" anchor="t">
            <a:spAutoFit/>
          </a:bodyPr>
          <a:p>
            <a:pPr eaLnBrk="1" hangingPunct="1">
              <a:lnSpc>
                <a:spcPct val="10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180</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225</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3890645" y="4451985"/>
            <a:ext cx="3312795" cy="460375"/>
          </a:xfrm>
          <a:prstGeom prst="rect">
            <a:avLst/>
          </a:prstGeom>
          <a:noFill/>
        </p:spPr>
        <p:txBody>
          <a:bodyPr wrap="non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225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375</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文本框 18"/>
          <p:cNvSpPr txBox="1"/>
          <p:nvPr/>
        </p:nvSpPr>
        <p:spPr>
          <a:xfrm>
            <a:off x="3890645" y="4975860"/>
            <a:ext cx="2967355" cy="460375"/>
          </a:xfrm>
          <a:prstGeom prst="rect">
            <a:avLst/>
          </a:prstGeom>
          <a:noFill/>
        </p:spPr>
        <p:txBody>
          <a:bodyPr wrap="non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180</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360</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3" name="组合 22"/>
          <p:cNvGrpSpPr/>
          <p:nvPr/>
        </p:nvGrpSpPr>
        <p:grpSpPr>
          <a:xfrm>
            <a:off x="333375" y="3705860"/>
            <a:ext cx="1330960" cy="697230"/>
            <a:chOff x="525" y="5786"/>
            <a:chExt cx="2096" cy="1098"/>
          </a:xfrm>
        </p:grpSpPr>
        <p:pic>
          <p:nvPicPr>
            <p:cNvPr id="13" name="图片 12" descr="51miz-E1179799-6D632344"/>
            <p:cNvPicPr>
              <a:picLocks noChangeAspect="1"/>
            </p:cNvPicPr>
            <p:nvPr/>
          </p:nvPicPr>
          <p:blipFill>
            <a:blip r:embed="rId2"/>
            <a:stretch>
              <a:fillRect/>
            </a:stretch>
          </p:blipFill>
          <p:spPr>
            <a:xfrm>
              <a:off x="525" y="5786"/>
              <a:ext cx="2096" cy="1098"/>
            </a:xfrm>
            <a:prstGeom prst="rect">
              <a:avLst/>
            </a:prstGeom>
          </p:spPr>
        </p:pic>
        <p:sp>
          <p:nvSpPr>
            <p:cNvPr id="20" name="文本框 19"/>
            <p:cNvSpPr txBox="1"/>
            <p:nvPr/>
          </p:nvSpPr>
          <p:spPr>
            <a:xfrm>
              <a:off x="793" y="5922"/>
              <a:ext cx="1728" cy="725"/>
            </a:xfrm>
            <a:prstGeom prst="rect">
              <a:avLst/>
            </a:prstGeom>
            <a:noFill/>
          </p:spPr>
          <p:txBody>
            <a:bodyPr wrap="none" rtlCol="0" anchor="t">
              <a:spAutoFit/>
            </a:bodyPr>
            <a:p>
              <a:pPr eaLnBrk="1" hangingPunct="1">
                <a:lnSpc>
                  <a:spcPct val="100000"/>
                </a:lnSpc>
              </a:pPr>
              <a:r>
                <a:rPr lang="zh-CN" altLang="en-US" sz="2400">
                  <a:latin typeface="微软雅黑" panose="020B0503020204020204" pitchFamily="34" charset="-122"/>
                  <a:ea typeface="微软雅黑" panose="020B0503020204020204" pitchFamily="34" charset="-122"/>
                  <a:sym typeface="+mn-ea"/>
                </a:rPr>
                <a:t>原价：</a:t>
              </a:r>
              <a:endParaRPr lang="zh-CN" altLang="en-US" sz="2400">
                <a:latin typeface="微软雅黑" panose="020B0503020204020204" pitchFamily="34" charset="-122"/>
                <a:ea typeface="微软雅黑" panose="020B0503020204020204" pitchFamily="34" charset="-122"/>
                <a:sym typeface="+mn-ea"/>
              </a:endParaRPr>
            </a:p>
          </p:txBody>
        </p:sp>
      </p:grpSp>
      <p:sp>
        <p:nvSpPr>
          <p:cNvPr id="21" name="文本框 20"/>
          <p:cNvSpPr txBox="1"/>
          <p:nvPr/>
        </p:nvSpPr>
        <p:spPr>
          <a:xfrm>
            <a:off x="4077335" y="5499735"/>
            <a:ext cx="2167890" cy="460375"/>
          </a:xfrm>
          <a:prstGeom prst="rect">
            <a:avLst/>
          </a:prstGeom>
          <a:noFill/>
        </p:spPr>
        <p:txBody>
          <a:bodyPr wrap="none" rtlCol="0" anchor="t">
            <a:spAutoFit/>
          </a:bodyPr>
          <a:p>
            <a:pPr eaLnBrk="1" hangingPunct="1">
              <a:lnSpc>
                <a:spcPct val="10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375</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元</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360</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3321685" y="6111875"/>
            <a:ext cx="4450080" cy="460375"/>
          </a:xfrm>
          <a:prstGeom prst="rect">
            <a:avLst/>
          </a:prstGeom>
          <a:noFill/>
        </p:spPr>
        <p:txBody>
          <a:bodyPr wrap="none" rtlCol="0" anchor="t">
            <a:spAutoFit/>
          </a:bodyPr>
          <a:p>
            <a:pPr eaLnBrk="1" hangingPunct="1">
              <a:lnSpc>
                <a:spcPct val="100000"/>
              </a:lnSpc>
            </a:pPr>
            <a:r>
              <a:rPr lang="zh-CN" altLang="zh-CN" sz="2400" dirty="0">
                <a:latin typeface="微软雅黑" panose="020B0503020204020204" pitchFamily="34" charset="-122"/>
                <a:ea typeface="微软雅黑" panose="020B0503020204020204" pitchFamily="34" charset="-122"/>
                <a:sym typeface="+mn-ea"/>
              </a:rPr>
              <a:t>答：老板赔了，小刚说得不对。</a:t>
            </a:r>
            <a:endParaRPr lang="zh-CN" altLang="zh-CN" sz="2400" dirty="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heel(1)">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up)">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7" presetClass="entr" presetSubtype="10" fill="hold" nodeType="click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500"/>
                                        <p:tgtEl>
                                          <p:spTgt spid="18"/>
                                        </p:tgtEl>
                                        <p:attrNameLst>
                                          <p:attrName>ppt_y</p:attrName>
                                        </p:attrNameLst>
                                      </p:cBhvr>
                                      <p:tavLst>
                                        <p:tav tm="0">
                                          <p:val>
                                            <p:strVal val="#ppt_y+#ppt_h*1.125000"/>
                                          </p:val>
                                        </p:tav>
                                        <p:tav tm="100000">
                                          <p:val>
                                            <p:strVal val="#ppt_y"/>
                                          </p:val>
                                        </p:tav>
                                      </p:tavLst>
                                    </p:anim>
                                    <p:animEffect transition="in" filter="wipe(up)">
                                      <p:cBhvr>
                                        <p:cTn id="55" dur="500"/>
                                        <p:tgtEl>
                                          <p:spTgt spid="18"/>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grpId="0" nodeType="click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additive="base">
                                        <p:cTn id="60" dur="500"/>
                                        <p:tgtEl>
                                          <p:spTgt spid="19"/>
                                        </p:tgtEl>
                                        <p:attrNameLst>
                                          <p:attrName>ppt_y</p:attrName>
                                        </p:attrNameLst>
                                      </p:cBhvr>
                                      <p:tavLst>
                                        <p:tav tm="0">
                                          <p:val>
                                            <p:strVal val="#ppt_y+#ppt_h*1.125000"/>
                                          </p:val>
                                        </p:tav>
                                        <p:tav tm="100000">
                                          <p:val>
                                            <p:strVal val="#ppt_y"/>
                                          </p:val>
                                        </p:tav>
                                      </p:tavLst>
                                    </p:anim>
                                    <p:animEffect transition="in" filter="wipe(up)">
                                      <p:cBhvr>
                                        <p:cTn id="61" dur="500"/>
                                        <p:tgtEl>
                                          <p:spTgt spid="19"/>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grpId="0" nodeType="click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p:tgtEl>
                                          <p:spTgt spid="21"/>
                                        </p:tgtEl>
                                        <p:attrNameLst>
                                          <p:attrName>ppt_y</p:attrName>
                                        </p:attrNameLst>
                                      </p:cBhvr>
                                      <p:tavLst>
                                        <p:tav tm="0">
                                          <p:val>
                                            <p:strVal val="#ppt_y+#ppt_h*1.125000"/>
                                          </p:val>
                                        </p:tav>
                                        <p:tav tm="100000">
                                          <p:val>
                                            <p:strVal val="#ppt_y"/>
                                          </p:val>
                                        </p:tav>
                                      </p:tavLst>
                                    </p:anim>
                                    <p:animEffect transition="in" filter="wipe(up)">
                                      <p:cBhvr>
                                        <p:cTn id="67" dur="5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12" presetClass="entr" presetSubtype="4" fill="hold" grpId="0" nodeType="click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ppt_y</p:attrName>
                                        </p:attrNameLst>
                                      </p:cBhvr>
                                      <p:tavLst>
                                        <p:tav tm="0">
                                          <p:val>
                                            <p:strVal val="#ppt_y+#ppt_h*1.125000"/>
                                          </p:val>
                                        </p:tav>
                                        <p:tav tm="100000">
                                          <p:val>
                                            <p:strVal val="#ppt_y"/>
                                          </p:val>
                                        </p:tav>
                                      </p:tavLst>
                                    </p:anim>
                                    <p:animEffect transition="in" filter="wipe(up)">
                                      <p:cBhvr>
                                        <p:cTn id="7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6" grpId="0" animBg="1"/>
      <p:bldP spid="15" grpId="0" animBg="1"/>
      <p:bldP spid="16" grpId="0"/>
      <p:bldP spid="17" grpId="0"/>
      <p:bldP spid="18" grpId="0"/>
      <p:bldP spid="19" grpId="0"/>
      <p:bldP spid="21"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sp>
        <p:nvSpPr>
          <p:cNvPr id="3" name="文本框 2"/>
          <p:cNvSpPr txBox="1"/>
          <p:nvPr/>
        </p:nvSpPr>
        <p:spPr>
          <a:xfrm>
            <a:off x="3206750" y="1121410"/>
            <a:ext cx="52628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求比一个数多</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百分之几的数是多少</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组合 8"/>
          <p:cNvGrpSpPr/>
          <p:nvPr/>
        </p:nvGrpSpPr>
        <p:grpSpPr>
          <a:xfrm>
            <a:off x="2755265" y="1686560"/>
            <a:ext cx="6165850" cy="2498090"/>
            <a:chOff x="566" y="3897"/>
            <a:chExt cx="9710" cy="3934"/>
          </a:xfrm>
        </p:grpSpPr>
        <p:pic>
          <p:nvPicPr>
            <p:cNvPr id="6" name="图片 5" descr="51miz-E1246406-3548F2A8"/>
            <p:cNvPicPr>
              <a:picLocks noChangeAspect="1"/>
            </p:cNvPicPr>
            <p:nvPr/>
          </p:nvPicPr>
          <p:blipFill>
            <a:blip r:embed="rId2"/>
            <a:srcRect l="5861" t="50898" r="42213" b="33296"/>
            <a:stretch>
              <a:fillRect/>
            </a:stretch>
          </p:blipFill>
          <p:spPr>
            <a:xfrm>
              <a:off x="566" y="3897"/>
              <a:ext cx="9711" cy="3934"/>
            </a:xfrm>
            <a:prstGeom prst="rect">
              <a:avLst/>
            </a:prstGeom>
          </p:spPr>
        </p:pic>
        <p:sp>
          <p:nvSpPr>
            <p:cNvPr id="4" name="文本框 3"/>
            <p:cNvSpPr txBox="1"/>
            <p:nvPr/>
          </p:nvSpPr>
          <p:spPr>
            <a:xfrm>
              <a:off x="1988" y="5059"/>
              <a:ext cx="7129" cy="1888"/>
            </a:xfrm>
            <a:prstGeom prst="rect">
              <a:avLst/>
            </a:prstGeom>
            <a:noFill/>
          </p:spPr>
          <p:txBody>
            <a:bodyPr wrap="non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先求出</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比单位“</a:t>
              </a:r>
              <a:r>
                <a:rPr lang="en-US" altLang="zh-CN"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”多</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再用单位“</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”的量</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加</a:t>
              </a:r>
              <a:r>
                <a:rPr lang="en-US" altLang="zh-CN"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减</a:t>
              </a:r>
              <a:r>
                <a:rPr lang="en-US" altLang="zh-CN"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8" name="组合 7"/>
          <p:cNvGrpSpPr/>
          <p:nvPr/>
        </p:nvGrpSpPr>
        <p:grpSpPr>
          <a:xfrm>
            <a:off x="2562860" y="3442335"/>
            <a:ext cx="6972300" cy="3077210"/>
            <a:chOff x="8687" y="3546"/>
            <a:chExt cx="10980" cy="4846"/>
          </a:xfrm>
        </p:grpSpPr>
        <p:pic>
          <p:nvPicPr>
            <p:cNvPr id="7" name="图片 6" descr="51miz-E1246406-3548F2A8"/>
            <p:cNvPicPr>
              <a:picLocks noChangeAspect="1"/>
            </p:cNvPicPr>
            <p:nvPr/>
          </p:nvPicPr>
          <p:blipFill>
            <a:blip r:embed="rId2"/>
            <a:srcRect l="38463" t="68954" r="7269" b="10787"/>
            <a:stretch>
              <a:fillRect/>
            </a:stretch>
          </p:blipFill>
          <p:spPr>
            <a:xfrm flipV="1">
              <a:off x="8687" y="3546"/>
              <a:ext cx="10980" cy="4846"/>
            </a:xfrm>
            <a:prstGeom prst="rect">
              <a:avLst/>
            </a:prstGeom>
          </p:spPr>
        </p:pic>
        <p:sp>
          <p:nvSpPr>
            <p:cNvPr id="5" name="文本框 4"/>
            <p:cNvSpPr txBox="1"/>
            <p:nvPr/>
          </p:nvSpPr>
          <p:spPr>
            <a:xfrm>
              <a:off x="9970" y="5059"/>
              <a:ext cx="8729" cy="1888"/>
            </a:xfrm>
            <a:prstGeom prst="rect">
              <a:avLst/>
            </a:prstGeom>
            <a:noFill/>
          </p:spPr>
          <p:txBody>
            <a:bodyPr wrap="non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先求出这个数</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是单位“</a:t>
              </a:r>
              <a:r>
                <a:rPr lang="en-US" altLang="zh-CN"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”的百分之几，</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再用单位“</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”的量</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乘百分之几</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10" name="图片 9" descr="51miz-E1127973-24083F69"/>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0" y="2401570"/>
            <a:ext cx="3200400" cy="3200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7" name="组合 6"/>
          <p:cNvGrpSpPr/>
          <p:nvPr/>
        </p:nvGrpSpPr>
        <p:grpSpPr>
          <a:xfrm>
            <a:off x="6529070" y="1359535"/>
            <a:ext cx="3114040" cy="796290"/>
            <a:chOff x="10282" y="2141"/>
            <a:chExt cx="4904" cy="1254"/>
          </a:xfrm>
        </p:grpSpPr>
        <p:sp>
          <p:nvSpPr>
            <p:cNvPr id="28" name="圆角矩形标注 27"/>
            <p:cNvSpPr/>
            <p:nvPr/>
          </p:nvSpPr>
          <p:spPr>
            <a:xfrm>
              <a:off x="10282" y="2141"/>
              <a:ext cx="4905" cy="1255"/>
            </a:xfrm>
            <a:prstGeom prst="wedgeRoundRectCallout">
              <a:avLst/>
            </a:prstGeom>
            <a:gradFill>
              <a:gsLst>
                <a:gs pos="0">
                  <a:schemeClr val="accent1">
                    <a:lumMod val="5000"/>
                    <a:lumOff val="95000"/>
                  </a:schemeClr>
                </a:gs>
                <a:gs pos="98000">
                  <a:srgbClr val="A062D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0786" y="2481"/>
              <a:ext cx="4102" cy="725"/>
            </a:xfrm>
            <a:prstGeom prst="rect">
              <a:avLst/>
            </a:prstGeom>
            <a:noFill/>
          </p:spPr>
          <p:txBody>
            <a:bodyPr wrap="squar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的</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70</a:t>
              </a:r>
              <a:r>
                <a:rPr lang="en-US" altLang="zh-CN" sz="2400">
                  <a:latin typeface="宋体" panose="02010600030101010101" pitchFamily="2" charset="-122"/>
                  <a:ea typeface="宋体" panose="02010600030101010101" pitchFamily="2"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是多少？</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2" name="组合 41"/>
          <p:cNvGrpSpPr/>
          <p:nvPr/>
        </p:nvGrpSpPr>
        <p:grpSpPr>
          <a:xfrm>
            <a:off x="1774190" y="1359535"/>
            <a:ext cx="2712720" cy="854075"/>
            <a:chOff x="2794" y="2141"/>
            <a:chExt cx="4272" cy="1345"/>
          </a:xfrm>
        </p:grpSpPr>
        <p:grpSp>
          <p:nvGrpSpPr>
            <p:cNvPr id="6" name="组合 5"/>
            <p:cNvGrpSpPr/>
            <p:nvPr/>
          </p:nvGrpSpPr>
          <p:grpSpPr>
            <a:xfrm>
              <a:off x="2794" y="2141"/>
              <a:ext cx="4272" cy="1254"/>
              <a:chOff x="2794" y="2141"/>
              <a:chExt cx="4272" cy="1254"/>
            </a:xfrm>
          </p:grpSpPr>
          <p:sp>
            <p:nvSpPr>
              <p:cNvPr id="32" name="圆角矩形标注 31"/>
              <p:cNvSpPr/>
              <p:nvPr/>
            </p:nvSpPr>
            <p:spPr>
              <a:xfrm>
                <a:off x="2794" y="2141"/>
                <a:ext cx="4273" cy="1255"/>
              </a:xfrm>
              <a:prstGeom prst="wedgeRoundRectCallout">
                <a:avLst/>
              </a:prstGeom>
              <a:gradFill>
                <a:gsLst>
                  <a:gs pos="0">
                    <a:schemeClr val="accent1">
                      <a:lumMod val="5000"/>
                      <a:lumOff val="95000"/>
                    </a:schemeClr>
                  </a:gs>
                  <a:gs pos="98000">
                    <a:schemeClr val="accent6">
                      <a:lumMod val="75000"/>
                    </a:schemeClr>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2938" y="2481"/>
                <a:ext cx="4102"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的</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是多少？</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8" name="Group 6"/>
            <p:cNvGrpSpPr/>
            <p:nvPr/>
          </p:nvGrpSpPr>
          <p:grpSpPr>
            <a:xfrm>
              <a:off x="4191" y="2356"/>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41" name="组合 40"/>
          <p:cNvGrpSpPr/>
          <p:nvPr/>
        </p:nvGrpSpPr>
        <p:grpSpPr>
          <a:xfrm>
            <a:off x="1587500" y="3766185"/>
            <a:ext cx="8229600" cy="796925"/>
            <a:chOff x="2500" y="5931"/>
            <a:chExt cx="12960" cy="1255"/>
          </a:xfrm>
        </p:grpSpPr>
        <p:grpSp>
          <p:nvGrpSpPr>
            <p:cNvPr id="37" name="组合 36"/>
            <p:cNvGrpSpPr/>
            <p:nvPr/>
          </p:nvGrpSpPr>
          <p:grpSpPr>
            <a:xfrm>
              <a:off x="2500" y="5931"/>
              <a:ext cx="12960" cy="1255"/>
              <a:chOff x="10240" y="7279"/>
              <a:chExt cx="12960" cy="1255"/>
            </a:xfrm>
          </p:grpSpPr>
          <p:sp>
            <p:nvSpPr>
              <p:cNvPr id="30" name="圆角矩形标注 29"/>
              <p:cNvSpPr/>
              <p:nvPr/>
            </p:nvSpPr>
            <p:spPr>
              <a:xfrm>
                <a:off x="10240" y="7279"/>
                <a:ext cx="12960" cy="1255"/>
              </a:xfrm>
              <a:prstGeom prst="wedgeRoundRectCallout">
                <a:avLst/>
              </a:prstGeom>
              <a:gradFill>
                <a:gsLst>
                  <a:gs pos="0">
                    <a:schemeClr val="accent1">
                      <a:lumMod val="5000"/>
                      <a:lumOff val="95000"/>
                    </a:schemeClr>
                  </a:gs>
                  <a:gs pos="98000">
                    <a:srgbClr val="FFC00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文本框 21"/>
              <p:cNvSpPr txBox="1"/>
              <p:nvPr/>
            </p:nvSpPr>
            <p:spPr>
              <a:xfrm>
                <a:off x="10384" y="7515"/>
                <a:ext cx="12543"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白兔有</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只，黑兔的只数是白兔的</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，黑兔有多少只？</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9" name="Group 6"/>
            <p:cNvGrpSpPr/>
            <p:nvPr/>
          </p:nvGrpSpPr>
          <p:grpSpPr>
            <a:xfrm>
              <a:off x="10571" y="6056"/>
              <a:ext cx="908" cy="1130"/>
              <a:chOff x="4876" y="2840"/>
              <a:chExt cx="363" cy="452"/>
            </a:xfrm>
          </p:grpSpPr>
          <p:sp>
            <p:nvSpPr>
              <p:cNvPr id="1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1"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18" name="组合 17"/>
          <p:cNvGrpSpPr/>
          <p:nvPr/>
        </p:nvGrpSpPr>
        <p:grpSpPr>
          <a:xfrm>
            <a:off x="2004060" y="2703195"/>
            <a:ext cx="1891030" cy="717550"/>
            <a:chOff x="3156" y="4257"/>
            <a:chExt cx="2978" cy="1130"/>
          </a:xfrm>
        </p:grpSpPr>
        <p:sp>
          <p:nvSpPr>
            <p:cNvPr id="12" name="文本框 11"/>
            <p:cNvSpPr txBox="1"/>
            <p:nvPr/>
          </p:nvSpPr>
          <p:spPr>
            <a:xfrm>
              <a:off x="3156" y="4324"/>
              <a:ext cx="2979"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 ×      = 5</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3" name="Group 6"/>
            <p:cNvGrpSpPr/>
            <p:nvPr/>
          </p:nvGrpSpPr>
          <p:grpSpPr>
            <a:xfrm>
              <a:off x="4476" y="4257"/>
              <a:ext cx="908" cy="1130"/>
              <a:chOff x="4876" y="2840"/>
              <a:chExt cx="363" cy="452"/>
            </a:xfrm>
          </p:grpSpPr>
          <p:sp>
            <p:nvSpPr>
              <p:cNvPr id="1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23" name="组合 22"/>
          <p:cNvGrpSpPr/>
          <p:nvPr/>
        </p:nvGrpSpPr>
        <p:grpSpPr>
          <a:xfrm>
            <a:off x="4115435" y="5139055"/>
            <a:ext cx="3162935" cy="717550"/>
            <a:chOff x="2906" y="4257"/>
            <a:chExt cx="4981" cy="1130"/>
          </a:xfrm>
        </p:grpSpPr>
        <p:sp>
          <p:nvSpPr>
            <p:cNvPr id="24" name="文本框 23"/>
            <p:cNvSpPr txBox="1"/>
            <p:nvPr/>
          </p:nvSpPr>
          <p:spPr>
            <a:xfrm>
              <a:off x="2906" y="4324"/>
              <a:ext cx="4981"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100 ×      = 20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（只）</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7" name="Group 6"/>
            <p:cNvGrpSpPr/>
            <p:nvPr/>
          </p:nvGrpSpPr>
          <p:grpSpPr>
            <a:xfrm>
              <a:off x="4476" y="4257"/>
              <a:ext cx="908" cy="1130"/>
              <a:chOff x="4876" y="2840"/>
              <a:chExt cx="363" cy="452"/>
            </a:xfrm>
          </p:grpSpPr>
          <p:sp>
            <p:nvSpPr>
              <p:cNvPr id="2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1"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sp>
        <p:nvSpPr>
          <p:cNvPr id="36" name="文本框 35"/>
          <p:cNvSpPr txBox="1"/>
          <p:nvPr/>
        </p:nvSpPr>
        <p:spPr>
          <a:xfrm>
            <a:off x="7205980" y="2660015"/>
            <a:ext cx="255143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30 × 70 </a:t>
            </a:r>
            <a:r>
              <a:rPr lang="en-US" altLang="zh-CN" sz="2400">
                <a:latin typeface="宋体" panose="02010600030101010101" pitchFamily="2" charset="-122"/>
                <a:ea typeface="宋体" panose="02010600030101010101" pitchFamily="2"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 21</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nodeType="clickEffect">
                                  <p:stCondLst>
                                    <p:cond delay="0"/>
                                  </p:stCondLst>
                                  <p:childTnLst>
                                    <p:set>
                                      <p:cBhvr>
                                        <p:cTn id="6" dur="500"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 calcmode="lin" valueType="num">
                                      <p:cBhvr>
                                        <p:cTn id="9" dur="500" fill="hold"/>
                                        <p:tgtEl>
                                          <p:spTgt spid="42"/>
                                        </p:tgtEl>
                                        <p:attrNameLst>
                                          <p:attrName>ppt_x</p:attrName>
                                        </p:attrNameLst>
                                      </p:cBhvr>
                                      <p:tavLst>
                                        <p:tav tm="0">
                                          <p:val>
                                            <p:fltVal val="0.5"/>
                                          </p:val>
                                        </p:tav>
                                        <p:tav tm="100000">
                                          <p:val>
                                            <p:strVal val="#ppt_x"/>
                                          </p:val>
                                        </p:tav>
                                      </p:tavLst>
                                    </p:anim>
                                    <p:anim calcmode="lin" valueType="num">
                                      <p:cBhvr>
                                        <p:cTn id="10" dur="500" fill="hold"/>
                                        <p:tgtEl>
                                          <p:spTgt spid="42"/>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0"/>
                                  </p:stCondLst>
                                  <p:childTnLst>
                                    <p:set>
                                      <p:cBhvr>
                                        <p:cTn id="12" dur="500"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ppt_x</p:attrName>
                                        </p:attrNameLst>
                                      </p:cBhvr>
                                      <p:tavLst>
                                        <p:tav tm="0">
                                          <p:val>
                                            <p:fltVal val="0.5"/>
                                          </p:val>
                                        </p:tav>
                                        <p:tav tm="100000">
                                          <p:val>
                                            <p:strVal val="#ppt_x"/>
                                          </p:val>
                                        </p:tav>
                                      </p:tavLst>
                                    </p:anim>
                                    <p:anim calcmode="lin" valueType="num">
                                      <p:cBhvr>
                                        <p:cTn id="16" dur="500" fill="hold"/>
                                        <p:tgtEl>
                                          <p:spTgt spid="7"/>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0"/>
                                  </p:stCondLst>
                                  <p:childTnLst>
                                    <p:set>
                                      <p:cBhvr>
                                        <p:cTn id="18" dur="500"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 calcmode="lin" valueType="num">
                                      <p:cBhvr>
                                        <p:cTn id="21" dur="500" fill="hold"/>
                                        <p:tgtEl>
                                          <p:spTgt spid="41"/>
                                        </p:tgtEl>
                                        <p:attrNameLst>
                                          <p:attrName>ppt_x</p:attrName>
                                        </p:attrNameLst>
                                      </p:cBhvr>
                                      <p:tavLst>
                                        <p:tav tm="0">
                                          <p:val>
                                            <p:fltVal val="0.5"/>
                                          </p:val>
                                        </p:tav>
                                        <p:tav tm="100000">
                                          <p:val>
                                            <p:strVal val="#ppt_x"/>
                                          </p:val>
                                        </p:tav>
                                      </p:tavLst>
                                    </p:anim>
                                    <p:anim calcmode="lin" valueType="num">
                                      <p:cBhvr>
                                        <p:cTn id="22" dur="500" fill="hold"/>
                                        <p:tgtEl>
                                          <p:spTgt spid="41"/>
                                        </p:tgtEl>
                                        <p:attrNameLst>
                                          <p:attrName>ppt_y</p:attrName>
                                        </p:attrNameLst>
                                      </p:cBhvr>
                                      <p:tavLst>
                                        <p:tav tm="0">
                                          <p:val>
                                            <p:fltVal val="0.5"/>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1000"/>
                                        <p:tgtEl>
                                          <p:spTgt spid="36"/>
                                        </p:tgtEl>
                                      </p:cBhvr>
                                    </p:animEffect>
                                    <p:anim calcmode="lin" valueType="num">
                                      <p:cBhvr>
                                        <p:cTn id="35" dur="1000" fill="hold"/>
                                        <p:tgtEl>
                                          <p:spTgt spid="36"/>
                                        </p:tgtEl>
                                        <p:attrNameLst>
                                          <p:attrName>ppt_x</p:attrName>
                                        </p:attrNameLst>
                                      </p:cBhvr>
                                      <p:tavLst>
                                        <p:tav tm="0">
                                          <p:val>
                                            <p:strVal val="#ppt_x"/>
                                          </p:val>
                                        </p:tav>
                                        <p:tav tm="100000">
                                          <p:val>
                                            <p:strVal val="#ppt_x"/>
                                          </p:val>
                                        </p:tav>
                                      </p:tavLst>
                                    </p:anim>
                                    <p:anim calcmode="lin" valueType="num">
                                      <p:cBhvr>
                                        <p:cTn id="3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148840" y="1243965"/>
            <a:ext cx="7891145" cy="1198880"/>
          </a:xfrm>
          <a:prstGeom prst="rect">
            <a:avLst/>
          </a:prstGeom>
          <a:noFill/>
        </p:spPr>
        <p:txBody>
          <a:bodyPr wrap="square" rtlCol="0" anchor="t">
            <a:spAutoFit/>
          </a:bodyPr>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学校图书室原有图书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1400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册，今年图书册数增加了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现在图书室有多少册图书？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8" name="圆角矩形 17"/>
          <p:cNvSpPr/>
          <p:nvPr/>
        </p:nvSpPr>
        <p:spPr>
          <a:xfrm>
            <a:off x="4954905" y="1397635"/>
            <a:ext cx="1109980" cy="46609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3227070" y="4117975"/>
            <a:ext cx="5370830" cy="643890"/>
            <a:chOff x="5214" y="4507"/>
            <a:chExt cx="8458" cy="1014"/>
          </a:xfrm>
        </p:grpSpPr>
        <p:sp>
          <p:nvSpPr>
            <p:cNvPr id="12" name="圆角矩形 11"/>
            <p:cNvSpPr/>
            <p:nvPr/>
          </p:nvSpPr>
          <p:spPr>
            <a:xfrm>
              <a:off x="5214" y="4507"/>
              <a:ext cx="8003" cy="1014"/>
            </a:xfrm>
            <a:prstGeom prst="roundRect">
              <a:avLst/>
            </a:prstGeom>
            <a:solidFill>
              <a:srgbClr val="FFC000"/>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TextBox 6"/>
            <p:cNvSpPr txBox="1">
              <a:spLocks noChangeArrowheads="1"/>
            </p:cNvSpPr>
            <p:nvPr/>
          </p:nvSpPr>
          <p:spPr bwMode="auto">
            <a:xfrm>
              <a:off x="5364" y="4652"/>
              <a:ext cx="8308" cy="725"/>
            </a:xfrm>
            <a:prstGeom prst="rect">
              <a:avLst/>
            </a:prstGeom>
            <a:noFill/>
            <a:ln>
              <a:noFill/>
              <a:prstDash val="sysDot"/>
            </a:ln>
          </p:spPr>
          <p:style>
            <a:lnRef idx="2">
              <a:schemeClr val="accent3"/>
            </a:lnRef>
            <a:fillRef idx="1">
              <a:schemeClr val="lt1"/>
            </a:fillRef>
            <a:effectRef idx="0">
              <a:schemeClr val="accent3"/>
            </a:effectRef>
            <a:fontRef idx="minor">
              <a:schemeClr val="dk1"/>
            </a:fontRef>
          </p:style>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今年增加的图书册数是原有的</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1" name="组合 20"/>
          <p:cNvGrpSpPr/>
          <p:nvPr/>
        </p:nvGrpSpPr>
        <p:grpSpPr>
          <a:xfrm>
            <a:off x="2148840" y="5857875"/>
            <a:ext cx="7239000" cy="643890"/>
            <a:chOff x="2881" y="8482"/>
            <a:chExt cx="11400" cy="1014"/>
          </a:xfrm>
        </p:grpSpPr>
        <p:sp>
          <p:nvSpPr>
            <p:cNvPr id="20" name="圆角矩形 19"/>
            <p:cNvSpPr/>
            <p:nvPr/>
          </p:nvSpPr>
          <p:spPr>
            <a:xfrm>
              <a:off x="2881" y="8482"/>
              <a:ext cx="11400" cy="1014"/>
            </a:xfrm>
            <a:prstGeom prst="roundRect">
              <a:avLst/>
            </a:prstGeom>
            <a:solidFill>
              <a:srgbClr val="4AEA4A"/>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TextBox 6"/>
            <p:cNvSpPr txBox="1">
              <a:spLocks noChangeArrowheads="1"/>
            </p:cNvSpPr>
            <p:nvPr/>
          </p:nvSpPr>
          <p:spPr bwMode="auto">
            <a:xfrm>
              <a:off x="3176" y="8627"/>
              <a:ext cx="11105" cy="725"/>
            </a:xfrm>
            <a:prstGeom prst="rect">
              <a:avLst/>
            </a:prstGeom>
            <a:noFill/>
            <a:ln>
              <a:noFill/>
              <a:prstDash val="sysDot"/>
            </a:ln>
          </p:spPr>
          <p:style>
            <a:lnRef idx="2">
              <a:schemeClr val="accent3"/>
            </a:lnRef>
            <a:fillRef idx="1">
              <a:schemeClr val="lt1"/>
            </a:fillRef>
            <a:effectRef idx="0">
              <a:schemeClr val="accent3"/>
            </a:effectRef>
            <a:fontRef idx="minor">
              <a:schemeClr val="dk1"/>
            </a:fontRef>
          </p:style>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现在的图书册数相当于原有图书册数的</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(1+12%) </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9" name="圆角矩形 8"/>
          <p:cNvSpPr/>
          <p:nvPr/>
        </p:nvSpPr>
        <p:spPr>
          <a:xfrm>
            <a:off x="8994775" y="1397635"/>
            <a:ext cx="771525" cy="46609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2148840" y="1927860"/>
            <a:ext cx="3715385" cy="5040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9" name="组合 18"/>
          <p:cNvGrpSpPr/>
          <p:nvPr/>
        </p:nvGrpSpPr>
        <p:grpSpPr>
          <a:xfrm>
            <a:off x="3227070" y="4987925"/>
            <a:ext cx="5081905" cy="643890"/>
            <a:chOff x="5214" y="6181"/>
            <a:chExt cx="8003" cy="1014"/>
          </a:xfrm>
        </p:grpSpPr>
        <p:sp>
          <p:nvSpPr>
            <p:cNvPr id="17" name="圆角矩形 16"/>
            <p:cNvSpPr/>
            <p:nvPr/>
          </p:nvSpPr>
          <p:spPr>
            <a:xfrm>
              <a:off x="5214" y="6181"/>
              <a:ext cx="8003" cy="1014"/>
            </a:xfrm>
            <a:prstGeom prst="roundRect">
              <a:avLst/>
            </a:prstGeom>
            <a:solidFill>
              <a:schemeClr val="accent1">
                <a:lumMod val="60000"/>
                <a:lumOff val="40000"/>
              </a:schemeClr>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文本框 16"/>
            <p:cNvSpPr txBox="1"/>
            <p:nvPr/>
          </p:nvSpPr>
          <p:spPr>
            <a:xfrm>
              <a:off x="5696" y="6326"/>
              <a:ext cx="7289" cy="725"/>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wrap="none" rtlCol="0">
              <a:spAutoFit/>
            </a:bodyPr>
            <a:lstStyle/>
            <a:p>
              <a:pPr latinLnBrk="1">
                <a:spcBef>
                  <a:spcPct val="50000"/>
                </a:spcBef>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把原有图书册数看作单位“</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8" name="组合 7"/>
          <p:cNvGrpSpPr/>
          <p:nvPr/>
        </p:nvGrpSpPr>
        <p:grpSpPr>
          <a:xfrm>
            <a:off x="155575" y="2687320"/>
            <a:ext cx="6259830" cy="2392680"/>
            <a:chOff x="245" y="4232"/>
            <a:chExt cx="9858" cy="3768"/>
          </a:xfrm>
        </p:grpSpPr>
        <p:grpSp>
          <p:nvGrpSpPr>
            <p:cNvPr id="6" name="组合 5"/>
            <p:cNvGrpSpPr/>
            <p:nvPr/>
          </p:nvGrpSpPr>
          <p:grpSpPr>
            <a:xfrm>
              <a:off x="4275" y="4583"/>
              <a:ext cx="5828" cy="1166"/>
              <a:chOff x="9551" y="3967"/>
              <a:chExt cx="5828" cy="1166"/>
            </a:xfrm>
          </p:grpSpPr>
          <p:sp>
            <p:nvSpPr>
              <p:cNvPr id="2" name="圆角矩形标注 1"/>
              <p:cNvSpPr/>
              <p:nvPr/>
            </p:nvSpPr>
            <p:spPr>
              <a:xfrm>
                <a:off x="9551" y="3967"/>
                <a:ext cx="5828" cy="1166"/>
              </a:xfrm>
              <a:prstGeom prst="wedgeRoundRectCallout">
                <a:avLst>
                  <a:gd name="adj1" fmla="val -61341"/>
                  <a:gd name="adj2" fmla="val -16037"/>
                  <a:gd name="adj3" fmla="val 16667"/>
                </a:avLst>
              </a:prstGeom>
              <a:solidFill>
                <a:schemeClr val="accent6">
                  <a:lumMod val="60000"/>
                  <a:lumOff val="40000"/>
                </a:schemeClr>
              </a:solidFill>
              <a:ln>
                <a:no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9681" y="4187"/>
                <a:ext cx="5568" cy="725"/>
              </a:xfrm>
              <a:prstGeom prst="rect">
                <a:avLst/>
              </a:prstGeom>
              <a:noFill/>
            </p:spPr>
            <p:txBody>
              <a:bodyPr wrap="none" rtlCol="0">
                <a:spAutoFit/>
              </a:bodyPr>
              <a:p>
                <a:r>
                  <a:rPr lang="zh-CN" altLang="en-US" sz="2400"/>
                  <a:t>你知道了哪些数学信息？</a:t>
                </a:r>
                <a:endParaRPr lang="zh-CN" altLang="en-US" sz="2400"/>
              </a:p>
            </p:txBody>
          </p:sp>
        </p:grpSp>
        <p:pic>
          <p:nvPicPr>
            <p:cNvPr id="7" name="图片 6" descr="51miz-E1127123-68BBCBEB"/>
            <p:cNvPicPr>
              <a:picLocks noChangeAspect="1"/>
            </p:cNvPicPr>
            <p:nvPr/>
          </p:nvPicPr>
          <p:blipFill>
            <a:blip r:embed="rId2"/>
            <a:stretch>
              <a:fillRect/>
            </a:stretch>
          </p:blipFill>
          <p:spPr>
            <a:xfrm flipH="1">
              <a:off x="245" y="4232"/>
              <a:ext cx="3768" cy="3768"/>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1)">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heel(1)">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80">
                                          <p:stCondLst>
                                            <p:cond delay="0"/>
                                          </p:stCondLst>
                                        </p:cTn>
                                        <p:tgtEl>
                                          <p:spTgt spid="8"/>
                                        </p:tgtEl>
                                      </p:cBhvr>
                                    </p:animEffect>
                                    <p:anim calcmode="lin" valueType="num">
                                      <p:cBhvr>
                                        <p:cTn id="23"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8" dur="26">
                                          <p:stCondLst>
                                            <p:cond delay="650"/>
                                          </p:stCondLst>
                                        </p:cTn>
                                        <p:tgtEl>
                                          <p:spTgt spid="8"/>
                                        </p:tgtEl>
                                      </p:cBhvr>
                                      <p:to x="100000" y="60000"/>
                                    </p:animScale>
                                    <p:animScale>
                                      <p:cBhvr>
                                        <p:cTn id="29" dur="166" decel="50000">
                                          <p:stCondLst>
                                            <p:cond delay="676"/>
                                          </p:stCondLst>
                                        </p:cTn>
                                        <p:tgtEl>
                                          <p:spTgt spid="8"/>
                                        </p:tgtEl>
                                      </p:cBhvr>
                                      <p:to x="100000" y="100000"/>
                                    </p:animScale>
                                    <p:animScale>
                                      <p:cBhvr>
                                        <p:cTn id="30" dur="26">
                                          <p:stCondLst>
                                            <p:cond delay="1312"/>
                                          </p:stCondLst>
                                        </p:cTn>
                                        <p:tgtEl>
                                          <p:spTgt spid="8"/>
                                        </p:tgtEl>
                                      </p:cBhvr>
                                      <p:to x="100000" y="80000"/>
                                    </p:animScale>
                                    <p:animScale>
                                      <p:cBhvr>
                                        <p:cTn id="31" dur="166" decel="50000">
                                          <p:stCondLst>
                                            <p:cond delay="1338"/>
                                          </p:stCondLst>
                                        </p:cTn>
                                        <p:tgtEl>
                                          <p:spTgt spid="8"/>
                                        </p:tgtEl>
                                      </p:cBhvr>
                                      <p:to x="100000" y="100000"/>
                                    </p:animScale>
                                    <p:animScale>
                                      <p:cBhvr>
                                        <p:cTn id="32" dur="26">
                                          <p:stCondLst>
                                            <p:cond delay="1642"/>
                                          </p:stCondLst>
                                        </p:cTn>
                                        <p:tgtEl>
                                          <p:spTgt spid="8"/>
                                        </p:tgtEl>
                                      </p:cBhvr>
                                      <p:to x="100000" y="90000"/>
                                    </p:animScale>
                                    <p:animScale>
                                      <p:cBhvr>
                                        <p:cTn id="33" dur="166" decel="50000">
                                          <p:stCondLst>
                                            <p:cond delay="1668"/>
                                          </p:stCondLst>
                                        </p:cTn>
                                        <p:tgtEl>
                                          <p:spTgt spid="8"/>
                                        </p:tgtEl>
                                      </p:cBhvr>
                                      <p:to x="100000" y="100000"/>
                                    </p:animScale>
                                    <p:animScale>
                                      <p:cBhvr>
                                        <p:cTn id="34" dur="26">
                                          <p:stCondLst>
                                            <p:cond delay="1808"/>
                                          </p:stCondLst>
                                        </p:cTn>
                                        <p:tgtEl>
                                          <p:spTgt spid="8"/>
                                        </p:tgtEl>
                                      </p:cBhvr>
                                      <p:to x="100000" y="95000"/>
                                    </p:animScale>
                                    <p:animScale>
                                      <p:cBhvr>
                                        <p:cTn id="35" dur="166" decel="50000">
                                          <p:stCondLst>
                                            <p:cond delay="1834"/>
                                          </p:stCondLst>
                                        </p:cTn>
                                        <p:tgtEl>
                                          <p:spTgt spid="8"/>
                                        </p:tgtEl>
                                      </p:cBhvr>
                                      <p:to x="100000" y="100000"/>
                                    </p:animScale>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p:tgtEl>
                                          <p:spTgt spid="13"/>
                                        </p:tgtEl>
                                        <p:attrNameLst>
                                          <p:attrName>ppt_y</p:attrName>
                                        </p:attrNameLst>
                                      </p:cBhvr>
                                      <p:tavLst>
                                        <p:tav tm="0">
                                          <p:val>
                                            <p:strVal val="#ppt_y+#ppt_h*1.125000"/>
                                          </p:val>
                                        </p:tav>
                                        <p:tav tm="100000">
                                          <p:val>
                                            <p:strVal val="#ppt_y"/>
                                          </p:val>
                                        </p:tav>
                                      </p:tavLst>
                                    </p:anim>
                                    <p:animEffect transition="in" filter="wipe(up)">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nodeType="click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p:tgtEl>
                                          <p:spTgt spid="19"/>
                                        </p:tgtEl>
                                        <p:attrNameLst>
                                          <p:attrName>ppt_y</p:attrName>
                                        </p:attrNameLst>
                                      </p:cBhvr>
                                      <p:tavLst>
                                        <p:tav tm="0">
                                          <p:val>
                                            <p:strVal val="#ppt_y+#ppt_h*1.125000"/>
                                          </p:val>
                                        </p:tav>
                                        <p:tav tm="100000">
                                          <p:val>
                                            <p:strVal val="#ppt_y"/>
                                          </p:val>
                                        </p:tav>
                                      </p:tavLst>
                                    </p:anim>
                                    <p:animEffect transition="in" filter="wipe(up)">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nodeType="click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p:tgtEl>
                                          <p:spTgt spid="21"/>
                                        </p:tgtEl>
                                        <p:attrNameLst>
                                          <p:attrName>ppt_y</p:attrName>
                                        </p:attrNameLst>
                                      </p:cBhvr>
                                      <p:tavLst>
                                        <p:tav tm="0">
                                          <p:val>
                                            <p:strVal val="#ppt_y+#ppt_h*1.125000"/>
                                          </p:val>
                                        </p:tav>
                                        <p:tav tm="100000">
                                          <p:val>
                                            <p:strVal val="#ppt_y"/>
                                          </p:val>
                                        </p:tav>
                                      </p:tavLst>
                                    </p:anim>
                                    <p:animEffect transition="in" filter="wipe(up)">
                                      <p:cBhvr>
                                        <p:cTn id="5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9" grpId="0" bldLvl="0" animBg="1"/>
      <p:bldP spid="1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5" name="图片 14" descr="51miz-E1248232-C08A7DBC"/>
          <p:cNvPicPr>
            <a:picLocks noChangeAspect="1"/>
          </p:cNvPicPr>
          <p:nvPr/>
        </p:nvPicPr>
        <p:blipFill>
          <a:blip r:embed="rId2"/>
          <a:stretch>
            <a:fillRect/>
          </a:stretch>
        </p:blipFill>
        <p:spPr>
          <a:xfrm>
            <a:off x="4163695" y="2823845"/>
            <a:ext cx="6069965" cy="371665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a:off x="998220" y="2875280"/>
            <a:ext cx="1631950" cy="638810"/>
            <a:chOff x="990" y="3791"/>
            <a:chExt cx="2570" cy="1006"/>
          </a:xfrm>
        </p:grpSpPr>
        <p:grpSp>
          <p:nvGrpSpPr>
            <p:cNvPr id="8" name="组合 7"/>
            <p:cNvGrpSpPr/>
            <p:nvPr/>
          </p:nvGrpSpPr>
          <p:grpSpPr>
            <a:xfrm>
              <a:off x="990" y="3791"/>
              <a:ext cx="2570" cy="1006"/>
              <a:chOff x="1788458" y="1949823"/>
              <a:chExt cx="1667435" cy="1586754"/>
            </a:xfrm>
            <a:effectLst>
              <a:outerShdw blurRad="63500" algn="ctr" rotWithShape="0">
                <a:prstClr val="black">
                  <a:alpha val="40000"/>
                </a:prstClr>
              </a:outerShdw>
            </a:effectLst>
          </p:grpSpPr>
          <p:sp>
            <p:nvSpPr>
              <p:cNvPr id="6" name="矩形: 圆角 5"/>
              <p:cNvSpPr/>
              <p:nvPr/>
            </p:nvSpPr>
            <p:spPr>
              <a:xfrm>
                <a:off x="1788458" y="1949823"/>
                <a:ext cx="1667435" cy="1586753"/>
              </a:xfrm>
              <a:prstGeom prst="roundRect">
                <a:avLst>
                  <a:gd name="adj" fmla="val 22233"/>
                </a:avLst>
              </a:prstGeom>
              <a:solidFill>
                <a:srgbClr val="FC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圆角 6"/>
              <p:cNvSpPr/>
              <p:nvPr/>
            </p:nvSpPr>
            <p:spPr>
              <a:xfrm>
                <a:off x="1869558" y="2057079"/>
                <a:ext cx="1581661" cy="1479498"/>
              </a:xfrm>
              <a:prstGeom prst="roundRect">
                <a:avLst/>
              </a:prstGeom>
              <a:solidFill>
                <a:srgbClr val="FEF2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1411" y="3931"/>
              <a:ext cx="1728" cy="72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sym typeface="+mn-ea"/>
                </a:rPr>
                <a:t>方法一</a:t>
              </a:r>
              <a:endParaRPr lang="zh-CN" altLang="en-US" sz="2400">
                <a:solidFill>
                  <a:schemeClr val="tx1"/>
                </a:solidFill>
                <a:latin typeface="微软雅黑" panose="020B0503020204020204" pitchFamily="34" charset="-122"/>
                <a:ea typeface="微软雅黑" panose="020B0503020204020204" pitchFamily="34" charset="-122"/>
                <a:sym typeface="+mn-ea"/>
              </a:endParaRPr>
            </a:p>
          </p:txBody>
        </p:sp>
      </p:grpSp>
      <p:grpSp>
        <p:nvGrpSpPr>
          <p:cNvPr id="14" name="组合 13"/>
          <p:cNvGrpSpPr/>
          <p:nvPr/>
        </p:nvGrpSpPr>
        <p:grpSpPr>
          <a:xfrm>
            <a:off x="694055" y="3945255"/>
            <a:ext cx="3903980" cy="688340"/>
            <a:chOff x="890" y="5075"/>
            <a:chExt cx="6148" cy="1084"/>
          </a:xfrm>
        </p:grpSpPr>
        <p:sp>
          <p:nvSpPr>
            <p:cNvPr id="3" name="文本框 2"/>
            <p:cNvSpPr txBox="1"/>
            <p:nvPr/>
          </p:nvSpPr>
          <p:spPr>
            <a:xfrm>
              <a:off x="990" y="5288"/>
              <a:ext cx="6048" cy="725"/>
            </a:xfrm>
            <a:prstGeom prst="rect">
              <a:avLst/>
            </a:prstGeom>
            <a:noFill/>
          </p:spPr>
          <p:txBody>
            <a:bodyPr wrap="none" rtlCol="0" anchor="t">
              <a:spAutoFit/>
            </a:bodyPr>
            <a:p>
              <a:r>
                <a:rPr lang="zh-CN" altLang="en-US" sz="2400">
                  <a:solidFill>
                    <a:schemeClr val="tx1"/>
                  </a:solidFill>
                  <a:latin typeface="微软雅黑" panose="020B0503020204020204" pitchFamily="34" charset="-122"/>
                  <a:ea typeface="微软雅黑" panose="020B0503020204020204" pitchFamily="34" charset="-122"/>
                  <a:sym typeface="+mn-ea"/>
                </a:rPr>
                <a:t>先求今年图书增加的册数。</a:t>
              </a:r>
              <a:endParaRPr lang="zh-CN" altLang="en-US" sz="2400">
                <a:solidFill>
                  <a:schemeClr val="tx1"/>
                </a:solidFill>
                <a:latin typeface="微软雅黑" panose="020B0503020204020204" pitchFamily="34" charset="-122"/>
                <a:ea typeface="微软雅黑" panose="020B0503020204020204" pitchFamily="34" charset="-122"/>
                <a:sym typeface="+mn-ea"/>
              </a:endParaRPr>
            </a:p>
          </p:txBody>
        </p:sp>
        <p:grpSp>
          <p:nvGrpSpPr>
            <p:cNvPr id="40" name="组合 39"/>
            <p:cNvGrpSpPr/>
            <p:nvPr/>
          </p:nvGrpSpPr>
          <p:grpSpPr>
            <a:xfrm rot="0">
              <a:off x="890" y="5075"/>
              <a:ext cx="6148" cy="1085"/>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9" name="文本框 8"/>
          <p:cNvSpPr txBox="1"/>
          <p:nvPr/>
        </p:nvSpPr>
        <p:spPr>
          <a:xfrm>
            <a:off x="2148840" y="1243965"/>
            <a:ext cx="7891145" cy="1198880"/>
          </a:xfrm>
          <a:prstGeom prst="rect">
            <a:avLst/>
          </a:prstGeom>
          <a:noFill/>
        </p:spPr>
        <p:txBody>
          <a:bodyPr wrap="square" rtlCol="0" anchor="t">
            <a:spAutoFit/>
          </a:bodyPr>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学校图书室原有图书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1400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册，今年图书册数增加了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现在图书室有多少册图书？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8" name="圆角矩形 17"/>
          <p:cNvSpPr/>
          <p:nvPr/>
        </p:nvSpPr>
        <p:spPr>
          <a:xfrm>
            <a:off x="4954905" y="1397635"/>
            <a:ext cx="1109980" cy="46609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圆角矩形 9"/>
          <p:cNvSpPr/>
          <p:nvPr/>
        </p:nvSpPr>
        <p:spPr>
          <a:xfrm>
            <a:off x="8994775" y="1397635"/>
            <a:ext cx="771525" cy="46609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2148840" y="1927860"/>
            <a:ext cx="3715385" cy="5040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文本框 16"/>
          <p:cNvSpPr txBox="1"/>
          <p:nvPr/>
        </p:nvSpPr>
        <p:spPr>
          <a:xfrm>
            <a:off x="5536843" y="4046519"/>
            <a:ext cx="1931035"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1400 × 12%</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文本框 16"/>
          <p:cNvSpPr txBox="1"/>
          <p:nvPr/>
        </p:nvSpPr>
        <p:spPr>
          <a:xfrm>
            <a:off x="7474138" y="4046519"/>
            <a:ext cx="1858645"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=168</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（册）</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6"/>
          <p:cNvSpPr txBox="1"/>
          <p:nvPr/>
        </p:nvSpPr>
        <p:spPr>
          <a:xfrm>
            <a:off x="5536843" y="4883930"/>
            <a:ext cx="1838325"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rPr>
              <a:t>1400 + 168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3" name="文本框 16"/>
          <p:cNvSpPr txBox="1"/>
          <p:nvPr/>
        </p:nvSpPr>
        <p:spPr>
          <a:xfrm>
            <a:off x="7458263" y="4883930"/>
            <a:ext cx="203708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=1568</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（册）</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p:tgtEl>
                                          <p:spTgt spid="14"/>
                                        </p:tgtEl>
                                        <p:attrNameLst>
                                          <p:attrName>ppt_y</p:attrName>
                                        </p:attrNameLst>
                                      </p:cBhvr>
                                      <p:tavLst>
                                        <p:tav tm="0">
                                          <p:val>
                                            <p:strVal val="#ppt_y+#ppt_h*1.125000"/>
                                          </p:val>
                                        </p:tav>
                                        <p:tav tm="100000">
                                          <p:val>
                                            <p:strVal val="#ppt_y"/>
                                          </p:val>
                                        </p:tav>
                                      </p:tavLst>
                                    </p:anim>
                                    <p:animEffect transition="in" filter="wipe(up)">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grpId="0" nodeType="click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p:tgtEl>
                                          <p:spTgt spid="32"/>
                                        </p:tgtEl>
                                        <p:attrNameLst>
                                          <p:attrName>ppt_x</p:attrName>
                                        </p:attrNameLst>
                                      </p:cBhvr>
                                      <p:tavLst>
                                        <p:tav tm="0">
                                          <p:val>
                                            <p:strVal val="#ppt_x-#ppt_w*1.125000"/>
                                          </p:val>
                                        </p:tav>
                                        <p:tav tm="100000">
                                          <p:val>
                                            <p:strVal val="#ppt_x"/>
                                          </p:val>
                                        </p:tav>
                                      </p:tavLst>
                                    </p:anim>
                                    <p:animEffect transition="in" filter="wipe(right)">
                                      <p:cBhvr>
                                        <p:cTn id="26" dur="500"/>
                                        <p:tgtEl>
                                          <p:spTgt spid="32"/>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8"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p:tgtEl>
                                          <p:spTgt spid="37"/>
                                        </p:tgtEl>
                                        <p:attrNameLst>
                                          <p:attrName>ppt_x</p:attrName>
                                        </p:attrNameLst>
                                      </p:cBhvr>
                                      <p:tavLst>
                                        <p:tav tm="0">
                                          <p:val>
                                            <p:strVal val="#ppt_x-#ppt_w*1.125000"/>
                                          </p:val>
                                        </p:tav>
                                        <p:tav tm="100000">
                                          <p:val>
                                            <p:strVal val="#ppt_x"/>
                                          </p:val>
                                        </p:tav>
                                      </p:tavLst>
                                    </p:anim>
                                    <p:animEffect transition="in" filter="wipe(right)">
                                      <p:cBhvr>
                                        <p:cTn id="32" dur="500"/>
                                        <p:tgtEl>
                                          <p:spTgt spid="3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ppt_x</p:attrName>
                                        </p:attrNameLst>
                                      </p:cBhvr>
                                      <p:tavLst>
                                        <p:tav tm="0">
                                          <p:val>
                                            <p:strVal val="#ppt_x-#ppt_w*1.125000"/>
                                          </p:val>
                                        </p:tav>
                                        <p:tav tm="100000">
                                          <p:val>
                                            <p:strVal val="#ppt_x"/>
                                          </p:val>
                                        </p:tav>
                                      </p:tavLst>
                                    </p:anim>
                                    <p:animEffect transition="in" filter="wipe(right)">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8"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p:tgtEl>
                                          <p:spTgt spid="13"/>
                                        </p:tgtEl>
                                        <p:attrNameLst>
                                          <p:attrName>ppt_x</p:attrName>
                                        </p:attrNameLst>
                                      </p:cBhvr>
                                      <p:tavLst>
                                        <p:tav tm="0">
                                          <p:val>
                                            <p:strVal val="#ppt_x-#ppt_w*1.125000"/>
                                          </p:val>
                                        </p:tav>
                                        <p:tav tm="100000">
                                          <p:val>
                                            <p:strVal val="#ppt_x"/>
                                          </p:val>
                                        </p:tav>
                                      </p:tavLst>
                                    </p:anim>
                                    <p:animEffect transition="in" filter="wipe(right)">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7" grpId="0" bldLvl="0" animBg="1"/>
      <p:bldP spid="12" grpId="0" bldLvl="0" animBg="1"/>
      <p:bldP spid="1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5" name="图片 14" descr="51miz-E1248232-C08A7DBC"/>
          <p:cNvPicPr>
            <a:picLocks noChangeAspect="1"/>
          </p:cNvPicPr>
          <p:nvPr/>
        </p:nvPicPr>
        <p:blipFill>
          <a:blip r:embed="rId2"/>
          <a:stretch>
            <a:fillRect/>
          </a:stretch>
        </p:blipFill>
        <p:spPr>
          <a:xfrm>
            <a:off x="4163695" y="2496185"/>
            <a:ext cx="6069965" cy="463486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a:off x="998220" y="2875280"/>
            <a:ext cx="1631950" cy="638810"/>
            <a:chOff x="990" y="3791"/>
            <a:chExt cx="2570" cy="1006"/>
          </a:xfrm>
        </p:grpSpPr>
        <p:grpSp>
          <p:nvGrpSpPr>
            <p:cNvPr id="8" name="组合 7"/>
            <p:cNvGrpSpPr/>
            <p:nvPr/>
          </p:nvGrpSpPr>
          <p:grpSpPr>
            <a:xfrm>
              <a:off x="990" y="3791"/>
              <a:ext cx="2570" cy="1006"/>
              <a:chOff x="1788458" y="1949823"/>
              <a:chExt cx="1667435" cy="1586754"/>
            </a:xfrm>
            <a:effectLst>
              <a:outerShdw blurRad="63500" algn="ctr" rotWithShape="0">
                <a:prstClr val="black">
                  <a:alpha val="40000"/>
                </a:prstClr>
              </a:outerShdw>
            </a:effectLst>
          </p:grpSpPr>
          <p:sp>
            <p:nvSpPr>
              <p:cNvPr id="6" name="矩形: 圆角 5"/>
              <p:cNvSpPr/>
              <p:nvPr/>
            </p:nvSpPr>
            <p:spPr>
              <a:xfrm>
                <a:off x="1788458" y="1949823"/>
                <a:ext cx="1667435" cy="1586753"/>
              </a:xfrm>
              <a:prstGeom prst="roundRect">
                <a:avLst>
                  <a:gd name="adj" fmla="val 22233"/>
                </a:avLst>
              </a:prstGeom>
              <a:solidFill>
                <a:srgbClr val="FC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圆角 6"/>
              <p:cNvSpPr/>
              <p:nvPr/>
            </p:nvSpPr>
            <p:spPr>
              <a:xfrm>
                <a:off x="1869558" y="2057079"/>
                <a:ext cx="1581661" cy="1479498"/>
              </a:xfrm>
              <a:prstGeom prst="roundRect">
                <a:avLst/>
              </a:prstGeom>
              <a:solidFill>
                <a:srgbClr val="FEF2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1411" y="3931"/>
              <a:ext cx="1728" cy="72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sym typeface="+mn-ea"/>
                </a:rPr>
                <a:t>方法二</a:t>
              </a:r>
              <a:endParaRPr lang="en-US" altLang="zh-CN" sz="2400">
                <a:solidFill>
                  <a:schemeClr val="tx1"/>
                </a:solidFill>
                <a:latin typeface="微软雅黑" panose="020B0503020204020204" pitchFamily="34" charset="-122"/>
                <a:ea typeface="微软雅黑" panose="020B0503020204020204" pitchFamily="34" charset="-122"/>
                <a:sym typeface="+mn-ea"/>
              </a:endParaRPr>
            </a:p>
          </p:txBody>
        </p:sp>
      </p:grpSp>
      <p:grpSp>
        <p:nvGrpSpPr>
          <p:cNvPr id="14" name="组合 13"/>
          <p:cNvGrpSpPr/>
          <p:nvPr/>
        </p:nvGrpSpPr>
        <p:grpSpPr>
          <a:xfrm>
            <a:off x="694055" y="3945255"/>
            <a:ext cx="3373254" cy="1327785"/>
            <a:chOff x="890" y="5075"/>
            <a:chExt cx="6287" cy="1085"/>
          </a:xfrm>
        </p:grpSpPr>
        <p:sp>
          <p:nvSpPr>
            <p:cNvPr id="3" name="文本框 2"/>
            <p:cNvSpPr txBox="1"/>
            <p:nvPr/>
          </p:nvSpPr>
          <p:spPr>
            <a:xfrm>
              <a:off x="1129" y="5081"/>
              <a:ext cx="6048" cy="980"/>
            </a:xfrm>
            <a:prstGeom prst="rect">
              <a:avLst/>
            </a:prstGeom>
            <a:noFill/>
          </p:spPr>
          <p:txBody>
            <a:bodyPr wrap="square" rtlCol="0" anchor="t">
              <a:spAutoFit/>
            </a:bodyPr>
            <a:p>
              <a:pPr>
                <a:lnSpc>
                  <a:spcPct val="150000"/>
                </a:lnSpc>
              </a:pPr>
              <a:r>
                <a:rPr lang="zh-CN" altLang="en-US" sz="2400">
                  <a:latin typeface="微软雅黑" panose="020B0503020204020204" pitchFamily="34" charset="-122"/>
                  <a:ea typeface="微软雅黑" panose="020B0503020204020204" pitchFamily="34" charset="-122"/>
                  <a:sym typeface="+mn-ea"/>
                </a:rPr>
                <a:t>先求今年图书册数</a:t>
              </a:r>
              <a:r>
                <a:rPr lang="zh-CN" altLang="en-US" sz="2400">
                  <a:solidFill>
                    <a:srgbClr val="0000FF"/>
                  </a:solidFill>
                  <a:latin typeface="微软雅黑" panose="020B0503020204020204" pitchFamily="34" charset="-122"/>
                  <a:ea typeface="微软雅黑" panose="020B0503020204020204" pitchFamily="34" charset="-122"/>
                  <a:sym typeface="+mn-ea"/>
                </a:rPr>
                <a:t>占</a:t>
              </a:r>
              <a:endParaRPr lang="zh-CN" altLang="en-US" sz="2400">
                <a:solidFill>
                  <a:srgbClr val="0000FF"/>
                </a:solidFill>
                <a:latin typeface="微软雅黑" panose="020B0503020204020204" pitchFamily="34" charset="-122"/>
                <a:ea typeface="微软雅黑" panose="020B0503020204020204" pitchFamily="34" charset="-122"/>
                <a:sym typeface="+mn-ea"/>
              </a:endParaRPr>
            </a:p>
            <a:p>
              <a:pPr>
                <a:lnSpc>
                  <a:spcPct val="150000"/>
                </a:lnSpc>
              </a:pPr>
              <a:r>
                <a:rPr lang="zh-CN" altLang="en-US" sz="2400">
                  <a:solidFill>
                    <a:srgbClr val="0000FF"/>
                  </a:solidFill>
                  <a:latin typeface="微软雅黑" panose="020B0503020204020204" pitchFamily="34" charset="-122"/>
                  <a:ea typeface="微软雅黑" panose="020B0503020204020204" pitchFamily="34" charset="-122"/>
                  <a:sym typeface="+mn-ea"/>
                </a:rPr>
                <a:t>原有</a:t>
              </a:r>
              <a:r>
                <a:rPr lang="zh-CN" altLang="en-US" sz="2400">
                  <a:latin typeface="微软雅黑" panose="020B0503020204020204" pitchFamily="34" charset="-122"/>
                  <a:ea typeface="微软雅黑" panose="020B0503020204020204" pitchFamily="34" charset="-122"/>
                  <a:sym typeface="+mn-ea"/>
                </a:rPr>
                <a:t>册数的百分之几。</a:t>
              </a:r>
              <a:endParaRPr lang="zh-CN" altLang="en-US" sz="2400">
                <a:solidFill>
                  <a:schemeClr val="tx1"/>
                </a:solidFill>
                <a:latin typeface="微软雅黑" panose="020B0503020204020204" pitchFamily="34" charset="-122"/>
                <a:ea typeface="微软雅黑" panose="020B0503020204020204" pitchFamily="34" charset="-122"/>
                <a:sym typeface="+mn-ea"/>
              </a:endParaRPr>
            </a:p>
          </p:txBody>
        </p:sp>
        <p:grpSp>
          <p:nvGrpSpPr>
            <p:cNvPr id="40" name="组合 39"/>
            <p:cNvGrpSpPr/>
            <p:nvPr/>
          </p:nvGrpSpPr>
          <p:grpSpPr>
            <a:xfrm rot="0">
              <a:off x="890" y="5075"/>
              <a:ext cx="6148" cy="1085"/>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9" name="文本框 8"/>
          <p:cNvSpPr txBox="1"/>
          <p:nvPr/>
        </p:nvSpPr>
        <p:spPr>
          <a:xfrm>
            <a:off x="2148840" y="1243965"/>
            <a:ext cx="7891145" cy="1198880"/>
          </a:xfrm>
          <a:prstGeom prst="rect">
            <a:avLst/>
          </a:prstGeom>
          <a:noFill/>
        </p:spPr>
        <p:txBody>
          <a:bodyPr wrap="square" rtlCol="0" anchor="t">
            <a:spAutoFit/>
          </a:bodyPr>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学校图书室原有图书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1400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册，今年图书册数增加了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现在图书室有多少册图书？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8" name="圆角矩形 17"/>
          <p:cNvSpPr/>
          <p:nvPr/>
        </p:nvSpPr>
        <p:spPr>
          <a:xfrm>
            <a:off x="4954905" y="1397635"/>
            <a:ext cx="1109980" cy="46609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圆角矩形 9"/>
          <p:cNvSpPr/>
          <p:nvPr/>
        </p:nvSpPr>
        <p:spPr>
          <a:xfrm>
            <a:off x="8994775" y="1397635"/>
            <a:ext cx="771525" cy="46609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2148840" y="1927860"/>
            <a:ext cx="3715385" cy="5040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16"/>
          <p:cNvSpPr txBox="1"/>
          <p:nvPr/>
        </p:nvSpPr>
        <p:spPr>
          <a:xfrm>
            <a:off x="5684366" y="4398793"/>
            <a:ext cx="2228215"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1400 × 1.12</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16"/>
          <p:cNvSpPr txBox="1"/>
          <p:nvPr/>
        </p:nvSpPr>
        <p:spPr>
          <a:xfrm>
            <a:off x="5684597" y="5037895"/>
            <a:ext cx="212725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1568</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册</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文本框 16"/>
          <p:cNvSpPr txBox="1"/>
          <p:nvPr/>
        </p:nvSpPr>
        <p:spPr>
          <a:xfrm>
            <a:off x="7230149" y="3663568"/>
            <a:ext cx="187452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16"/>
          <p:cNvSpPr txBox="1"/>
          <p:nvPr/>
        </p:nvSpPr>
        <p:spPr>
          <a:xfrm>
            <a:off x="6017545" y="3663141"/>
            <a:ext cx="121285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1400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文本框 16"/>
          <p:cNvSpPr txBox="1"/>
          <p:nvPr/>
        </p:nvSpPr>
        <p:spPr>
          <a:xfrm>
            <a:off x="7559420" y="3665225"/>
            <a:ext cx="121539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rPr>
              <a:t>1+12%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5251450" y="5677535"/>
            <a:ext cx="455422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答：现在图书室有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1568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册图书。</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p:tgtEl>
                                          <p:spTgt spid="14"/>
                                        </p:tgtEl>
                                        <p:attrNameLst>
                                          <p:attrName>ppt_y</p:attrName>
                                        </p:attrNameLst>
                                      </p:cBhvr>
                                      <p:tavLst>
                                        <p:tav tm="0">
                                          <p:val>
                                            <p:strVal val="#ppt_y+#ppt_h*1.125000"/>
                                          </p:val>
                                        </p:tav>
                                        <p:tav tm="100000">
                                          <p:val>
                                            <p:strVal val="#ppt_y"/>
                                          </p:val>
                                        </p:tav>
                                      </p:tavLst>
                                    </p:anim>
                                    <p:animEffect transition="in" filter="wipe(up)">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up)">
                                      <p:cBhvr>
                                        <p:cTn id="26" dur="5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12" presetClass="entr" presetSubtype="4"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p:tgtEl>
                                          <p:spTgt spid="27"/>
                                        </p:tgtEl>
                                        <p:attrNameLst>
                                          <p:attrName>ppt_y</p:attrName>
                                        </p:attrNameLst>
                                      </p:cBhvr>
                                      <p:tavLst>
                                        <p:tav tm="0">
                                          <p:val>
                                            <p:strVal val="#ppt_y+#ppt_h*1.125000"/>
                                          </p:val>
                                        </p:tav>
                                        <p:tav tm="100000">
                                          <p:val>
                                            <p:strVal val="#ppt_y"/>
                                          </p:val>
                                        </p:tav>
                                      </p:tavLst>
                                    </p:anim>
                                    <p:animEffect transition="in" filter="wipe(up)">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500"/>
                                        <p:tgtEl>
                                          <p:spTgt spid="3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500"/>
                                        <p:tgtEl>
                                          <p:spTgt spid="22"/>
                                        </p:tgtEl>
                                      </p:cBhvr>
                                    </p:animEffect>
                                  </p:childTnLst>
                                </p:cTn>
                              </p:par>
                            </p:childTnLst>
                          </p:cTn>
                        </p:par>
                      </p:childTnLst>
                    </p:cTn>
                  </p:par>
                  <p:par>
                    <p:cTn id="46" fill="hold">
                      <p:stCondLst>
                        <p:cond delay="indefinite"/>
                      </p:stCondLst>
                      <p:childTnLst>
                        <p:par>
                          <p:cTn id="47" fill="hold">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p:tgtEl>
                                          <p:spTgt spid="25"/>
                                        </p:tgtEl>
                                        <p:attrNameLst>
                                          <p:attrName>ppt_y</p:attrName>
                                        </p:attrNameLst>
                                      </p:cBhvr>
                                      <p:tavLst>
                                        <p:tav tm="0">
                                          <p:val>
                                            <p:strVal val="#ppt_y+#ppt_h*1.125000"/>
                                          </p:val>
                                        </p:tav>
                                        <p:tav tm="100000">
                                          <p:val>
                                            <p:strVal val="#ppt_y"/>
                                          </p:val>
                                        </p:tav>
                                      </p:tavLst>
                                    </p:anim>
                                    <p:animEffect transition="in" filter="wipe(up)">
                                      <p:cBhvr>
                                        <p:cTn id="5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22" grpId="0" bldLvl="0" animBg="1"/>
      <p:bldP spid="27" grpId="0" bldLvl="0" animBg="1"/>
      <p:bldP spid="23" grpId="0" bldLvl="0" animBg="1"/>
      <p:bldP spid="24" grpId="0" animBg="1"/>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8" name="组合 7"/>
          <p:cNvGrpSpPr/>
          <p:nvPr/>
        </p:nvGrpSpPr>
        <p:grpSpPr>
          <a:xfrm>
            <a:off x="3735705" y="3797300"/>
            <a:ext cx="4738370" cy="624840"/>
            <a:chOff x="5138" y="5118"/>
            <a:chExt cx="7462" cy="984"/>
          </a:xfrm>
        </p:grpSpPr>
        <p:sp>
          <p:nvSpPr>
            <p:cNvPr id="9" name="圆角矩形标注 8"/>
            <p:cNvSpPr/>
            <p:nvPr/>
          </p:nvSpPr>
          <p:spPr>
            <a:xfrm>
              <a:off x="5138" y="5118"/>
              <a:ext cx="7462" cy="984"/>
            </a:xfrm>
            <a:prstGeom prst="wedgeRoundRectCallout">
              <a:avLst>
                <a:gd name="adj1" fmla="val 47475"/>
                <a:gd name="adj2" fmla="val -10873"/>
                <a:gd name="adj3" fmla="val 16667"/>
              </a:avLst>
            </a:prstGeom>
            <a:gradFill>
              <a:gsLst>
                <a:gs pos="0">
                  <a:schemeClr val="accent1">
                    <a:lumMod val="5000"/>
                    <a:lumOff val="95000"/>
                  </a:schemeClr>
                </a:gs>
                <a:gs pos="98000">
                  <a:srgbClr val="00B05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16"/>
            <p:cNvSpPr txBox="1"/>
            <p:nvPr/>
          </p:nvSpPr>
          <p:spPr>
            <a:xfrm>
              <a:off x="5461" y="5244"/>
              <a:ext cx="2507" cy="72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月价格</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0" name="TextBox 56"/>
          <p:cNvSpPr txBox="1">
            <a:spLocks noChangeArrowheads="1"/>
          </p:cNvSpPr>
          <p:nvPr/>
        </p:nvSpPr>
        <p:spPr bwMode="auto">
          <a:xfrm>
            <a:off x="1480820" y="1335405"/>
            <a:ext cx="9140825" cy="1198880"/>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50000"/>
              </a:lnSpc>
              <a:spcBef>
                <a:spcPct val="0"/>
              </a:spcBef>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某种商品</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月的价格比</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月降了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月的价格比</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月又涨了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月的价格和</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月比是涨了还是降了？变化幅度是多少？</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 name="组合 6"/>
          <p:cNvGrpSpPr/>
          <p:nvPr/>
        </p:nvGrpSpPr>
        <p:grpSpPr>
          <a:xfrm>
            <a:off x="3738880" y="2821305"/>
            <a:ext cx="4738370" cy="624840"/>
            <a:chOff x="5138" y="5118"/>
            <a:chExt cx="7462" cy="984"/>
          </a:xfrm>
        </p:grpSpPr>
        <p:sp>
          <p:nvSpPr>
            <p:cNvPr id="6" name="圆角矩形标注 5"/>
            <p:cNvSpPr/>
            <p:nvPr/>
          </p:nvSpPr>
          <p:spPr>
            <a:xfrm>
              <a:off x="5138" y="5118"/>
              <a:ext cx="7462" cy="984"/>
            </a:xfrm>
            <a:prstGeom prst="wedgeRoundRectCallout">
              <a:avLst>
                <a:gd name="adj1" fmla="val 47475"/>
                <a:gd name="adj2" fmla="val -10873"/>
                <a:gd name="adj3" fmla="val 16667"/>
              </a:avLst>
            </a:prstGeom>
            <a:gradFill>
              <a:gsLst>
                <a:gs pos="0">
                  <a:schemeClr val="accent1">
                    <a:lumMod val="5000"/>
                    <a:lumOff val="95000"/>
                  </a:schemeClr>
                </a:gs>
                <a:gs pos="98000">
                  <a:schemeClr val="accent4">
                    <a:lumMod val="75000"/>
                  </a:schemeClr>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6"/>
            <p:cNvSpPr txBox="1"/>
            <p:nvPr/>
          </p:nvSpPr>
          <p:spPr>
            <a:xfrm>
              <a:off x="5461" y="5244"/>
              <a:ext cx="2507" cy="72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月价格</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8" name="文本框 16"/>
          <p:cNvSpPr txBox="1"/>
          <p:nvPr/>
        </p:nvSpPr>
        <p:spPr>
          <a:xfrm>
            <a:off x="5482380" y="2896045"/>
            <a:ext cx="1275715"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月价格</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3" name="直接连接符 22"/>
          <p:cNvCxnSpPr/>
          <p:nvPr/>
        </p:nvCxnSpPr>
        <p:spPr bwMode="auto">
          <a:xfrm>
            <a:off x="1547919" y="2561160"/>
            <a:ext cx="7344000"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5" name="组合 24"/>
          <p:cNvGrpSpPr/>
          <p:nvPr/>
        </p:nvGrpSpPr>
        <p:grpSpPr>
          <a:xfrm>
            <a:off x="8644313" y="751617"/>
            <a:ext cx="1413807" cy="502616"/>
            <a:chOff x="3347849" y="1774266"/>
            <a:chExt cx="1151055" cy="502616"/>
          </a:xfrm>
        </p:grpSpPr>
        <p:sp>
          <p:nvSpPr>
            <p:cNvPr id="26" name="圆角矩形标注 25"/>
            <p:cNvSpPr/>
            <p:nvPr/>
          </p:nvSpPr>
          <p:spPr>
            <a:xfrm>
              <a:off x="3347864" y="1774266"/>
              <a:ext cx="1151040" cy="502616"/>
            </a:xfrm>
            <a:prstGeom prst="wedgeRoundRectCallout">
              <a:avLst>
                <a:gd name="adj1" fmla="val 5874"/>
                <a:gd name="adj2" fmla="val 74012"/>
                <a:gd name="adj3" fmla="val 16667"/>
              </a:avLst>
            </a:prstGeom>
            <a:gradFill>
              <a:gsLst>
                <a:gs pos="0">
                  <a:schemeClr val="bg1"/>
                </a:gs>
                <a:gs pos="100000">
                  <a:srgbClr val="00B0F0"/>
                </a:gs>
              </a:gsLst>
            </a:gra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7" name="矩形 26"/>
            <p:cNvSpPr/>
            <p:nvPr/>
          </p:nvSpPr>
          <p:spPr>
            <a:xfrm>
              <a:off x="3347849" y="1783466"/>
              <a:ext cx="1139165" cy="460375"/>
            </a:xfrm>
            <a:prstGeom prst="rect">
              <a:avLst/>
            </a:prstGeom>
          </p:spPr>
          <p:txBody>
            <a:bodyPr wrap="square">
              <a:spAutoFit/>
            </a:bodyPr>
            <a:lstStyle/>
            <a:p>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单位“</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2" name="文本框 16"/>
          <p:cNvSpPr txBox="1"/>
          <p:nvPr/>
        </p:nvSpPr>
        <p:spPr>
          <a:xfrm>
            <a:off x="6659145" y="2896045"/>
            <a:ext cx="40894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3" name="文本框 16"/>
          <p:cNvSpPr txBox="1"/>
          <p:nvPr/>
        </p:nvSpPr>
        <p:spPr>
          <a:xfrm>
            <a:off x="6958754" y="2896045"/>
            <a:ext cx="132461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(1-20%)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4435415" y="777663"/>
            <a:ext cx="1413789" cy="502616"/>
            <a:chOff x="3347864" y="1774266"/>
            <a:chExt cx="1151040" cy="502616"/>
          </a:xfrm>
        </p:grpSpPr>
        <p:sp>
          <p:nvSpPr>
            <p:cNvPr id="35" name="圆角矩形标注 34"/>
            <p:cNvSpPr/>
            <p:nvPr/>
          </p:nvSpPr>
          <p:spPr>
            <a:xfrm>
              <a:off x="3347864" y="1774266"/>
              <a:ext cx="1151040" cy="502616"/>
            </a:xfrm>
            <a:prstGeom prst="wedgeRoundRectCallout">
              <a:avLst>
                <a:gd name="adj1" fmla="val 5874"/>
                <a:gd name="adj2" fmla="val 74012"/>
                <a:gd name="adj3" fmla="val 16667"/>
              </a:avLst>
            </a:prstGeom>
            <a:gradFill>
              <a:gsLst>
                <a:gs pos="0">
                  <a:schemeClr val="bg1"/>
                </a:gs>
                <a:gs pos="100000">
                  <a:srgbClr val="FF0000"/>
                </a:gs>
              </a:gsLs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38" name="矩形 37"/>
            <p:cNvSpPr/>
            <p:nvPr/>
          </p:nvSpPr>
          <p:spPr>
            <a:xfrm>
              <a:off x="3359739" y="1791086"/>
              <a:ext cx="1139165" cy="460375"/>
            </a:xfrm>
            <a:prstGeom prst="rect">
              <a:avLst/>
            </a:prstGeom>
          </p:spPr>
          <p:txBody>
            <a:bodyPr wrap="square">
              <a:spAutoFit/>
            </a:bodyPr>
            <a:lstStyle/>
            <a:p>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单位“</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0" name="文本框 16"/>
          <p:cNvSpPr txBox="1"/>
          <p:nvPr/>
        </p:nvSpPr>
        <p:spPr>
          <a:xfrm>
            <a:off x="5510359" y="3868534"/>
            <a:ext cx="1275715"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月价格</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1" name="文本框 16"/>
          <p:cNvSpPr txBox="1"/>
          <p:nvPr/>
        </p:nvSpPr>
        <p:spPr>
          <a:xfrm>
            <a:off x="6643485" y="3874538"/>
            <a:ext cx="40894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2" name="文本框 16"/>
          <p:cNvSpPr txBox="1"/>
          <p:nvPr/>
        </p:nvSpPr>
        <p:spPr>
          <a:xfrm>
            <a:off x="6943094" y="3874538"/>
            <a:ext cx="141859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(1+20%)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3" name="文本框 16"/>
          <p:cNvSpPr txBox="1"/>
          <p:nvPr/>
        </p:nvSpPr>
        <p:spPr>
          <a:xfrm>
            <a:off x="3476767" y="4862776"/>
            <a:ext cx="1580515"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月价格：</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 name="文本框 16"/>
          <p:cNvSpPr txBox="1"/>
          <p:nvPr/>
        </p:nvSpPr>
        <p:spPr>
          <a:xfrm>
            <a:off x="5273768" y="4873086"/>
            <a:ext cx="718185"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100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5" name="文本框 16"/>
          <p:cNvSpPr txBox="1"/>
          <p:nvPr/>
        </p:nvSpPr>
        <p:spPr>
          <a:xfrm>
            <a:off x="5967150" y="4865613"/>
            <a:ext cx="40894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6" name="文本框 16"/>
          <p:cNvSpPr txBox="1"/>
          <p:nvPr/>
        </p:nvSpPr>
        <p:spPr>
          <a:xfrm>
            <a:off x="6276912" y="4888961"/>
            <a:ext cx="132461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(1-20%)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7" name="文本框 16"/>
          <p:cNvSpPr txBox="1"/>
          <p:nvPr/>
        </p:nvSpPr>
        <p:spPr>
          <a:xfrm>
            <a:off x="7605885" y="4888961"/>
            <a:ext cx="1600835"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=100×0.8</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8" name="文本框 16"/>
          <p:cNvSpPr txBox="1"/>
          <p:nvPr/>
        </p:nvSpPr>
        <p:spPr>
          <a:xfrm>
            <a:off x="9130522" y="4881488"/>
            <a:ext cx="127381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=80(</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元</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9" name="文本框 16"/>
          <p:cNvSpPr txBox="1"/>
          <p:nvPr/>
        </p:nvSpPr>
        <p:spPr>
          <a:xfrm>
            <a:off x="3474090" y="5565819"/>
            <a:ext cx="1580515"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月价格：</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0" name="文本框 16"/>
          <p:cNvSpPr txBox="1"/>
          <p:nvPr/>
        </p:nvSpPr>
        <p:spPr>
          <a:xfrm>
            <a:off x="5407826" y="5556444"/>
            <a:ext cx="53975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80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1" name="文本框 16"/>
          <p:cNvSpPr txBox="1"/>
          <p:nvPr/>
        </p:nvSpPr>
        <p:spPr>
          <a:xfrm>
            <a:off x="5883711" y="5550448"/>
            <a:ext cx="40894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2" name="文本框 16"/>
          <p:cNvSpPr txBox="1"/>
          <p:nvPr/>
        </p:nvSpPr>
        <p:spPr>
          <a:xfrm>
            <a:off x="6229668" y="5556016"/>
            <a:ext cx="141859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(1+20%)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3" name="文本框 16"/>
          <p:cNvSpPr txBox="1"/>
          <p:nvPr/>
        </p:nvSpPr>
        <p:spPr>
          <a:xfrm>
            <a:off x="7687546" y="5573796"/>
            <a:ext cx="142240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=80×1.2</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文本框 16"/>
          <p:cNvSpPr txBox="1"/>
          <p:nvPr/>
        </p:nvSpPr>
        <p:spPr>
          <a:xfrm>
            <a:off x="9136451" y="5597573"/>
            <a:ext cx="127381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=96(</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元</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圆角矩形 2"/>
          <p:cNvSpPr/>
          <p:nvPr/>
        </p:nvSpPr>
        <p:spPr>
          <a:xfrm>
            <a:off x="4439285" y="1487805"/>
            <a:ext cx="1842135" cy="46609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nvSpPr>
        <p:spPr>
          <a:xfrm>
            <a:off x="8245475" y="1487805"/>
            <a:ext cx="2211070" cy="46609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1" name="组合 10"/>
          <p:cNvGrpSpPr/>
          <p:nvPr/>
        </p:nvGrpSpPr>
        <p:grpSpPr>
          <a:xfrm>
            <a:off x="998220" y="2875280"/>
            <a:ext cx="1631950" cy="638810"/>
            <a:chOff x="990" y="3791"/>
            <a:chExt cx="2570" cy="1006"/>
          </a:xfrm>
        </p:grpSpPr>
        <p:grpSp>
          <p:nvGrpSpPr>
            <p:cNvPr id="12" name="组合 11"/>
            <p:cNvGrpSpPr/>
            <p:nvPr/>
          </p:nvGrpSpPr>
          <p:grpSpPr>
            <a:xfrm>
              <a:off x="990" y="3791"/>
              <a:ext cx="2570" cy="1006"/>
              <a:chOff x="1788458" y="1949823"/>
              <a:chExt cx="1667435" cy="1586754"/>
            </a:xfrm>
            <a:effectLst>
              <a:outerShdw blurRad="63500" algn="ctr" rotWithShape="0">
                <a:prstClr val="black">
                  <a:alpha val="40000"/>
                </a:prstClr>
              </a:outerShdw>
            </a:effectLst>
          </p:grpSpPr>
          <p:sp>
            <p:nvSpPr>
              <p:cNvPr id="16" name="矩形: 圆角 5"/>
              <p:cNvSpPr/>
              <p:nvPr/>
            </p:nvSpPr>
            <p:spPr>
              <a:xfrm>
                <a:off x="1788458" y="1949823"/>
                <a:ext cx="1667435" cy="1586753"/>
              </a:xfrm>
              <a:prstGeom prst="roundRect">
                <a:avLst>
                  <a:gd name="adj" fmla="val 22233"/>
                </a:avLst>
              </a:prstGeom>
              <a:solidFill>
                <a:srgbClr val="FC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矩形: 圆角 6"/>
              <p:cNvSpPr/>
              <p:nvPr/>
            </p:nvSpPr>
            <p:spPr>
              <a:xfrm>
                <a:off x="1869558" y="2057079"/>
                <a:ext cx="1581661" cy="1479498"/>
              </a:xfrm>
              <a:prstGeom prst="roundRect">
                <a:avLst/>
              </a:prstGeom>
              <a:solidFill>
                <a:srgbClr val="FEF2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6" name="文本框 35"/>
            <p:cNvSpPr txBox="1"/>
            <p:nvPr/>
          </p:nvSpPr>
          <p:spPr>
            <a:xfrm>
              <a:off x="1411" y="3931"/>
              <a:ext cx="1728" cy="72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sym typeface="+mn-ea"/>
                </a:rPr>
                <a:t>方法一</a:t>
              </a:r>
              <a:endParaRPr lang="zh-CN" altLang="en-US" sz="2400">
                <a:solidFill>
                  <a:schemeClr val="tx1"/>
                </a:solidFill>
                <a:latin typeface="微软雅黑" panose="020B0503020204020204" pitchFamily="34" charset="-122"/>
                <a:ea typeface="微软雅黑" panose="020B0503020204020204" pitchFamily="34" charset="-122"/>
                <a:sym typeface="+mn-ea"/>
              </a:endParaRPr>
            </a:p>
          </p:txBody>
        </p:sp>
      </p:grpSp>
      <p:grpSp>
        <p:nvGrpSpPr>
          <p:cNvPr id="4" name="组合 3"/>
          <p:cNvGrpSpPr/>
          <p:nvPr/>
        </p:nvGrpSpPr>
        <p:grpSpPr>
          <a:xfrm>
            <a:off x="694055" y="3890010"/>
            <a:ext cx="2440940" cy="1282065"/>
            <a:chOff x="1093" y="6126"/>
            <a:chExt cx="3844" cy="2019"/>
          </a:xfrm>
        </p:grpSpPr>
        <p:sp>
          <p:nvSpPr>
            <p:cNvPr id="39" name="文本框 38"/>
            <p:cNvSpPr txBox="1"/>
            <p:nvPr/>
          </p:nvSpPr>
          <p:spPr>
            <a:xfrm>
              <a:off x="1243" y="6126"/>
              <a:ext cx="3531" cy="1888"/>
            </a:xfrm>
            <a:prstGeom prst="rect">
              <a:avLst/>
            </a:prstGeom>
            <a:noFill/>
          </p:spPr>
          <p:txBody>
            <a:bodyPr wrap="none" rtlCol="0" anchor="t">
              <a:spAutoFit/>
            </a:bodyPr>
            <a:p>
              <a:pPr algn="l">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假设此商品</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月</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价格是</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元。</a:t>
              </a:r>
              <a:endParaRPr lang="zh-CN" altLang="en-US" sz="2400">
                <a:solidFill>
                  <a:schemeClr val="tx1"/>
                </a:solidFill>
                <a:latin typeface="微软雅黑" panose="020B0503020204020204" pitchFamily="34" charset="-122"/>
                <a:ea typeface="微软雅黑" panose="020B0503020204020204" pitchFamily="34" charset="-122"/>
                <a:sym typeface="+mn-ea"/>
              </a:endParaRPr>
            </a:p>
          </p:txBody>
        </p:sp>
        <p:grpSp>
          <p:nvGrpSpPr>
            <p:cNvPr id="55" name="组合 54"/>
            <p:cNvGrpSpPr/>
            <p:nvPr/>
          </p:nvGrpSpPr>
          <p:grpSpPr>
            <a:xfrm rot="0">
              <a:off x="1093" y="6213"/>
              <a:ext cx="3844" cy="1932"/>
              <a:chOff x="1895" y="4083"/>
              <a:chExt cx="7143" cy="2324"/>
            </a:xfrm>
          </p:grpSpPr>
          <p:sp>
            <p:nvSpPr>
              <p:cNvPr id="56" name="圆角矩形 55"/>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圆角矩形 56"/>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randombar(horizontal)">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1)">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randombar(horizontal)">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p:tgtEl>
                                          <p:spTgt spid="7"/>
                                        </p:tgtEl>
                                        <p:attrNameLst>
                                          <p:attrName>ppt_y</p:attrName>
                                        </p:attrNameLst>
                                      </p:cBhvr>
                                      <p:tavLst>
                                        <p:tav tm="0">
                                          <p:val>
                                            <p:strVal val="#ppt_y+#ppt_h*1.125000"/>
                                          </p:val>
                                        </p:tav>
                                        <p:tav tm="100000">
                                          <p:val>
                                            <p:strVal val="#ppt_y"/>
                                          </p:val>
                                        </p:tav>
                                      </p:tavLst>
                                    </p:anim>
                                    <p:animEffect transition="in" filter="wipe(up)">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500"/>
                            </p:stCondLst>
                            <p:childTnLst>
                              <p:par>
                                <p:cTn id="40" presetID="10" presetClass="entr" presetSubtype="0"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childTnLst>
                          </p:cTn>
                        </p:par>
                        <p:par>
                          <p:cTn id="43" fill="hold">
                            <p:stCondLst>
                              <p:cond delay="1000"/>
                            </p:stCondLst>
                            <p:childTnLst>
                              <p:par>
                                <p:cTn id="44" presetID="10" presetClass="entr" presetSubtype="0"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nodeType="click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p:tgtEl>
                                          <p:spTgt spid="8"/>
                                        </p:tgtEl>
                                        <p:attrNameLst>
                                          <p:attrName>ppt_y</p:attrName>
                                        </p:attrNameLst>
                                      </p:cBhvr>
                                      <p:tavLst>
                                        <p:tav tm="0">
                                          <p:val>
                                            <p:strVal val="#ppt_y+#ppt_h*1.125000"/>
                                          </p:val>
                                        </p:tav>
                                        <p:tav tm="100000">
                                          <p:val>
                                            <p:strVal val="#ppt_y"/>
                                          </p:val>
                                        </p:tav>
                                      </p:tavLst>
                                    </p:anim>
                                    <p:animEffect transition="in" filter="wipe(up)">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fade">
                                      <p:cBhvr>
                                        <p:cTn id="61" dur="500"/>
                                        <p:tgtEl>
                                          <p:spTgt spid="41"/>
                                        </p:tgtEl>
                                      </p:cBhvr>
                                    </p:animEffect>
                                  </p:childTnLst>
                                </p:cTn>
                              </p:par>
                            </p:childTnLst>
                          </p:cTn>
                        </p:par>
                        <p:par>
                          <p:cTn id="62" fill="hold">
                            <p:stCondLst>
                              <p:cond delay="1000"/>
                            </p:stCondLst>
                            <p:childTnLst>
                              <p:par>
                                <p:cTn id="63" presetID="10" presetClass="entr" presetSubtype="0"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fade">
                                      <p:cBhvr>
                                        <p:cTn id="65" dur="500"/>
                                        <p:tgtEl>
                                          <p:spTgt spid="42"/>
                                        </p:tgtEl>
                                      </p:cBhvr>
                                    </p:animEffect>
                                  </p:childTnLst>
                                </p:cTn>
                              </p:par>
                            </p:childTnLst>
                          </p:cTn>
                        </p:par>
                      </p:childTnLst>
                    </p:cTn>
                  </p:par>
                  <p:par>
                    <p:cTn id="66" fill="hold">
                      <p:stCondLst>
                        <p:cond delay="indefinite"/>
                      </p:stCondLst>
                      <p:childTnLst>
                        <p:par>
                          <p:cTn id="67" fill="hold">
                            <p:stCondLst>
                              <p:cond delay="0"/>
                            </p:stCondLst>
                            <p:childTnLst>
                              <p:par>
                                <p:cTn id="68" presetID="12" presetClass="entr" presetSubtype="4" fill="hold" nodeType="click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p:tgtEl>
                                          <p:spTgt spid="11"/>
                                        </p:tgtEl>
                                        <p:attrNameLst>
                                          <p:attrName>ppt_y</p:attrName>
                                        </p:attrNameLst>
                                      </p:cBhvr>
                                      <p:tavLst>
                                        <p:tav tm="0">
                                          <p:val>
                                            <p:strVal val="#ppt_y+#ppt_h*1.125000"/>
                                          </p:val>
                                        </p:tav>
                                        <p:tav tm="100000">
                                          <p:val>
                                            <p:strVal val="#ppt_y"/>
                                          </p:val>
                                        </p:tav>
                                      </p:tavLst>
                                    </p:anim>
                                    <p:animEffect transition="in" filter="wipe(up)">
                                      <p:cBhvr>
                                        <p:cTn id="71" dur="500"/>
                                        <p:tgtEl>
                                          <p:spTgt spid="11"/>
                                        </p:tgtEl>
                                      </p:cBhvr>
                                    </p:animEffect>
                                  </p:childTnLst>
                                </p:cTn>
                              </p:par>
                            </p:childTnLst>
                          </p:cTn>
                        </p:par>
                      </p:childTnLst>
                    </p:cTn>
                  </p:par>
                  <p:par>
                    <p:cTn id="72" fill="hold">
                      <p:stCondLst>
                        <p:cond delay="indefinite"/>
                      </p:stCondLst>
                      <p:childTnLst>
                        <p:par>
                          <p:cTn id="73" fill="hold">
                            <p:stCondLst>
                              <p:cond delay="0"/>
                            </p:stCondLst>
                            <p:childTnLst>
                              <p:par>
                                <p:cTn id="74" presetID="23" presetClass="entr" presetSubtype="16" fill="hold" nodeType="clickEffect">
                                  <p:stCondLst>
                                    <p:cond delay="0"/>
                                  </p:stCondLst>
                                  <p:childTnLst>
                                    <p:set>
                                      <p:cBhvr>
                                        <p:cTn id="75" dur="1" fill="hold">
                                          <p:stCondLst>
                                            <p:cond delay="0"/>
                                          </p:stCondLst>
                                        </p:cTn>
                                        <p:tgtEl>
                                          <p:spTgt spid="4"/>
                                        </p:tgtEl>
                                        <p:attrNameLst>
                                          <p:attrName>style.visibility</p:attrName>
                                        </p:attrNameLst>
                                      </p:cBhvr>
                                      <p:to>
                                        <p:strVal val="visible"/>
                                      </p:to>
                                    </p:set>
                                    <p:anim calcmode="lin" valueType="num">
                                      <p:cBhvr>
                                        <p:cTn id="76" dur="500" fill="hold"/>
                                        <p:tgtEl>
                                          <p:spTgt spid="4"/>
                                        </p:tgtEl>
                                        <p:attrNameLst>
                                          <p:attrName>ppt_w</p:attrName>
                                        </p:attrNameLst>
                                      </p:cBhvr>
                                      <p:tavLst>
                                        <p:tav tm="0">
                                          <p:val>
                                            <p:fltVal val="0"/>
                                          </p:val>
                                        </p:tav>
                                        <p:tav tm="100000">
                                          <p:val>
                                            <p:strVal val="#ppt_w"/>
                                          </p:val>
                                        </p:tav>
                                      </p:tavLst>
                                    </p:anim>
                                    <p:anim calcmode="lin" valueType="num">
                                      <p:cBhvr>
                                        <p:cTn id="77"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fade">
                                      <p:cBhvr>
                                        <p:cTn id="82" dur="500"/>
                                        <p:tgtEl>
                                          <p:spTgt spid="43"/>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44"/>
                                        </p:tgtEl>
                                        <p:attrNameLst>
                                          <p:attrName>style.visibility</p:attrName>
                                        </p:attrNameLst>
                                      </p:cBhvr>
                                      <p:to>
                                        <p:strVal val="visible"/>
                                      </p:to>
                                    </p:set>
                                    <p:animEffect transition="in" filter="fade">
                                      <p:cBhvr>
                                        <p:cTn id="87" dur="500"/>
                                        <p:tgtEl>
                                          <p:spTgt spid="44"/>
                                        </p:tgtEl>
                                      </p:cBhvr>
                                    </p:animEffect>
                                  </p:childTnLst>
                                </p:cTn>
                              </p:par>
                            </p:childTnLst>
                          </p:cTn>
                        </p:par>
                        <p:par>
                          <p:cTn id="88" fill="hold">
                            <p:stCondLst>
                              <p:cond delay="500"/>
                            </p:stCondLst>
                            <p:childTnLst>
                              <p:par>
                                <p:cTn id="89" presetID="10" presetClass="entr" presetSubtype="0" fill="hold" grpId="0"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500"/>
                                        <p:tgtEl>
                                          <p:spTgt spid="45"/>
                                        </p:tgtEl>
                                      </p:cBhvr>
                                    </p:animEffect>
                                  </p:childTnLst>
                                </p:cTn>
                              </p:par>
                            </p:childTnLst>
                          </p:cTn>
                        </p:par>
                        <p:par>
                          <p:cTn id="92" fill="hold">
                            <p:stCondLst>
                              <p:cond delay="1000"/>
                            </p:stCondLst>
                            <p:childTnLst>
                              <p:par>
                                <p:cTn id="93" presetID="10" presetClass="entr" presetSubtype="0" fill="hold" grpId="0" nodeType="after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fade">
                                      <p:cBhvr>
                                        <p:cTn id="95" dur="500"/>
                                        <p:tgtEl>
                                          <p:spTgt spid="46"/>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grpId="0" nodeType="click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fade">
                                      <p:cBhvr>
                                        <p:cTn id="100" dur="500"/>
                                        <p:tgtEl>
                                          <p:spTgt spid="47"/>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48"/>
                                        </p:tgtEl>
                                        <p:attrNameLst>
                                          <p:attrName>style.visibility</p:attrName>
                                        </p:attrNameLst>
                                      </p:cBhvr>
                                      <p:to>
                                        <p:strVal val="visible"/>
                                      </p:to>
                                    </p:set>
                                    <p:animEffect transition="in" filter="fade">
                                      <p:cBhvr>
                                        <p:cTn id="105" dur="500"/>
                                        <p:tgtEl>
                                          <p:spTgt spid="48"/>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49"/>
                                        </p:tgtEl>
                                        <p:attrNameLst>
                                          <p:attrName>style.visibility</p:attrName>
                                        </p:attrNameLst>
                                      </p:cBhvr>
                                      <p:to>
                                        <p:strVal val="visible"/>
                                      </p:to>
                                    </p:set>
                                    <p:animEffect transition="in" filter="fade">
                                      <p:cBhvr>
                                        <p:cTn id="110" dur="500"/>
                                        <p:tgtEl>
                                          <p:spTgt spid="49"/>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50"/>
                                        </p:tgtEl>
                                        <p:attrNameLst>
                                          <p:attrName>style.visibility</p:attrName>
                                        </p:attrNameLst>
                                      </p:cBhvr>
                                      <p:to>
                                        <p:strVal val="visible"/>
                                      </p:to>
                                    </p:set>
                                    <p:animEffect transition="in" filter="fade">
                                      <p:cBhvr>
                                        <p:cTn id="115" dur="500"/>
                                        <p:tgtEl>
                                          <p:spTgt spid="50"/>
                                        </p:tgtEl>
                                      </p:cBhvr>
                                    </p:animEffect>
                                  </p:childTnLst>
                                </p:cTn>
                              </p:par>
                            </p:childTnLst>
                          </p:cTn>
                        </p:par>
                        <p:par>
                          <p:cTn id="116" fill="hold">
                            <p:stCondLst>
                              <p:cond delay="500"/>
                            </p:stCondLst>
                            <p:childTnLst>
                              <p:par>
                                <p:cTn id="117" presetID="10" presetClass="entr" presetSubtype="0" fill="hold" grpId="0" nodeType="afterEffect">
                                  <p:stCondLst>
                                    <p:cond delay="0"/>
                                  </p:stCondLst>
                                  <p:childTnLst>
                                    <p:set>
                                      <p:cBhvr>
                                        <p:cTn id="118" dur="1" fill="hold">
                                          <p:stCondLst>
                                            <p:cond delay="0"/>
                                          </p:stCondLst>
                                        </p:cTn>
                                        <p:tgtEl>
                                          <p:spTgt spid="51"/>
                                        </p:tgtEl>
                                        <p:attrNameLst>
                                          <p:attrName>style.visibility</p:attrName>
                                        </p:attrNameLst>
                                      </p:cBhvr>
                                      <p:to>
                                        <p:strVal val="visible"/>
                                      </p:to>
                                    </p:set>
                                    <p:animEffect transition="in" filter="fade">
                                      <p:cBhvr>
                                        <p:cTn id="119" dur="500"/>
                                        <p:tgtEl>
                                          <p:spTgt spid="51"/>
                                        </p:tgtEl>
                                      </p:cBhvr>
                                    </p:animEffect>
                                  </p:childTnLst>
                                </p:cTn>
                              </p:par>
                            </p:childTnLst>
                          </p:cTn>
                        </p:par>
                        <p:par>
                          <p:cTn id="120" fill="hold">
                            <p:stCondLst>
                              <p:cond delay="1000"/>
                            </p:stCondLst>
                            <p:childTnLst>
                              <p:par>
                                <p:cTn id="121" presetID="10" presetClass="entr" presetSubtype="0" fill="hold" grpId="0" nodeType="afterEffect">
                                  <p:stCondLst>
                                    <p:cond delay="0"/>
                                  </p:stCondLst>
                                  <p:childTnLst>
                                    <p:set>
                                      <p:cBhvr>
                                        <p:cTn id="122" dur="1" fill="hold">
                                          <p:stCondLst>
                                            <p:cond delay="0"/>
                                          </p:stCondLst>
                                        </p:cTn>
                                        <p:tgtEl>
                                          <p:spTgt spid="52"/>
                                        </p:tgtEl>
                                        <p:attrNameLst>
                                          <p:attrName>style.visibility</p:attrName>
                                        </p:attrNameLst>
                                      </p:cBhvr>
                                      <p:to>
                                        <p:strVal val="visible"/>
                                      </p:to>
                                    </p:set>
                                    <p:animEffect transition="in" filter="fade">
                                      <p:cBhvr>
                                        <p:cTn id="123" dur="500"/>
                                        <p:tgtEl>
                                          <p:spTgt spid="52"/>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53"/>
                                        </p:tgtEl>
                                        <p:attrNameLst>
                                          <p:attrName>style.visibility</p:attrName>
                                        </p:attrNameLst>
                                      </p:cBhvr>
                                      <p:to>
                                        <p:strVal val="visible"/>
                                      </p:to>
                                    </p:set>
                                    <p:animEffect transition="in" filter="fade">
                                      <p:cBhvr>
                                        <p:cTn id="128" dur="500"/>
                                        <p:tgtEl>
                                          <p:spTgt spid="53"/>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54"/>
                                        </p:tgtEl>
                                        <p:attrNameLst>
                                          <p:attrName>style.visibility</p:attrName>
                                        </p:attrNameLst>
                                      </p:cBhvr>
                                      <p:to>
                                        <p:strVal val="visible"/>
                                      </p:to>
                                    </p:set>
                                    <p:animEffect transition="in" filter="fade">
                                      <p:cBhvr>
                                        <p:cTn id="13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32" grpId="0" bldLvl="0" animBg="1"/>
      <p:bldP spid="33" grpId="0" bldLvl="0" animBg="1"/>
      <p:bldP spid="40" grpId="0" bldLvl="0" animBg="1"/>
      <p:bldP spid="41" grpId="0" bldLvl="0" animBg="1"/>
      <p:bldP spid="42" grpId="0" bldLvl="0" animBg="1"/>
      <p:bldP spid="43" grpId="0" bldLvl="0" animBg="1"/>
      <p:bldP spid="44" grpId="0" bldLvl="0" animBg="1"/>
      <p:bldP spid="45" grpId="0" bldLvl="0" animBg="1"/>
      <p:bldP spid="46" grpId="0" bldLvl="0" animBg="1"/>
      <p:bldP spid="47" grpId="0" bldLvl="0" animBg="1"/>
      <p:bldP spid="48" grpId="0" bldLvl="0" animBg="1"/>
      <p:bldP spid="49" grpId="0" bldLvl="0" animBg="1"/>
      <p:bldP spid="50" grpId="0" bldLvl="0" animBg="1"/>
      <p:bldP spid="51" grpId="0" bldLvl="0" animBg="1"/>
      <p:bldP spid="52" grpId="0" bldLvl="0" animBg="1"/>
      <p:bldP spid="53" grpId="0" bldLvl="0" animBg="1"/>
      <p:bldP spid="54" grpId="0" bldLvl="0" animBg="1"/>
      <p:bldP spid="3" grpId="0" bldLvl="0" animBg="1"/>
      <p:bldP spid="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3" name="组合 12"/>
          <p:cNvGrpSpPr/>
          <p:nvPr/>
        </p:nvGrpSpPr>
        <p:grpSpPr>
          <a:xfrm>
            <a:off x="4450080" y="3047365"/>
            <a:ext cx="2106930" cy="660400"/>
            <a:chOff x="7008" y="4799"/>
            <a:chExt cx="3318" cy="1040"/>
          </a:xfrm>
        </p:grpSpPr>
        <p:grpSp>
          <p:nvGrpSpPr>
            <p:cNvPr id="12" name="组合 11"/>
            <p:cNvGrpSpPr/>
            <p:nvPr/>
          </p:nvGrpSpPr>
          <p:grpSpPr>
            <a:xfrm>
              <a:off x="7008" y="4799"/>
              <a:ext cx="3318" cy="1040"/>
              <a:chOff x="7008" y="4799"/>
              <a:chExt cx="3318" cy="1040"/>
            </a:xfrm>
          </p:grpSpPr>
          <p:grpSp>
            <p:nvGrpSpPr>
              <p:cNvPr id="11" name="组合 10"/>
              <p:cNvGrpSpPr/>
              <p:nvPr/>
            </p:nvGrpSpPr>
            <p:grpSpPr>
              <a:xfrm>
                <a:off x="7008" y="4799"/>
                <a:ext cx="3318" cy="1040"/>
                <a:chOff x="7008" y="4799"/>
                <a:chExt cx="3318" cy="1040"/>
              </a:xfrm>
            </p:grpSpPr>
            <p:grpSp>
              <p:nvGrpSpPr>
                <p:cNvPr id="4" name="组合 3"/>
                <p:cNvGrpSpPr/>
                <p:nvPr/>
              </p:nvGrpSpPr>
              <p:grpSpPr>
                <a:xfrm rot="0">
                  <a:off x="7008" y="4799"/>
                  <a:ext cx="3319" cy="1040"/>
                  <a:chOff x="5648" y="4880"/>
                  <a:chExt cx="8796" cy="2662"/>
                </a:xfrm>
              </p:grpSpPr>
              <p:grpSp>
                <p:nvGrpSpPr>
                  <p:cNvPr id="8" name="组合 7"/>
                  <p:cNvGrpSpPr/>
                  <p:nvPr/>
                </p:nvGrpSpPr>
                <p:grpSpPr>
                  <a:xfrm>
                    <a:off x="5648" y="4880"/>
                    <a:ext cx="8797" cy="2662"/>
                    <a:chOff x="5648" y="4880"/>
                    <a:chExt cx="8797" cy="2662"/>
                  </a:xfrm>
                </p:grpSpPr>
                <p:sp>
                  <p:nvSpPr>
                    <p:cNvPr id="5" name="圆角矩形标注 4"/>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52" name="圆角矩形标注 51"/>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6" name="圆角矩形 5"/>
                  <p:cNvSpPr/>
                  <p:nvPr/>
                </p:nvSpPr>
                <p:spPr>
                  <a:xfrm>
                    <a:off x="5797" y="5060"/>
                    <a:ext cx="8498" cy="230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6" name="文本框 16"/>
                <p:cNvSpPr txBox="1"/>
                <p:nvPr/>
              </p:nvSpPr>
              <p:spPr>
                <a:xfrm>
                  <a:off x="8892" y="4943"/>
                  <a:ext cx="1131" cy="72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rPr>
                    <a:t>100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57" name="文本框 16"/>
              <p:cNvSpPr txBox="1"/>
              <p:nvPr/>
            </p:nvSpPr>
            <p:spPr>
              <a:xfrm>
                <a:off x="8172" y="4941"/>
                <a:ext cx="768" cy="72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r>
                  <a:rPr lang="zh-CN" altLang="en-US" sz="2400">
                    <a:solidFill>
                      <a:schemeClr val="tx1"/>
                    </a:solidFill>
                    <a:latin typeface="微软雅黑" panose="020B0503020204020204" pitchFamily="34" charset="-122"/>
                    <a:ea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55" name="文本框 16"/>
            <p:cNvSpPr txBox="1"/>
            <p:nvPr/>
          </p:nvSpPr>
          <p:spPr>
            <a:xfrm>
              <a:off x="7443" y="4961"/>
              <a:ext cx="850" cy="72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rPr>
                <a:t>96</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58" name="文本框 16"/>
          <p:cNvSpPr txBox="1"/>
          <p:nvPr/>
        </p:nvSpPr>
        <p:spPr>
          <a:xfrm>
            <a:off x="7281212" y="3168062"/>
            <a:ext cx="389255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月的价格和</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月比是</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降了。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矩形 60"/>
          <p:cNvSpPr/>
          <p:nvPr/>
        </p:nvSpPr>
        <p:spPr>
          <a:xfrm>
            <a:off x="3814445" y="4035425"/>
            <a:ext cx="3199130" cy="460375"/>
          </a:xfrm>
          <a:prstGeom prst="rect">
            <a:avLst/>
          </a:prstGeom>
          <a:effectLst/>
        </p:spPr>
        <p:txBody>
          <a:bodyPr wrap="square">
            <a:spAutoFit/>
          </a:bodyPr>
          <a:p>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100 - 96</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÷100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2" name="文本框 16"/>
          <p:cNvSpPr txBox="1"/>
          <p:nvPr/>
        </p:nvSpPr>
        <p:spPr>
          <a:xfrm>
            <a:off x="3655684" y="4631618"/>
            <a:ext cx="195961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pPr algn="l"/>
            <a:r>
              <a:rPr lang="en-US" altLang="zh-CN" sz="2400">
                <a:solidFill>
                  <a:schemeClr val="tx1"/>
                </a:solidFill>
                <a:latin typeface="微软雅黑" panose="020B0503020204020204" pitchFamily="34" charset="-122"/>
                <a:ea typeface="微软雅黑" panose="020B0503020204020204" pitchFamily="34" charset="-122"/>
              </a:rPr>
              <a:t>= 0.04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6" name="文本框 16"/>
          <p:cNvSpPr txBox="1"/>
          <p:nvPr/>
        </p:nvSpPr>
        <p:spPr>
          <a:xfrm>
            <a:off x="2525969" y="5774537"/>
            <a:ext cx="595630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月的价格和</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月比降了，降低了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7" name="文本框 16"/>
          <p:cNvSpPr txBox="1"/>
          <p:nvPr/>
        </p:nvSpPr>
        <p:spPr>
          <a:xfrm>
            <a:off x="3655946" y="5092015"/>
            <a:ext cx="94869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rPr>
              <a:t>= 4%</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68" name="组合 67"/>
          <p:cNvGrpSpPr/>
          <p:nvPr/>
        </p:nvGrpSpPr>
        <p:grpSpPr>
          <a:xfrm>
            <a:off x="8872319" y="4051360"/>
            <a:ext cx="2672081" cy="1271905"/>
            <a:chOff x="3338305" y="1766984"/>
            <a:chExt cx="2725777" cy="1271905"/>
          </a:xfrm>
        </p:grpSpPr>
        <p:sp>
          <p:nvSpPr>
            <p:cNvPr id="69" name="圆角矩形标注 68"/>
            <p:cNvSpPr/>
            <p:nvPr/>
          </p:nvSpPr>
          <p:spPr>
            <a:xfrm>
              <a:off x="3338305" y="1796194"/>
              <a:ext cx="2616952" cy="1242695"/>
            </a:xfrm>
            <a:prstGeom prst="wedgeRoundRectCallout">
              <a:avLst>
                <a:gd name="adj1" fmla="val -66637"/>
                <a:gd name="adj2" fmla="val -29616"/>
                <a:gd name="adj3" fmla="val 16667"/>
              </a:avLst>
            </a:prstGeom>
            <a:solidFill>
              <a:srgbClr val="33ED5A"/>
            </a:solidFill>
            <a:ln>
              <a:solidFill>
                <a:srgbClr val="FF0000"/>
              </a:solidFill>
            </a:ln>
            <a:effectLst>
              <a:outerShdw blurRad="101600" dist="101600" dir="18900000" algn="b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70" name="矩形 69"/>
            <p:cNvSpPr/>
            <p:nvPr/>
          </p:nvSpPr>
          <p:spPr>
            <a:xfrm>
              <a:off x="3445186" y="1766984"/>
              <a:ext cx="2618896" cy="1198880"/>
            </a:xfrm>
            <a:prstGeom prst="rect">
              <a:avLst/>
            </a:prstGeom>
          </p:spPr>
          <p:txBody>
            <a:bodyPr wrap="square">
              <a:spAutoFit/>
            </a:bodyPr>
            <a:p>
              <a:pPr>
                <a:lnSpc>
                  <a:spcPct val="150000"/>
                </a:lnSpc>
              </a:pP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月的价格比</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月下降了百分之几</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3" name="文本框 16"/>
          <p:cNvSpPr txBox="1"/>
          <p:nvPr/>
        </p:nvSpPr>
        <p:spPr>
          <a:xfrm>
            <a:off x="1578117" y="2850461"/>
            <a:ext cx="242062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月价格：</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元</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16"/>
          <p:cNvSpPr txBox="1"/>
          <p:nvPr/>
        </p:nvSpPr>
        <p:spPr>
          <a:xfrm>
            <a:off x="1571767" y="3366081"/>
            <a:ext cx="2242185"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月价格：</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96</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元</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TextBox 56"/>
          <p:cNvSpPr txBox="1">
            <a:spLocks noChangeArrowheads="1"/>
          </p:cNvSpPr>
          <p:nvPr/>
        </p:nvSpPr>
        <p:spPr bwMode="auto">
          <a:xfrm>
            <a:off x="1480820" y="1335405"/>
            <a:ext cx="9140825" cy="1198880"/>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50000"/>
              </a:lnSpc>
              <a:spcBef>
                <a:spcPct val="0"/>
              </a:spcBef>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某种商品</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月的价格比</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月降了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月的价格比</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月又涨了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月的价格和</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月比是涨了还是降了？变化幅度是多少？</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3" name="直接连接符 22"/>
          <p:cNvCxnSpPr/>
          <p:nvPr/>
        </p:nvCxnSpPr>
        <p:spPr bwMode="auto">
          <a:xfrm>
            <a:off x="1547919" y="2561160"/>
            <a:ext cx="7344000"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5" name="组合 24"/>
          <p:cNvGrpSpPr/>
          <p:nvPr/>
        </p:nvGrpSpPr>
        <p:grpSpPr>
          <a:xfrm>
            <a:off x="8644313" y="751617"/>
            <a:ext cx="1413807" cy="502616"/>
            <a:chOff x="3347849" y="1774266"/>
            <a:chExt cx="1151055" cy="502616"/>
          </a:xfrm>
        </p:grpSpPr>
        <p:sp>
          <p:nvSpPr>
            <p:cNvPr id="26" name="圆角矩形标注 25"/>
            <p:cNvSpPr/>
            <p:nvPr/>
          </p:nvSpPr>
          <p:spPr>
            <a:xfrm>
              <a:off x="3347864" y="1774266"/>
              <a:ext cx="1151040" cy="502616"/>
            </a:xfrm>
            <a:prstGeom prst="wedgeRoundRectCallout">
              <a:avLst>
                <a:gd name="adj1" fmla="val 5874"/>
                <a:gd name="adj2" fmla="val 74012"/>
                <a:gd name="adj3" fmla="val 16667"/>
              </a:avLst>
            </a:prstGeom>
            <a:gradFill>
              <a:gsLst>
                <a:gs pos="0">
                  <a:schemeClr val="bg1"/>
                </a:gs>
                <a:gs pos="100000">
                  <a:srgbClr val="00B0F0"/>
                </a:gs>
              </a:gsLst>
            </a:gra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7" name="矩形 26"/>
            <p:cNvSpPr/>
            <p:nvPr/>
          </p:nvSpPr>
          <p:spPr>
            <a:xfrm>
              <a:off x="3347849" y="1783466"/>
              <a:ext cx="1139165" cy="460375"/>
            </a:xfrm>
            <a:prstGeom prst="rect">
              <a:avLst/>
            </a:prstGeom>
          </p:spPr>
          <p:txBody>
            <a:bodyPr wrap="square">
              <a:spAutoFit/>
            </a:bodyPr>
            <a:lstStyle/>
            <a:p>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单位“</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4" name="组合 33"/>
          <p:cNvGrpSpPr/>
          <p:nvPr/>
        </p:nvGrpSpPr>
        <p:grpSpPr>
          <a:xfrm>
            <a:off x="4435415" y="777663"/>
            <a:ext cx="1413789" cy="502616"/>
            <a:chOff x="3347864" y="1774266"/>
            <a:chExt cx="1151040" cy="502616"/>
          </a:xfrm>
        </p:grpSpPr>
        <p:sp>
          <p:nvSpPr>
            <p:cNvPr id="35" name="圆角矩形标注 34"/>
            <p:cNvSpPr/>
            <p:nvPr/>
          </p:nvSpPr>
          <p:spPr>
            <a:xfrm>
              <a:off x="3347864" y="1774266"/>
              <a:ext cx="1151040" cy="502616"/>
            </a:xfrm>
            <a:prstGeom prst="wedgeRoundRectCallout">
              <a:avLst>
                <a:gd name="adj1" fmla="val 5874"/>
                <a:gd name="adj2" fmla="val 74012"/>
                <a:gd name="adj3" fmla="val 16667"/>
              </a:avLst>
            </a:prstGeom>
            <a:gradFill>
              <a:gsLst>
                <a:gs pos="0">
                  <a:schemeClr val="bg1"/>
                </a:gs>
                <a:gs pos="100000">
                  <a:srgbClr val="FF0000"/>
                </a:gs>
              </a:gsLs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38" name="矩形 37"/>
            <p:cNvSpPr/>
            <p:nvPr/>
          </p:nvSpPr>
          <p:spPr>
            <a:xfrm>
              <a:off x="3359739" y="1791086"/>
              <a:ext cx="1139165" cy="460375"/>
            </a:xfrm>
            <a:prstGeom prst="rect">
              <a:avLst/>
            </a:prstGeom>
          </p:spPr>
          <p:txBody>
            <a:bodyPr wrap="square">
              <a:spAutoFit/>
            </a:bodyPr>
            <a:lstStyle/>
            <a:p>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单位“</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7" name="圆角矩形 6"/>
          <p:cNvSpPr/>
          <p:nvPr/>
        </p:nvSpPr>
        <p:spPr>
          <a:xfrm>
            <a:off x="4439285" y="1487805"/>
            <a:ext cx="1842135" cy="46609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8245475" y="1487805"/>
            <a:ext cx="2211070" cy="46609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右箭头 9"/>
          <p:cNvSpPr/>
          <p:nvPr/>
        </p:nvSpPr>
        <p:spPr>
          <a:xfrm>
            <a:off x="6744970" y="3227705"/>
            <a:ext cx="422275" cy="316865"/>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500"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fade">
                                      <p:cBhvr>
                                        <p:cTn id="29" dur="500"/>
                                        <p:tgtEl>
                                          <p:spTgt spid="58"/>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68"/>
                                        </p:tgtEl>
                                        <p:attrNameLst>
                                          <p:attrName>style.visibility</p:attrName>
                                        </p:attrNameLst>
                                      </p:cBhvr>
                                      <p:to>
                                        <p:strVal val="visible"/>
                                      </p:to>
                                    </p:set>
                                    <p:animEffect transition="in" filter="randombar(horizontal)">
                                      <p:cBhvr>
                                        <p:cTn id="34" dur="500"/>
                                        <p:tgtEl>
                                          <p:spTgt spid="68"/>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randombar(horizontal)">
                                      <p:cBhvr>
                                        <p:cTn id="39" dur="500"/>
                                        <p:tgtEl>
                                          <p:spTgt spid="6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fade">
                                      <p:cBhvr>
                                        <p:cTn id="44" dur="500"/>
                                        <p:tgtEl>
                                          <p:spTgt spid="6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fade">
                                      <p:cBhvr>
                                        <p:cTn id="49" dur="500"/>
                                        <p:tgtEl>
                                          <p:spTgt spid="67"/>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ldLvl="0" animBg="1"/>
      <p:bldP spid="61" grpId="0" bldLvl="0" animBg="1"/>
      <p:bldP spid="62" grpId="0" bldLvl="0" animBg="1"/>
      <p:bldP spid="66" grpId="0" bldLvl="0" animBg="1"/>
      <p:bldP spid="67" grpId="0" bldLvl="0" animBg="1"/>
      <p:bldP spid="43" grpId="0" bldLvl="0" animBg="1"/>
      <p:bldP spid="3" grpId="0" bldLvl="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8" name="组合 7"/>
          <p:cNvGrpSpPr/>
          <p:nvPr/>
        </p:nvGrpSpPr>
        <p:grpSpPr>
          <a:xfrm>
            <a:off x="3735705" y="3797300"/>
            <a:ext cx="4738370" cy="624840"/>
            <a:chOff x="5138" y="5118"/>
            <a:chExt cx="7462" cy="984"/>
          </a:xfrm>
        </p:grpSpPr>
        <p:sp>
          <p:nvSpPr>
            <p:cNvPr id="9" name="圆角矩形标注 8"/>
            <p:cNvSpPr/>
            <p:nvPr/>
          </p:nvSpPr>
          <p:spPr>
            <a:xfrm>
              <a:off x="5138" y="5118"/>
              <a:ext cx="7462" cy="984"/>
            </a:xfrm>
            <a:prstGeom prst="wedgeRoundRectCallout">
              <a:avLst>
                <a:gd name="adj1" fmla="val 47475"/>
                <a:gd name="adj2" fmla="val -10873"/>
                <a:gd name="adj3" fmla="val 16667"/>
              </a:avLst>
            </a:prstGeom>
            <a:gradFill>
              <a:gsLst>
                <a:gs pos="0">
                  <a:schemeClr val="accent1">
                    <a:lumMod val="5000"/>
                    <a:lumOff val="95000"/>
                  </a:schemeClr>
                </a:gs>
                <a:gs pos="98000">
                  <a:srgbClr val="00B05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16"/>
            <p:cNvSpPr txBox="1"/>
            <p:nvPr/>
          </p:nvSpPr>
          <p:spPr>
            <a:xfrm>
              <a:off x="5461" y="5244"/>
              <a:ext cx="2507" cy="72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月价格</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0" name="TextBox 56"/>
          <p:cNvSpPr txBox="1">
            <a:spLocks noChangeArrowheads="1"/>
          </p:cNvSpPr>
          <p:nvPr/>
        </p:nvSpPr>
        <p:spPr bwMode="auto">
          <a:xfrm>
            <a:off x="1480820" y="1335405"/>
            <a:ext cx="9140825" cy="1198880"/>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50000"/>
              </a:lnSpc>
              <a:spcBef>
                <a:spcPct val="0"/>
              </a:spcBef>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某种商品</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月的价格比</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月降了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月的价格比</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月又涨了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月的价格和</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月比是涨了还是降了？变化幅度是多少？</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 name="组合 6"/>
          <p:cNvGrpSpPr/>
          <p:nvPr/>
        </p:nvGrpSpPr>
        <p:grpSpPr>
          <a:xfrm>
            <a:off x="3738880" y="2821305"/>
            <a:ext cx="4738370" cy="624840"/>
            <a:chOff x="5138" y="5118"/>
            <a:chExt cx="7462" cy="984"/>
          </a:xfrm>
        </p:grpSpPr>
        <p:sp>
          <p:nvSpPr>
            <p:cNvPr id="6" name="圆角矩形标注 5"/>
            <p:cNvSpPr/>
            <p:nvPr/>
          </p:nvSpPr>
          <p:spPr>
            <a:xfrm>
              <a:off x="5138" y="5118"/>
              <a:ext cx="7462" cy="984"/>
            </a:xfrm>
            <a:prstGeom prst="wedgeRoundRectCallout">
              <a:avLst>
                <a:gd name="adj1" fmla="val 47475"/>
                <a:gd name="adj2" fmla="val -10873"/>
                <a:gd name="adj3" fmla="val 16667"/>
              </a:avLst>
            </a:prstGeom>
            <a:gradFill>
              <a:gsLst>
                <a:gs pos="0">
                  <a:schemeClr val="accent1">
                    <a:lumMod val="5000"/>
                    <a:lumOff val="95000"/>
                  </a:schemeClr>
                </a:gs>
                <a:gs pos="98000">
                  <a:schemeClr val="accent4">
                    <a:lumMod val="75000"/>
                  </a:schemeClr>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6"/>
            <p:cNvSpPr txBox="1"/>
            <p:nvPr/>
          </p:nvSpPr>
          <p:spPr>
            <a:xfrm>
              <a:off x="5461" y="5244"/>
              <a:ext cx="2507" cy="72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月价格</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8" name="文本框 16"/>
          <p:cNvSpPr txBox="1"/>
          <p:nvPr/>
        </p:nvSpPr>
        <p:spPr>
          <a:xfrm>
            <a:off x="5482380" y="2896045"/>
            <a:ext cx="1275715"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月价格</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3" name="直接连接符 22"/>
          <p:cNvCxnSpPr/>
          <p:nvPr/>
        </p:nvCxnSpPr>
        <p:spPr bwMode="auto">
          <a:xfrm>
            <a:off x="1547919" y="2561160"/>
            <a:ext cx="7344000"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5" name="组合 24"/>
          <p:cNvGrpSpPr/>
          <p:nvPr/>
        </p:nvGrpSpPr>
        <p:grpSpPr>
          <a:xfrm>
            <a:off x="8644313" y="751617"/>
            <a:ext cx="1413807" cy="502616"/>
            <a:chOff x="3347849" y="1774266"/>
            <a:chExt cx="1151055" cy="502616"/>
          </a:xfrm>
        </p:grpSpPr>
        <p:sp>
          <p:nvSpPr>
            <p:cNvPr id="26" name="圆角矩形标注 25"/>
            <p:cNvSpPr/>
            <p:nvPr/>
          </p:nvSpPr>
          <p:spPr>
            <a:xfrm>
              <a:off x="3347864" y="1774266"/>
              <a:ext cx="1151040" cy="502616"/>
            </a:xfrm>
            <a:prstGeom prst="wedgeRoundRectCallout">
              <a:avLst>
                <a:gd name="adj1" fmla="val 5874"/>
                <a:gd name="adj2" fmla="val 74012"/>
                <a:gd name="adj3" fmla="val 16667"/>
              </a:avLst>
            </a:prstGeom>
            <a:gradFill>
              <a:gsLst>
                <a:gs pos="0">
                  <a:schemeClr val="bg1"/>
                </a:gs>
                <a:gs pos="100000">
                  <a:srgbClr val="00B0F0"/>
                </a:gs>
              </a:gsLst>
            </a:gra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7" name="矩形 26"/>
            <p:cNvSpPr/>
            <p:nvPr/>
          </p:nvSpPr>
          <p:spPr>
            <a:xfrm>
              <a:off x="3347849" y="1783466"/>
              <a:ext cx="1139165" cy="460375"/>
            </a:xfrm>
            <a:prstGeom prst="rect">
              <a:avLst/>
            </a:prstGeom>
          </p:spPr>
          <p:txBody>
            <a:bodyPr wrap="square">
              <a:spAutoFit/>
            </a:bodyPr>
            <a:lstStyle/>
            <a:p>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单位“</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2" name="文本框 16"/>
          <p:cNvSpPr txBox="1"/>
          <p:nvPr/>
        </p:nvSpPr>
        <p:spPr>
          <a:xfrm>
            <a:off x="6659145" y="2896045"/>
            <a:ext cx="40894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3" name="文本框 16"/>
          <p:cNvSpPr txBox="1"/>
          <p:nvPr/>
        </p:nvSpPr>
        <p:spPr>
          <a:xfrm>
            <a:off x="6958754" y="2896045"/>
            <a:ext cx="132461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(1-20%)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4435415" y="777663"/>
            <a:ext cx="1413789" cy="502616"/>
            <a:chOff x="3347864" y="1774266"/>
            <a:chExt cx="1151040" cy="502616"/>
          </a:xfrm>
        </p:grpSpPr>
        <p:sp>
          <p:nvSpPr>
            <p:cNvPr id="35" name="圆角矩形标注 34"/>
            <p:cNvSpPr/>
            <p:nvPr/>
          </p:nvSpPr>
          <p:spPr>
            <a:xfrm>
              <a:off x="3347864" y="1774266"/>
              <a:ext cx="1151040" cy="502616"/>
            </a:xfrm>
            <a:prstGeom prst="wedgeRoundRectCallout">
              <a:avLst>
                <a:gd name="adj1" fmla="val 5874"/>
                <a:gd name="adj2" fmla="val 74012"/>
                <a:gd name="adj3" fmla="val 16667"/>
              </a:avLst>
            </a:prstGeom>
            <a:gradFill>
              <a:gsLst>
                <a:gs pos="0">
                  <a:schemeClr val="bg1"/>
                </a:gs>
                <a:gs pos="100000">
                  <a:srgbClr val="FF0000"/>
                </a:gs>
              </a:gsLs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38" name="矩形 37"/>
            <p:cNvSpPr/>
            <p:nvPr/>
          </p:nvSpPr>
          <p:spPr>
            <a:xfrm>
              <a:off x="3359739" y="1791086"/>
              <a:ext cx="1139165" cy="460375"/>
            </a:xfrm>
            <a:prstGeom prst="rect">
              <a:avLst/>
            </a:prstGeom>
          </p:spPr>
          <p:txBody>
            <a:bodyPr wrap="square">
              <a:spAutoFit/>
            </a:bodyPr>
            <a:lstStyle/>
            <a:p>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单位“</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0" name="文本框 16"/>
          <p:cNvSpPr txBox="1"/>
          <p:nvPr/>
        </p:nvSpPr>
        <p:spPr>
          <a:xfrm>
            <a:off x="5510359" y="3868534"/>
            <a:ext cx="1275715"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月价格</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1" name="文本框 16"/>
          <p:cNvSpPr txBox="1"/>
          <p:nvPr/>
        </p:nvSpPr>
        <p:spPr>
          <a:xfrm>
            <a:off x="6643485" y="3874538"/>
            <a:ext cx="40894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2" name="文本框 16"/>
          <p:cNvSpPr txBox="1"/>
          <p:nvPr/>
        </p:nvSpPr>
        <p:spPr>
          <a:xfrm>
            <a:off x="6943094" y="3874538"/>
            <a:ext cx="141859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(1+20%)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4" name="文本框 16"/>
          <p:cNvSpPr txBox="1"/>
          <p:nvPr/>
        </p:nvSpPr>
        <p:spPr>
          <a:xfrm>
            <a:off x="4003133" y="4785456"/>
            <a:ext cx="361315" cy="42354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pPr>
              <a:lnSpc>
                <a:spcPct val="90000"/>
              </a:lnSpc>
            </a:pPr>
            <a:r>
              <a:rPr lang="en-US" altLang="zh-CN" sz="240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5" name="文本框 16"/>
          <p:cNvSpPr txBox="1"/>
          <p:nvPr/>
        </p:nvSpPr>
        <p:spPr>
          <a:xfrm>
            <a:off x="4345995" y="4777983"/>
            <a:ext cx="408940" cy="42354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pPr>
              <a:lnSpc>
                <a:spcPct val="90000"/>
              </a:lnSpc>
            </a:pPr>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6" name="文本框 16"/>
          <p:cNvSpPr txBox="1"/>
          <p:nvPr/>
        </p:nvSpPr>
        <p:spPr>
          <a:xfrm>
            <a:off x="4655757" y="4801331"/>
            <a:ext cx="1324610" cy="42354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pPr>
              <a:lnSpc>
                <a:spcPct val="90000"/>
              </a:lnSpc>
            </a:pPr>
            <a:r>
              <a:rPr lang="en-US" altLang="zh-CN" sz="2400">
                <a:solidFill>
                  <a:schemeClr val="tx1"/>
                </a:solidFill>
                <a:latin typeface="微软雅黑" panose="020B0503020204020204" pitchFamily="34" charset="-122"/>
                <a:ea typeface="微软雅黑" panose="020B0503020204020204" pitchFamily="34" charset="-122"/>
              </a:rPr>
              <a:t>(1-20%)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1" name="文本框 16"/>
          <p:cNvSpPr txBox="1"/>
          <p:nvPr/>
        </p:nvSpPr>
        <p:spPr>
          <a:xfrm>
            <a:off x="5862756" y="4813848"/>
            <a:ext cx="408940" cy="42354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nSpc>
                <a:spcPct val="90000"/>
              </a:lnSpc>
            </a:pPr>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2" name="文本框 16"/>
          <p:cNvSpPr txBox="1"/>
          <p:nvPr/>
        </p:nvSpPr>
        <p:spPr>
          <a:xfrm>
            <a:off x="6271578" y="4805446"/>
            <a:ext cx="1418590" cy="42354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pPr>
              <a:lnSpc>
                <a:spcPct val="90000"/>
              </a:lnSpc>
            </a:pPr>
            <a:r>
              <a:rPr lang="en-US" altLang="zh-CN" sz="2400">
                <a:solidFill>
                  <a:schemeClr val="tx1"/>
                </a:solidFill>
                <a:latin typeface="微软雅黑" panose="020B0503020204020204" pitchFamily="34" charset="-122"/>
                <a:ea typeface="微软雅黑" panose="020B0503020204020204" pitchFamily="34" charset="-122"/>
              </a:rPr>
              <a:t>(1+20%)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3" name="文本框 16"/>
          <p:cNvSpPr txBox="1"/>
          <p:nvPr/>
        </p:nvSpPr>
        <p:spPr>
          <a:xfrm>
            <a:off x="7733266" y="4779411"/>
            <a:ext cx="1017905"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=0.96</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圆角矩形 2"/>
          <p:cNvSpPr/>
          <p:nvPr/>
        </p:nvSpPr>
        <p:spPr>
          <a:xfrm>
            <a:off x="4439285" y="1487805"/>
            <a:ext cx="1842135" cy="46609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nvSpPr>
        <p:spPr>
          <a:xfrm>
            <a:off x="8245475" y="1487805"/>
            <a:ext cx="2211070" cy="46609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1" name="组合 10"/>
          <p:cNvGrpSpPr/>
          <p:nvPr/>
        </p:nvGrpSpPr>
        <p:grpSpPr>
          <a:xfrm>
            <a:off x="998220" y="2875280"/>
            <a:ext cx="1631950" cy="638810"/>
            <a:chOff x="990" y="3791"/>
            <a:chExt cx="2570" cy="1006"/>
          </a:xfrm>
        </p:grpSpPr>
        <p:grpSp>
          <p:nvGrpSpPr>
            <p:cNvPr id="12" name="组合 11"/>
            <p:cNvGrpSpPr/>
            <p:nvPr/>
          </p:nvGrpSpPr>
          <p:grpSpPr>
            <a:xfrm>
              <a:off x="990" y="3791"/>
              <a:ext cx="2570" cy="1006"/>
              <a:chOff x="1788458" y="1949823"/>
              <a:chExt cx="1667435" cy="1586754"/>
            </a:xfrm>
            <a:effectLst>
              <a:outerShdw blurRad="63500" algn="ctr" rotWithShape="0">
                <a:prstClr val="black">
                  <a:alpha val="40000"/>
                </a:prstClr>
              </a:outerShdw>
            </a:effectLst>
          </p:grpSpPr>
          <p:sp>
            <p:nvSpPr>
              <p:cNvPr id="16" name="矩形: 圆角 5"/>
              <p:cNvSpPr/>
              <p:nvPr/>
            </p:nvSpPr>
            <p:spPr>
              <a:xfrm>
                <a:off x="1788458" y="1949823"/>
                <a:ext cx="1667435" cy="1586753"/>
              </a:xfrm>
              <a:prstGeom prst="roundRect">
                <a:avLst>
                  <a:gd name="adj" fmla="val 22233"/>
                </a:avLst>
              </a:prstGeom>
              <a:solidFill>
                <a:srgbClr val="FC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矩形: 圆角 6"/>
              <p:cNvSpPr/>
              <p:nvPr/>
            </p:nvSpPr>
            <p:spPr>
              <a:xfrm>
                <a:off x="1869558" y="2057079"/>
                <a:ext cx="1581661" cy="1479498"/>
              </a:xfrm>
              <a:prstGeom prst="roundRect">
                <a:avLst/>
              </a:prstGeom>
              <a:solidFill>
                <a:srgbClr val="FEF2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6" name="文本框 35"/>
            <p:cNvSpPr txBox="1"/>
            <p:nvPr/>
          </p:nvSpPr>
          <p:spPr>
            <a:xfrm>
              <a:off x="1411" y="3931"/>
              <a:ext cx="1728" cy="72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sym typeface="+mn-ea"/>
                </a:rPr>
                <a:t>方法二</a:t>
              </a:r>
              <a:endParaRPr lang="zh-CN" altLang="en-US" sz="2400">
                <a:solidFill>
                  <a:schemeClr val="tx1"/>
                </a:solidFill>
                <a:latin typeface="微软雅黑" panose="020B0503020204020204" pitchFamily="34" charset="-122"/>
                <a:ea typeface="微软雅黑" panose="020B0503020204020204" pitchFamily="34" charset="-122"/>
                <a:sym typeface="+mn-ea"/>
              </a:endParaRPr>
            </a:p>
          </p:txBody>
        </p:sp>
      </p:grpSp>
      <p:grpSp>
        <p:nvGrpSpPr>
          <p:cNvPr id="2" name="组合 1"/>
          <p:cNvGrpSpPr/>
          <p:nvPr/>
        </p:nvGrpSpPr>
        <p:grpSpPr>
          <a:xfrm>
            <a:off x="694055" y="3890010"/>
            <a:ext cx="2136140" cy="1282065"/>
            <a:chOff x="1093" y="6126"/>
            <a:chExt cx="3364" cy="2019"/>
          </a:xfrm>
        </p:grpSpPr>
        <p:sp>
          <p:nvSpPr>
            <p:cNvPr id="39" name="文本框 38"/>
            <p:cNvSpPr txBox="1"/>
            <p:nvPr/>
          </p:nvSpPr>
          <p:spPr>
            <a:xfrm>
              <a:off x="1243" y="6126"/>
              <a:ext cx="2770" cy="1888"/>
            </a:xfrm>
            <a:prstGeom prst="rect">
              <a:avLst/>
            </a:prstGeom>
            <a:noFill/>
          </p:spPr>
          <p:txBody>
            <a:bodyPr wrap="none" rtlCol="0" anchor="t">
              <a:spAutoFit/>
            </a:bodyPr>
            <a:p>
              <a:pPr algn="l">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假设此商品</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月价格是</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zh-CN" altLang="en-US" sz="2400">
                <a:solidFill>
                  <a:schemeClr val="tx1"/>
                </a:solidFill>
                <a:latin typeface="微软雅黑" panose="020B0503020204020204" pitchFamily="34" charset="-122"/>
                <a:ea typeface="微软雅黑" panose="020B0503020204020204" pitchFamily="34" charset="-122"/>
                <a:sym typeface="+mn-ea"/>
              </a:endParaRPr>
            </a:p>
          </p:txBody>
        </p:sp>
        <p:grpSp>
          <p:nvGrpSpPr>
            <p:cNvPr id="55" name="组合 54"/>
            <p:cNvGrpSpPr/>
            <p:nvPr/>
          </p:nvGrpSpPr>
          <p:grpSpPr>
            <a:xfrm rot="0">
              <a:off x="1093" y="6213"/>
              <a:ext cx="3364" cy="1932"/>
              <a:chOff x="1895" y="4083"/>
              <a:chExt cx="7143" cy="2324"/>
            </a:xfrm>
          </p:grpSpPr>
          <p:sp>
            <p:nvSpPr>
              <p:cNvPr id="56" name="圆角矩形 55"/>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圆角矩形 56"/>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62" name="文本框 16"/>
          <p:cNvSpPr txBox="1"/>
          <p:nvPr/>
        </p:nvSpPr>
        <p:spPr>
          <a:xfrm>
            <a:off x="4152830" y="5382506"/>
            <a:ext cx="1890395" cy="460375"/>
          </a:xfrm>
          <a:prstGeom prst="rect">
            <a:avLst/>
          </a:prstGeom>
          <a:noFill/>
          <a:ln>
            <a:solidFill>
              <a:srgbClr val="FFFFFF"/>
            </a:solidFill>
          </a:ln>
          <a:effectLst/>
        </p:spPr>
        <p:style>
          <a:lnRef idx="1">
            <a:schemeClr val="accent5"/>
          </a:lnRef>
          <a:fillRef idx="2">
            <a:schemeClr val="accent5"/>
          </a:fillRef>
          <a:effectRef idx="1">
            <a:schemeClr val="accent5"/>
          </a:effectRef>
          <a:fontRef idx="minor">
            <a:schemeClr val="dk1"/>
          </a:fontRef>
        </p:style>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(1 - 0.96)÷1</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8" name="文本框 16"/>
          <p:cNvSpPr txBox="1"/>
          <p:nvPr/>
        </p:nvSpPr>
        <p:spPr>
          <a:xfrm>
            <a:off x="5944065" y="5382505"/>
            <a:ext cx="1108075"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rPr>
              <a:t>= 0.04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9" name="文本框 16"/>
          <p:cNvSpPr txBox="1"/>
          <p:nvPr/>
        </p:nvSpPr>
        <p:spPr>
          <a:xfrm>
            <a:off x="7052315" y="5381946"/>
            <a:ext cx="94869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rPr>
              <a:t>= 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66" name="文本框 16"/>
          <p:cNvSpPr txBox="1"/>
          <p:nvPr/>
        </p:nvSpPr>
        <p:spPr>
          <a:xfrm>
            <a:off x="3051749" y="6008217"/>
            <a:ext cx="595630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月的价格和</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月比降了，降低了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fade">
                                      <p:cBhvr>
                                        <p:cTn id="45" dur="500"/>
                                        <p:tgtEl>
                                          <p:spTgt spid="6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fade">
                                      <p:cBhvr>
                                        <p:cTn id="55" dur="500"/>
                                        <p:tgtEl>
                                          <p:spTgt spid="7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66"/>
                                        </p:tgtEl>
                                        <p:attrNameLst>
                                          <p:attrName>style.visibility</p:attrName>
                                        </p:attrNameLst>
                                      </p:cBhvr>
                                      <p:to>
                                        <p:strVal val="visible"/>
                                      </p:to>
                                    </p:set>
                                    <p:animEffect transition="in" filter="fade">
                                      <p:cBhvr>
                                        <p:cTn id="60"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ldLvl="0" animBg="1"/>
      <p:bldP spid="45" grpId="0" bldLvl="0" animBg="1"/>
      <p:bldP spid="46" grpId="0" bldLvl="0" animBg="1"/>
      <p:bldP spid="51" grpId="0" bldLvl="0" animBg="1"/>
      <p:bldP spid="52" grpId="0" bldLvl="0" animBg="1"/>
      <p:bldP spid="53" grpId="0" bldLvl="0" animBg="1"/>
      <p:bldP spid="62" grpId="0" bldLvl="0" animBg="1"/>
      <p:bldP spid="78" grpId="0" bldLvl="0" animBg="1"/>
      <p:bldP spid="79" grpId="0" bldLvl="0" animBg="1"/>
      <p:bldP spid="6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8" name="组合 7"/>
          <p:cNvGrpSpPr/>
          <p:nvPr/>
        </p:nvGrpSpPr>
        <p:grpSpPr>
          <a:xfrm>
            <a:off x="3735705" y="3797300"/>
            <a:ext cx="4738370" cy="624840"/>
            <a:chOff x="5138" y="5118"/>
            <a:chExt cx="7462" cy="984"/>
          </a:xfrm>
        </p:grpSpPr>
        <p:sp>
          <p:nvSpPr>
            <p:cNvPr id="9" name="圆角矩形标注 8"/>
            <p:cNvSpPr/>
            <p:nvPr/>
          </p:nvSpPr>
          <p:spPr>
            <a:xfrm>
              <a:off x="5138" y="5118"/>
              <a:ext cx="7462" cy="984"/>
            </a:xfrm>
            <a:prstGeom prst="wedgeRoundRectCallout">
              <a:avLst>
                <a:gd name="adj1" fmla="val 47475"/>
                <a:gd name="adj2" fmla="val -10873"/>
                <a:gd name="adj3" fmla="val 16667"/>
              </a:avLst>
            </a:prstGeom>
            <a:gradFill>
              <a:gsLst>
                <a:gs pos="0">
                  <a:schemeClr val="accent1">
                    <a:lumMod val="5000"/>
                    <a:lumOff val="95000"/>
                  </a:schemeClr>
                </a:gs>
                <a:gs pos="98000">
                  <a:srgbClr val="00B05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16"/>
            <p:cNvSpPr txBox="1"/>
            <p:nvPr/>
          </p:nvSpPr>
          <p:spPr>
            <a:xfrm>
              <a:off x="5461" y="5244"/>
              <a:ext cx="2507" cy="72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月价格</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0" name="TextBox 56"/>
          <p:cNvSpPr txBox="1">
            <a:spLocks noChangeArrowheads="1"/>
          </p:cNvSpPr>
          <p:nvPr/>
        </p:nvSpPr>
        <p:spPr bwMode="auto">
          <a:xfrm>
            <a:off x="1480820" y="1335405"/>
            <a:ext cx="9140825" cy="1198880"/>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50000"/>
              </a:lnSpc>
              <a:spcBef>
                <a:spcPct val="0"/>
              </a:spcBef>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某种商品</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月的价格比</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月降了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月的价格比</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月又涨了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月的价格和</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月比是涨了还是降了？变化幅度是多少？</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 name="组合 6"/>
          <p:cNvGrpSpPr/>
          <p:nvPr/>
        </p:nvGrpSpPr>
        <p:grpSpPr>
          <a:xfrm>
            <a:off x="3738880" y="2821305"/>
            <a:ext cx="4738370" cy="624840"/>
            <a:chOff x="5138" y="5118"/>
            <a:chExt cx="7462" cy="984"/>
          </a:xfrm>
        </p:grpSpPr>
        <p:sp>
          <p:nvSpPr>
            <p:cNvPr id="6" name="圆角矩形标注 5"/>
            <p:cNvSpPr/>
            <p:nvPr/>
          </p:nvSpPr>
          <p:spPr>
            <a:xfrm>
              <a:off x="5138" y="5118"/>
              <a:ext cx="7462" cy="984"/>
            </a:xfrm>
            <a:prstGeom prst="wedgeRoundRectCallout">
              <a:avLst>
                <a:gd name="adj1" fmla="val 47475"/>
                <a:gd name="adj2" fmla="val -10873"/>
                <a:gd name="adj3" fmla="val 16667"/>
              </a:avLst>
            </a:prstGeom>
            <a:gradFill>
              <a:gsLst>
                <a:gs pos="0">
                  <a:schemeClr val="accent1">
                    <a:lumMod val="5000"/>
                    <a:lumOff val="95000"/>
                  </a:schemeClr>
                </a:gs>
                <a:gs pos="98000">
                  <a:schemeClr val="accent4">
                    <a:lumMod val="75000"/>
                  </a:schemeClr>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6"/>
            <p:cNvSpPr txBox="1"/>
            <p:nvPr/>
          </p:nvSpPr>
          <p:spPr>
            <a:xfrm>
              <a:off x="5461" y="5244"/>
              <a:ext cx="2507" cy="72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月价格</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8" name="文本框 16"/>
          <p:cNvSpPr txBox="1"/>
          <p:nvPr/>
        </p:nvSpPr>
        <p:spPr>
          <a:xfrm>
            <a:off x="5482380" y="2896045"/>
            <a:ext cx="1275715"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月价格</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3" name="直接连接符 22"/>
          <p:cNvCxnSpPr/>
          <p:nvPr/>
        </p:nvCxnSpPr>
        <p:spPr bwMode="auto">
          <a:xfrm>
            <a:off x="1547919" y="2561160"/>
            <a:ext cx="7344000"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5" name="组合 24"/>
          <p:cNvGrpSpPr/>
          <p:nvPr/>
        </p:nvGrpSpPr>
        <p:grpSpPr>
          <a:xfrm>
            <a:off x="8644313" y="751617"/>
            <a:ext cx="1413807" cy="502616"/>
            <a:chOff x="3347849" y="1774266"/>
            <a:chExt cx="1151055" cy="502616"/>
          </a:xfrm>
        </p:grpSpPr>
        <p:sp>
          <p:nvSpPr>
            <p:cNvPr id="26" name="圆角矩形标注 25"/>
            <p:cNvSpPr/>
            <p:nvPr/>
          </p:nvSpPr>
          <p:spPr>
            <a:xfrm>
              <a:off x="3347864" y="1774266"/>
              <a:ext cx="1151040" cy="502616"/>
            </a:xfrm>
            <a:prstGeom prst="wedgeRoundRectCallout">
              <a:avLst>
                <a:gd name="adj1" fmla="val 5874"/>
                <a:gd name="adj2" fmla="val 74012"/>
                <a:gd name="adj3" fmla="val 16667"/>
              </a:avLst>
            </a:prstGeom>
            <a:gradFill>
              <a:gsLst>
                <a:gs pos="0">
                  <a:schemeClr val="bg1"/>
                </a:gs>
                <a:gs pos="100000">
                  <a:srgbClr val="00B0F0"/>
                </a:gs>
              </a:gsLst>
            </a:gra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7" name="矩形 26"/>
            <p:cNvSpPr/>
            <p:nvPr/>
          </p:nvSpPr>
          <p:spPr>
            <a:xfrm>
              <a:off x="3347849" y="1783466"/>
              <a:ext cx="1139165" cy="460375"/>
            </a:xfrm>
            <a:prstGeom prst="rect">
              <a:avLst/>
            </a:prstGeom>
          </p:spPr>
          <p:txBody>
            <a:bodyPr wrap="square">
              <a:spAutoFit/>
            </a:bodyPr>
            <a:lstStyle/>
            <a:p>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单位“</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2" name="文本框 16"/>
          <p:cNvSpPr txBox="1"/>
          <p:nvPr/>
        </p:nvSpPr>
        <p:spPr>
          <a:xfrm>
            <a:off x="6659145" y="2896045"/>
            <a:ext cx="40894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3" name="文本框 16"/>
          <p:cNvSpPr txBox="1"/>
          <p:nvPr/>
        </p:nvSpPr>
        <p:spPr>
          <a:xfrm>
            <a:off x="6958754" y="2896045"/>
            <a:ext cx="132461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(1-20%)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4435415" y="777663"/>
            <a:ext cx="1413789" cy="502616"/>
            <a:chOff x="3347864" y="1774266"/>
            <a:chExt cx="1151040" cy="502616"/>
          </a:xfrm>
        </p:grpSpPr>
        <p:sp>
          <p:nvSpPr>
            <p:cNvPr id="35" name="圆角矩形标注 34"/>
            <p:cNvSpPr/>
            <p:nvPr/>
          </p:nvSpPr>
          <p:spPr>
            <a:xfrm>
              <a:off x="3347864" y="1774266"/>
              <a:ext cx="1151040" cy="502616"/>
            </a:xfrm>
            <a:prstGeom prst="wedgeRoundRectCallout">
              <a:avLst>
                <a:gd name="adj1" fmla="val 5874"/>
                <a:gd name="adj2" fmla="val 74012"/>
                <a:gd name="adj3" fmla="val 16667"/>
              </a:avLst>
            </a:prstGeom>
            <a:gradFill>
              <a:gsLst>
                <a:gs pos="0">
                  <a:schemeClr val="bg1"/>
                </a:gs>
                <a:gs pos="100000">
                  <a:srgbClr val="FF0000"/>
                </a:gs>
              </a:gsLs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38" name="矩形 37"/>
            <p:cNvSpPr/>
            <p:nvPr/>
          </p:nvSpPr>
          <p:spPr>
            <a:xfrm>
              <a:off x="3359739" y="1791086"/>
              <a:ext cx="1139165" cy="460375"/>
            </a:xfrm>
            <a:prstGeom prst="rect">
              <a:avLst/>
            </a:prstGeom>
          </p:spPr>
          <p:txBody>
            <a:bodyPr wrap="square">
              <a:spAutoFit/>
            </a:bodyPr>
            <a:lstStyle/>
            <a:p>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单位“</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0" name="文本框 16"/>
          <p:cNvSpPr txBox="1"/>
          <p:nvPr/>
        </p:nvSpPr>
        <p:spPr>
          <a:xfrm>
            <a:off x="5510359" y="3868534"/>
            <a:ext cx="1275715"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月价格</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1" name="文本框 16"/>
          <p:cNvSpPr txBox="1"/>
          <p:nvPr/>
        </p:nvSpPr>
        <p:spPr>
          <a:xfrm>
            <a:off x="6643485" y="3874538"/>
            <a:ext cx="40894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2" name="文本框 16"/>
          <p:cNvSpPr txBox="1"/>
          <p:nvPr/>
        </p:nvSpPr>
        <p:spPr>
          <a:xfrm>
            <a:off x="6943094" y="3874538"/>
            <a:ext cx="141859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(1+20%)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4" name="文本框 16"/>
          <p:cNvSpPr txBox="1"/>
          <p:nvPr/>
        </p:nvSpPr>
        <p:spPr>
          <a:xfrm>
            <a:off x="4003133" y="4785456"/>
            <a:ext cx="351155" cy="42354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pPr>
              <a:lnSpc>
                <a:spcPct val="90000"/>
              </a:lnSpc>
            </a:pPr>
            <a:r>
              <a:rPr lang="en-US" altLang="zh-CN" sz="2400">
                <a:solidFill>
                  <a:schemeClr val="tx1"/>
                </a:solidFill>
                <a:latin typeface="微软雅黑" panose="020B0503020204020204" pitchFamily="34" charset="-122"/>
                <a:ea typeface="微软雅黑" panose="020B0503020204020204" pitchFamily="34" charset="-122"/>
              </a:rPr>
              <a:t>a</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5" name="文本框 16"/>
          <p:cNvSpPr txBox="1"/>
          <p:nvPr/>
        </p:nvSpPr>
        <p:spPr>
          <a:xfrm>
            <a:off x="4345995" y="4777983"/>
            <a:ext cx="408940" cy="42354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pPr>
              <a:lnSpc>
                <a:spcPct val="90000"/>
              </a:lnSpc>
            </a:pPr>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6" name="文本框 16"/>
          <p:cNvSpPr txBox="1"/>
          <p:nvPr/>
        </p:nvSpPr>
        <p:spPr>
          <a:xfrm>
            <a:off x="4655757" y="4801331"/>
            <a:ext cx="1324610" cy="42354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pPr>
              <a:lnSpc>
                <a:spcPct val="90000"/>
              </a:lnSpc>
            </a:pPr>
            <a:r>
              <a:rPr lang="en-US" altLang="zh-CN" sz="2400">
                <a:solidFill>
                  <a:schemeClr val="tx1"/>
                </a:solidFill>
                <a:latin typeface="微软雅黑" panose="020B0503020204020204" pitchFamily="34" charset="-122"/>
                <a:ea typeface="微软雅黑" panose="020B0503020204020204" pitchFamily="34" charset="-122"/>
              </a:rPr>
              <a:t>(1-20%)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1" name="文本框 16"/>
          <p:cNvSpPr txBox="1"/>
          <p:nvPr/>
        </p:nvSpPr>
        <p:spPr>
          <a:xfrm>
            <a:off x="5862756" y="4813848"/>
            <a:ext cx="408940" cy="42354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nSpc>
                <a:spcPct val="90000"/>
              </a:lnSpc>
            </a:pPr>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2" name="文本框 16"/>
          <p:cNvSpPr txBox="1"/>
          <p:nvPr/>
        </p:nvSpPr>
        <p:spPr>
          <a:xfrm>
            <a:off x="6271578" y="4805446"/>
            <a:ext cx="1418590" cy="42354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pPr>
              <a:lnSpc>
                <a:spcPct val="90000"/>
              </a:lnSpc>
            </a:pPr>
            <a:r>
              <a:rPr lang="en-US" altLang="zh-CN" sz="2400">
                <a:solidFill>
                  <a:schemeClr val="tx1"/>
                </a:solidFill>
                <a:latin typeface="微软雅黑" panose="020B0503020204020204" pitchFamily="34" charset="-122"/>
                <a:ea typeface="微软雅黑" panose="020B0503020204020204" pitchFamily="34" charset="-122"/>
              </a:rPr>
              <a:t>(1+20%)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3" name="文本框 16"/>
          <p:cNvSpPr txBox="1"/>
          <p:nvPr/>
        </p:nvSpPr>
        <p:spPr>
          <a:xfrm>
            <a:off x="7733266" y="4779411"/>
            <a:ext cx="118618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=0.96a</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圆角矩形 2"/>
          <p:cNvSpPr/>
          <p:nvPr/>
        </p:nvSpPr>
        <p:spPr>
          <a:xfrm>
            <a:off x="4439285" y="1487805"/>
            <a:ext cx="1842135" cy="46609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nvSpPr>
        <p:spPr>
          <a:xfrm>
            <a:off x="8245475" y="1487805"/>
            <a:ext cx="2211070" cy="46609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1" name="组合 10"/>
          <p:cNvGrpSpPr/>
          <p:nvPr/>
        </p:nvGrpSpPr>
        <p:grpSpPr>
          <a:xfrm>
            <a:off x="998220" y="2875280"/>
            <a:ext cx="1631950" cy="638810"/>
            <a:chOff x="990" y="3791"/>
            <a:chExt cx="2570" cy="1006"/>
          </a:xfrm>
        </p:grpSpPr>
        <p:grpSp>
          <p:nvGrpSpPr>
            <p:cNvPr id="12" name="组合 11"/>
            <p:cNvGrpSpPr/>
            <p:nvPr/>
          </p:nvGrpSpPr>
          <p:grpSpPr>
            <a:xfrm>
              <a:off x="990" y="3791"/>
              <a:ext cx="2570" cy="1006"/>
              <a:chOff x="1788458" y="1949823"/>
              <a:chExt cx="1667435" cy="1586754"/>
            </a:xfrm>
            <a:effectLst>
              <a:outerShdw blurRad="63500" algn="ctr" rotWithShape="0">
                <a:prstClr val="black">
                  <a:alpha val="40000"/>
                </a:prstClr>
              </a:outerShdw>
            </a:effectLst>
          </p:grpSpPr>
          <p:sp>
            <p:nvSpPr>
              <p:cNvPr id="16" name="矩形: 圆角 5"/>
              <p:cNvSpPr/>
              <p:nvPr/>
            </p:nvSpPr>
            <p:spPr>
              <a:xfrm>
                <a:off x="1788458" y="1949823"/>
                <a:ext cx="1667435" cy="1586753"/>
              </a:xfrm>
              <a:prstGeom prst="roundRect">
                <a:avLst>
                  <a:gd name="adj" fmla="val 22233"/>
                </a:avLst>
              </a:prstGeom>
              <a:solidFill>
                <a:srgbClr val="FC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矩形: 圆角 6"/>
              <p:cNvSpPr/>
              <p:nvPr/>
            </p:nvSpPr>
            <p:spPr>
              <a:xfrm>
                <a:off x="1869558" y="2057079"/>
                <a:ext cx="1581661" cy="1479498"/>
              </a:xfrm>
              <a:prstGeom prst="roundRect">
                <a:avLst/>
              </a:prstGeom>
              <a:solidFill>
                <a:srgbClr val="FEF2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6" name="文本框 35"/>
            <p:cNvSpPr txBox="1"/>
            <p:nvPr/>
          </p:nvSpPr>
          <p:spPr>
            <a:xfrm>
              <a:off x="1411" y="3931"/>
              <a:ext cx="1728" cy="72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sym typeface="+mn-ea"/>
                </a:rPr>
                <a:t>方法三</a:t>
              </a:r>
              <a:endParaRPr lang="zh-CN" altLang="en-US" sz="2400">
                <a:solidFill>
                  <a:schemeClr val="tx1"/>
                </a:solidFill>
                <a:latin typeface="微软雅黑" panose="020B0503020204020204" pitchFamily="34" charset="-122"/>
                <a:ea typeface="微软雅黑" panose="020B0503020204020204" pitchFamily="34" charset="-122"/>
                <a:sym typeface="+mn-ea"/>
              </a:endParaRPr>
            </a:p>
          </p:txBody>
        </p:sp>
      </p:grpSp>
      <p:grpSp>
        <p:nvGrpSpPr>
          <p:cNvPr id="4" name="组合 3"/>
          <p:cNvGrpSpPr/>
          <p:nvPr/>
        </p:nvGrpSpPr>
        <p:grpSpPr>
          <a:xfrm>
            <a:off x="694055" y="3890010"/>
            <a:ext cx="2136140" cy="1282065"/>
            <a:chOff x="1093" y="6126"/>
            <a:chExt cx="3364" cy="2019"/>
          </a:xfrm>
        </p:grpSpPr>
        <p:sp>
          <p:nvSpPr>
            <p:cNvPr id="39" name="文本框 38"/>
            <p:cNvSpPr txBox="1"/>
            <p:nvPr/>
          </p:nvSpPr>
          <p:spPr>
            <a:xfrm>
              <a:off x="1243" y="6126"/>
              <a:ext cx="2754" cy="1888"/>
            </a:xfrm>
            <a:prstGeom prst="rect">
              <a:avLst/>
            </a:prstGeom>
            <a:noFill/>
          </p:spPr>
          <p:txBody>
            <a:bodyPr wrap="none" rtlCol="0" anchor="t">
              <a:spAutoFit/>
            </a:bodyPr>
            <a:p>
              <a:pPr algn="l">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假设此商品</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月价格是</a:t>
              </a:r>
              <a:r>
                <a:rPr lang="en-US" altLang="zh-CN" sz="2400">
                  <a:latin typeface="微软雅黑" panose="020B0503020204020204" pitchFamily="34" charset="-122"/>
                  <a:ea typeface="微软雅黑" panose="020B0503020204020204" pitchFamily="34" charset="-122"/>
                  <a:cs typeface="Arial" panose="020B0604020202020204" pitchFamily="34" charset="0"/>
                  <a:sym typeface="+mn-ea"/>
                </a:rPr>
                <a:t>a</a:t>
              </a:r>
              <a:endParaRPr lang="en-US" altLang="zh-CN" sz="240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grpSp>
          <p:nvGrpSpPr>
            <p:cNvPr id="55" name="组合 54"/>
            <p:cNvGrpSpPr/>
            <p:nvPr/>
          </p:nvGrpSpPr>
          <p:grpSpPr>
            <a:xfrm rot="0">
              <a:off x="1093" y="6213"/>
              <a:ext cx="3364" cy="1932"/>
              <a:chOff x="1895" y="4083"/>
              <a:chExt cx="7143" cy="2324"/>
            </a:xfrm>
          </p:grpSpPr>
          <p:sp>
            <p:nvSpPr>
              <p:cNvPr id="56" name="圆角矩形 55"/>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圆角矩形 56"/>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62" name="文本框 16"/>
          <p:cNvSpPr txBox="1"/>
          <p:nvPr/>
        </p:nvSpPr>
        <p:spPr>
          <a:xfrm>
            <a:off x="4152830" y="5382506"/>
            <a:ext cx="2038350" cy="460375"/>
          </a:xfrm>
          <a:prstGeom prst="rect">
            <a:avLst/>
          </a:prstGeom>
          <a:noFill/>
          <a:ln>
            <a:solidFill>
              <a:srgbClr val="FFFFFF"/>
            </a:solidFill>
          </a:ln>
          <a:effectLst/>
        </p:spPr>
        <p:style>
          <a:lnRef idx="1">
            <a:schemeClr val="accent5"/>
          </a:lnRef>
          <a:fillRef idx="2">
            <a:schemeClr val="accent5"/>
          </a:fillRef>
          <a:effectRef idx="1">
            <a:schemeClr val="accent5"/>
          </a:effectRef>
          <a:fontRef idx="minor">
            <a:schemeClr val="dk1"/>
          </a:fontRef>
        </p:style>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 - 0.96a)÷a</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8" name="文本框 16"/>
          <p:cNvSpPr txBox="1"/>
          <p:nvPr/>
        </p:nvSpPr>
        <p:spPr>
          <a:xfrm>
            <a:off x="6090115" y="5382505"/>
            <a:ext cx="1108075"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rPr>
              <a:t>= 0.04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9" name="文本框 16"/>
          <p:cNvSpPr txBox="1"/>
          <p:nvPr/>
        </p:nvSpPr>
        <p:spPr>
          <a:xfrm>
            <a:off x="7110735" y="5381946"/>
            <a:ext cx="94869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r>
              <a:rPr lang="en-US" altLang="zh-CN" sz="2400">
                <a:solidFill>
                  <a:schemeClr val="tx1"/>
                </a:solidFill>
                <a:latin typeface="微软雅黑" panose="020B0503020204020204" pitchFamily="34" charset="-122"/>
                <a:ea typeface="微软雅黑" panose="020B0503020204020204" pitchFamily="34" charset="-122"/>
              </a:rPr>
              <a:t>= 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66" name="文本框 16"/>
          <p:cNvSpPr txBox="1"/>
          <p:nvPr/>
        </p:nvSpPr>
        <p:spPr>
          <a:xfrm>
            <a:off x="3153984" y="5979007"/>
            <a:ext cx="5956300"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月的价格和</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月比降了，降低了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fade">
                                      <p:cBhvr>
                                        <p:cTn id="45" dur="500"/>
                                        <p:tgtEl>
                                          <p:spTgt spid="6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fade">
                                      <p:cBhvr>
                                        <p:cTn id="55" dur="500"/>
                                        <p:tgtEl>
                                          <p:spTgt spid="7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66"/>
                                        </p:tgtEl>
                                        <p:attrNameLst>
                                          <p:attrName>style.visibility</p:attrName>
                                        </p:attrNameLst>
                                      </p:cBhvr>
                                      <p:to>
                                        <p:strVal val="visible"/>
                                      </p:to>
                                    </p:set>
                                    <p:animEffect transition="in" filter="fade">
                                      <p:cBhvr>
                                        <p:cTn id="60"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ldLvl="0" animBg="1"/>
      <p:bldP spid="45" grpId="0" bldLvl="0" animBg="1"/>
      <p:bldP spid="46" grpId="0" bldLvl="0" animBg="1"/>
      <p:bldP spid="51" grpId="0" bldLvl="0" animBg="1"/>
      <p:bldP spid="52" grpId="0" bldLvl="0" animBg="1"/>
      <p:bldP spid="53" grpId="0" bldLvl="0" animBg="1"/>
      <p:bldP spid="62" grpId="0" bldLvl="0" animBg="1"/>
      <p:bldP spid="78" grpId="0" bldLvl="0" animBg="1"/>
      <p:bldP spid="79" grpId="0" bldLvl="0" animBg="1"/>
      <p:bldP spid="66" grpId="0" bldLvl="0" animBg="1"/>
    </p:bldLst>
  </p:timing>
</p:sld>
</file>

<file path=ppt/tags/tag1.xml><?xml version="1.0" encoding="utf-8"?>
<p:tagLst xmlns:p="http://schemas.openxmlformats.org/presentationml/2006/main">
  <p:tag name="COMMONDATA" val="eyJoZGlkIjoiMDBiMTY0YTJiMzNjNDUyZGRlZDFkMDlkMTIzZjk5NTIifQ=="/>
  <p:tag name="KSO_WPP_MARK_KEY" val="1c23d414-0eca-4302-8171-9b37bfbe6fc4"/>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2442</Words>
  <Application>WPS 演示</Application>
  <PresentationFormat>宽屏</PresentationFormat>
  <Paragraphs>412</Paragraphs>
  <Slides>18</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18</vt:i4>
      </vt:variant>
    </vt:vector>
  </HeadingPairs>
  <TitlesOfParts>
    <vt:vector size="36" baseType="lpstr">
      <vt:lpstr>Arial</vt:lpstr>
      <vt:lpstr>宋体</vt:lpstr>
      <vt:lpstr>Wingdings</vt:lpstr>
      <vt:lpstr>微软雅黑</vt:lpstr>
      <vt:lpstr>Wingdings</vt:lpstr>
      <vt:lpstr>Times New Roman</vt:lpstr>
      <vt:lpstr>楷体_GB2312</vt:lpstr>
      <vt:lpstr>新宋体</vt:lpstr>
      <vt:lpstr>Calibri</vt:lpstr>
      <vt:lpstr>楷体</vt:lpstr>
      <vt:lpstr>Arial Unicode MS</vt:lpstr>
      <vt:lpstr>等线</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193</cp:revision>
  <dcterms:created xsi:type="dcterms:W3CDTF">2019-06-19T02:08:00Z</dcterms:created>
  <dcterms:modified xsi:type="dcterms:W3CDTF">2023-09-28T14:28:22Z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D47E5998E71B477086369FAF2875B34F</vt:lpwstr>
  </property>
</Properties>
</file>