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27"/>
  </p:notesMasterIdLst>
  <p:handoutMasterIdLst>
    <p:handoutMasterId r:id="rId73"/>
  </p:handoutMasterIdLst>
  <p:sldIdLst>
    <p:sldId id="363" r:id="rId4"/>
    <p:sldId id="414" r:id="rId5"/>
    <p:sldId id="418" r:id="rId6"/>
    <p:sldId id="415" r:id="rId7"/>
    <p:sldId id="419" r:id="rId8"/>
    <p:sldId id="429" r:id="rId9"/>
    <p:sldId id="430" r:id="rId10"/>
    <p:sldId id="440" r:id="rId11"/>
    <p:sldId id="420" r:id="rId12"/>
    <p:sldId id="431" r:id="rId13"/>
    <p:sldId id="441" r:id="rId14"/>
    <p:sldId id="442" r:id="rId15"/>
    <p:sldId id="421" r:id="rId16"/>
    <p:sldId id="432" r:id="rId17"/>
    <p:sldId id="443" r:id="rId18"/>
    <p:sldId id="444" r:id="rId19"/>
    <p:sldId id="445" r:id="rId20"/>
    <p:sldId id="446" r:id="rId21"/>
    <p:sldId id="447" r:id="rId22"/>
    <p:sldId id="450" r:id="rId23"/>
    <p:sldId id="448" r:id="rId24"/>
    <p:sldId id="449" r:id="rId25"/>
    <p:sldId id="451" r:id="rId26"/>
    <p:sldId id="422" r:id="rId28"/>
    <p:sldId id="416" r:id="rId29"/>
    <p:sldId id="423" r:id="rId30"/>
    <p:sldId id="433" r:id="rId31"/>
    <p:sldId id="424" r:id="rId32"/>
    <p:sldId id="435" r:id="rId33"/>
    <p:sldId id="452" r:id="rId34"/>
    <p:sldId id="453" r:id="rId35"/>
    <p:sldId id="457" r:id="rId36"/>
    <p:sldId id="454" r:id="rId37"/>
    <p:sldId id="458" r:id="rId38"/>
    <p:sldId id="455" r:id="rId39"/>
    <p:sldId id="460" r:id="rId40"/>
    <p:sldId id="456" r:id="rId41"/>
    <p:sldId id="461" r:id="rId42"/>
    <p:sldId id="463" r:id="rId43"/>
    <p:sldId id="462" r:id="rId44"/>
    <p:sldId id="464" r:id="rId45"/>
    <p:sldId id="465" r:id="rId46"/>
    <p:sldId id="471" r:id="rId47"/>
    <p:sldId id="425" r:id="rId48"/>
    <p:sldId id="417" r:id="rId49"/>
    <p:sldId id="467" r:id="rId50"/>
    <p:sldId id="468" r:id="rId51"/>
    <p:sldId id="426" r:id="rId52"/>
    <p:sldId id="436" r:id="rId53"/>
    <p:sldId id="427" r:id="rId54"/>
    <p:sldId id="472" r:id="rId55"/>
    <p:sldId id="438" r:id="rId56"/>
    <p:sldId id="428" r:id="rId57"/>
    <p:sldId id="473" r:id="rId58"/>
    <p:sldId id="474" r:id="rId59"/>
    <p:sldId id="476" r:id="rId60"/>
    <p:sldId id="475" r:id="rId61"/>
    <p:sldId id="477" r:id="rId62"/>
    <p:sldId id="439" r:id="rId63"/>
    <p:sldId id="478" r:id="rId64"/>
    <p:sldId id="479" r:id="rId65"/>
    <p:sldId id="480" r:id="rId66"/>
    <p:sldId id="481" r:id="rId67"/>
    <p:sldId id="482" r:id="rId68"/>
    <p:sldId id="483" r:id="rId69"/>
    <p:sldId id="500" r:id="rId70"/>
    <p:sldId id="484" r:id="rId71"/>
    <p:sldId id="486" r:id="rId72"/>
  </p:sldIdLst>
  <p:sldSz cx="9144000" cy="5143500"/>
  <p:notesSz cx="6858000" cy="9144000"/>
  <p:custDataLst>
    <p:tags r:id="rId7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FF"/>
    <a:srgbClr val="0000FF"/>
    <a:srgbClr val="98A4A6"/>
    <a:srgbClr val="B3BCBD"/>
    <a:srgbClr val="8E9C9E"/>
    <a:srgbClr val="33CC33"/>
    <a:srgbClr val="38B7C8"/>
    <a:srgbClr val="8ED7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765"/>
    <p:restoredTop sz="94660"/>
  </p:normalViewPr>
  <p:slideViewPr>
    <p:cSldViewPr showGuides="1">
      <p:cViewPr varScale="1">
        <p:scale>
          <a:sx n="138" d="100"/>
          <a:sy n="138" d="100"/>
        </p:scale>
        <p:origin x="51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7" Type="http://schemas.openxmlformats.org/officeDocument/2006/relationships/tags" Target="tags/tag1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handoutMaster" Target="handoutMasters/handoutMaster1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4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1C0AEC-6C71-4B7A-B653-2329F5C76ED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620896-8AA8-4B87-9E15-BA619595A941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62DD664-DBFE-4780-8D49-4CBC37DFFF4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10CE951-C501-4EE2-A025-30B5A23CF96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1748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31749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981325" y="0"/>
            <a:ext cx="3274015" cy="5143500"/>
          </a:xfrm>
          <a:prstGeom prst="rect">
            <a:avLst/>
          </a:prstGeom>
          <a:solidFill>
            <a:srgbClr val="98A4A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555526"/>
            <a:ext cx="8928992" cy="44644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411760" y="-3398"/>
            <a:ext cx="4320479" cy="5146898"/>
          </a:xfrm>
          <a:prstGeom prst="rect">
            <a:avLst/>
          </a:prstGeom>
          <a:solidFill>
            <a:srgbClr val="98A4A6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WenYue GuDianMingChaoTi (Non-Commercial Use)" pitchFamily="50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555526"/>
            <a:ext cx="8928992" cy="44644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WenYue GuDianMingChaoTi (Non-Commercial Use)" pitchFamily="5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3" name="组合 2"/>
          <p:cNvGrpSpPr/>
          <p:nvPr userDrawn="1"/>
        </p:nvGrpSpPr>
        <p:grpSpPr>
          <a:xfrm>
            <a:off x="0" y="3175"/>
            <a:ext cx="9144000" cy="5140325"/>
            <a:chOff x="0" y="3470"/>
            <a:chExt cx="9144000" cy="5140030"/>
          </a:xfrm>
        </p:grpSpPr>
        <p:pic>
          <p:nvPicPr>
            <p:cNvPr id="5124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291830"/>
              <a:ext cx="9144000" cy="185167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5" name="图片 4"/>
            <p:cNvPicPr>
              <a:picLocks noChangeAspect="1"/>
            </p:cNvPicPr>
            <p:nvPr/>
          </p:nvPicPr>
          <p:blipFill>
            <a:blip r:embed="rId3"/>
            <a:srcRect l="5582" r="6577"/>
            <a:stretch>
              <a:fillRect/>
            </a:stretch>
          </p:blipFill>
          <p:spPr>
            <a:xfrm>
              <a:off x="0" y="3470"/>
              <a:ext cx="9144000" cy="4584504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44.xml"/><Relationship Id="rId4" Type="http://schemas.openxmlformats.org/officeDocument/2006/relationships/slide" Target="slide24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7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29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椭圆 6"/>
          <p:cNvSpPr/>
          <p:nvPr/>
        </p:nvSpPr>
        <p:spPr bwMode="auto">
          <a:xfrm>
            <a:off x="2771775" y="1989138"/>
            <a:ext cx="720725" cy="720725"/>
          </a:xfrm>
          <a:prstGeom prst="ellipse">
            <a:avLst/>
          </a:prstGeom>
          <a:solidFill>
            <a:srgbClr val="EB078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5" name="标题 1"/>
          <p:cNvSpPr txBox="1"/>
          <p:nvPr/>
        </p:nvSpPr>
        <p:spPr>
          <a:xfrm>
            <a:off x="736600" y="1917700"/>
            <a:ext cx="7364413" cy="757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defTabSz="850900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古诗三首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6" name="图片 3"/>
          <p:cNvPicPr>
            <a:picLocks noChangeAspect="1"/>
          </p:cNvPicPr>
          <p:nvPr/>
        </p:nvPicPr>
        <p:blipFill>
          <a:blip r:embed="rId1"/>
          <a:srcRect l="34103"/>
          <a:stretch>
            <a:fillRect/>
          </a:stretch>
        </p:blipFill>
        <p:spPr>
          <a:xfrm>
            <a:off x="6659563" y="4594225"/>
            <a:ext cx="2366962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908175" y="2068513"/>
            <a:ext cx="4608513" cy="1454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日暮汉宫传蜡烛，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轻烟散入五侯家。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03563" y="2179638"/>
            <a:ext cx="132715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汉宫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73500" y="2179638"/>
            <a:ext cx="2016125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传蜡烛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40175" y="2913063"/>
            <a:ext cx="143986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五侯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8775" y="623888"/>
            <a:ext cx="4895850" cy="1222375"/>
            <a:chOff x="502442" y="183100"/>
            <a:chExt cx="4895547" cy="1222109"/>
          </a:xfrm>
        </p:grpSpPr>
        <p:sp>
          <p:nvSpPr>
            <p:cNvPr id="13" name="对话气泡: 圆角矩形 12"/>
            <p:cNvSpPr/>
            <p:nvPr/>
          </p:nvSpPr>
          <p:spPr>
            <a:xfrm>
              <a:off x="554827" y="210081"/>
              <a:ext cx="4609815" cy="1195128"/>
            </a:xfrm>
            <a:prstGeom prst="wedgeRoundRectCallout">
              <a:avLst>
                <a:gd name="adj1" fmla="val 22304"/>
                <a:gd name="adj2" fmla="val 86534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02442" y="183100"/>
              <a:ext cx="4895547" cy="119512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汉宫：这里用汉朝皇宫来借指唐朝皇宫。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329363" y="2068513"/>
            <a:ext cx="2500312" cy="1943100"/>
            <a:chOff x="6472069" y="1627848"/>
            <a:chExt cx="2500000" cy="1943709"/>
          </a:xfrm>
        </p:grpSpPr>
        <p:sp>
          <p:nvSpPr>
            <p:cNvPr id="16" name="对话气泡: 圆角矩形 15"/>
            <p:cNvSpPr/>
            <p:nvPr/>
          </p:nvSpPr>
          <p:spPr>
            <a:xfrm>
              <a:off x="6472069" y="1627848"/>
              <a:ext cx="2450794" cy="1943709"/>
            </a:xfrm>
            <a:prstGeom prst="wedgeRoundRectCallout">
              <a:avLst>
                <a:gd name="adj1" fmla="val -82468"/>
                <a:gd name="adj2" fmla="val -28960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497466" y="1697720"/>
              <a:ext cx="2474603" cy="17864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传蜡烛：指宫中传赐新火。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58888" y="3762375"/>
            <a:ext cx="5070475" cy="681038"/>
            <a:chOff x="1401788" y="3321613"/>
            <a:chExt cx="5069619" cy="681875"/>
          </a:xfrm>
        </p:grpSpPr>
        <p:sp>
          <p:nvSpPr>
            <p:cNvPr id="2" name="对话气泡: 圆角矩形 1"/>
            <p:cNvSpPr/>
            <p:nvPr/>
          </p:nvSpPr>
          <p:spPr>
            <a:xfrm>
              <a:off x="1473213" y="3329561"/>
              <a:ext cx="4896611" cy="673927"/>
            </a:xfrm>
            <a:prstGeom prst="wedgeRoundRectCallout">
              <a:avLst>
                <a:gd name="adj1" fmla="val 17308"/>
                <a:gd name="adj2" fmla="val -95104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401788" y="3321613"/>
              <a:ext cx="5069619" cy="60399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五侯：这里泛指权贵豪门。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900113" y="2328863"/>
            <a:ext cx="734377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春天的京城到处都飘散着落花，寒食节里皇城中的柳树在春风中摇曳。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73138" y="987425"/>
            <a:ext cx="7197725" cy="1219200"/>
            <a:chOff x="1489555" y="2808455"/>
            <a:chExt cx="7198865" cy="1219899"/>
          </a:xfrm>
        </p:grpSpPr>
        <p:pic>
          <p:nvPicPr>
            <p:cNvPr id="5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635628" y="3072131"/>
              <a:ext cx="6908306" cy="67348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89555" y="2879934"/>
              <a:ext cx="131783" cy="11484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56636" y="2808455"/>
              <a:ext cx="131784" cy="1148421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440" name="矩形 7"/>
            <p:cNvSpPr/>
            <p:nvPr/>
          </p:nvSpPr>
          <p:spPr>
            <a:xfrm>
              <a:off x="1964535" y="3089287"/>
              <a:ext cx="6507857" cy="605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春城无处不飞花，寒食东风御柳斜。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36" name="文本框 8"/>
          <p:cNvSpPr txBox="1"/>
          <p:nvPr/>
        </p:nvSpPr>
        <p:spPr>
          <a:xfrm>
            <a:off x="3454400" y="-92075"/>
            <a:ext cx="2235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解释诗意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973138" y="842963"/>
            <a:ext cx="7197725" cy="1219200"/>
            <a:chOff x="1489555" y="2808455"/>
            <a:chExt cx="7198865" cy="1219899"/>
          </a:xfrm>
        </p:grpSpPr>
        <p:pic>
          <p:nvPicPr>
            <p:cNvPr id="10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635628" y="3072131"/>
              <a:ext cx="6908306" cy="67348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1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89555" y="2879933"/>
              <a:ext cx="131783" cy="1148421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56636" y="2808455"/>
              <a:ext cx="131784" cy="114842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463" name="矩形 12"/>
            <p:cNvSpPr/>
            <p:nvPr/>
          </p:nvSpPr>
          <p:spPr>
            <a:xfrm>
              <a:off x="1964535" y="3089287"/>
              <a:ext cx="6507857" cy="605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日暮汉宫传蜡烛，轻烟散入五侯家。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900113" y="2155825"/>
            <a:ext cx="7343775" cy="219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日落天黑，皇宫里忙着传赐新火，蜡烛燃烧时升起的轻烟飘进了权贵豪门之家。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11413" y="-109537"/>
            <a:ext cx="44640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化诗为画，体会意境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483" name="矩形 2"/>
          <p:cNvSpPr/>
          <p:nvPr/>
        </p:nvSpPr>
        <p:spPr>
          <a:xfrm>
            <a:off x="395288" y="700088"/>
            <a:ext cx="6408737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这首诗中哪些句子描写了春意？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750" y="2368550"/>
            <a:ext cx="8064500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诗人立足高远，视野开阔，将全城景物尽收眼底。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春城”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一词，高度凝练而华美。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是自然气候，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是人间都邑，这两者的结合呈现出无限美好的景观。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73138" y="1238250"/>
            <a:ext cx="7197725" cy="1219200"/>
            <a:chOff x="1489555" y="2808455"/>
            <a:chExt cx="7198865" cy="1219899"/>
          </a:xfrm>
        </p:grpSpPr>
        <p:pic>
          <p:nvPicPr>
            <p:cNvPr id="6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1635628" y="3072131"/>
              <a:ext cx="6908306" cy="673486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89555" y="2879934"/>
              <a:ext cx="131783" cy="114842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56636" y="2808455"/>
              <a:ext cx="131784" cy="1148421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0489" name="矩形 8"/>
            <p:cNvSpPr/>
            <p:nvPr/>
          </p:nvSpPr>
          <p:spPr>
            <a:xfrm>
              <a:off x="1964535" y="3089287"/>
              <a:ext cx="6507857" cy="605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春城无处不飞花，寒食东风御柳斜。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2"/>
          <p:cNvSpPr/>
          <p:nvPr/>
        </p:nvSpPr>
        <p:spPr>
          <a:xfrm>
            <a:off x="250825" y="555625"/>
            <a:ext cx="8497888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诗人说“无处不飞花”而不说“处处飞花”，为什么？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39750" y="1714500"/>
            <a:ext cx="8064500" cy="2968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“无处不飞花”是诗人抓住的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典型画面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。诗人不说“处处飞花”，因为那只是一般性的概括，而说是“无处不飞花”，用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双重否定的句式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极大地增强了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肯定的语气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，有力地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烘托出城内春意之浓郁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2"/>
          <p:cNvSpPr/>
          <p:nvPr/>
        </p:nvSpPr>
        <p:spPr>
          <a:xfrm>
            <a:off x="611188" y="411163"/>
            <a:ext cx="80645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谁能说一说“飞”字用得好在哪里？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650" y="1058863"/>
            <a:ext cx="763270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“飞”字极富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，不仅有助于表现春天的勃勃生机，还说明了诗人在描写时措辞之精当。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飞花”就是指落花随风飞舞，这是典型的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暮春景色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。不说“落花”而说“飞花”，这是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明写花而暗写风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。一个“飞”字，意蕴深远。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"/>
          <p:cNvSpPr/>
          <p:nvPr/>
        </p:nvSpPr>
        <p:spPr>
          <a:xfrm>
            <a:off x="827088" y="969963"/>
            <a:ext cx="7632700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由此我们可以充分体会到诗人炼字的功夫。可以毫不夸张地说，这首诗能传诵千古，主要是得益于其中的名句“春城无处不飞花”，而这一句诗中最能耀人眼目的，就在于一个“飞”字。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2"/>
          <p:cNvSpPr/>
          <p:nvPr/>
        </p:nvSpPr>
        <p:spPr>
          <a:xfrm>
            <a:off x="539750" y="871538"/>
            <a:ext cx="80645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“寒食东风御柳斜”这句诗的重点是什么？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750" y="1492250"/>
            <a:ext cx="80645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春风吹遍全城，自然也吹入御花园。园中垂柳也随风飘动起来了。风是无影无形的，我们只能从花之飞、柳之斜来间接感知。照此说来，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斜”字也是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地写风。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2"/>
          <p:cNvSpPr/>
          <p:nvPr/>
        </p:nvSpPr>
        <p:spPr>
          <a:xfrm>
            <a:off x="504825" y="958850"/>
            <a:ext cx="8135938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寒食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是按什么顺序描写的？诗中描写了哪些景物？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9488" y="2162175"/>
            <a:ext cx="7654925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按从白天到夜晚的时间顺序描写的，描写了落花飞舞、杨柳摇曳、轻烟四散等景色。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2"/>
          <p:cNvSpPr/>
          <p:nvPr/>
        </p:nvSpPr>
        <p:spPr>
          <a:xfrm>
            <a:off x="360363" y="1290638"/>
            <a:ext cx="842327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寒食节那天全国禁火，夜幕降临后，大地一片漆黑。但在皇宫里却出现了一个怎样奇特的景象呢？是谁可以享有如此特权？如果你是长安的百姓，看到这些你会有什么感受？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6"/>
          <p:cNvGrpSpPr/>
          <p:nvPr/>
        </p:nvGrpSpPr>
        <p:grpSpPr>
          <a:xfrm>
            <a:off x="827088" y="195263"/>
            <a:ext cx="3822700" cy="1895475"/>
            <a:chOff x="721786" y="350668"/>
            <a:chExt cx="3822700" cy="1895475"/>
          </a:xfrm>
        </p:grpSpPr>
        <p:pic>
          <p:nvPicPr>
            <p:cNvPr id="9227" name="Picture 271" descr="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>
              <a:lum contrast="-32001"/>
            </a:blip>
            <a:stretch>
              <a:fillRect/>
            </a:stretch>
          </p:blipFill>
          <p:spPr>
            <a:xfrm>
              <a:off x="1334561" y="1138068"/>
              <a:ext cx="3209925" cy="11080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8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-2362328">
              <a:off x="721786" y="350668"/>
              <a:ext cx="1574800" cy="15748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标题 1">
              <a:hlinkClick r:id="rId1" action="ppaction://hlinksldjump"/>
            </p:cNvPr>
            <p:cNvSpPr txBox="1"/>
            <p:nvPr/>
          </p:nvSpPr>
          <p:spPr bwMode="auto">
            <a:xfrm>
              <a:off x="1661586" y="758655"/>
              <a:ext cx="2216150" cy="75723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850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1</a:t>
              </a: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44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9219" name="组合 7"/>
          <p:cNvGrpSpPr/>
          <p:nvPr/>
        </p:nvGrpSpPr>
        <p:grpSpPr>
          <a:xfrm>
            <a:off x="4500563" y="938213"/>
            <a:ext cx="3822700" cy="1895475"/>
            <a:chOff x="4463281" y="1441724"/>
            <a:chExt cx="3822700" cy="1895475"/>
          </a:xfrm>
        </p:grpSpPr>
        <p:pic>
          <p:nvPicPr>
            <p:cNvPr id="9224" name="Picture 271" descr="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2">
              <a:lum contrast="-32001"/>
            </a:blip>
            <a:stretch>
              <a:fillRect/>
            </a:stretch>
          </p:blipFill>
          <p:spPr>
            <a:xfrm>
              <a:off x="5076056" y="2229124"/>
              <a:ext cx="3209925" cy="11080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5" name="图片 1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-2362328">
              <a:off x="4463281" y="1441724"/>
              <a:ext cx="1574800" cy="15748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标题 1">
              <a:hlinkClick r:id="rId4" action="ppaction://hlinksldjump"/>
            </p:cNvPr>
            <p:cNvSpPr txBox="1"/>
            <p:nvPr/>
          </p:nvSpPr>
          <p:spPr bwMode="auto">
            <a:xfrm>
              <a:off x="5477693" y="1814786"/>
              <a:ext cx="2216150" cy="75723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850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</a:t>
              </a: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44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9220" name="组合 24"/>
          <p:cNvGrpSpPr/>
          <p:nvPr/>
        </p:nvGrpSpPr>
        <p:grpSpPr>
          <a:xfrm>
            <a:off x="2036763" y="2268538"/>
            <a:ext cx="3822700" cy="1895475"/>
            <a:chOff x="1981738" y="2986569"/>
            <a:chExt cx="3822700" cy="1895475"/>
          </a:xfrm>
        </p:grpSpPr>
        <p:pic>
          <p:nvPicPr>
            <p:cNvPr id="9221" name="Picture 271" descr="2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2">
              <a:lum contrast="-32001"/>
            </a:blip>
            <a:stretch>
              <a:fillRect/>
            </a:stretch>
          </p:blipFill>
          <p:spPr>
            <a:xfrm>
              <a:off x="2594513" y="3773969"/>
              <a:ext cx="3209925" cy="11080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2" name="图片 1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-2362328">
              <a:off x="1981738" y="2986569"/>
              <a:ext cx="1574800" cy="15748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标题 1">
              <a:hlinkClick r:id="rId5" action="ppaction://hlinksldjump"/>
            </p:cNvPr>
            <p:cNvSpPr txBox="1"/>
            <p:nvPr/>
          </p:nvSpPr>
          <p:spPr bwMode="auto">
            <a:xfrm>
              <a:off x="2939000" y="3312006"/>
              <a:ext cx="2216150" cy="757238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850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3</a:t>
              </a:r>
              <a:r>
                <a: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4400" b="1" i="0" u="none" strike="noStrike" kern="1200" cap="none" spc="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19138" y="987425"/>
            <a:ext cx="7705725" cy="16240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普天之下，家家禁火，但宫廷里却正忙着传赐新火。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979613" y="2932113"/>
            <a:ext cx="1584325" cy="936625"/>
            <a:chOff x="1979712" y="3219822"/>
            <a:chExt cx="1584176" cy="936104"/>
          </a:xfrm>
        </p:grpSpPr>
        <p:sp>
          <p:nvSpPr>
            <p:cNvPr id="3" name="云形 2"/>
            <p:cNvSpPr/>
            <p:nvPr/>
          </p:nvSpPr>
          <p:spPr>
            <a:xfrm>
              <a:off x="1979712" y="3219822"/>
              <a:ext cx="1584176" cy="936104"/>
            </a:xfrm>
            <a:prstGeom prst="clou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267022" y="3384830"/>
              <a:ext cx="1009555" cy="60608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不满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48263" y="2932113"/>
            <a:ext cx="1584325" cy="936625"/>
            <a:chOff x="4788026" y="3219822"/>
            <a:chExt cx="1584176" cy="936104"/>
          </a:xfrm>
        </p:grpSpPr>
        <p:sp>
          <p:nvSpPr>
            <p:cNvPr id="4" name="云形 3"/>
            <p:cNvSpPr/>
            <p:nvPr/>
          </p:nvSpPr>
          <p:spPr>
            <a:xfrm>
              <a:off x="4788026" y="3219822"/>
              <a:ext cx="1584176" cy="936104"/>
            </a:xfrm>
            <a:prstGeom prst="cloud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076924" y="3384830"/>
              <a:ext cx="1079398" cy="60608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轻蔑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2"/>
          <p:cNvSpPr/>
          <p:nvPr/>
        </p:nvSpPr>
        <p:spPr>
          <a:xfrm>
            <a:off x="539750" y="1289050"/>
            <a:ext cx="806450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“日暮汉宫传蜡烛，轻烟散入五侯家”有何深意？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19250" y="2974975"/>
            <a:ext cx="61214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讽喻皇宫的特权以及宦官的专宠。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2"/>
          <p:cNvSpPr/>
          <p:nvPr/>
        </p:nvSpPr>
        <p:spPr>
          <a:xfrm>
            <a:off x="539750" y="771525"/>
            <a:ext cx="8064500" cy="399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这首诗主要描写了寒食节里，全城处处飘飞着落花，皇城里的柳树随风飘拂。夜幕降临，普天之下，家家禁火，但宫廷里却正忙着传赐新火，轻烟飘进了权贵豪门之家。诗人借古喻今，流露出对现实的不满。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9" name="文本框 3"/>
          <p:cNvSpPr txBox="1"/>
          <p:nvPr/>
        </p:nvSpPr>
        <p:spPr>
          <a:xfrm>
            <a:off x="123825" y="0"/>
            <a:ext cx="800100" cy="21399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29700" name="文本框 4"/>
          <p:cNvSpPr txBox="1"/>
          <p:nvPr/>
        </p:nvSpPr>
        <p:spPr>
          <a:xfrm>
            <a:off x="3454400" y="-80962"/>
            <a:ext cx="2235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诗歌小结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800100" y="1779588"/>
            <a:ext cx="963613" cy="2016125"/>
          </a:xfrm>
          <a:prstGeom prst="rect">
            <a:avLst/>
          </a:prstGeom>
        </p:spPr>
        <p:txBody>
          <a:bodyPr vert="eaVer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10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寒食</a:t>
            </a:r>
            <a:endParaRPr kumimoji="0" lang="zh-CN" altLang="en-US" sz="4000" b="1" i="0" u="none" strike="noStrike" kern="1200" cap="none" spc="100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0723" name="文本框 13"/>
          <p:cNvSpPr txBox="1"/>
          <p:nvPr/>
        </p:nvSpPr>
        <p:spPr>
          <a:xfrm>
            <a:off x="3454400" y="-92075"/>
            <a:ext cx="2235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板书设计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641475" y="1590675"/>
            <a:ext cx="276225" cy="2393950"/>
          </a:xfrm>
          <a:prstGeom prst="leftBrace">
            <a:avLst>
              <a:gd name="adj1" fmla="val 55219"/>
              <a:gd name="adj2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12938" y="1412875"/>
            <a:ext cx="4603750" cy="871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白昼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自然风光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12938" y="3011488"/>
            <a:ext cx="4603750" cy="871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夜晚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宫廷生活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16713" y="1106488"/>
            <a:ext cx="1887538" cy="3363913"/>
          </a:xfrm>
          <a:prstGeom prst="rect">
            <a:avLst/>
          </a:prstGeom>
        </p:spPr>
        <p:txBody>
          <a:bodyPr vert="eaVer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10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春意盎然</a:t>
            </a:r>
            <a:endParaRPr kumimoji="0" lang="en-US" altLang="zh-CN" sz="4000" b="1" i="0" u="none" strike="noStrike" kern="1200" cap="none" spc="100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100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特权腐败</a:t>
            </a:r>
            <a:endParaRPr kumimoji="0" lang="zh-CN" altLang="en-US" sz="4000" b="1" i="0" u="none" strike="noStrike" kern="1200" cap="none" spc="100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左大括号 16"/>
          <p:cNvSpPr/>
          <p:nvPr/>
        </p:nvSpPr>
        <p:spPr>
          <a:xfrm rot="10800000">
            <a:off x="6227763" y="1590675"/>
            <a:ext cx="276225" cy="2393950"/>
          </a:xfrm>
          <a:prstGeom prst="leftBrace">
            <a:avLst>
              <a:gd name="adj1" fmla="val 55219"/>
              <a:gd name="adj2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/>
      <p:bldP spid="15" grpId="0"/>
      <p:bldP spid="16" grpId="0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339975" y="-55562"/>
            <a:ext cx="44640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创设情境，导入诗题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-12700"/>
            <a:ext cx="9144000" cy="5156200"/>
            <a:chOff x="0" y="-12320"/>
            <a:chExt cx="9144000" cy="5155820"/>
          </a:xfrm>
        </p:grpSpPr>
        <p:pic>
          <p:nvPicPr>
            <p:cNvPr id="32776" name="图片 4"/>
            <p:cNvPicPr>
              <a:picLocks noChangeAspect="1"/>
            </p:cNvPicPr>
            <p:nvPr/>
          </p:nvPicPr>
          <p:blipFill>
            <a:blip r:embed="rId1"/>
            <a:srcRect l="10550" t="35036" r="3065"/>
            <a:stretch>
              <a:fillRect/>
            </a:stretch>
          </p:blipFill>
          <p:spPr>
            <a:xfrm>
              <a:off x="0" y="-12320"/>
              <a:ext cx="9144000" cy="51558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71755" y="2698620"/>
              <a:ext cx="6480610" cy="151803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2778" name="矩形 2"/>
            <p:cNvSpPr/>
            <p:nvPr/>
          </p:nvSpPr>
          <p:spPr>
            <a:xfrm>
              <a:off x="2195736" y="2859782"/>
              <a:ext cx="5832648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关关雎鸠，在河之洲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           ——《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诗经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0" y="0"/>
            <a:ext cx="9144000" cy="5143500"/>
            <a:chOff x="1" y="-1"/>
            <a:chExt cx="9144000" cy="5143501"/>
          </a:xfrm>
        </p:grpSpPr>
        <p:pic>
          <p:nvPicPr>
            <p:cNvPr id="32773" name="图片 11"/>
            <p:cNvPicPr>
              <a:picLocks noChangeAspect="1"/>
            </p:cNvPicPr>
            <p:nvPr/>
          </p:nvPicPr>
          <p:blipFill>
            <a:blip r:embed="rId3"/>
            <a:srcRect t="13976" b="10881"/>
            <a:stretch>
              <a:fillRect/>
            </a:stretch>
          </p:blipFill>
          <p:spPr>
            <a:xfrm>
              <a:off x="1" y="-1"/>
              <a:ext cx="9144000" cy="51435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555" y="3130668"/>
              <a:ext cx="6480610" cy="151803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32775" name="矩形 13"/>
            <p:cNvSpPr/>
            <p:nvPr/>
          </p:nvSpPr>
          <p:spPr>
            <a:xfrm>
              <a:off x="395536" y="3291830"/>
              <a:ext cx="5832648" cy="11957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江南可采莲，莲叶何田田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   ——《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江南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》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汉乐府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56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795" name="组合 6"/>
          <p:cNvGrpSpPr/>
          <p:nvPr/>
        </p:nvGrpSpPr>
        <p:grpSpPr>
          <a:xfrm>
            <a:off x="0" y="1182688"/>
            <a:ext cx="9144000" cy="2325687"/>
            <a:chOff x="0" y="676274"/>
            <a:chExt cx="9144000" cy="2324895"/>
          </a:xfrm>
        </p:grpSpPr>
        <p:sp>
          <p:nvSpPr>
            <p:cNvPr id="33796" name="文本框 5"/>
            <p:cNvSpPr txBox="1"/>
            <p:nvPr/>
          </p:nvSpPr>
          <p:spPr>
            <a:xfrm>
              <a:off x="0" y="1038374"/>
              <a:ext cx="9144000" cy="1962795"/>
            </a:xfrm>
            <a:prstGeom prst="rect">
              <a:avLst/>
            </a:prstGeom>
            <a:solidFill>
              <a:schemeClr val="bg1">
                <a:alpha val="67842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grpSp>
          <p:nvGrpSpPr>
            <p:cNvPr id="33797" name="组合 1"/>
            <p:cNvGrpSpPr/>
            <p:nvPr/>
          </p:nvGrpSpPr>
          <p:grpSpPr>
            <a:xfrm>
              <a:off x="700906" y="676274"/>
              <a:ext cx="3713687" cy="2037071"/>
              <a:chOff x="1366937" y="776238"/>
              <a:chExt cx="3713687" cy="2037071"/>
            </a:xfrm>
          </p:grpSpPr>
          <p:pic>
            <p:nvPicPr>
              <p:cNvPr id="33799" name="Picture 271" descr="21"/>
              <p:cNvPicPr>
                <a:picLocks noChangeAspect="1"/>
              </p:cNvPicPr>
              <p:nvPr/>
            </p:nvPicPr>
            <p:blipFill>
              <a:blip r:embed="rId2">
                <a:lum contrast="-32001"/>
              </a:blip>
              <a:stretch>
                <a:fillRect/>
              </a:stretch>
            </p:blipFill>
            <p:spPr>
              <a:xfrm rot="157903">
                <a:off x="1870699" y="1705234"/>
                <a:ext cx="3209925" cy="110807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3800" name="图片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-2362328">
                <a:off x="1366937" y="776238"/>
                <a:ext cx="1574800" cy="1574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" name="标题 1"/>
              <p:cNvSpPr txBox="1"/>
              <p:nvPr/>
            </p:nvSpPr>
            <p:spPr bwMode="auto">
              <a:xfrm>
                <a:off x="2348781" y="1184086"/>
                <a:ext cx="2216150" cy="7569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 defTabSz="8509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8509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8509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8509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8509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850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850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850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850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8509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4400" b="1" i="0" u="none" strike="noStrike" kern="1200" cap="none" spc="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第</a:t>
                </a:r>
                <a:r>
                  <a:rPr kumimoji="0" lang="en-US" altLang="zh-CN" sz="4400" b="1" i="0" u="none" strike="noStrike" kern="1200" cap="none" spc="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2</a:t>
                </a:r>
                <a:r>
                  <a:rPr kumimoji="0" lang="zh-CN" altLang="en-US" sz="4400" b="1" i="0" u="none" strike="noStrike" kern="1200" cap="none" spc="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课时</a:t>
                </a:r>
                <a:endPara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1" name="标题 1"/>
            <p:cNvSpPr txBox="1"/>
            <p:nvPr/>
          </p:nvSpPr>
          <p:spPr bwMode="auto">
            <a:xfrm>
              <a:off x="4140200" y="1814123"/>
              <a:ext cx="4141788" cy="756980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8509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4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《</a:t>
              </a:r>
              <a:r>
                <a:rPr kumimoji="0" lang="zh-CN" altLang="en-US" sz="44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迢迢牵牛星</a:t>
              </a:r>
              <a:r>
                <a:rPr kumimoji="0" lang="en-US" altLang="zh-CN" sz="44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》</a:t>
              </a:r>
              <a:endParaRPr kumimoji="0" lang="en-US" altLang="zh-CN" sz="44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11413" y="-111125"/>
            <a:ext cx="44640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初读全文，读通读顺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4819" name="矩形 4"/>
          <p:cNvSpPr/>
          <p:nvPr/>
        </p:nvSpPr>
        <p:spPr>
          <a:xfrm>
            <a:off x="971550" y="777875"/>
            <a:ext cx="698500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自由读全诗，要求读准字音，把诗读通、读顺。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6375" y="2571750"/>
            <a:ext cx="345598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易读错的字：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9388" y="3516313"/>
            <a:ext cx="471487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迢　纤　泣　涕　盈　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8038" y="3092450"/>
            <a:ext cx="909638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xiān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05613" y="3092450"/>
            <a:ext cx="54610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mò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187450" y="484188"/>
            <a:ext cx="7272338" cy="44100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迢迢牵牛星</a:t>
            </a:r>
            <a:endParaRPr kumimoji="0" lang="zh-CN" altLang="en-US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迢迢牵牛星，皎皎河汉女。</a:t>
            </a:r>
            <a:endParaRPr kumimoji="0" lang="en-US" altLang="zh-CN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纤纤擢素手，札札弄机杼。</a:t>
            </a:r>
            <a:endParaRPr kumimoji="0" lang="en-US" altLang="zh-CN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终日不成章，泣涕零如雨。</a:t>
            </a:r>
            <a:endParaRPr kumimoji="0" lang="en-US" altLang="zh-CN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河汉清且浅，相去复几许。</a:t>
            </a:r>
            <a:endParaRPr kumimoji="0" lang="en-US" altLang="zh-CN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盈盈一水间，脉脉不得语。</a:t>
            </a:r>
            <a:endParaRPr kumimoji="0" lang="zh-CN" altLang="en-US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2484438" y="1249363"/>
            <a:ext cx="35877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5686425" y="1249363"/>
            <a:ext cx="360363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2484438" y="1954213"/>
            <a:ext cx="358775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5686425" y="1954213"/>
            <a:ext cx="360363" cy="719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2484438" y="2743200"/>
            <a:ext cx="358775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5686425" y="2743200"/>
            <a:ext cx="360363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2484438" y="3448050"/>
            <a:ext cx="358775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5686425" y="3448050"/>
            <a:ext cx="360363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2484438" y="4195763"/>
            <a:ext cx="358775" cy="72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rcRect l="32799" t="16884" r="38533" b="27924"/>
          <a:stretch>
            <a:fillRect/>
          </a:stretch>
        </p:blipFill>
        <p:spPr>
          <a:xfrm>
            <a:off x="5686425" y="4195763"/>
            <a:ext cx="360363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3" name="文本框 14"/>
          <p:cNvSpPr txBox="1"/>
          <p:nvPr/>
        </p:nvSpPr>
        <p:spPr>
          <a:xfrm>
            <a:off x="3454400" y="-92075"/>
            <a:ext cx="2235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朗读诗歌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11413" y="-92075"/>
            <a:ext cx="44640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探究内容，品味诗情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6867" name="矩形 2"/>
          <p:cNvSpPr/>
          <p:nvPr/>
        </p:nvSpPr>
        <p:spPr>
          <a:xfrm>
            <a:off x="539750" y="973138"/>
            <a:ext cx="792162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通读全诗，思考：这首诗写了一个什么故事？抒发了一种怎样的情感？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088" y="2427288"/>
            <a:ext cx="7921625" cy="1922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织女（河汉女）思念牛郎。织女是全诗的主人公，这是一首相思之作，感情基调较为哀怨。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1188" y="700088"/>
            <a:ext cx="82391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读完这首相思之作，如果用一个词语来抒发你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读后的感受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，你会用哪个词语呢？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188" y="3005138"/>
            <a:ext cx="82391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如果用一个词语将</a:t>
            </a:r>
            <a:r>
              <a:rPr lang="zh-CN" altLang="en-US" sz="3200" b="1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诗中传递的情感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描摹出来，你认为哪个词语最合适？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63713" y="1889125"/>
            <a:ext cx="1511300" cy="1166813"/>
            <a:chOff x="2699792" y="2269359"/>
            <a:chExt cx="1512168" cy="1166487"/>
          </a:xfrm>
        </p:grpSpPr>
        <p:sp>
          <p:nvSpPr>
            <p:cNvPr id="6" name="云形 5"/>
            <p:cNvSpPr/>
            <p:nvPr/>
          </p:nvSpPr>
          <p:spPr>
            <a:xfrm>
              <a:off x="2699792" y="2269359"/>
              <a:ext cx="1512168" cy="1166487"/>
            </a:xfrm>
            <a:prstGeom prst="clou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897" name="矩形 2"/>
            <p:cNvSpPr/>
            <p:nvPr/>
          </p:nvSpPr>
          <p:spPr>
            <a:xfrm>
              <a:off x="2915816" y="2550211"/>
              <a:ext cx="1080120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伤感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40425" y="1889125"/>
            <a:ext cx="1511300" cy="1166813"/>
            <a:chOff x="2699792" y="2269359"/>
            <a:chExt cx="1512168" cy="1166487"/>
          </a:xfrm>
        </p:grpSpPr>
        <p:sp>
          <p:nvSpPr>
            <p:cNvPr id="9" name="云形 8"/>
            <p:cNvSpPr/>
            <p:nvPr/>
          </p:nvSpPr>
          <p:spPr>
            <a:xfrm>
              <a:off x="2699792" y="2269359"/>
              <a:ext cx="1512168" cy="1166487"/>
            </a:xfrm>
            <a:prstGeom prst="clou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895" name="矩形 9"/>
            <p:cNvSpPr/>
            <p:nvPr/>
          </p:nvSpPr>
          <p:spPr>
            <a:xfrm>
              <a:off x="2915816" y="2550211"/>
              <a:ext cx="1080120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相思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11413" y="-92075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谈话激趣，导入新课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2275" y="987425"/>
            <a:ext cx="61214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中国的传统节日有哪些？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62113" y="2984500"/>
            <a:ext cx="6840537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寒食节在我国很早就有了，许多诗人都曾写过关于寒食节的诗歌。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92275" y="1995488"/>
            <a:ext cx="61214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清明节的前一天是什么节日？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00113" y="2547938"/>
            <a:ext cx="1584325" cy="1079500"/>
            <a:chOff x="7452320" y="2427734"/>
            <a:chExt cx="1584176" cy="1080120"/>
          </a:xfrm>
        </p:grpSpPr>
        <p:sp>
          <p:nvSpPr>
            <p:cNvPr id="6" name="云形 5"/>
            <p:cNvSpPr/>
            <p:nvPr/>
          </p:nvSpPr>
          <p:spPr>
            <a:xfrm>
              <a:off x="7452320" y="2427734"/>
              <a:ext cx="1584176" cy="1080120"/>
            </a:xfrm>
            <a:prstGeom prst="cloud">
              <a:avLst/>
            </a:prstGeom>
            <a:solidFill>
              <a:srgbClr val="B3BCBD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48" name="矩形 6"/>
            <p:cNvSpPr/>
            <p:nvPr/>
          </p:nvSpPr>
          <p:spPr>
            <a:xfrm>
              <a:off x="7524328" y="2707055"/>
              <a:ext cx="1420582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寒食节</a:t>
              </a:r>
              <a:endParaRPr lang="zh-CN" altLang="en-US" sz="3200" dirty="0">
                <a:solidFill>
                  <a:srgbClr val="C00000"/>
                </a:solidFill>
                <a:latin typeface="Calibri" panose="020F050202020403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矩形 1"/>
          <p:cNvSpPr/>
          <p:nvPr/>
        </p:nvSpPr>
        <p:spPr>
          <a:xfrm>
            <a:off x="1258888" y="1611313"/>
            <a:ext cx="69850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带着这样的感情，再读诗歌，体会一下，诗歌借助了哪些语句来传递这份相思的伤感与哀怨呢？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81013" y="1657350"/>
            <a:ext cx="82073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“迢迢”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这个词语在今天仍然富有生命力，我们形容路途遥远，会说“千里迢迢”。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迢迢”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“皎皎”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两个词相互呼应，相互补充，意思是牵牛星和织女星相距十分遥远，都很明亮。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47800" y="484188"/>
            <a:ext cx="6507163" cy="1147762"/>
            <a:chOff x="1964535" y="2880494"/>
            <a:chExt cx="6507857" cy="1147860"/>
          </a:xfrm>
        </p:grpSpPr>
        <p:pic>
          <p:nvPicPr>
            <p:cNvPr id="4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424959" y="3072597"/>
              <a:ext cx="5256774" cy="67157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91595" y="2880494"/>
              <a:ext cx="133364" cy="114786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81733" y="2880494"/>
              <a:ext cx="131776" cy="114786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9945" name="矩形 6"/>
            <p:cNvSpPr/>
            <p:nvPr/>
          </p:nvSpPr>
          <p:spPr>
            <a:xfrm>
              <a:off x="1964535" y="3089287"/>
              <a:ext cx="6507857" cy="605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迢迢牵牛星，皎皎河汉女。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143125" y="693738"/>
            <a:ext cx="10366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迢迢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92638" y="692150"/>
            <a:ext cx="10366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皎皎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charRg st="42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charRg st="4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charRg st="4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1"/>
          <p:cNvSpPr/>
          <p:nvPr/>
        </p:nvSpPr>
        <p:spPr>
          <a:xfrm>
            <a:off x="712788" y="1290638"/>
            <a:ext cx="771842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牵牛星在遥远的地方，这遥远的距离使得主人公内心起了相思之情。可是，牵牛星真的离她那样遥远吗？在诗句中有没有其他的发现？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5300" y="1474788"/>
            <a:ext cx="8151813" cy="2968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“札札”是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象声词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，形容织布机工作时发出的响声，给人一种静谧中的杂乱之感。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而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“弄”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这个字，是摆弄、抚弄的意思。一个动词就透露了此时织女的心境，写出了她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心不在焉、心神不宁的样子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17625" y="339725"/>
            <a:ext cx="6507163" cy="1147763"/>
            <a:chOff x="1964535" y="2880494"/>
            <a:chExt cx="6507857" cy="1147860"/>
          </a:xfrm>
        </p:grpSpPr>
        <p:pic>
          <p:nvPicPr>
            <p:cNvPr id="4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424959" y="3072598"/>
              <a:ext cx="5256774" cy="671569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91595" y="2880494"/>
              <a:ext cx="133364" cy="114786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81733" y="2880494"/>
              <a:ext cx="131776" cy="114786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1993" name="矩形 6"/>
            <p:cNvSpPr/>
            <p:nvPr/>
          </p:nvSpPr>
          <p:spPr>
            <a:xfrm>
              <a:off x="1964535" y="3089287"/>
              <a:ext cx="6507857" cy="605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纤纤擢素手，札札弄机杼。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460875" y="547688"/>
            <a:ext cx="103663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札札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14950" y="547688"/>
            <a:ext cx="55245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弄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1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charRg st="41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charRg st="41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charRg st="41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61975" y="739775"/>
            <a:ext cx="8137525" cy="35607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札札机杼乱人心，最是织女愁肠时。其实，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木兰诗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中有一句与此句类似，同样抓住了“机杼”这个意象，来写女子的愁情。是哪句呢？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不闻机杼声，惟闻女叹息。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同样是用有声来衬寂静，以有声来传悲情。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6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66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66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66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96913" y="1646238"/>
            <a:ext cx="7920037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“不成章”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这三个字蕴含着一个“思”字，揭示了织女的内心动态。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“泣涕零如雨”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更是织女悲苦内心世界的表露，她神思恍惚、心不在焉，终日劳作却“不成章”。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350" y="339725"/>
            <a:ext cx="6507163" cy="1147763"/>
            <a:chOff x="1964535" y="2880494"/>
            <a:chExt cx="6507857" cy="1147860"/>
          </a:xfrm>
        </p:grpSpPr>
        <p:pic>
          <p:nvPicPr>
            <p:cNvPr id="4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424959" y="3072598"/>
              <a:ext cx="5256774" cy="671569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91595" y="2880494"/>
              <a:ext cx="133364" cy="114786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81733" y="2880494"/>
              <a:ext cx="131776" cy="114786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4041" name="矩形 6"/>
            <p:cNvSpPr/>
            <p:nvPr/>
          </p:nvSpPr>
          <p:spPr>
            <a:xfrm>
              <a:off x="1964535" y="3089287"/>
              <a:ext cx="6507857" cy="605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终日不成章，泣涕零如雨。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882900" y="547688"/>
            <a:ext cx="15113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不成章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18025" y="547688"/>
            <a:ext cx="2316163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泣涕零如雨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5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charRg st="35" end="8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charRg st="35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charRg st="35" end="8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96888" y="1284288"/>
            <a:ext cx="815022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“泣”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的本义是眼泪，特指无声流泪或低声地哭。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涕”也是指眼泪。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“零”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本是指雨缓缓而降，引申为降落、落下。这里落下的不是雨，而是如雨水一般无法抑制的织女泪。这里运用了夸张和比喻的修辞手法，突出了织女相思之苦。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350" y="211138"/>
            <a:ext cx="6507163" cy="1147762"/>
            <a:chOff x="1964535" y="2880494"/>
            <a:chExt cx="6507857" cy="1147860"/>
          </a:xfrm>
        </p:grpSpPr>
        <p:pic>
          <p:nvPicPr>
            <p:cNvPr id="4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424959" y="3072597"/>
              <a:ext cx="5256774" cy="67157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91595" y="2880494"/>
              <a:ext cx="133364" cy="114786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81733" y="2880494"/>
              <a:ext cx="131776" cy="114786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5065" name="矩形 6"/>
            <p:cNvSpPr/>
            <p:nvPr/>
          </p:nvSpPr>
          <p:spPr>
            <a:xfrm>
              <a:off x="1964535" y="3089287"/>
              <a:ext cx="6507857" cy="605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终日不成章，泣涕零如雨。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572000" y="422275"/>
            <a:ext cx="5762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泣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87975" y="422275"/>
            <a:ext cx="576263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6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charRg st="36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charRg st="36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charRg st="36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57288" y="2416175"/>
            <a:ext cx="6840537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银河清澈且水不深，他们相互之间的距离又能有多远呢？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76375" y="1077913"/>
            <a:ext cx="6507163" cy="1147762"/>
            <a:chOff x="1964535" y="2880494"/>
            <a:chExt cx="6507857" cy="1147860"/>
          </a:xfrm>
        </p:grpSpPr>
        <p:pic>
          <p:nvPicPr>
            <p:cNvPr id="4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424959" y="3072597"/>
              <a:ext cx="5256774" cy="67157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91595" y="2880494"/>
              <a:ext cx="133364" cy="114786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81733" y="2880494"/>
              <a:ext cx="131776" cy="114786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6087" name="矩形 6"/>
            <p:cNvSpPr/>
            <p:nvPr/>
          </p:nvSpPr>
          <p:spPr>
            <a:xfrm>
              <a:off x="1964535" y="3089287"/>
              <a:ext cx="6507857" cy="605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河汉清且浅，相去复几许。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1476375" y="339725"/>
            <a:ext cx="6507163" cy="1147763"/>
            <a:chOff x="1964535" y="2880494"/>
            <a:chExt cx="6507857" cy="1147860"/>
          </a:xfrm>
        </p:grpSpPr>
        <p:pic>
          <p:nvPicPr>
            <p:cNvPr id="3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424959" y="3072598"/>
              <a:ext cx="5256774" cy="671569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91595" y="2880494"/>
              <a:ext cx="133364" cy="114786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81733" y="2880494"/>
              <a:ext cx="131776" cy="114786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7112" name="矩形 5"/>
            <p:cNvSpPr/>
            <p:nvPr/>
          </p:nvSpPr>
          <p:spPr>
            <a:xfrm>
              <a:off x="1964535" y="3089287"/>
              <a:ext cx="6507857" cy="605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盈盈一水间，脉脉不得语。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84225" y="1533525"/>
            <a:ext cx="7704138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“盈盈”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写出了水之清澈，既能表现水波的晶莹，又能表现女子的魅力，还可以想象出女子眼含热泪的神态，令人回味无穷。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盈盈一水”至此也成为了阻隔两情的象征。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9475" y="549275"/>
            <a:ext cx="108108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盈盈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8130" name="组合 1"/>
          <p:cNvGrpSpPr/>
          <p:nvPr/>
        </p:nvGrpSpPr>
        <p:grpSpPr>
          <a:xfrm>
            <a:off x="1403350" y="1011238"/>
            <a:ext cx="6507163" cy="1147762"/>
            <a:chOff x="1964535" y="2880494"/>
            <a:chExt cx="6507857" cy="1147860"/>
          </a:xfrm>
        </p:grpSpPr>
        <p:pic>
          <p:nvPicPr>
            <p:cNvPr id="3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424959" y="3072597"/>
              <a:ext cx="5256774" cy="67157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91595" y="2880494"/>
              <a:ext cx="133364" cy="114786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681733" y="2880494"/>
              <a:ext cx="131776" cy="114786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8136" name="矩形 5"/>
            <p:cNvSpPr/>
            <p:nvPr/>
          </p:nvSpPr>
          <p:spPr>
            <a:xfrm>
              <a:off x="1964535" y="3089287"/>
              <a:ext cx="6507857" cy="605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盈盈一水间，脉脉不得语。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107" name="矩形 6"/>
          <p:cNvSpPr/>
          <p:nvPr/>
        </p:nvSpPr>
        <p:spPr>
          <a:xfrm>
            <a:off x="674688" y="2441575"/>
            <a:ext cx="7705725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“脉脉”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是指相视无言的样子。织女只能深情地凝望着对方，却不能说话。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24375" y="1217613"/>
            <a:ext cx="108108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脉脉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2"/>
          <p:cNvPicPr>
            <a:picLocks noChangeAspect="1"/>
          </p:cNvPicPr>
          <p:nvPr/>
        </p:nvPicPr>
        <p:blipFill>
          <a:blip r:embed="rId1"/>
          <a:srcRect b="1530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7" name="组合 1"/>
          <p:cNvGrpSpPr/>
          <p:nvPr/>
        </p:nvGrpSpPr>
        <p:grpSpPr>
          <a:xfrm>
            <a:off x="-65087" y="1311275"/>
            <a:ext cx="9209087" cy="2484438"/>
            <a:chOff x="-65352" y="1312168"/>
            <a:chExt cx="9209352" cy="2483718"/>
          </a:xfrm>
        </p:grpSpPr>
        <p:sp>
          <p:nvSpPr>
            <p:cNvPr id="11268" name="文本框 4"/>
            <p:cNvSpPr txBox="1"/>
            <p:nvPr/>
          </p:nvSpPr>
          <p:spPr>
            <a:xfrm>
              <a:off x="0" y="1312168"/>
              <a:ext cx="9144000" cy="2376264"/>
            </a:xfrm>
            <a:prstGeom prst="rect">
              <a:avLst/>
            </a:prstGeom>
            <a:solidFill>
              <a:schemeClr val="bg1">
                <a:alpha val="61960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grpSp>
          <p:nvGrpSpPr>
            <p:cNvPr id="11269" name="组合 1"/>
            <p:cNvGrpSpPr/>
            <p:nvPr/>
          </p:nvGrpSpPr>
          <p:grpSpPr>
            <a:xfrm rot="-232734">
              <a:off x="-65352" y="1373438"/>
              <a:ext cx="3822700" cy="1895475"/>
              <a:chOff x="1031352" y="1222950"/>
              <a:chExt cx="3822700" cy="1895475"/>
            </a:xfrm>
          </p:grpSpPr>
          <p:pic>
            <p:nvPicPr>
              <p:cNvPr id="11271" name="Picture 271" descr="21"/>
              <p:cNvPicPr>
                <a:picLocks noChangeAspect="1"/>
              </p:cNvPicPr>
              <p:nvPr/>
            </p:nvPicPr>
            <p:blipFill>
              <a:blip r:embed="rId2">
                <a:lum contrast="-32001"/>
              </a:blip>
              <a:stretch>
                <a:fillRect/>
              </a:stretch>
            </p:blipFill>
            <p:spPr>
              <a:xfrm>
                <a:off x="1644127" y="2010350"/>
                <a:ext cx="3209925" cy="110807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2" name="图片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-2362328">
                <a:off x="1031352" y="1222950"/>
                <a:ext cx="1574800" cy="1574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" name="标题 1"/>
              <p:cNvSpPr txBox="1"/>
              <p:nvPr/>
            </p:nvSpPr>
            <p:spPr bwMode="auto">
              <a:xfrm>
                <a:off x="2112403" y="1521060"/>
                <a:ext cx="2216214" cy="7570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 defTabSz="8509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8509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8509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8509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8509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850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850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850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850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8509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4400" b="1" i="0" u="none" strike="noStrike" kern="1200" cap="none" spc="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第</a:t>
                </a:r>
                <a:r>
                  <a:rPr kumimoji="0" lang="en-US" altLang="zh-CN" sz="4400" b="1" i="0" u="none" strike="noStrike" kern="1200" cap="none" spc="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1</a:t>
                </a:r>
                <a:r>
                  <a:rPr kumimoji="0" lang="zh-CN" altLang="en-US" sz="4400" b="1" i="0" u="none" strike="noStrike" kern="1200" cap="none" spc="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课时</a:t>
                </a:r>
                <a:endPara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1" name="标题 1"/>
            <p:cNvSpPr txBox="1"/>
            <p:nvPr/>
          </p:nvSpPr>
          <p:spPr bwMode="auto">
            <a:xfrm>
              <a:off x="3276432" y="1853349"/>
              <a:ext cx="3048087" cy="1942537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8509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4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《</a:t>
              </a:r>
              <a:r>
                <a:rPr kumimoji="0" lang="zh-CN" altLang="en-US" sz="44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寒食</a:t>
              </a:r>
              <a:r>
                <a:rPr kumimoji="0" lang="en-US" altLang="zh-CN" sz="44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》</a:t>
              </a:r>
              <a:endParaRPr kumimoji="0" lang="en-US" altLang="zh-CN" sz="44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ctr" defTabSz="8509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[</a:t>
              </a:r>
              <a:r>
                <a:rPr kumimoji="0" lang="zh-CN" altLang="en-US" sz="32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唐</a:t>
              </a:r>
              <a:r>
                <a:rPr kumimoji="0" lang="en-US" altLang="zh-CN" sz="32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]</a:t>
              </a:r>
              <a:r>
                <a:rPr kumimoji="0" lang="zh-CN" altLang="en-US" sz="32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韩翃</a:t>
              </a:r>
              <a:endParaRPr kumimoji="0" lang="zh-CN" altLang="en-US" sz="28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blinds dir="vert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矩形 1"/>
          <p:cNvSpPr/>
          <p:nvPr/>
        </p:nvSpPr>
        <p:spPr>
          <a:xfrm>
            <a:off x="719138" y="1290638"/>
            <a:ext cx="770572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有人评价这首诗是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古诗十九首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中最具浪漫色彩的诗作，借天上之事，传人间之情。再读诗歌，让我们体会一下这首诗歌</a:t>
            </a:r>
            <a:r>
              <a:rPr lang="zh-CN" altLang="en-US" sz="3200" b="1" dirty="0">
                <a:solidFill>
                  <a:srgbClr val="33CC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“深深的话，浅浅地说”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的语言之美。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155" name="文本框 3"/>
          <p:cNvSpPr txBox="1"/>
          <p:nvPr/>
        </p:nvSpPr>
        <p:spPr>
          <a:xfrm>
            <a:off x="3454400" y="-92075"/>
            <a:ext cx="2235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再读诗歌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矩形 1"/>
          <p:cNvSpPr/>
          <p:nvPr/>
        </p:nvSpPr>
        <p:spPr>
          <a:xfrm>
            <a:off x="719138" y="1290638"/>
            <a:ext cx="770572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叠字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是指两个相同的字组成的词语，又称复字、重言。这也是一种比较常见的修辞方法。两字相叠被称为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，四字相叠被称为双叠。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9" name="文本框 4"/>
          <p:cNvSpPr txBox="1"/>
          <p:nvPr/>
        </p:nvSpPr>
        <p:spPr>
          <a:xfrm>
            <a:off x="3454400" y="-92075"/>
            <a:ext cx="2235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知识积累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12788" y="2744788"/>
            <a:ext cx="770572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这些叠词无论是用于描摹景物，还是刻画人物、叙述情境，都在反复吟咏中创设出缠绵的意境。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84213" y="555625"/>
            <a:ext cx="1871662" cy="1079500"/>
            <a:chOff x="868444" y="1085640"/>
            <a:chExt cx="1872208" cy="1080120"/>
          </a:xfrm>
        </p:grpSpPr>
        <p:sp>
          <p:nvSpPr>
            <p:cNvPr id="5" name="云形 4"/>
            <p:cNvSpPr/>
            <p:nvPr/>
          </p:nvSpPr>
          <p:spPr>
            <a:xfrm>
              <a:off x="868444" y="1085640"/>
              <a:ext cx="1872208" cy="1080120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20" name="矩形 2"/>
            <p:cNvSpPr/>
            <p:nvPr/>
          </p:nvSpPr>
          <p:spPr>
            <a:xfrm>
              <a:off x="1187504" y="1251970"/>
              <a:ext cx="1296264" cy="7328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迢迢</a:t>
              </a:r>
              <a:endPara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690688" y="1466850"/>
            <a:ext cx="1871662" cy="1081088"/>
            <a:chOff x="5220072" y="490590"/>
            <a:chExt cx="1872208" cy="1080120"/>
          </a:xfrm>
        </p:grpSpPr>
        <p:sp>
          <p:nvSpPr>
            <p:cNvPr id="6" name="云形 5"/>
            <p:cNvSpPr/>
            <p:nvPr/>
          </p:nvSpPr>
          <p:spPr>
            <a:xfrm>
              <a:off x="5220072" y="490590"/>
              <a:ext cx="1872208" cy="1080120"/>
            </a:xfrm>
            <a:prstGeom prst="cloud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18" name="矩形 11"/>
            <p:cNvSpPr/>
            <p:nvPr/>
          </p:nvSpPr>
          <p:spPr>
            <a:xfrm>
              <a:off x="5508104" y="636288"/>
              <a:ext cx="1260140" cy="7328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皎皎</a:t>
              </a:r>
              <a:endPara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973388" y="455613"/>
            <a:ext cx="1871662" cy="1079500"/>
            <a:chOff x="4572000" y="2341367"/>
            <a:chExt cx="1872208" cy="1080120"/>
          </a:xfrm>
        </p:grpSpPr>
        <p:sp>
          <p:nvSpPr>
            <p:cNvPr id="7" name="云形 6"/>
            <p:cNvSpPr/>
            <p:nvPr/>
          </p:nvSpPr>
          <p:spPr>
            <a:xfrm>
              <a:off x="4572000" y="2341367"/>
              <a:ext cx="1872208" cy="1080120"/>
            </a:xfrm>
            <a:prstGeom prst="cloud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16" name="矩形 13"/>
            <p:cNvSpPr/>
            <p:nvPr/>
          </p:nvSpPr>
          <p:spPr>
            <a:xfrm>
              <a:off x="4896036" y="2520141"/>
              <a:ext cx="1260140" cy="7328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纤纤</a:t>
              </a:r>
              <a:endPara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08463" y="1463675"/>
            <a:ext cx="1871662" cy="1079500"/>
            <a:chOff x="7344308" y="1491630"/>
            <a:chExt cx="1872208" cy="1080120"/>
          </a:xfrm>
        </p:grpSpPr>
        <p:sp>
          <p:nvSpPr>
            <p:cNvPr id="8" name="云形 7"/>
            <p:cNvSpPr/>
            <p:nvPr/>
          </p:nvSpPr>
          <p:spPr>
            <a:xfrm>
              <a:off x="7344308" y="1491630"/>
              <a:ext cx="1872208" cy="1080120"/>
            </a:xfrm>
            <a:prstGeom prst="cloud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14" name="矩形 15"/>
            <p:cNvSpPr/>
            <p:nvPr/>
          </p:nvSpPr>
          <p:spPr>
            <a:xfrm>
              <a:off x="7704348" y="1621129"/>
              <a:ext cx="1260141" cy="7333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札札</a:t>
              </a:r>
              <a:endPara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03900" y="555625"/>
            <a:ext cx="1871663" cy="1079500"/>
            <a:chOff x="4896036" y="3479136"/>
            <a:chExt cx="1872208" cy="1080120"/>
          </a:xfrm>
        </p:grpSpPr>
        <p:sp>
          <p:nvSpPr>
            <p:cNvPr id="10" name="云形 9"/>
            <p:cNvSpPr/>
            <p:nvPr/>
          </p:nvSpPr>
          <p:spPr>
            <a:xfrm>
              <a:off x="4896036" y="3479136"/>
              <a:ext cx="1872208" cy="1080120"/>
            </a:xfrm>
            <a:prstGeom prst="cloud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12" name="矩形 17"/>
            <p:cNvSpPr/>
            <p:nvPr/>
          </p:nvSpPr>
          <p:spPr>
            <a:xfrm>
              <a:off x="5202070" y="3611167"/>
              <a:ext cx="1260140" cy="7328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盈盈</a:t>
              </a:r>
              <a:endPara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83400" y="1470025"/>
            <a:ext cx="1873250" cy="1079500"/>
            <a:chOff x="7092280" y="2881427"/>
            <a:chExt cx="1872208" cy="1080120"/>
          </a:xfrm>
        </p:grpSpPr>
        <p:sp>
          <p:nvSpPr>
            <p:cNvPr id="9" name="云形 8"/>
            <p:cNvSpPr/>
            <p:nvPr/>
          </p:nvSpPr>
          <p:spPr>
            <a:xfrm>
              <a:off x="7092280" y="2881427"/>
              <a:ext cx="1872208" cy="1080120"/>
            </a:xfrm>
            <a:prstGeom prst="cloud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10" name="矩形 18"/>
            <p:cNvSpPr/>
            <p:nvPr/>
          </p:nvSpPr>
          <p:spPr>
            <a:xfrm>
              <a:off x="7435282" y="3021181"/>
              <a:ext cx="1260140" cy="7328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脉脉</a:t>
              </a:r>
              <a:endParaRPr lang="zh-CN" altLang="en-US" sz="4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矩形 3"/>
          <p:cNvSpPr/>
          <p:nvPr/>
        </p:nvSpPr>
        <p:spPr>
          <a:xfrm>
            <a:off x="596900" y="1319213"/>
            <a:ext cx="739775" cy="27654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/>
            <a:r>
              <a:rPr lang="zh-CN" altLang="en-US" sz="3600" b="1" dirty="0">
                <a:solidFill>
                  <a:srgbClr val="FF00FF"/>
                </a:solidFill>
                <a:latin typeface="宋体" panose="02010600030101010101" pitchFamily="2" charset="-122"/>
              </a:rPr>
              <a:t>迢迢牵牛星</a:t>
            </a:r>
            <a:endParaRPr lang="zh-CN" altLang="en-US" sz="36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49425" y="1665288"/>
            <a:ext cx="79216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叙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28" name="文本框 12"/>
          <p:cNvSpPr txBox="1"/>
          <p:nvPr/>
        </p:nvSpPr>
        <p:spPr>
          <a:xfrm>
            <a:off x="3454400" y="-92075"/>
            <a:ext cx="2235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板书设计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398588" y="1117600"/>
            <a:ext cx="468313" cy="3167063"/>
          </a:xfrm>
          <a:prstGeom prst="leftBrace">
            <a:avLst>
              <a:gd name="adj1" fmla="val 42889"/>
              <a:gd name="adj2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397125" y="1117600"/>
            <a:ext cx="288925" cy="1741488"/>
          </a:xfrm>
          <a:prstGeom prst="leftBrace">
            <a:avLst>
              <a:gd name="adj1" fmla="val 42889"/>
              <a:gd name="adj2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00338" y="1196975"/>
            <a:ext cx="298926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相隔之远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00338" y="2100263"/>
            <a:ext cx="29892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相思之情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49425" y="3298825"/>
            <a:ext cx="36480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议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离别之苦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 rot="10800000">
            <a:off x="5256213" y="1117600"/>
            <a:ext cx="468313" cy="3167063"/>
          </a:xfrm>
          <a:prstGeom prst="leftBrace">
            <a:avLst>
              <a:gd name="adj1" fmla="val 42889"/>
              <a:gd name="adj2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67400" y="1985963"/>
            <a:ext cx="2808288" cy="143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写神话故事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喻现实生活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 animBg="1"/>
      <p:bldP spid="14" grpId="0" animBg="1"/>
      <p:bldP spid="15" grpId="0"/>
      <p:bldP spid="16" grpId="0"/>
      <p:bldP spid="17" grpId="0"/>
      <p:bldP spid="18" grpId="0" animBg="1"/>
      <p:bldP spid="1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11413" y="-85725"/>
            <a:ext cx="44640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创设情境，激情导入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3251" name="矩形 7"/>
          <p:cNvSpPr/>
          <p:nvPr/>
        </p:nvSpPr>
        <p:spPr>
          <a:xfrm>
            <a:off x="900113" y="1851025"/>
            <a:ext cx="734377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中秋佳节即将来临，在这个传统佳节里，我们会做些什么呢？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73400" y="3551238"/>
            <a:ext cx="26638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吃月饼，赏月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42304" y="2574794"/>
            <a:ext cx="2502104" cy="163887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13" name="组合 12"/>
          <p:cNvGrpSpPr/>
          <p:nvPr/>
        </p:nvGrpSpPr>
        <p:grpSpPr>
          <a:xfrm>
            <a:off x="0" y="0"/>
            <a:ext cx="9144000" cy="5156200"/>
            <a:chOff x="0" y="-13004"/>
            <a:chExt cx="9144000" cy="5156503"/>
          </a:xfrm>
        </p:grpSpPr>
        <p:pic>
          <p:nvPicPr>
            <p:cNvPr id="53255" name="图片 4"/>
            <p:cNvPicPr>
              <a:picLocks noChangeAspect="1"/>
            </p:cNvPicPr>
            <p:nvPr/>
          </p:nvPicPr>
          <p:blipFill>
            <a:blip r:embed="rId2"/>
            <a:srcRect t="7494" b="8173"/>
            <a:stretch>
              <a:fillRect/>
            </a:stretch>
          </p:blipFill>
          <p:spPr>
            <a:xfrm>
              <a:off x="0" y="-13004"/>
              <a:ext cx="9144000" cy="51565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3256" name="文本框 11"/>
            <p:cNvSpPr txBox="1"/>
            <p:nvPr/>
          </p:nvSpPr>
          <p:spPr>
            <a:xfrm>
              <a:off x="0" y="1203598"/>
              <a:ext cx="9144000" cy="2520280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sp>
          <p:nvSpPr>
            <p:cNvPr id="53257" name="矩形 2"/>
            <p:cNvSpPr/>
            <p:nvPr/>
          </p:nvSpPr>
          <p:spPr>
            <a:xfrm>
              <a:off x="564464" y="1556204"/>
              <a:ext cx="8015071" cy="17866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圆月，是中秋的象征。中秋的月亮，总是带着些平日里没有的味道，引得古往今来的文人墨客忍不住要对月提笔，一抒己志。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4275" name="组合 3"/>
          <p:cNvGrpSpPr/>
          <p:nvPr/>
        </p:nvGrpSpPr>
        <p:grpSpPr>
          <a:xfrm>
            <a:off x="0" y="947738"/>
            <a:ext cx="9144000" cy="2906712"/>
            <a:chOff x="0" y="817695"/>
            <a:chExt cx="9144000" cy="2906182"/>
          </a:xfrm>
        </p:grpSpPr>
        <p:sp>
          <p:nvSpPr>
            <p:cNvPr id="54276" name="文本框 8"/>
            <p:cNvSpPr txBox="1"/>
            <p:nvPr/>
          </p:nvSpPr>
          <p:spPr>
            <a:xfrm>
              <a:off x="0" y="1084262"/>
              <a:ext cx="9144000" cy="2639615"/>
            </a:xfrm>
            <a:prstGeom prst="rect">
              <a:avLst/>
            </a:prstGeom>
            <a:solidFill>
              <a:schemeClr val="bg1">
                <a:alpha val="47058"/>
              </a:schemeClr>
            </a:solidFill>
            <a:ln w="9525">
              <a:noFill/>
            </a:ln>
          </p:spPr>
          <p:txBody>
            <a:bodyPr>
              <a:spAutoFit/>
            </a:bodyPr>
            <a:p>
              <a:endParaRPr lang="zh-CN" altLang="en-US" dirty="0">
                <a:latin typeface="Calibri" panose="020F0502020204030204" pitchFamily="34" charset="0"/>
              </a:endParaRPr>
            </a:p>
          </p:txBody>
        </p:sp>
        <p:grpSp>
          <p:nvGrpSpPr>
            <p:cNvPr id="54277" name="组合 1"/>
            <p:cNvGrpSpPr/>
            <p:nvPr/>
          </p:nvGrpSpPr>
          <p:grpSpPr>
            <a:xfrm>
              <a:off x="572305" y="817695"/>
              <a:ext cx="3822700" cy="1895475"/>
              <a:chOff x="463586" y="917658"/>
              <a:chExt cx="3822700" cy="1895475"/>
            </a:xfrm>
          </p:grpSpPr>
          <p:pic>
            <p:nvPicPr>
              <p:cNvPr id="54279" name="Picture 271" descr="21"/>
              <p:cNvPicPr>
                <a:picLocks noChangeAspect="1"/>
              </p:cNvPicPr>
              <p:nvPr/>
            </p:nvPicPr>
            <p:blipFill>
              <a:blip r:embed="rId2">
                <a:lum contrast="-32001"/>
              </a:blip>
              <a:stretch>
                <a:fillRect/>
              </a:stretch>
            </p:blipFill>
            <p:spPr>
              <a:xfrm>
                <a:off x="1076361" y="1705058"/>
                <a:ext cx="3209925" cy="110807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4280" name="图片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-2362328">
                <a:off x="463586" y="917658"/>
                <a:ext cx="1574800" cy="15748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" name="标题 1"/>
              <p:cNvSpPr txBox="1"/>
              <p:nvPr/>
            </p:nvSpPr>
            <p:spPr bwMode="auto">
              <a:xfrm>
                <a:off x="1445444" y="1325571"/>
                <a:ext cx="2216150" cy="7571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/>
              <a:lstStyle>
                <a:lvl1pPr defTabSz="8509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8509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8509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8509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8509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850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850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850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8509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8509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4400" b="1" i="0" u="none" strike="noStrike" kern="1200" cap="none" spc="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第</a:t>
                </a:r>
                <a:r>
                  <a:rPr kumimoji="0" lang="en-US" altLang="zh-CN" sz="4400" b="1" i="0" u="none" strike="noStrike" kern="1200" cap="none" spc="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3</a:t>
                </a:r>
                <a:r>
                  <a:rPr kumimoji="0" lang="zh-CN" altLang="en-US" sz="4400" b="1" i="0" u="none" strike="noStrike" kern="1200" cap="none" spc="0" normalizeH="0" baseline="0" noProof="0" dirty="0">
                    <a:ln w="0"/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课时</a:t>
                </a:r>
                <a:endParaRPr kumimoji="0" lang="zh-CN" altLang="en-US" sz="4400" b="1" i="0" u="none" strike="noStrike" kern="1200" cap="none" spc="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1" name="标题 1"/>
            <p:cNvSpPr txBox="1"/>
            <p:nvPr/>
          </p:nvSpPr>
          <p:spPr bwMode="auto">
            <a:xfrm>
              <a:off x="3094038" y="2058894"/>
              <a:ext cx="4141787" cy="1606257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850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8509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8509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4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《</a:t>
              </a:r>
              <a:r>
                <a:rPr kumimoji="0" lang="zh-CN" altLang="en-US" sz="44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十五夜望月</a:t>
              </a:r>
              <a:r>
                <a:rPr kumimoji="0" lang="en-US" altLang="zh-CN" sz="44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》</a:t>
              </a:r>
              <a:endParaRPr kumimoji="0" lang="en-US" altLang="zh-CN" sz="44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endParaRPr>
            </a:p>
            <a:p>
              <a:pPr marL="0" marR="0" lvl="0" indent="0" algn="ctr" defTabSz="8509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[</a:t>
              </a:r>
              <a:r>
                <a:rPr kumimoji="0" lang="zh-CN" altLang="en-US" sz="32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唐</a:t>
              </a:r>
              <a:r>
                <a:rPr kumimoji="0" lang="en-US" altLang="zh-CN" sz="32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]</a:t>
              </a:r>
              <a:r>
                <a:rPr kumimoji="0" lang="zh-CN" altLang="en-US" sz="3200" b="1" i="0" u="none" strike="noStrike" kern="1200" cap="none" spc="300" normalizeH="0" baseline="0" noProof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+mn-ea"/>
                  <a:ea typeface="+mn-ea"/>
                  <a:cs typeface="+mn-cs"/>
                </a:rPr>
                <a:t>王建</a:t>
              </a:r>
              <a:endParaRPr kumimoji="0" lang="zh-CN" altLang="en-US" sz="3200" b="1" i="0" u="none" strike="noStrike" kern="1200" cap="none" spc="300" normalizeH="0" baseline="0" noProof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 spd="slow">
    <p:circl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矩形 2"/>
          <p:cNvSpPr/>
          <p:nvPr/>
        </p:nvSpPr>
        <p:spPr>
          <a:xfrm>
            <a:off x="3419475" y="-49212"/>
            <a:ext cx="27717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了解作者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299" name="矩形 4"/>
          <p:cNvSpPr/>
          <p:nvPr/>
        </p:nvSpPr>
        <p:spPr>
          <a:xfrm>
            <a:off x="323850" y="792163"/>
            <a:ext cx="8640763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王建（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768—835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），唐代诗人。字仲初，许州（今河南许昌）人。王建是大历进士，早年即离家寓居魏州乡间。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岁左右，与张籍相识，一道从师求学，并开始写乐府诗。他写了大量的乐府诗，同情百姓疾苦，反映时政弊端。他的乐府诗与张籍齐名，世称“张王乐府”。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矩形 1"/>
          <p:cNvSpPr/>
          <p:nvPr/>
        </p:nvSpPr>
        <p:spPr>
          <a:xfrm>
            <a:off x="1116013" y="1290638"/>
            <a:ext cx="6911975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所作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宫词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百首，在表达传统的宫怨之外，还广泛地描绘宫中风物，是研究唐代宫廷生活的重要材料。本诗选自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王司马集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11413" y="-92075"/>
            <a:ext cx="4464050" cy="66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初读古诗，读出韵味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7347" name="矩形 2"/>
          <p:cNvSpPr/>
          <p:nvPr/>
        </p:nvSpPr>
        <p:spPr>
          <a:xfrm>
            <a:off x="574675" y="1677988"/>
            <a:ext cx="813752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请同学们把这首诗认真读两遍，第一遍读准字音，把诗读通、读顺；第二遍做到字正腔圆。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7" name="组合 16"/>
          <p:cNvGrpSpPr/>
          <p:nvPr/>
        </p:nvGrpSpPr>
        <p:grpSpPr>
          <a:xfrm>
            <a:off x="6686550" y="1358900"/>
            <a:ext cx="2017713" cy="1830388"/>
            <a:chOff x="6677275" y="1203598"/>
            <a:chExt cx="2017328" cy="1829425"/>
          </a:xfrm>
        </p:grpSpPr>
        <p:sp>
          <p:nvSpPr>
            <p:cNvPr id="16" name="对话气泡: 圆角矩形 15"/>
            <p:cNvSpPr/>
            <p:nvPr/>
          </p:nvSpPr>
          <p:spPr>
            <a:xfrm>
              <a:off x="6677275" y="1203598"/>
              <a:ext cx="1999868" cy="1800865"/>
            </a:xfrm>
            <a:prstGeom prst="wedgeRoundRectCallout">
              <a:avLst>
                <a:gd name="adj1" fmla="val -110350"/>
                <a:gd name="adj2" fmla="val 15334"/>
                <a:gd name="adj3" fmla="val 1666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384" name="矩形 2"/>
            <p:cNvSpPr/>
            <p:nvPr/>
          </p:nvSpPr>
          <p:spPr>
            <a:xfrm>
              <a:off x="6695837" y="1246380"/>
              <a:ext cx="1998766" cy="178664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栖：乌鸦在树上休息”。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168525" y="477838"/>
            <a:ext cx="4806950" cy="44084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十五夜望月</a:t>
            </a:r>
            <a:endParaRPr kumimoji="0" lang="zh-CN" altLang="en-US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[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唐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]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王建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中庭地白树栖鸦，</a:t>
            </a:r>
            <a:endParaRPr kumimoji="0" lang="en-US" altLang="zh-CN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冷露无声湿桂花。</a:t>
            </a:r>
            <a:endParaRPr kumimoji="0" lang="en-US" altLang="zh-CN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今夜月明人尽望，</a:t>
            </a:r>
            <a:endParaRPr kumimoji="0" lang="en-US" altLang="zh-CN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不知秋思落谁家？</a:t>
            </a:r>
            <a:endParaRPr kumimoji="0" lang="zh-CN" altLang="en-US" sz="32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29713" t="25449" r="33144" b="22346"/>
          <a:stretch>
            <a:fillRect/>
          </a:stretch>
        </p:blipFill>
        <p:spPr>
          <a:xfrm>
            <a:off x="3276600" y="2058988"/>
            <a:ext cx="358775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29713" t="25449" r="33144" b="22346"/>
          <a:stretch>
            <a:fillRect/>
          </a:stretch>
        </p:blipFill>
        <p:spPr>
          <a:xfrm>
            <a:off x="4356100" y="2058988"/>
            <a:ext cx="360363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29713" t="25449" r="33144" b="22346"/>
          <a:stretch>
            <a:fillRect/>
          </a:stretch>
        </p:blipFill>
        <p:spPr>
          <a:xfrm>
            <a:off x="3276600" y="2781300"/>
            <a:ext cx="360363" cy="576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l="29713" t="25449" r="33144" b="22346"/>
          <a:stretch>
            <a:fillRect/>
          </a:stretch>
        </p:blipFill>
        <p:spPr>
          <a:xfrm>
            <a:off x="4356100" y="2781300"/>
            <a:ext cx="360363" cy="576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rcRect l="29713" t="25449" r="33144" b="22346"/>
          <a:stretch>
            <a:fillRect/>
          </a:stretch>
        </p:blipFill>
        <p:spPr>
          <a:xfrm>
            <a:off x="3275013" y="3509963"/>
            <a:ext cx="360362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l="29713" t="25449" r="33144" b="22346"/>
          <a:stretch>
            <a:fillRect/>
          </a:stretch>
        </p:blipFill>
        <p:spPr>
          <a:xfrm>
            <a:off x="4356100" y="3509963"/>
            <a:ext cx="360363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l="29713" t="25449" r="33144" b="22346"/>
          <a:stretch>
            <a:fillRect/>
          </a:stretch>
        </p:blipFill>
        <p:spPr>
          <a:xfrm>
            <a:off x="3276600" y="4232275"/>
            <a:ext cx="358775" cy="576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 l="29713" t="25449" r="33144" b="22346"/>
          <a:stretch>
            <a:fillRect/>
          </a:stretch>
        </p:blipFill>
        <p:spPr>
          <a:xfrm>
            <a:off x="4356100" y="4232275"/>
            <a:ext cx="360363" cy="576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/>
        </p:nvSpPr>
        <p:spPr>
          <a:xfrm>
            <a:off x="5024438" y="1654175"/>
            <a:ext cx="547688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qī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16500" y="1979613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栖</a:t>
            </a:r>
            <a:endParaRPr lang="zh-CN" altLang="en-US" sz="3200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82" name="文本框 17"/>
          <p:cNvSpPr txBox="1"/>
          <p:nvPr/>
        </p:nvSpPr>
        <p:spPr>
          <a:xfrm>
            <a:off x="3454400" y="-92075"/>
            <a:ext cx="2235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指导朗读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11413" y="-82550"/>
            <a:ext cx="44640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理解诗题，走近作者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2291" name="组合 5"/>
          <p:cNvGrpSpPr/>
          <p:nvPr/>
        </p:nvGrpSpPr>
        <p:grpSpPr>
          <a:xfrm>
            <a:off x="179388" y="922338"/>
            <a:ext cx="3600450" cy="1865312"/>
            <a:chOff x="35496" y="1059582"/>
            <a:chExt cx="3600400" cy="1864742"/>
          </a:xfrm>
        </p:grpSpPr>
        <p:pic>
          <p:nvPicPr>
            <p:cNvPr id="12293" name="图片 3"/>
            <p:cNvPicPr>
              <a:picLocks noChangeAspect="1"/>
            </p:cNvPicPr>
            <p:nvPr/>
          </p:nvPicPr>
          <p:blipFill>
            <a:blip r:embed="rId1"/>
            <a:srcRect l="11031" t="8984" r="10185"/>
            <a:stretch>
              <a:fillRect/>
            </a:stretch>
          </p:blipFill>
          <p:spPr>
            <a:xfrm>
              <a:off x="35496" y="1059582"/>
              <a:ext cx="3600400" cy="18647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4" name="矩形 2"/>
            <p:cNvSpPr/>
            <p:nvPr/>
          </p:nvSpPr>
          <p:spPr>
            <a:xfrm>
              <a:off x="431267" y="1524090"/>
              <a:ext cx="2772308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457200" indent="-457200" eaLnBrk="1" hangingPunct="1">
                <a:lnSpc>
                  <a:spcPct val="120000"/>
                </a:lnSpc>
                <a:buFont typeface="Wingdings" panose="05000000000000000000" pitchFamily="2" charset="2"/>
                <a:buChar char="u"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了解寒食节</a:t>
              </a:r>
              <a:endPara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95288" y="2787650"/>
            <a:ext cx="84963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寒食节也称“禁烟节”“冷节”“百五节”，通常在冬至后的第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11413" y="-92075"/>
            <a:ext cx="44640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把握大意，整体感知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9395" name="矩形 2"/>
          <p:cNvSpPr/>
          <p:nvPr/>
        </p:nvSpPr>
        <p:spPr>
          <a:xfrm>
            <a:off x="323850" y="1276350"/>
            <a:ext cx="77406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结合注释，理解重点词语。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3600" y="2168525"/>
            <a:ext cx="232092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十五夜：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中庭：</a:t>
            </a:r>
            <a:endParaRPr lang="en-US" altLang="zh-CN" sz="32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20000"/>
              </a:lnSpc>
              <a:buAutoNum type="circleNumDbPlain"/>
            </a:pP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地白：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16238" y="2168525"/>
            <a:ext cx="549592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农历八月十五中秋节的夜晚。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即庭中，庭院中。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月光照在庭院地上的样子。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charRg st="23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charRg st="2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charRg st="2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09638" y="2441575"/>
            <a:ext cx="732472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中秋的月光照在庭院的地面上，树枝上栖息着乌鸦。夜深了，清冷的秋露悄悄地打湿了庭中的桂花。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89013" y="1176338"/>
            <a:ext cx="6994525" cy="1146175"/>
            <a:chOff x="2292276" y="2880494"/>
            <a:chExt cx="6995786" cy="1147860"/>
          </a:xfrm>
        </p:grpSpPr>
        <p:pic>
          <p:nvPicPr>
            <p:cNvPr id="5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424062" y="3071274"/>
              <a:ext cx="6725862" cy="67409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92276" y="2880494"/>
              <a:ext cx="131786" cy="114786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156275" y="2880494"/>
              <a:ext cx="131787" cy="114786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0424" name="矩形 7"/>
            <p:cNvSpPr/>
            <p:nvPr/>
          </p:nvSpPr>
          <p:spPr>
            <a:xfrm>
              <a:off x="2542289" y="3000665"/>
              <a:ext cx="6724876" cy="7158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中庭地白树栖鸦，冷露无声湿桂花。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0420" name="文本框 8"/>
          <p:cNvSpPr txBox="1"/>
          <p:nvPr/>
        </p:nvSpPr>
        <p:spPr>
          <a:xfrm>
            <a:off x="3454400" y="-92075"/>
            <a:ext cx="2235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解释诗意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214438" y="2236788"/>
            <a:ext cx="672465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今夜人们都望着明月，不知那茫茫的秋思落在谁的身上？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74738" y="915988"/>
            <a:ext cx="6994525" cy="1147762"/>
            <a:chOff x="2292276" y="2880494"/>
            <a:chExt cx="6995786" cy="1147860"/>
          </a:xfrm>
        </p:grpSpPr>
        <p:pic>
          <p:nvPicPr>
            <p:cNvPr id="5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424062" y="3072597"/>
              <a:ext cx="6725862" cy="67157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92276" y="2880494"/>
              <a:ext cx="131786" cy="114786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156275" y="2880494"/>
              <a:ext cx="131787" cy="114786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1447" name="矩形 7"/>
            <p:cNvSpPr/>
            <p:nvPr/>
          </p:nvSpPr>
          <p:spPr>
            <a:xfrm>
              <a:off x="2542289" y="3087200"/>
              <a:ext cx="6724876" cy="6050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今夜月明人尽望，不知秋思落谁家？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11413" y="-80962"/>
            <a:ext cx="44640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精读古诗，感悟诗情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6738" y="2100263"/>
            <a:ext cx="5257800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为什么诗中写的是桂花？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2788" y="2911475"/>
            <a:ext cx="774065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因为桂花是中秋时节有代表性的花。桂花常在农历八月，也就是中秋时节盛开。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71550" y="842963"/>
            <a:ext cx="6994525" cy="1147762"/>
            <a:chOff x="2292276" y="2880494"/>
            <a:chExt cx="6995786" cy="1147860"/>
          </a:xfrm>
        </p:grpSpPr>
        <p:pic>
          <p:nvPicPr>
            <p:cNvPr id="6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424063" y="3072597"/>
              <a:ext cx="6725862" cy="67157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92276" y="2880494"/>
              <a:ext cx="131787" cy="114786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156276" y="2880494"/>
              <a:ext cx="131786" cy="114786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2474" name="矩形 8"/>
            <p:cNvSpPr/>
            <p:nvPr/>
          </p:nvSpPr>
          <p:spPr>
            <a:xfrm>
              <a:off x="2542289" y="3000665"/>
              <a:ext cx="6724876" cy="7158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中庭地白树栖鸦，冷露无声湿桂花。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119813" y="1122363"/>
            <a:ext cx="142081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湿桂花</a:t>
            </a:r>
            <a:endParaRPr lang="zh-CN" altLang="en-US" sz="3200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42975" y="2327275"/>
            <a:ext cx="76708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“人尽望”描绘出了一幅怎样的情景？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4738" y="842963"/>
            <a:ext cx="6994525" cy="1147762"/>
            <a:chOff x="2292276" y="2880494"/>
            <a:chExt cx="6995786" cy="1147860"/>
          </a:xfrm>
        </p:grpSpPr>
        <p:pic>
          <p:nvPicPr>
            <p:cNvPr id="4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424062" y="3072597"/>
              <a:ext cx="6725862" cy="67157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92276" y="2880494"/>
              <a:ext cx="131786" cy="114786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156275" y="2880494"/>
              <a:ext cx="131787" cy="114786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3497" name="矩形 6"/>
            <p:cNvSpPr/>
            <p:nvPr/>
          </p:nvSpPr>
          <p:spPr>
            <a:xfrm>
              <a:off x="2542289" y="3087200"/>
              <a:ext cx="6724876" cy="6050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今夜月明人尽望，不知秋思落谁家？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942975" y="3324225"/>
            <a:ext cx="72517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描绘出了中秋之夜人们争相赏月的情景。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60688" y="1112838"/>
            <a:ext cx="14208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人尽望</a:t>
            </a:r>
            <a:endParaRPr lang="zh-CN" altLang="en-US" sz="3200" dirty="0">
              <a:solidFill>
                <a:srgbClr val="FF00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矩形 1"/>
          <p:cNvSpPr/>
          <p:nvPr/>
        </p:nvSpPr>
        <p:spPr>
          <a:xfrm>
            <a:off x="1393825" y="1497013"/>
            <a:ext cx="6356350" cy="2149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诗歌前两句描写的景物中，你最喜欢的是哪一个景物？为什么？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矩形 1"/>
          <p:cNvSpPr/>
          <p:nvPr/>
        </p:nvSpPr>
        <p:spPr>
          <a:xfrm>
            <a:off x="719138" y="969963"/>
            <a:ext cx="7705725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用自己的语言说说，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中庭地白树栖鸦，冷露无声湿桂花”中</a:t>
            </a:r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“冷”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字写出了景物怎样的特点？它是从哪个角度来描写的？这两句诗描绘了一幅什么样的景色？表现了诗人怎样的心情？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79463" y="1900238"/>
            <a:ext cx="7920038" cy="237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“冷”字写出了秋夜露珠的清冷，是从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触觉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的角度写的。这两句诗展现了一幅寂寥、冷清的中秋之夜的图画，表现了诗人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在异乡孤寂、怅然的心情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74738" y="814388"/>
            <a:ext cx="6994525" cy="1147762"/>
            <a:chOff x="2292276" y="2880494"/>
            <a:chExt cx="6995786" cy="1147860"/>
          </a:xfrm>
        </p:grpSpPr>
        <p:pic>
          <p:nvPicPr>
            <p:cNvPr id="4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424062" y="3072597"/>
              <a:ext cx="6725862" cy="67157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92276" y="2880494"/>
              <a:ext cx="131786" cy="114786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156275" y="2880494"/>
              <a:ext cx="131787" cy="114786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6568" name="矩形 6"/>
            <p:cNvSpPr/>
            <p:nvPr/>
          </p:nvSpPr>
          <p:spPr>
            <a:xfrm>
              <a:off x="2542289" y="3000665"/>
              <a:ext cx="6724876" cy="7158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中庭地白树栖鸦，冷露无声湿桂花。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584700" y="109378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矩形 1"/>
          <p:cNvSpPr/>
          <p:nvPr/>
        </p:nvSpPr>
        <p:spPr>
          <a:xfrm>
            <a:off x="971550" y="1347788"/>
            <a:ext cx="7345363" cy="143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诗歌后两句抒发了诗人什么样的思想感情？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4588" y="2932113"/>
            <a:ext cx="4459287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深挚的思乡之情</a:t>
            </a:r>
            <a:endParaRPr lang="en-US" altLang="zh-CN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矩形 2"/>
          <p:cNvSpPr/>
          <p:nvPr/>
        </p:nvSpPr>
        <p:spPr>
          <a:xfrm>
            <a:off x="638175" y="1217613"/>
            <a:ext cx="81375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全诗营造了怎样的氛围？诗人借此抒发了怎样的感情？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6125" y="2586038"/>
            <a:ext cx="7921625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全诗营造了月圆人缺、静寂孤苦的氛围，抒发了作者的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离别之情、思聚之念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"/>
          <p:cNvSpPr/>
          <p:nvPr/>
        </p:nvSpPr>
        <p:spPr>
          <a:xfrm>
            <a:off x="539750" y="700088"/>
            <a:ext cx="8281988" cy="3560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过去在这一天，人们禁烟火，只吃冷食。在后世的发展中，逐渐增加了祭扫、踏青、荡秋千、踢蹴鞠、斗鸡等风俗。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寒食节已有两千余年的历史，曾被称为民间第一大祭日。寒食节是汉族传统节日中唯一以饮食习俗来命名的节日。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矩形 2"/>
          <p:cNvSpPr/>
          <p:nvPr/>
        </p:nvSpPr>
        <p:spPr>
          <a:xfrm>
            <a:off x="792163" y="1611313"/>
            <a:ext cx="75596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全唐诗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在收录这首诗时将末句的“落”字作“在”字，你认为哪一个字更有表现力？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725488" y="1658938"/>
            <a:ext cx="7662862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“落”字更有表现力，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落”字新颖妥帖，不同凡响，给人以形象的动感，仿佛那秋思随着银月的清辉一起洒落人间，同时也与“无声”相契合，凸显月夜的静。而“在”字则相形见绌，平淡寡味。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74738" y="627063"/>
            <a:ext cx="6994525" cy="1147762"/>
            <a:chOff x="2292276" y="2880494"/>
            <a:chExt cx="6995786" cy="1147860"/>
          </a:xfrm>
        </p:grpSpPr>
        <p:pic>
          <p:nvPicPr>
            <p:cNvPr id="5" name="Picture 7" descr="C:\Users\Administrator\Desktop\png\素材CNN-sccnn.com_201406210812-恢复的.psd_0002_图层-3-拷贝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424062" y="3072597"/>
              <a:ext cx="6725862" cy="67157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92276" y="2880494"/>
              <a:ext cx="131786" cy="114786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Picture 3" descr="C:\Users\Administrator\Desktop\png\素材CNN-sccnn.com_201406210812-恢复的.psd_0000_图层-2-拷贝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156275" y="2880494"/>
              <a:ext cx="131787" cy="1147860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0664" name="矩形 7"/>
            <p:cNvSpPr/>
            <p:nvPr/>
          </p:nvSpPr>
          <p:spPr>
            <a:xfrm>
              <a:off x="2542289" y="3087200"/>
              <a:ext cx="6724876" cy="6050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今夜月明人尽望，不知秋思落谁家？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6223000" y="890588"/>
            <a:ext cx="59531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endParaRPr lang="zh-CN" altLang="en-US" sz="3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矩形 2"/>
          <p:cNvSpPr/>
          <p:nvPr/>
        </p:nvSpPr>
        <p:spPr>
          <a:xfrm>
            <a:off x="971550" y="1611313"/>
            <a:ext cx="734377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齐读全诗，体会诗人的思念之情。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观赏图片，根据令自己有所感悟的图景发挥想象、进行联想。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683" name="文本框 3"/>
          <p:cNvSpPr txBox="1"/>
          <p:nvPr/>
        </p:nvSpPr>
        <p:spPr>
          <a:xfrm>
            <a:off x="3454400" y="-92075"/>
            <a:ext cx="2235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想象联想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2706" name="组合 4"/>
          <p:cNvGrpSpPr/>
          <p:nvPr/>
        </p:nvGrpSpPr>
        <p:grpSpPr>
          <a:xfrm>
            <a:off x="0" y="0"/>
            <a:ext cx="9151938" cy="5143500"/>
            <a:chOff x="0" y="0"/>
            <a:chExt cx="9151215" cy="5143500"/>
          </a:xfrm>
        </p:grpSpPr>
        <p:pic>
          <p:nvPicPr>
            <p:cNvPr id="72707" name="图片 2"/>
            <p:cNvPicPr>
              <a:picLocks noChangeAspect="1"/>
            </p:cNvPicPr>
            <p:nvPr/>
          </p:nvPicPr>
          <p:blipFill>
            <a:blip r:embed="rId1"/>
            <a:srcRect t="15691"/>
            <a:stretch>
              <a:fillRect/>
            </a:stretch>
          </p:blipFill>
          <p:spPr>
            <a:xfrm>
              <a:off x="0" y="0"/>
              <a:ext cx="9151215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08" name="矩形 3"/>
            <p:cNvSpPr/>
            <p:nvPr/>
          </p:nvSpPr>
          <p:spPr>
            <a:xfrm>
              <a:off x="1187624" y="1707654"/>
              <a:ext cx="2311752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海上生明月</a:t>
              </a:r>
              <a:endPara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3730" name="组合 4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73731" name="图片 2"/>
            <p:cNvPicPr>
              <a:picLocks noChangeAspect="1"/>
            </p:cNvPicPr>
            <p:nvPr/>
          </p:nvPicPr>
          <p:blipFill>
            <a:blip r:embed="rId1"/>
            <a:srcRect t="15625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732" name="矩形 3"/>
            <p:cNvSpPr/>
            <p:nvPr/>
          </p:nvSpPr>
          <p:spPr>
            <a:xfrm>
              <a:off x="1324145" y="834155"/>
              <a:ext cx="2311752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明月照山川</a:t>
              </a:r>
              <a:endPara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hecker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4754" name="组合 4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74755" name="图片 2"/>
            <p:cNvPicPr>
              <a:picLocks noChangeAspect="1"/>
            </p:cNvPicPr>
            <p:nvPr/>
          </p:nvPicPr>
          <p:blipFill>
            <a:blip r:embed="rId1"/>
            <a:srcRect b="15730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4756" name="矩形 3"/>
            <p:cNvSpPr/>
            <p:nvPr/>
          </p:nvSpPr>
          <p:spPr>
            <a:xfrm>
              <a:off x="2915816" y="1059582"/>
              <a:ext cx="2311752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月下的城市</a:t>
              </a:r>
              <a:endPara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wheel spokes="1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5778" name="组合 6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75779" name="图片 4"/>
            <p:cNvPicPr>
              <a:picLocks noChangeAspect="1"/>
            </p:cNvPicPr>
            <p:nvPr/>
          </p:nvPicPr>
          <p:blipFill>
            <a:blip r:embed="rId1"/>
            <a:srcRect l="2647" t="3766" r="1465" b="14355"/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5780" name="矩形 5"/>
            <p:cNvSpPr/>
            <p:nvPr/>
          </p:nvSpPr>
          <p:spPr>
            <a:xfrm>
              <a:off x="2483768" y="2269359"/>
              <a:ext cx="2311752" cy="60478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明月映桥头</a:t>
              </a:r>
              <a:endPara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omb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000125" y="1624013"/>
            <a:ext cx="885825" cy="26749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十五夜望月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803" name="文本框 11"/>
          <p:cNvSpPr txBox="1"/>
          <p:nvPr/>
        </p:nvSpPr>
        <p:spPr>
          <a:xfrm>
            <a:off x="3454400" y="-92075"/>
            <a:ext cx="2235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板书设计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79613" y="1335088"/>
            <a:ext cx="4608512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所见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明月、栖鸦、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冷露、桂花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箭头: 下 11"/>
          <p:cNvSpPr/>
          <p:nvPr/>
        </p:nvSpPr>
        <p:spPr>
          <a:xfrm>
            <a:off x="2700338" y="2493963"/>
            <a:ext cx="358775" cy="68897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79613" y="3176588"/>
            <a:ext cx="398938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所感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对月怀人，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思深情长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1792288" y="1335088"/>
            <a:ext cx="287338" cy="3252788"/>
          </a:xfrm>
          <a:prstGeom prst="leftBrace">
            <a:avLst>
              <a:gd name="adj1" fmla="val 66942"/>
              <a:gd name="adj2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左大括号 16"/>
          <p:cNvSpPr/>
          <p:nvPr/>
        </p:nvSpPr>
        <p:spPr>
          <a:xfrm rot="10800000">
            <a:off x="6111875" y="1335088"/>
            <a:ext cx="288925" cy="3252788"/>
          </a:xfrm>
          <a:prstGeom prst="leftBrace">
            <a:avLst>
              <a:gd name="adj1" fmla="val 66942"/>
              <a:gd name="adj2" fmla="val 50000"/>
            </a:avLst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72250" y="1624013"/>
            <a:ext cx="1717675" cy="26749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思念家乡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想念亲人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2" grpId="0" animBg="1"/>
      <p:bldP spid="15" grpId="0"/>
      <p:bldP spid="14" grpId="0" animBg="1"/>
      <p:bldP spid="17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2"/>
          <p:cNvSpPr/>
          <p:nvPr/>
        </p:nvSpPr>
        <p:spPr>
          <a:xfrm>
            <a:off x="3492500" y="-49212"/>
            <a:ext cx="27717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了解作者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39" name="矩形 4"/>
          <p:cNvSpPr/>
          <p:nvPr/>
        </p:nvSpPr>
        <p:spPr>
          <a:xfrm>
            <a:off x="323850" y="792163"/>
            <a:ext cx="8640763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韩翃（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719—788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），唐代诗人。字君平，南阳（今属河南）人，是“大历十才子”之一。天宝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年（公元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754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年）考中进士。建中年间，因作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寒食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而被唐德宗所赏识，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最终官至中书舍人。韩翃的诗笔法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轻巧，写景别致，在当时传诵很广。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0272" y="2715766"/>
            <a:ext cx="1549732" cy="218134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476375" y="555625"/>
            <a:ext cx="6318250" cy="43116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寒食</a:t>
            </a:r>
            <a:endParaRPr kumimoji="0" lang="zh-CN" altLang="en-US" sz="36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韩翃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春城无处不飞花，</a:t>
            </a:r>
            <a:endParaRPr kumimoji="0" lang="en-US" altLang="zh-CN" sz="36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寒食东风御柳斜。</a:t>
            </a:r>
            <a:endParaRPr kumimoji="0" lang="en-US" altLang="zh-CN" sz="36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日暮汉宫传蜡烛，</a:t>
            </a:r>
            <a:endParaRPr kumimoji="0" lang="en-US" altLang="zh-CN" sz="36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10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轻烟散入五侯家。</a:t>
            </a:r>
            <a:endParaRPr kumimoji="0" lang="zh-CN" altLang="en-US" sz="3600" b="1" i="0" u="none" strike="noStrike" kern="1200" cap="none" spc="10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363" name="文本框 1"/>
          <p:cNvSpPr txBox="1"/>
          <p:nvPr/>
        </p:nvSpPr>
        <p:spPr>
          <a:xfrm>
            <a:off x="3454400" y="-80962"/>
            <a:ext cx="22352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Calibri" panose="020F0502020204030204" pitchFamily="34" charset="0"/>
              </a:rPr>
              <a:t>朗读诗歌</a:t>
            </a:r>
            <a:endParaRPr lang="zh-CN" altLang="en-US" sz="40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13000" y="-92075"/>
            <a:ext cx="4464050" cy="669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初读古诗，把握大意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387" name="矩形 2"/>
          <p:cNvSpPr/>
          <p:nvPr/>
        </p:nvSpPr>
        <p:spPr>
          <a:xfrm>
            <a:off x="827088" y="825500"/>
            <a:ext cx="78136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自由读诗，结合注释说说诗句的含义。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13000" y="1644650"/>
            <a:ext cx="4608513" cy="28384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寒食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【</a:t>
            </a:r>
            <a:r>
              <a:rPr kumimoji="0" lang="zh-CN" altLang="en-US" sz="28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韩翃</a:t>
            </a:r>
            <a:r>
              <a:rPr kumimoji="0" lang="en-US" altLang="zh-CN" sz="28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】</a:t>
            </a:r>
            <a:endParaRPr kumimoji="0" lang="zh-CN" altLang="en-US" sz="28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春城无处不飞花，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寒食东风御柳斜。</a:t>
            </a:r>
            <a:endParaRPr kumimoji="0" lang="en-US" altLang="zh-CN" sz="3200" b="1" i="0" u="none" strike="noStrike" kern="1200" cap="none" spc="30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9700" y="1860550"/>
            <a:ext cx="2640013" cy="1512888"/>
            <a:chOff x="-62667" y="2571750"/>
            <a:chExt cx="2640090" cy="1512168"/>
          </a:xfrm>
        </p:grpSpPr>
        <p:sp>
          <p:nvSpPr>
            <p:cNvPr id="13" name="对话气泡: 圆角矩形 12"/>
            <p:cNvSpPr/>
            <p:nvPr/>
          </p:nvSpPr>
          <p:spPr>
            <a:xfrm>
              <a:off x="-752" y="2571750"/>
              <a:ext cx="2578175" cy="1512168"/>
            </a:xfrm>
            <a:prstGeom prst="wedgeRoundRectCallout">
              <a:avLst>
                <a:gd name="adj1" fmla="val 55938"/>
                <a:gd name="adj2" fmla="val 48582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-62667" y="2730424"/>
              <a:ext cx="2640090" cy="119481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春城：指春天的京城。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659063" y="3121025"/>
            <a:ext cx="1441450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春城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43413" y="3851275"/>
            <a:ext cx="1439863" cy="604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御柳</a:t>
            </a:r>
            <a:endParaRPr kumimoji="0" lang="zh-CN" altLang="en-US" sz="3200" b="1" i="0" u="none" strike="noStrike" kern="1200" cap="none" spc="30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443663" y="2062163"/>
            <a:ext cx="2055812" cy="2001837"/>
            <a:chOff x="6948894" y="2430777"/>
            <a:chExt cx="2055782" cy="2002037"/>
          </a:xfrm>
        </p:grpSpPr>
        <p:sp>
          <p:nvSpPr>
            <p:cNvPr id="15" name="对话气泡: 圆角矩形 14"/>
            <p:cNvSpPr/>
            <p:nvPr/>
          </p:nvSpPr>
          <p:spPr>
            <a:xfrm>
              <a:off x="6948894" y="2430777"/>
              <a:ext cx="2055782" cy="2002037"/>
            </a:xfrm>
            <a:prstGeom prst="wedgeRoundRectCallout">
              <a:avLst>
                <a:gd name="adj1" fmla="val -95032"/>
                <a:gd name="adj2" fmla="val 46918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021918" y="2470468"/>
              <a:ext cx="1931959" cy="17877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  御柳：皇城里的柳树。 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8F9FA">
            <a:alpha val="9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4332</Words>
  <Application>WPS 演示</Application>
  <PresentationFormat>全屏显示(16:9)</PresentationFormat>
  <Paragraphs>419</Paragraphs>
  <Slides>68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68</vt:i4>
      </vt:variant>
    </vt:vector>
  </HeadingPairs>
  <TitlesOfParts>
    <vt:vector size="83" baseType="lpstr">
      <vt:lpstr>Arial</vt:lpstr>
      <vt:lpstr>宋体</vt:lpstr>
      <vt:lpstr>Wingdings</vt:lpstr>
      <vt:lpstr>Calibri</vt:lpstr>
      <vt:lpstr>Cambria</vt:lpstr>
      <vt:lpstr>黑体</vt:lpstr>
      <vt:lpstr>思源黑体 CN Light</vt:lpstr>
      <vt:lpstr>WenYue GuDianMingChaoTi (Non-Commercial Use)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yitifen.tmall.com易提分旗舰店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2023-11-01T00:31:00Z</dcterms:created>
  <dcterms:modified xsi:type="dcterms:W3CDTF">2023-11-13T12:09:00Z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93EB1B04E6FB4F63A359747572D36BA3_13</vt:lpwstr>
  </property>
  <property fmtid="{D5CDD505-2E9C-101B-9397-08002B2CF9AE}" pid="4" name="KSOProductBuildVer">
    <vt:lpwstr>2052-12.1.0.15374</vt:lpwstr>
  </property>
</Properties>
</file>