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3" r:id="rId3"/>
  </p:sldMasterIdLst>
  <p:notesMasterIdLst>
    <p:notesMasterId r:id="rId15"/>
  </p:notesMasterIdLst>
  <p:handoutMasterIdLst>
    <p:handoutMasterId r:id="rId44"/>
  </p:handoutMasterIdLst>
  <p:sldIdLst>
    <p:sldId id="414" r:id="rId4"/>
    <p:sldId id="417" r:id="rId5"/>
    <p:sldId id="416" r:id="rId6"/>
    <p:sldId id="418" r:id="rId7"/>
    <p:sldId id="363" r:id="rId8"/>
    <p:sldId id="419" r:id="rId9"/>
    <p:sldId id="425" r:id="rId10"/>
    <p:sldId id="426" r:id="rId11"/>
    <p:sldId id="420" r:id="rId12"/>
    <p:sldId id="428" r:id="rId13"/>
    <p:sldId id="429" r:id="rId14"/>
    <p:sldId id="430" r:id="rId16"/>
    <p:sldId id="422" r:id="rId17"/>
    <p:sldId id="421" r:id="rId18"/>
    <p:sldId id="431" r:id="rId19"/>
    <p:sldId id="423" r:id="rId20"/>
    <p:sldId id="432" r:id="rId21"/>
    <p:sldId id="433" r:id="rId22"/>
    <p:sldId id="435" r:id="rId23"/>
    <p:sldId id="434" r:id="rId24"/>
    <p:sldId id="436" r:id="rId25"/>
    <p:sldId id="437" r:id="rId26"/>
    <p:sldId id="438" r:id="rId27"/>
    <p:sldId id="439" r:id="rId28"/>
    <p:sldId id="440" r:id="rId29"/>
    <p:sldId id="442" r:id="rId30"/>
    <p:sldId id="453" r:id="rId31"/>
    <p:sldId id="443" r:id="rId32"/>
    <p:sldId id="444" r:id="rId33"/>
    <p:sldId id="445" r:id="rId34"/>
    <p:sldId id="454" r:id="rId35"/>
    <p:sldId id="447" r:id="rId36"/>
    <p:sldId id="448" r:id="rId37"/>
    <p:sldId id="446" r:id="rId38"/>
    <p:sldId id="424" r:id="rId39"/>
    <p:sldId id="449" r:id="rId40"/>
    <p:sldId id="451" r:id="rId41"/>
    <p:sldId id="452" r:id="rId42"/>
    <p:sldId id="465" r:id="rId43"/>
  </p:sldIdLst>
  <p:sldSz cx="9144000" cy="5143500"/>
  <p:notesSz cx="6858000" cy="9144000"/>
  <p:custDataLst>
    <p:tags r:id="rId48"/>
  </p:custDataLst>
  <p:defaultTextStyle>
    <a:defPPr>
      <a:defRPr lang="zh-CN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2FDB2607-1784-4EEB-B798-7EB5836EED8A}">
        <p14:showMediaCtrls xmlns:p14="http://schemas.microsoft.com/office/powerpoint/2010/main" val="1"/>
      </p:ext>
    </p:extLst>
  </p:showPr>
  <p:clrMru>
    <a:srgbClr val="FF00FF"/>
    <a:srgbClr val="7F1401"/>
    <a:srgbClr val="CC0000"/>
    <a:srgbClr val="E92017"/>
    <a:srgbClr val="38B7C8"/>
    <a:srgbClr val="8ED7E0"/>
    <a:srgbClr val="33CC33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21159"/>
    <p:restoredTop sz="94660"/>
  </p:normalViewPr>
  <p:slideViewPr>
    <p:cSldViewPr showGuides="1">
      <p:cViewPr varScale="1">
        <p:scale>
          <a:sx n="138" d="100"/>
          <a:sy n="138" d="100"/>
        </p:scale>
        <p:origin x="438" y="13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8" Type="http://schemas.openxmlformats.org/officeDocument/2006/relationships/tags" Target="tags/tag1.xml"/><Relationship Id="rId47" Type="http://schemas.openxmlformats.org/officeDocument/2006/relationships/tableStyles" Target="tableStyles.xml"/><Relationship Id="rId46" Type="http://schemas.openxmlformats.org/officeDocument/2006/relationships/viewProps" Target="viewProps.xml"/><Relationship Id="rId45" Type="http://schemas.openxmlformats.org/officeDocument/2006/relationships/presProps" Target="presProps.xml"/><Relationship Id="rId44" Type="http://schemas.openxmlformats.org/officeDocument/2006/relationships/handoutMaster" Target="handoutMasters/handoutMaster1.xml"/><Relationship Id="rId43" Type="http://schemas.openxmlformats.org/officeDocument/2006/relationships/slide" Target="slides/slide39.xml"/><Relationship Id="rId42" Type="http://schemas.openxmlformats.org/officeDocument/2006/relationships/slide" Target="slides/slide38.xml"/><Relationship Id="rId41" Type="http://schemas.openxmlformats.org/officeDocument/2006/relationships/slide" Target="slides/slide37.xml"/><Relationship Id="rId40" Type="http://schemas.openxmlformats.org/officeDocument/2006/relationships/slide" Target="slides/slide36.xml"/><Relationship Id="rId4" Type="http://schemas.openxmlformats.org/officeDocument/2006/relationships/slide" Target="slides/slide1.xml"/><Relationship Id="rId39" Type="http://schemas.openxmlformats.org/officeDocument/2006/relationships/slide" Target="slides/slide35.xml"/><Relationship Id="rId38" Type="http://schemas.openxmlformats.org/officeDocument/2006/relationships/slide" Target="slides/slide34.xml"/><Relationship Id="rId37" Type="http://schemas.openxmlformats.org/officeDocument/2006/relationships/slide" Target="slides/slide33.xml"/><Relationship Id="rId36" Type="http://schemas.openxmlformats.org/officeDocument/2006/relationships/slide" Target="slides/slide32.xml"/><Relationship Id="rId35" Type="http://schemas.openxmlformats.org/officeDocument/2006/relationships/slide" Target="slides/slide31.xml"/><Relationship Id="rId34" Type="http://schemas.openxmlformats.org/officeDocument/2006/relationships/slide" Target="slides/slide30.xml"/><Relationship Id="rId33" Type="http://schemas.openxmlformats.org/officeDocument/2006/relationships/slide" Target="slides/slide29.xml"/><Relationship Id="rId32" Type="http://schemas.openxmlformats.org/officeDocument/2006/relationships/slide" Target="slides/slide28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notesMaster" Target="notesMasters/notesMaster1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61D169BB-051E-49E1-9F7B-D21429596B5B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2217D6C-8815-40B9-AD00-1E9D43E8A3C8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88D8C18-188E-402E-9E4B-8C47020A429C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5CA4E179-6342-4357-93C0-9B1DEA60380E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9459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p>
            <a:pPr lvl="0"/>
            <a:endParaRPr lang="zh-CN" altLang="en-US" dirty="0"/>
          </a:p>
        </p:txBody>
      </p:sp>
      <p:sp>
        <p:nvSpPr>
          <p:cNvPr id="19460" name="页眉占位符 3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eaLnBrk="1" hangingPunct="1"/>
            <a:endParaRPr lang="zh-CN" altLang="en-US" sz="1200" dirty="0"/>
          </a:p>
        </p:txBody>
      </p:sp>
      <p:sp>
        <p:nvSpPr>
          <p:cNvPr id="19461" name="页脚占位符 4"/>
          <p:cNvSpPr txBox="1"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eaLnBrk="1" hangingPunct="1"/>
            <a:endParaRPr lang="zh-CN" altLang="en-US" sz="1200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77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32771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p>
            <a:pPr lvl="0"/>
            <a:endParaRPr lang="zh-CN" altLang="en-US" dirty="0"/>
          </a:p>
        </p:txBody>
      </p:sp>
      <p:sp>
        <p:nvSpPr>
          <p:cNvPr id="32772" name="页眉占位符 3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eaLnBrk="1" hangingPunct="1"/>
            <a:endParaRPr lang="zh-CN" altLang="en-US" sz="1200" dirty="0"/>
          </a:p>
        </p:txBody>
      </p:sp>
      <p:sp>
        <p:nvSpPr>
          <p:cNvPr id="32773" name="页脚占位符 4"/>
          <p:cNvSpPr txBox="1"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eaLnBrk="1" hangingPunct="1"/>
            <a:endParaRPr lang="zh-CN" altLang="en-US" sz="120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image" Target="../media/image14.png"/><Relationship Id="rId4" Type="http://schemas.openxmlformats.org/officeDocument/2006/relationships/image" Target="../media/image13.png"/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5" Type="http://schemas.openxmlformats.org/officeDocument/2006/relationships/image" Target="../media/image14.png"/><Relationship Id="rId4" Type="http://schemas.openxmlformats.org/officeDocument/2006/relationships/image" Target="../media/image13.png"/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1587"/>
            <a:ext cx="9144000" cy="51450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矩形 3"/>
          <p:cNvSpPr/>
          <p:nvPr/>
        </p:nvSpPr>
        <p:spPr>
          <a:xfrm>
            <a:off x="0" y="1563688"/>
            <a:ext cx="9144000" cy="1905000"/>
          </a:xfrm>
          <a:prstGeom prst="rect">
            <a:avLst/>
          </a:prstGeom>
          <a:solidFill>
            <a:schemeClr val="bg1">
              <a:alpha val="9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4101" name="图片 7"/>
          <p:cNvPicPr>
            <a:picLocks noChangeAspect="1"/>
          </p:cNvPicPr>
          <p:nvPr userDrawn="1"/>
        </p:nvPicPr>
        <p:blipFill>
          <a:blip r:embed="rId3"/>
          <a:srcRect t="48315"/>
          <a:stretch>
            <a:fillRect/>
          </a:stretch>
        </p:blipFill>
        <p:spPr>
          <a:xfrm>
            <a:off x="3348038" y="0"/>
            <a:ext cx="1335087" cy="3873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3" name="组合 2"/>
          <p:cNvGrpSpPr/>
          <p:nvPr userDrawn="1"/>
        </p:nvGrpSpPr>
        <p:grpSpPr>
          <a:xfrm>
            <a:off x="0" y="0"/>
            <a:ext cx="9144000" cy="5143500"/>
            <a:chOff x="0" y="0"/>
            <a:chExt cx="9144000" cy="5143500"/>
          </a:xfrm>
        </p:grpSpPr>
        <p:pic>
          <p:nvPicPr>
            <p:cNvPr id="5124" name="图片 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9144000" cy="393990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125" name="图片 5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3795886"/>
              <a:ext cx="9144000" cy="1347614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3398838"/>
            <a:ext cx="9156700" cy="17446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581025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6" Type="http://schemas.openxmlformats.org/officeDocument/2006/relationships/theme" Target="../theme/theme1.xml"/><Relationship Id="rId5" Type="http://schemas.openxmlformats.org/officeDocument/2006/relationships/image" Target="../media/image7.png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15.jpeg"/><Relationship Id="rId5" Type="http://schemas.openxmlformats.org/officeDocument/2006/relationships/slideLayout" Target="../slideLayouts/slideLayout9.xml"/><Relationship Id="rId4" Type="http://schemas.openxmlformats.org/officeDocument/2006/relationships/slideLayout" Target="../slideLayouts/slideLayout8.xml"/><Relationship Id="rId3" Type="http://schemas.openxmlformats.org/officeDocument/2006/relationships/slideLayout" Target="../slideLayouts/slideLayout7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1026" name="图片 1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55" r:id="rId2"/>
    <p:sldLayoutId id="2147483656" r:id="rId3"/>
    <p:sldLayoutId id="2147483657" r:id="rId4"/>
    <p:sldLayoutId id="2147483658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" Target="slide13.xml"/><Relationship Id="rId1" Type="http://schemas.openxmlformats.org/officeDocument/2006/relationships/slide" Target="slide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slide" Target="slide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9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4" name="标题 1">
            <a:hlinkClick r:id="rId1" action="ppaction://hlinksldjump"/>
          </p:cNvPr>
          <p:cNvSpPr txBox="1"/>
          <p:nvPr/>
        </p:nvSpPr>
        <p:spPr>
          <a:xfrm>
            <a:off x="1908175" y="2089150"/>
            <a:ext cx="2159000" cy="757238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algn="ctr" defTabSz="850900" eaLnBrk="1" hangingPunct="1"/>
            <a:r>
              <a:rPr lang="zh-CN" altLang="en-US" sz="4400" b="1" dirty="0">
                <a:solidFill>
                  <a:srgbClr val="7F140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</a:t>
            </a:r>
            <a:r>
              <a:rPr lang="en-US" altLang="zh-CN" sz="4400" b="1" dirty="0">
                <a:solidFill>
                  <a:srgbClr val="7F140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4400" b="1" dirty="0">
                <a:solidFill>
                  <a:srgbClr val="7F140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课时</a:t>
            </a:r>
            <a:endParaRPr lang="zh-CN" altLang="en-US" sz="4400" b="1" dirty="0">
              <a:solidFill>
                <a:srgbClr val="7F140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195" name="标题 1">
            <a:hlinkClick r:id="rId2" action="ppaction://hlinksldjump"/>
          </p:cNvPr>
          <p:cNvSpPr txBox="1"/>
          <p:nvPr/>
        </p:nvSpPr>
        <p:spPr>
          <a:xfrm>
            <a:off x="5083175" y="2089150"/>
            <a:ext cx="2160588" cy="757238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algn="ctr" defTabSz="850900" eaLnBrk="1" hangingPunct="1"/>
            <a:r>
              <a:rPr lang="zh-CN" altLang="en-US" sz="4400" b="1" dirty="0">
                <a:solidFill>
                  <a:srgbClr val="7F140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</a:t>
            </a:r>
            <a:r>
              <a:rPr lang="en-US" altLang="zh-CN" sz="4400" b="1" dirty="0">
                <a:solidFill>
                  <a:srgbClr val="7F140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4400" b="1" dirty="0">
                <a:solidFill>
                  <a:srgbClr val="7F140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课时</a:t>
            </a:r>
            <a:endParaRPr lang="zh-CN" altLang="en-US" sz="4400" b="1" dirty="0">
              <a:solidFill>
                <a:srgbClr val="7F140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900113" y="771525"/>
          <a:ext cx="7343775" cy="3870325"/>
        </p:xfrm>
        <a:graphic>
          <a:graphicData uri="http://schemas.openxmlformats.org/drawingml/2006/table">
            <a:tbl>
              <a:tblPr/>
              <a:tblGrid>
                <a:gridCol w="2303929"/>
                <a:gridCol w="5039846"/>
              </a:tblGrid>
              <a:tr h="579155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2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时间</a:t>
                      </a:r>
                      <a:endParaRPr lang="zh-CN" altLang="en-US" sz="32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91427" marR="91427" marT="45723" marB="45723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2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风俗习惯或人们的活动</a:t>
                      </a:r>
                      <a:endParaRPr lang="zh-CN" altLang="en-US" sz="32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91427" marR="91427" marT="45723" marB="4572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48528"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427" marR="91427" marT="45723" marB="45723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427" marR="91427" marT="45723" marB="4572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48528"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427" marR="91427" marT="45723" marB="45723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427" marR="91427" marT="45723" marB="4572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48528"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427" marR="91427" marT="45723" marB="45723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427" marR="91427" marT="45723" marB="4572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48528"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427" marR="91427" marT="45723" marB="45723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427" marR="91427" marT="45723" marB="4572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48528"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427" marR="91427" marT="45723" marB="45723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427" marR="91427" marT="45723" marB="4572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48528"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427" marR="91427" marT="45723" marB="45723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427" marR="91427" marT="45723" marB="4572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矩形 3"/>
          <p:cNvSpPr/>
          <p:nvPr/>
        </p:nvSpPr>
        <p:spPr>
          <a:xfrm>
            <a:off x="3438525" y="0"/>
            <a:ext cx="2124075" cy="668338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汇报交流</a:t>
            </a:r>
            <a:endParaRPr kumimoji="0" lang="en-US" altLang="zh-CN" sz="3600" b="1" i="0" u="none" strike="noStrike" kern="1200" cap="none" spc="0" normalizeH="0" baseline="0" noProof="0" dirty="0">
              <a:solidFill>
                <a:schemeClr val="bg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graphicFrame>
        <p:nvGraphicFramePr>
          <p:cNvPr id="11" name="表格 10"/>
          <p:cNvGraphicFramePr>
            <a:graphicFrameLocks noGrp="1"/>
          </p:cNvGraphicFramePr>
          <p:nvPr/>
        </p:nvGraphicFramePr>
        <p:xfrm>
          <a:off x="754063" y="973138"/>
          <a:ext cx="7635875" cy="3783013"/>
        </p:xfrm>
        <a:graphic>
          <a:graphicData uri="http://schemas.openxmlformats.org/drawingml/2006/table">
            <a:tbl>
              <a:tblPr/>
              <a:tblGrid>
                <a:gridCol w="2395220"/>
                <a:gridCol w="5240655"/>
              </a:tblGrid>
              <a:tr h="579342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2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时间</a:t>
                      </a:r>
                      <a:endParaRPr lang="zh-CN" altLang="en-US" sz="32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91427" marR="91427" marT="45753" marB="45753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2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风俗习惯或人们的活动</a:t>
                      </a:r>
                      <a:endParaRPr lang="zh-CN" altLang="en-US" sz="32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91427" marR="91427" marT="45753" marB="4575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92684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 dirty="0" err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腊八</a:t>
                      </a:r>
                      <a:endParaRPr lang="en-US" altLang="en-US" sz="2400" b="1" dirty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熬腊八粥、泡腊八蒜</a:t>
                      </a:r>
                      <a:endParaRPr lang="en-US" altLang="en-US" sz="24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92684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小年</a:t>
                      </a:r>
                      <a:endParaRPr lang="en-US" altLang="en-US" sz="24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放鞭炮、吃糖</a:t>
                      </a:r>
                      <a:endParaRPr lang="en-US" altLang="en-US" sz="24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08204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 dirty="0" err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除夕</a:t>
                      </a:r>
                      <a:endParaRPr lang="en-US" altLang="en-US" sz="2400" b="1" dirty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 dirty="0" err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做年菜、穿新衣、贴对联、贴年画、灯火通宵、放鞭炮、吃团圆饭、守岁</a:t>
                      </a:r>
                      <a:endParaRPr lang="en-US" altLang="en-US" sz="2400" b="1" dirty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4728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正月初一</a:t>
                      </a:r>
                      <a:endParaRPr lang="en-US" altLang="en-US" sz="24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 dirty="0" err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拜年、逛庙会</a:t>
                      </a:r>
                      <a:endParaRPr lang="en-US" altLang="en-US" sz="2400" b="1" dirty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92684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2400" b="1" dirty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元宵</a:t>
                      </a:r>
                      <a:endParaRPr lang="en-US" altLang="en-US" sz="2400" b="1" dirty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看花灯、小孩放花炮、吃元宵</a:t>
                      </a:r>
                      <a:endParaRPr lang="en-US" altLang="en-US" sz="24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92684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正月十九</a:t>
                      </a:r>
                      <a:endParaRPr lang="en-US" altLang="en-US" sz="24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 dirty="0" err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小孩上学、大人做事</a:t>
                      </a:r>
                      <a:endParaRPr lang="en-US" altLang="en-US" sz="2400" b="1" dirty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8461" name="文本框 9"/>
          <p:cNvSpPr txBox="1"/>
          <p:nvPr/>
        </p:nvSpPr>
        <p:spPr>
          <a:xfrm>
            <a:off x="8331200" y="1966913"/>
            <a:ext cx="676275" cy="1865312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p>
            <a:r>
              <a:rPr lang="zh-CN" altLang="en-US" sz="3200" dirty="0">
                <a:solidFill>
                  <a:srgbClr val="FF0000"/>
                </a:solidFill>
                <a:latin typeface="Calibri" panose="020F0502020204030204" pitchFamily="34" charset="0"/>
              </a:rPr>
              <a:t>时间顺序</a:t>
            </a:r>
            <a:endParaRPr lang="zh-CN" altLang="en-US" sz="3200" dirty="0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2" name="矩形 1"/>
          <p:cNvSpPr/>
          <p:nvPr/>
        </p:nvSpPr>
        <p:spPr>
          <a:xfrm>
            <a:off x="684213" y="1851025"/>
            <a:ext cx="7416800" cy="12747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请大家品读文中自己喜欢的描写春节中重要日子的文段，并试着背一背。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6" name="标题 1">
            <a:hlinkClick r:id="rId1" action="ppaction://hlinksldjump"/>
          </p:cNvPr>
          <p:cNvSpPr txBox="1"/>
          <p:nvPr/>
        </p:nvSpPr>
        <p:spPr>
          <a:xfrm>
            <a:off x="3563938" y="2066925"/>
            <a:ext cx="2160587" cy="757238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algn="ctr" defTabSz="850900" eaLnBrk="1" hangingPunct="1"/>
            <a:r>
              <a:rPr lang="zh-CN" altLang="en-US" sz="4400" b="1" dirty="0">
                <a:solidFill>
                  <a:srgbClr val="7F140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</a:t>
            </a:r>
            <a:r>
              <a:rPr lang="en-US" altLang="zh-CN" sz="4400" b="1" dirty="0">
                <a:solidFill>
                  <a:srgbClr val="7F140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4400" b="1" dirty="0">
                <a:solidFill>
                  <a:srgbClr val="7F140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课时</a:t>
            </a:r>
            <a:endParaRPr lang="zh-CN" altLang="en-US" sz="4400" b="1" dirty="0">
              <a:solidFill>
                <a:srgbClr val="7F140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900113" y="195263"/>
            <a:ext cx="4464050" cy="668338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复习旧知，导入新课</a:t>
            </a:r>
            <a:endParaRPr kumimoji="0" lang="en-US" altLang="zh-CN" sz="36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46113" y="1106488"/>
            <a:ext cx="7850187" cy="2930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5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上节课，我们了解到作者是按照怎样的顺序介绍老北京春节习俗的？作者主要介绍哪些重要日子的活动？老北京的春节让你感受到了什么？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0" end="6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charRg st="0" end="6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charRg st="0" end="6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charRg st="0" end="6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4" name="矩形 1"/>
          <p:cNvSpPr/>
          <p:nvPr/>
        </p:nvSpPr>
        <p:spPr>
          <a:xfrm>
            <a:off x="611188" y="1708150"/>
            <a:ext cx="8047037" cy="1920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这节课，我们将继续走进北京的春节，感受北京春节的习俗和它所具有的独特魅力，体会作者的写作方法。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969963" y="195263"/>
            <a:ext cx="4464050" cy="668338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研读赏析，感受年味</a:t>
            </a:r>
            <a:endParaRPr kumimoji="0" lang="en-US" altLang="zh-CN" sz="36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24579" name="矩形 2"/>
          <p:cNvSpPr/>
          <p:nvPr/>
        </p:nvSpPr>
        <p:spPr>
          <a:xfrm>
            <a:off x="647700" y="1611313"/>
            <a:ext cx="7848600" cy="1920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514350" indent="-514350" eaLnBrk="1" hangingPunct="1">
              <a:lnSpc>
                <a:spcPct val="130000"/>
              </a:lnSpc>
              <a:buFont typeface="Calibri" panose="020F0502020204030204" pitchFamily="34" charset="0"/>
              <a:buAutoNum type="arabicPeriod"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默读全文，思考：老舍先生为我们展示了许多北京过春节热闹的画面，你最喜欢其中的哪一幅？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602" name="矩形 2"/>
          <p:cNvSpPr/>
          <p:nvPr/>
        </p:nvSpPr>
        <p:spPr>
          <a:xfrm>
            <a:off x="539750" y="339725"/>
            <a:ext cx="7273925" cy="6048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514350" indent="-514350" eaLnBrk="1" hangingPunct="1">
              <a:lnSpc>
                <a:spcPct val="120000"/>
              </a:lnSpc>
              <a:buFont typeface="Calibri" panose="020F0502020204030204" pitchFamily="34" charset="0"/>
              <a:buAutoNum type="arabicPeriod" startAt="2"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小组研读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042988" y="944563"/>
            <a:ext cx="7272338" cy="355917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阅读要求：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514350" marR="0" lvl="0" indent="-51435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ea"/>
              <a:buAutoNum type="circleNumDbPlain"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选择自己喜欢的段落反复读一读，画出最能表现年味的句子，把你的感受写在旁边。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514350" marR="0" lvl="0" indent="-51435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ea"/>
              <a:buAutoNum type="circleNumDbPlain"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小组内朗读自己喜欢的段落，交流自己的感受。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3419475" y="9525"/>
            <a:ext cx="2124075" cy="66992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交流体会</a:t>
            </a:r>
            <a:endParaRPr kumimoji="0" lang="en-US" altLang="zh-CN" sz="36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26627" name="矩形 2"/>
          <p:cNvSpPr/>
          <p:nvPr/>
        </p:nvSpPr>
        <p:spPr>
          <a:xfrm>
            <a:off x="576263" y="1131888"/>
            <a:ext cx="7991475" cy="6048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 eaLnBrk="1" hangingPunct="1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体会年前的忙碌。</a:t>
            </a:r>
            <a:endParaRPr lang="en-US" altLang="zh-CN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6628" name="矩形 3"/>
          <p:cNvSpPr/>
          <p:nvPr/>
        </p:nvSpPr>
        <p:spPr>
          <a:xfrm>
            <a:off x="827088" y="1997075"/>
            <a:ext cx="7921625" cy="19224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514350" indent="-514350" eaLnBrk="1" hangingPunct="1">
              <a:lnSpc>
                <a:spcPct val="130000"/>
              </a:lnSpc>
              <a:buAutoNum type="circleNumDbPlain"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交流节前的年味主要表现在哪里，节前都有哪些重要的日子，在这些日子里人们的主要活动、讲究及人们的心情。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50" name="矩形 1"/>
          <p:cNvSpPr/>
          <p:nvPr/>
        </p:nvSpPr>
        <p:spPr>
          <a:xfrm>
            <a:off x="323850" y="650875"/>
            <a:ext cx="8496300" cy="38417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514350" indent="-514350" eaLnBrk="1" hangingPunct="1">
              <a:lnSpc>
                <a:spcPct val="130000"/>
              </a:lnSpc>
              <a:buAutoNum type="circleNumDbPlain" startAt="2"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朗读自己喜欢的段落，读后谈谈自己的感受。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514350" indent="-514350" eaLnBrk="1" hangingPunct="1">
              <a:lnSpc>
                <a:spcPct val="130000"/>
              </a:lnSpc>
              <a:buAutoNum type="circleNumDbPlain" startAt="2"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思考：从哪些具体的词句中可以体会到人们在忙碌中洋溢着的喜悦和希望？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514350" indent="-514350" eaLnBrk="1" hangingPunct="1">
              <a:lnSpc>
                <a:spcPct val="130000"/>
              </a:lnSpc>
              <a:buAutoNum type="circleNumDbPlain" startAt="2"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抓住关键词有感情地朗读。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514350" indent="-514350" eaLnBrk="1" hangingPunct="1">
              <a:lnSpc>
                <a:spcPct val="130000"/>
              </a:lnSpc>
              <a:buAutoNum type="circleNumDbPlain" startAt="2"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联系生活实际，自由说说你们家过春节的这段时间都在干些什么。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标题 1"/>
          <p:cNvSpPr txBox="1"/>
          <p:nvPr/>
        </p:nvSpPr>
        <p:spPr>
          <a:xfrm>
            <a:off x="3492500" y="2066925"/>
            <a:ext cx="2159000" cy="757238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algn="ctr" defTabSz="850900" eaLnBrk="1" hangingPunct="1"/>
            <a:r>
              <a:rPr lang="zh-CN" altLang="en-US" sz="4400" b="1" dirty="0">
                <a:solidFill>
                  <a:srgbClr val="7F140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</a:t>
            </a:r>
            <a:r>
              <a:rPr lang="en-US" altLang="zh-CN" sz="4400" b="1" dirty="0">
                <a:solidFill>
                  <a:srgbClr val="7F140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4400" b="1" dirty="0">
                <a:solidFill>
                  <a:srgbClr val="7F140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课时</a:t>
            </a:r>
            <a:endParaRPr lang="zh-CN" altLang="en-US" sz="4400" b="1" dirty="0">
              <a:solidFill>
                <a:srgbClr val="7F140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4" name="矩形 2"/>
          <p:cNvSpPr/>
          <p:nvPr/>
        </p:nvSpPr>
        <p:spPr>
          <a:xfrm>
            <a:off x="468313" y="484188"/>
            <a:ext cx="7991475" cy="6048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 eaLnBrk="1" hangingPunct="1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体会过年的热闹。</a:t>
            </a:r>
            <a:endParaRPr lang="en-US" altLang="zh-CN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8675" name="矩形 3"/>
          <p:cNvSpPr/>
          <p:nvPr/>
        </p:nvSpPr>
        <p:spPr>
          <a:xfrm>
            <a:off x="1042988" y="1295400"/>
            <a:ext cx="7416800" cy="11953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514350" indent="-514350" eaLnBrk="1" hangingPunct="1">
              <a:lnSpc>
                <a:spcPct val="120000"/>
              </a:lnSpc>
              <a:buAutoNum type="circleNumDbPlain"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过节时重点写了哪几个日子？春节最大的特点是什么？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032990" y="3271835"/>
            <a:ext cx="2540538" cy="1245341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7200" b="1" i="0" u="none" strike="noStrike" kern="1200" cap="none" spc="0" normalizeH="0" baseline="0" noProof="0" dirty="0">
                <a:ln>
                  <a:noFill/>
                </a:ln>
                <a:solidFill>
                  <a:srgbClr val="FF00FF"/>
                </a:solidFill>
                <a:effectLst>
                  <a:reflection blurRad="6350" stA="60000" endA="900" endPos="60000" dist="29997" dir="5400000" sy="-100000" algn="bl" rotWithShape="0"/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热闹</a:t>
            </a:r>
            <a:endParaRPr kumimoji="0" lang="en-US" altLang="zh-CN" sz="7200" b="1" i="0" u="none" strike="noStrike" kern="1200" cap="none" spc="0" normalizeH="0" baseline="0" noProof="0" dirty="0">
              <a:ln>
                <a:noFill/>
              </a:ln>
              <a:solidFill>
                <a:srgbClr val="FF00FF"/>
              </a:solidFill>
              <a:effectLst>
                <a:reflection blurRad="6350" stA="60000" endA="900" endPos="60000" dist="29997" dir="5400000" sy="-100000" algn="bl" rotWithShape="0"/>
              </a:effectLst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1482725" y="2571750"/>
            <a:ext cx="1728788" cy="1195388"/>
            <a:chOff x="899592" y="2571750"/>
            <a:chExt cx="1728192" cy="1195712"/>
          </a:xfrm>
        </p:grpSpPr>
        <p:sp>
          <p:nvSpPr>
            <p:cNvPr id="7" name="云形 6"/>
            <p:cNvSpPr/>
            <p:nvPr/>
          </p:nvSpPr>
          <p:spPr>
            <a:xfrm>
              <a:off x="899592" y="2571750"/>
              <a:ext cx="1728192" cy="1195712"/>
            </a:xfrm>
            <a:prstGeom prst="cloud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1331243" y="2833759"/>
              <a:ext cx="1074367" cy="603414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除夕</a:t>
              </a:r>
              <a:endPara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3684588" y="2665413"/>
            <a:ext cx="1874837" cy="1228725"/>
            <a:chOff x="2722341" y="2699423"/>
            <a:chExt cx="1873697" cy="1228915"/>
          </a:xfrm>
        </p:grpSpPr>
        <p:sp>
          <p:nvSpPr>
            <p:cNvPr id="8" name="云形 7"/>
            <p:cNvSpPr/>
            <p:nvPr/>
          </p:nvSpPr>
          <p:spPr>
            <a:xfrm>
              <a:off x="2722341" y="2699423"/>
              <a:ext cx="1873697" cy="1228915"/>
            </a:xfrm>
            <a:prstGeom prst="cloud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2730273" y="2967751"/>
              <a:ext cx="1841967" cy="604932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正月初一</a:t>
              </a:r>
              <a:endPara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5759450" y="2228850"/>
            <a:ext cx="1944688" cy="1228725"/>
            <a:chOff x="4797120" y="2379664"/>
            <a:chExt cx="1944216" cy="1228915"/>
          </a:xfrm>
        </p:grpSpPr>
        <p:sp>
          <p:nvSpPr>
            <p:cNvPr id="9" name="云形 8"/>
            <p:cNvSpPr/>
            <p:nvPr/>
          </p:nvSpPr>
          <p:spPr>
            <a:xfrm>
              <a:off x="4797120" y="2379664"/>
              <a:ext cx="1944216" cy="1228915"/>
            </a:xfrm>
            <a:prstGeom prst="cloud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5265319" y="2663871"/>
              <a:ext cx="1080825" cy="604931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元宵</a:t>
              </a:r>
              <a:endPara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8" name="矩形 2"/>
          <p:cNvSpPr/>
          <p:nvPr/>
        </p:nvSpPr>
        <p:spPr>
          <a:xfrm>
            <a:off x="468313" y="915988"/>
            <a:ext cx="8207375" cy="2930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514350" indent="-514350" eaLnBrk="1" hangingPunct="1">
              <a:lnSpc>
                <a:spcPct val="150000"/>
              </a:lnSpc>
              <a:buAutoNum type="circleNumDbPlain" startAt="2"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同是热闹，但各有不同，默读思考：除夕、正月初一、元宵这三个春节的重要日子，它们各自又有什么特点呢？请在文中找到相关的词句反复读一读，想一想。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22" name="矩形 1"/>
          <p:cNvSpPr/>
          <p:nvPr/>
        </p:nvSpPr>
        <p:spPr>
          <a:xfrm>
            <a:off x="2484438" y="1276350"/>
            <a:ext cx="4606925" cy="21923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50000"/>
              </a:lnSpc>
            </a:pPr>
            <a:r>
              <a:rPr lang="zh-CN" altLang="en-US" sz="32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除夕：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喜庆、团圆；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32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正月初一：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悠闲、快乐；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32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元宵：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红火、美丽。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矩形 2"/>
          <p:cNvSpPr/>
          <p:nvPr/>
        </p:nvSpPr>
        <p:spPr bwMode="auto">
          <a:xfrm>
            <a:off x="249238" y="811213"/>
            <a:ext cx="8729663" cy="334327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 </a:t>
            </a:r>
            <a:r>
              <a:rPr kumimoji="0" lang="zh-CN" altLang="en-US" sz="3000" b="1" i="0" u="none" strike="noStrike" kern="1200" cap="none" spc="0" normalizeH="0" baseline="0" noProof="0" dirty="0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除夕</a:t>
            </a:r>
            <a:r>
              <a:rPr kumimoji="0" lang="zh-CN" altLang="en-US" sz="3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真热闹。家家赶做年菜，到处是酒肉的香味。老少男女都穿起新衣，门外贴好红红的对联，屋里贴好各色的年画，哪一家都灯火通宵，不许间断，鞭炮声日夜不绝。在外边做事的人，除非万不得已，必定赶回家来，吃团圆饭，祭祖。这一夜，除了很小的孩子，没有什么人睡觉，都要守岁。</a:t>
            </a:r>
            <a:endParaRPr kumimoji="0" lang="zh-CN" altLang="en-US" sz="3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071938" y="809625"/>
            <a:ext cx="719138" cy="571500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000" b="1" i="0" u="none" strike="noStrike" kern="1200" cap="none" spc="0" normalizeH="0" baseline="0" noProof="0" dirty="0">
                <a:ln>
                  <a:noFill/>
                </a:ln>
                <a:solidFill>
                  <a:srgbClr val="FF0066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赶</a:t>
            </a:r>
            <a:endParaRPr kumimoji="0" lang="zh-CN" altLang="en-US" sz="3000" b="1" i="0" u="none" strike="noStrike" kern="1200" cap="none" spc="0" normalizeH="0" baseline="0" noProof="0" dirty="0">
              <a:ln>
                <a:noFill/>
              </a:ln>
              <a:solidFill>
                <a:srgbClr val="FF0066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992813" y="814388"/>
            <a:ext cx="1223963" cy="573088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000" b="1" i="0" u="none" strike="noStrike" kern="1200" cap="none" spc="0" normalizeH="0" baseline="0" noProof="0" dirty="0">
                <a:ln>
                  <a:noFill/>
                </a:ln>
                <a:solidFill>
                  <a:srgbClr val="FF0066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到处</a:t>
            </a:r>
            <a:endParaRPr kumimoji="0" lang="zh-CN" altLang="en-US" sz="3000" b="1" i="0" u="none" strike="noStrike" kern="1200" cap="none" spc="0" normalizeH="0" baseline="0" noProof="0" dirty="0">
              <a:ln>
                <a:noFill/>
              </a:ln>
              <a:solidFill>
                <a:srgbClr val="FF0066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549525" y="1362075"/>
            <a:ext cx="1547813" cy="573088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000" b="1" i="0" u="none" strike="noStrike" kern="1200" cap="none" spc="0" normalizeH="0" baseline="0" noProof="0" dirty="0">
                <a:ln>
                  <a:noFill/>
                </a:ln>
                <a:solidFill>
                  <a:srgbClr val="FF0066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都穿起</a:t>
            </a:r>
            <a:endParaRPr kumimoji="0" lang="zh-CN" altLang="en-US" sz="3000" b="1" i="0" u="none" strike="noStrike" kern="1200" cap="none" spc="0" normalizeH="0" baseline="0" noProof="0" dirty="0">
              <a:ln>
                <a:noFill/>
              </a:ln>
              <a:solidFill>
                <a:srgbClr val="FF0066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138988" y="2460625"/>
            <a:ext cx="1008063" cy="571500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000" b="1" i="0" u="none" strike="noStrike" kern="1200" cap="none" spc="0" normalizeH="0" baseline="0" noProof="0" dirty="0">
                <a:ln>
                  <a:noFill/>
                </a:ln>
                <a:solidFill>
                  <a:srgbClr val="33CC33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除非</a:t>
            </a:r>
            <a:endParaRPr kumimoji="0" lang="zh-CN" altLang="en-US" sz="3000" b="1" i="0" u="none" strike="noStrike" kern="1200" cap="none" spc="0" normalizeH="0" baseline="0" noProof="0" dirty="0">
              <a:ln>
                <a:noFill/>
              </a:ln>
              <a:solidFill>
                <a:srgbClr val="33CC33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395413" y="3006725"/>
            <a:ext cx="1008063" cy="573088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000" b="1" i="0" u="none" strike="noStrike" kern="1200" cap="none" spc="0" normalizeH="0" baseline="0" noProof="0" dirty="0">
                <a:ln>
                  <a:noFill/>
                </a:ln>
                <a:solidFill>
                  <a:srgbClr val="33CC33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必定</a:t>
            </a:r>
            <a:endParaRPr kumimoji="0" lang="zh-CN" altLang="en-US" sz="3000" b="1" i="0" u="none" strike="noStrike" kern="1200" cap="none" spc="0" normalizeH="0" baseline="0" noProof="0" dirty="0">
              <a:ln>
                <a:noFill/>
              </a:ln>
              <a:solidFill>
                <a:srgbClr val="33CC33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632075" y="231775"/>
            <a:ext cx="1839913" cy="573088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0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喜庆热烈</a:t>
            </a:r>
            <a:endParaRPr kumimoji="0" lang="zh-CN" altLang="en-US" sz="3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543425" y="4168775"/>
            <a:ext cx="1839913" cy="573088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地位之高</a:t>
            </a:r>
            <a:endParaRPr kumimoji="0" lang="zh-CN" altLang="en-US" sz="3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724650" y="4179888"/>
            <a:ext cx="1838325" cy="573088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团圆氛围</a:t>
            </a:r>
            <a:endParaRPr kumimoji="0" lang="zh-CN" altLang="en-US" sz="3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 animBg="1"/>
      <p:bldP spid="11" grpId="0" animBg="1"/>
      <p:bldP spid="12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3419475" y="1588"/>
            <a:ext cx="2124075" cy="66992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比较阅读</a:t>
            </a:r>
            <a:endParaRPr kumimoji="0" lang="en-US" altLang="zh-CN" sz="36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33795" name="矩形 2"/>
          <p:cNvSpPr/>
          <p:nvPr/>
        </p:nvSpPr>
        <p:spPr>
          <a:xfrm>
            <a:off x="719138" y="1419225"/>
            <a:ext cx="7705725" cy="25622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阅读“阅读链接”中斯妤的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除夕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，与老舍的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北京的春节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进行比较：同是写除夕，二者在写法上有什么不同？自由交流。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4818" name="矩形 1"/>
          <p:cNvSpPr/>
          <p:nvPr/>
        </p:nvSpPr>
        <p:spPr>
          <a:xfrm>
            <a:off x="377825" y="969963"/>
            <a:ext cx="8388350" cy="32035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老舍为我们展现的是全景图，抓住除夕时人们主要的活动简单勾勒，语言简洁明快；而“阅读链接”中斯妤由回忆外婆入手，重点写了一家人过除夕的情景，其中细致描写了准备过程和围炉的情景。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5842" name="文本框 4"/>
          <p:cNvSpPr txBox="1"/>
          <p:nvPr/>
        </p:nvSpPr>
        <p:spPr>
          <a:xfrm>
            <a:off x="250825" y="771525"/>
            <a:ext cx="8402638" cy="3916363"/>
          </a:xfrm>
          <a:prstGeom prst="rect">
            <a:avLst/>
          </a:prstGeom>
          <a:noFill/>
          <a:ln w="57150">
            <a:noFill/>
          </a:ln>
        </p:spPr>
        <p:txBody>
          <a:bodyPr>
            <a:spAutoFit/>
          </a:bodyPr>
          <a:p>
            <a:endParaRPr lang="zh-CN" altLang="en-US" dirty="0">
              <a:latin typeface="Calibri" panose="020F0502020204030204" pitchFamily="34" charset="0"/>
            </a:endParaRPr>
          </a:p>
        </p:txBody>
      </p:sp>
      <p:sp>
        <p:nvSpPr>
          <p:cNvPr id="2" name="TextBox 11"/>
          <p:cNvSpPr txBox="1">
            <a:spLocks noChangeArrowheads="1"/>
          </p:cNvSpPr>
          <p:nvPr/>
        </p:nvSpPr>
        <p:spPr bwMode="auto">
          <a:xfrm>
            <a:off x="395288" y="650875"/>
            <a:ext cx="8497888" cy="384175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 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初一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的光景与除夕截然不同：除夕，街上挤满了人；元旦，铺户都上着板子，门前堆着昨夜燃放的爆竹纸皮，全城都在休息。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 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男人们在午前就出动，到亲戚家、朋友家拜年。女人们在家中接待客人。城内城外许多寺院开放，任人游览，小贩们在庙外摆摊儿卖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6866" name="文本框 4"/>
          <p:cNvSpPr txBox="1"/>
          <p:nvPr/>
        </p:nvSpPr>
        <p:spPr>
          <a:xfrm>
            <a:off x="250825" y="771525"/>
            <a:ext cx="8402638" cy="3916363"/>
          </a:xfrm>
          <a:prstGeom prst="rect">
            <a:avLst/>
          </a:prstGeom>
          <a:noFill/>
          <a:ln w="57150">
            <a:noFill/>
          </a:ln>
        </p:spPr>
        <p:txBody>
          <a:bodyPr>
            <a:spAutoFit/>
          </a:bodyPr>
          <a:p>
            <a:endParaRPr lang="zh-CN" altLang="en-US" dirty="0">
              <a:latin typeface="Calibri" panose="020F0502020204030204" pitchFamily="34" charset="0"/>
            </a:endParaRPr>
          </a:p>
        </p:txBody>
      </p:sp>
      <p:sp>
        <p:nvSpPr>
          <p:cNvPr id="2" name="TextBox 11"/>
          <p:cNvSpPr txBox="1">
            <a:spLocks noChangeArrowheads="1"/>
          </p:cNvSpPr>
          <p:nvPr/>
        </p:nvSpPr>
        <p:spPr bwMode="auto">
          <a:xfrm>
            <a:off x="395288" y="969963"/>
            <a:ext cx="8497888" cy="32035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茶、食品和各种玩具。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北城外的大钟寺、西城外的白云观、南城的火神庙（厂甸）是最有名的。可是，开庙最初的两三天，并不十分热闹，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因为人们正忙着彼此贺年，无暇顾及。到了初五初六，庙会开始风光起来。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extBox 11"/>
          <p:cNvSpPr txBox="1">
            <a:spLocks noChangeArrowheads="1"/>
          </p:cNvSpPr>
          <p:nvPr/>
        </p:nvSpPr>
        <p:spPr bwMode="auto">
          <a:xfrm>
            <a:off x="468313" y="660400"/>
            <a:ext cx="8496300" cy="384333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孩子们特别热心去逛，为的是到城外看看野景，可以骑毛驴，还能买到那些新年特有的玩具。白云观外的广场上有赛轿车赛马的，在老年间，据说还有赛骆驼的。这些比赛并不为争谁第一谁第二，而是在观众面前表演骡马与骑者的美好姿态和娴熟技能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443663" y="4011613"/>
            <a:ext cx="1839913" cy="604838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悠闲快乐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8914" name="矩形 1"/>
          <p:cNvSpPr/>
          <p:nvPr/>
        </p:nvSpPr>
        <p:spPr>
          <a:xfrm>
            <a:off x="576263" y="1497013"/>
            <a:ext cx="7991475" cy="2149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    正月初一过完了，同学们可别挪开脚步，更精彩的还在后面，更精彩的是什么呢？</a:t>
            </a:r>
            <a:endParaRPr lang="zh-CN" altLang="en-US" sz="5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364163" y="3435350"/>
            <a:ext cx="1422400" cy="8318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48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元宵</a:t>
            </a:r>
            <a:endParaRPr lang="zh-CN" altLang="en-US" sz="4800" dirty="0">
              <a:solidFill>
                <a:srgbClr val="FF00FF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矩形 2"/>
          <p:cNvSpPr/>
          <p:nvPr/>
        </p:nvSpPr>
        <p:spPr>
          <a:xfrm>
            <a:off x="971550" y="196850"/>
            <a:ext cx="4464050" cy="668338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创设情境，揭示课题</a:t>
            </a:r>
            <a:endParaRPr kumimoji="0" lang="en-US" altLang="zh-CN" sz="36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1943100" y="865188"/>
            <a:ext cx="4445000" cy="1389062"/>
            <a:chOff x="2088570" y="843473"/>
            <a:chExt cx="4443866" cy="1388925"/>
          </a:xfrm>
        </p:grpSpPr>
        <p:pic>
          <p:nvPicPr>
            <p:cNvPr id="5" name="Picture 7" descr="C:\Users\Administrator\Desktop\png\素材CNN-sccnn.com_201406210812-恢复的.psd_0002_图层-3-拷贝.png"/>
            <p:cNvPicPr>
              <a:picLocks noChangeAspect="1" noChangeArrowheads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 bwMode="auto">
            <a:xfrm>
              <a:off x="2088570" y="1070463"/>
              <a:ext cx="4372447" cy="934946"/>
            </a:xfrm>
            <a:prstGeom prst="rect">
              <a:avLst/>
            </a:prstGeom>
            <a:noFill/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6" name="Picture 3" descr="C:\Users\Administrator\Desktop\png\素材CNN-sccnn.com_201406210812-恢复的.psd_0000_图层-2-拷贝.png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6372140" y="843473"/>
              <a:ext cx="160296" cy="1388925"/>
            </a:xfrm>
            <a:prstGeom prst="rect">
              <a:avLst/>
            </a:prstGeom>
            <a:noFill/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10256" name="矩形 6"/>
            <p:cNvSpPr/>
            <p:nvPr/>
          </p:nvSpPr>
          <p:spPr>
            <a:xfrm>
              <a:off x="2564562" y="1203516"/>
              <a:ext cx="3419872" cy="66883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 eaLnBrk="1" hangingPunct="1">
                <a:lnSpc>
                  <a:spcPct val="120000"/>
                </a:lnSpc>
              </a:pPr>
              <a:r>
                <a:rPr lang="zh-CN" altLang="en-US" sz="3600" b="1" dirty="0">
                  <a:solidFill>
                    <a:srgbClr val="C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锣鼓喧天辞旧岁</a:t>
              </a:r>
              <a:endParaRPr lang="en-US" altLang="zh-CN" sz="36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1943100" y="2297113"/>
            <a:ext cx="4445000" cy="1389062"/>
            <a:chOff x="2088569" y="2355726"/>
            <a:chExt cx="4443866" cy="1388925"/>
          </a:xfrm>
        </p:grpSpPr>
        <p:pic>
          <p:nvPicPr>
            <p:cNvPr id="9" name="Picture 7" descr="C:\Users\Administrator\Desktop\png\素材CNN-sccnn.com_201406210812-恢复的.psd_0002_图层-3-拷贝.png"/>
            <p:cNvPicPr>
              <a:picLocks noChangeAspect="1" noChangeArrowheads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 bwMode="auto">
            <a:xfrm>
              <a:off x="2088569" y="2582716"/>
              <a:ext cx="4372447" cy="934946"/>
            </a:xfrm>
            <a:prstGeom prst="rect">
              <a:avLst/>
            </a:prstGeom>
            <a:noFill/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10" name="Picture 3" descr="C:\Users\Administrator\Desktop\png\素材CNN-sccnn.com_201406210812-恢复的.psd_0000_图层-2-拷贝.png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6372139" y="2355726"/>
              <a:ext cx="160296" cy="1388925"/>
            </a:xfrm>
            <a:prstGeom prst="rect">
              <a:avLst/>
            </a:prstGeom>
            <a:noFill/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10253" name="矩形 10"/>
            <p:cNvSpPr/>
            <p:nvPr/>
          </p:nvSpPr>
          <p:spPr>
            <a:xfrm>
              <a:off x="2564562" y="2715769"/>
              <a:ext cx="3431782" cy="66883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 eaLnBrk="1" hangingPunct="1">
                <a:lnSpc>
                  <a:spcPct val="120000"/>
                </a:lnSpc>
              </a:pPr>
              <a:r>
                <a:rPr lang="zh-CN" altLang="en-US" sz="3600" b="1" dirty="0">
                  <a:solidFill>
                    <a:srgbClr val="C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爆竹动地迎新春</a:t>
              </a:r>
              <a:endParaRPr lang="en-US" altLang="zh-CN" sz="36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2" name="矩形 11"/>
          <p:cNvSpPr/>
          <p:nvPr/>
        </p:nvSpPr>
        <p:spPr>
          <a:xfrm>
            <a:off x="6907444" y="1823585"/>
            <a:ext cx="1444856" cy="86100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春节</a:t>
            </a:r>
            <a:endParaRPr kumimoji="0" lang="en-US" altLang="zh-CN" sz="4800" b="1" i="0" u="none" strike="noStrike" kern="1200" cap="none" spc="0" normalizeH="0" baseline="0" noProof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pic>
        <p:nvPicPr>
          <p:cNvPr id="13" name="Picture 3" descr="C:\Users\Administrator\Desktop\png\素材CNN-sccnn.com_201406210812-恢复的.psd_0000_图层-2-拷贝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35150" y="865188"/>
            <a:ext cx="160338" cy="1389063"/>
          </a:xfrm>
          <a:prstGeom prst="rect">
            <a:avLst/>
          </a:prstGeom>
          <a:noFill/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</p:pic>
      <p:pic>
        <p:nvPicPr>
          <p:cNvPr id="14" name="Picture 3" descr="C:\Users\Administrator\Desktop\png\素材CNN-sccnn.com_201406210812-恢复的.psd_0000_图层-2-拷贝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35150" y="2297113"/>
            <a:ext cx="160338" cy="1389063"/>
          </a:xfrm>
          <a:prstGeom prst="rect">
            <a:avLst/>
          </a:prstGeom>
          <a:noFill/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</p:pic>
      <p:pic>
        <p:nvPicPr>
          <p:cNvPr id="15" name="Picture 3" descr="C:\Users\Administrator\Desktop\png\素材CNN-sccnn.com_201406210812-恢复的.psd_0000_图层-2-拷贝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95488" y="865188"/>
            <a:ext cx="160338" cy="1389063"/>
          </a:xfrm>
          <a:prstGeom prst="rect">
            <a:avLst/>
          </a:prstGeom>
          <a:noFill/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</p:pic>
      <p:pic>
        <p:nvPicPr>
          <p:cNvPr id="16" name="Picture 3" descr="C:\Users\Administrator\Desktop\png\素材CNN-sccnn.com_201406210812-恢复的.psd_0000_图层-2-拷贝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90725" y="2297113"/>
            <a:ext cx="160338" cy="1389063"/>
          </a:xfrm>
          <a:prstGeom prst="rect">
            <a:avLst/>
          </a:prstGeom>
          <a:noFill/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</p:pic>
      <p:sp>
        <p:nvSpPr>
          <p:cNvPr id="17" name="矩形 16"/>
          <p:cNvSpPr/>
          <p:nvPr/>
        </p:nvSpPr>
        <p:spPr>
          <a:xfrm>
            <a:off x="971550" y="3614738"/>
            <a:ext cx="7237413" cy="11953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你们喜欢过春节吗？谁来说说你家是怎样过春节的？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9938" name="矩形 3"/>
          <p:cNvSpPr/>
          <p:nvPr/>
        </p:nvSpPr>
        <p:spPr>
          <a:xfrm>
            <a:off x="373063" y="555625"/>
            <a:ext cx="8397875" cy="38973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000" b="1" dirty="0">
                <a:latin typeface="宋体" panose="02010600030101010101" pitchFamily="2" charset="-122"/>
              </a:rPr>
              <a:t>    </a:t>
            </a:r>
            <a:r>
              <a:rPr lang="zh-CN" altLang="en-US" sz="3000" b="1" dirty="0">
                <a:solidFill>
                  <a:srgbClr val="FF00FF"/>
                </a:solidFill>
                <a:latin typeface="宋体" panose="02010600030101010101" pitchFamily="2" charset="-122"/>
              </a:rPr>
              <a:t>元宵（汤圆）</a:t>
            </a:r>
            <a:r>
              <a:rPr lang="zh-CN" altLang="en-US" sz="3000" b="1" dirty="0">
                <a:latin typeface="宋体" panose="02010600030101010101" pitchFamily="2" charset="-122"/>
              </a:rPr>
              <a:t>上市，春节的又一个高潮到了。除夕是热闹的，可是没有月光；元宵节呢，恰好是明月当空。大年初一是体面的，家家门前贴着鲜红的春联，人们穿着新衣裳，可是它还不够美；元宵节，处处悬灯结彩，整条大街像是办喜事，火炽而美丽。有名的老铺都要挂出几百盏灯来：有的一律是玻璃的，有的清一色是牛角的，有的</a:t>
            </a:r>
            <a:endParaRPr lang="zh-CN" altLang="en-US" sz="30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62" name="矩形 3"/>
          <p:cNvSpPr/>
          <p:nvPr/>
        </p:nvSpPr>
        <p:spPr>
          <a:xfrm>
            <a:off x="468313" y="700088"/>
            <a:ext cx="8397875" cy="38957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000" b="1" dirty="0">
                <a:latin typeface="宋体" panose="02010600030101010101" pitchFamily="2" charset="-122"/>
              </a:rPr>
              <a:t>都是纱灯；有的各形各色，有的通通彩绘</a:t>
            </a:r>
            <a:r>
              <a:rPr lang="en-US" altLang="zh-CN" sz="3000" b="1" dirty="0">
                <a:latin typeface="宋体" panose="02010600030101010101" pitchFamily="2" charset="-122"/>
              </a:rPr>
              <a:t>《</a:t>
            </a:r>
            <a:r>
              <a:rPr lang="zh-CN" altLang="en-US" sz="3000" b="1" dirty="0">
                <a:latin typeface="宋体" panose="02010600030101010101" pitchFamily="2" charset="-122"/>
              </a:rPr>
              <a:t>红楼梦</a:t>
            </a:r>
            <a:r>
              <a:rPr lang="en-US" altLang="zh-CN" sz="3000" b="1" dirty="0">
                <a:latin typeface="宋体" panose="02010600030101010101" pitchFamily="2" charset="-122"/>
              </a:rPr>
              <a:t>》</a:t>
            </a:r>
            <a:r>
              <a:rPr lang="zh-CN" altLang="en-US" sz="3000" b="1" dirty="0">
                <a:latin typeface="宋体" panose="02010600030101010101" pitchFamily="2" charset="-122"/>
              </a:rPr>
              <a:t>或</a:t>
            </a:r>
            <a:r>
              <a:rPr lang="en-US" altLang="zh-CN" sz="3000" b="1" dirty="0">
                <a:latin typeface="宋体" panose="02010600030101010101" pitchFamily="2" charset="-122"/>
              </a:rPr>
              <a:t>《</a:t>
            </a:r>
            <a:r>
              <a:rPr lang="zh-CN" altLang="en-US" sz="3000" b="1" dirty="0">
                <a:latin typeface="宋体" panose="02010600030101010101" pitchFamily="2" charset="-122"/>
              </a:rPr>
              <a:t>水浒传</a:t>
            </a:r>
            <a:r>
              <a:rPr lang="en-US" altLang="zh-CN" sz="3000" b="1" dirty="0">
                <a:latin typeface="宋体" panose="02010600030101010101" pitchFamily="2" charset="-122"/>
              </a:rPr>
              <a:t>》</a:t>
            </a:r>
            <a:r>
              <a:rPr lang="zh-CN" altLang="en-US" sz="3000" b="1" dirty="0">
                <a:latin typeface="宋体" panose="02010600030101010101" pitchFamily="2" charset="-122"/>
              </a:rPr>
              <a:t>故事。这在当年，也就是一种广告。灯一悬起，任何人都可以进到铺中参观，晚间灯中都点上蜡烛，观者就更多。这广告可不庸俗。干果店在灯节还要做一批杂拌儿生意，所以每每独出心裁，制成各样的冰灯，或用麦苗做成一两条碧绿的长龙，把顾客招来。</a:t>
            </a:r>
            <a:endParaRPr lang="zh-CN" altLang="en-US" sz="30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1986" name="文本框 2"/>
          <p:cNvSpPr txBox="1"/>
          <p:nvPr/>
        </p:nvSpPr>
        <p:spPr>
          <a:xfrm>
            <a:off x="274638" y="742950"/>
            <a:ext cx="8496300" cy="4129088"/>
          </a:xfrm>
          <a:prstGeom prst="rect">
            <a:avLst/>
          </a:prstGeom>
          <a:noFill/>
          <a:ln w="57150">
            <a:noFill/>
          </a:ln>
        </p:spPr>
        <p:txBody>
          <a:bodyPr>
            <a:spAutoFit/>
          </a:bodyPr>
          <a:p>
            <a:endParaRPr lang="zh-CN" altLang="en-US" dirty="0">
              <a:latin typeface="Calibri" panose="020F0502020204030204" pitchFamily="34" charset="0"/>
            </a:endParaRPr>
          </a:p>
        </p:txBody>
      </p:sp>
      <p:sp>
        <p:nvSpPr>
          <p:cNvPr id="41987" name="矩形 3"/>
          <p:cNvSpPr/>
          <p:nvPr/>
        </p:nvSpPr>
        <p:spPr>
          <a:xfrm>
            <a:off x="484188" y="839788"/>
            <a:ext cx="8397875" cy="35591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    小孩子们买各种花炮燃放，即使不跑到街上去淘气，在家中照样能有声有光地玩耍。家中也有灯：走马灯、宫灯、各形各色的纸灯，还有纱灯，里面有小铃，到时候就叮叮地响。这一天大家还必须吃元宵啊！这的确是美好快乐的日子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851275" y="4097338"/>
            <a:ext cx="1839913" cy="604838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红火美丽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373063" y="1290638"/>
            <a:ext cx="8397875" cy="25622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    有名的老铺都要挂出几百盏灯来：</a:t>
            </a:r>
            <a:r>
              <a:rPr lang="zh-CN" altLang="en-US" sz="3200" b="1" dirty="0">
                <a:solidFill>
                  <a:srgbClr val="FF00FF"/>
                </a:solidFill>
                <a:latin typeface="宋体" panose="02010600030101010101" pitchFamily="2" charset="-122"/>
              </a:rPr>
              <a:t>有的</a:t>
            </a:r>
            <a:r>
              <a:rPr lang="zh-CN" altLang="en-US" sz="3200" b="1" dirty="0">
                <a:latin typeface="宋体" panose="02010600030101010101" pitchFamily="2" charset="-122"/>
              </a:rPr>
              <a:t>一律是玻璃的，</a:t>
            </a:r>
            <a:r>
              <a:rPr lang="zh-CN" altLang="en-US" sz="3200" b="1" dirty="0">
                <a:solidFill>
                  <a:srgbClr val="FF00FF"/>
                </a:solidFill>
                <a:latin typeface="宋体" panose="02010600030101010101" pitchFamily="2" charset="-122"/>
              </a:rPr>
              <a:t>有的</a:t>
            </a:r>
            <a:r>
              <a:rPr lang="zh-CN" altLang="en-US" sz="3200" b="1" dirty="0">
                <a:latin typeface="宋体" panose="02010600030101010101" pitchFamily="2" charset="-122"/>
              </a:rPr>
              <a:t>清一色是牛角的，</a:t>
            </a:r>
            <a:r>
              <a:rPr lang="zh-CN" altLang="en-US" sz="3200" b="1" dirty="0">
                <a:solidFill>
                  <a:srgbClr val="FF00FF"/>
                </a:solidFill>
                <a:latin typeface="宋体" panose="02010600030101010101" pitchFamily="2" charset="-122"/>
              </a:rPr>
              <a:t>有的</a:t>
            </a:r>
            <a:r>
              <a:rPr lang="zh-CN" altLang="en-US" sz="3200" b="1" dirty="0">
                <a:latin typeface="宋体" panose="02010600030101010101" pitchFamily="2" charset="-122"/>
              </a:rPr>
              <a:t>都是纱灯；各形各色，</a:t>
            </a:r>
            <a:r>
              <a:rPr lang="zh-CN" altLang="en-US" sz="3200" b="1" dirty="0">
                <a:solidFill>
                  <a:srgbClr val="FF00FF"/>
                </a:solidFill>
                <a:latin typeface="宋体" panose="02010600030101010101" pitchFamily="2" charset="-122"/>
              </a:rPr>
              <a:t>有的</a:t>
            </a:r>
            <a:r>
              <a:rPr lang="zh-CN" altLang="en-US" sz="3200" b="1" dirty="0">
                <a:latin typeface="宋体" panose="02010600030101010101" pitchFamily="2" charset="-122"/>
              </a:rPr>
              <a:t>通通彩绘全部《红楼梦》或《水浒传》故事。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43011" name="矩形 2"/>
          <p:cNvSpPr/>
          <p:nvPr/>
        </p:nvSpPr>
        <p:spPr>
          <a:xfrm>
            <a:off x="490538" y="411163"/>
            <a:ext cx="6264275" cy="5857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>
              <a:buFont typeface="Wingdings" panose="05000000000000000000" pitchFamily="2" charset="2"/>
              <a:buChar char="u"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找出文中描写花灯的句子：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6443663" y="3579813"/>
            <a:ext cx="1655762" cy="1042987"/>
            <a:chOff x="6876256" y="3625484"/>
            <a:chExt cx="1656184" cy="1043461"/>
          </a:xfrm>
        </p:grpSpPr>
        <p:sp>
          <p:nvSpPr>
            <p:cNvPr id="4" name="云形 3"/>
            <p:cNvSpPr/>
            <p:nvPr/>
          </p:nvSpPr>
          <p:spPr>
            <a:xfrm>
              <a:off x="6876256" y="3625484"/>
              <a:ext cx="1656184" cy="1043461"/>
            </a:xfrm>
            <a:prstGeom prst="cloud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3014" name="矩形 4"/>
            <p:cNvSpPr/>
            <p:nvPr/>
          </p:nvSpPr>
          <p:spPr>
            <a:xfrm>
              <a:off x="6984268" y="3854826"/>
              <a:ext cx="1440160" cy="58477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zh-CN" altLang="en-US" sz="3200" b="1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排比句</a:t>
              </a:r>
              <a:endParaRPr lang="zh-CN" altLang="en-US" sz="32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3419475" y="0"/>
            <a:ext cx="2124075" cy="66992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情境写话</a:t>
            </a:r>
            <a:endParaRPr kumimoji="0" lang="en-US" altLang="zh-CN" sz="36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44035" name="矩形 2"/>
          <p:cNvSpPr/>
          <p:nvPr/>
        </p:nvSpPr>
        <p:spPr>
          <a:xfrm>
            <a:off x="539750" y="1290638"/>
            <a:ext cx="8064500" cy="25622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看着火红而美丽的北京城，看着一盏盏有声有光、各形各色的花灯，你产生了哪些美好的遐想呢？请你用上文中优美的词语，写出你此刻的感受吧。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827088" y="268288"/>
            <a:ext cx="4464050" cy="668338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总结全文，领悟写法</a:t>
            </a:r>
            <a:endParaRPr kumimoji="0" lang="en-US" altLang="zh-CN" sz="36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45059" name="矩形 2"/>
          <p:cNvSpPr/>
          <p:nvPr/>
        </p:nvSpPr>
        <p:spPr>
          <a:xfrm>
            <a:off x="684213" y="1611313"/>
            <a:ext cx="7775575" cy="1920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再读课文，看看作者是怎样写这篇文章的，文章在写作方法上有什么特色。小组讨论，然后全班交流。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6082" name="矩形 1"/>
          <p:cNvSpPr/>
          <p:nvPr/>
        </p:nvSpPr>
        <p:spPr>
          <a:xfrm>
            <a:off x="1187450" y="1611313"/>
            <a:ext cx="7480300" cy="1920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342900" indent="-342900" eaLnBrk="1" hangingPunct="1">
              <a:lnSpc>
                <a:spcPct val="130000"/>
              </a:lnSpc>
              <a:buAutoNum type="circleNumDbPlain"/>
            </a:pPr>
            <a:r>
              <a:rPr lang="zh-CN" altLang="en-US" sz="32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按时间顺序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有条理地记叙。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342900" indent="-342900" eaLnBrk="1" hangingPunct="1">
              <a:lnSpc>
                <a:spcPct val="130000"/>
              </a:lnSpc>
              <a:buAutoNum type="circleNumDbPlain"/>
            </a:pPr>
            <a:r>
              <a:rPr lang="zh-CN" altLang="en-US" sz="32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有详有略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地写，对春节中的高潮部分进行详细描写，其他部分则简略介绍。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3419475" y="0"/>
            <a:ext cx="2124075" cy="66992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课堂小结</a:t>
            </a:r>
            <a:endParaRPr kumimoji="0" lang="en-US" altLang="zh-CN" sz="36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47107" name="矩形 4"/>
          <p:cNvSpPr/>
          <p:nvPr/>
        </p:nvSpPr>
        <p:spPr>
          <a:xfrm>
            <a:off x="468313" y="915988"/>
            <a:ext cx="8424862" cy="35591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北京的春节从腊八拉开序幕，到正月十九才宣告结束，期间共历时一个多月，但作家老舍却只用了一千多字就将它呈现在读者的眼前。作者正是抓住节日最突出的特点，用极其凝练的语言，为我们勾勒出一幅幅热闹喜庆、欢乐祥和的春节画卷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3448050" y="-31750"/>
            <a:ext cx="2124075" cy="66992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板书设计</a:t>
            </a:r>
            <a:endParaRPr kumimoji="0" lang="en-US" altLang="zh-CN" sz="36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985838" y="1230313"/>
            <a:ext cx="2914650" cy="58578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开始：忙碌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15" name="矩形 14"/>
          <p:cNvSpPr>
            <a:spLocks noChangeArrowheads="1"/>
          </p:cNvSpPr>
          <p:nvPr/>
        </p:nvSpPr>
        <p:spPr bwMode="auto">
          <a:xfrm>
            <a:off x="186235" y="1131590"/>
            <a:ext cx="861775" cy="3240359"/>
          </a:xfrm>
          <a:prstGeom prst="rect">
            <a:avLst/>
          </a:prstGeom>
          <a:noFill/>
          <a:ln>
            <a:noFill/>
          </a:ln>
        </p:spPr>
        <p:txBody>
          <a:bodyPr vert="eaVert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400" b="1" i="0" u="none" strike="noStrike" kern="1200" cap="none" spc="0" normalizeH="0" baseline="0" noProof="0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n-ea"/>
                <a:ea typeface="+mn-ea"/>
                <a:cs typeface="+mn-cs"/>
              </a:rPr>
              <a:t>北京的春节</a:t>
            </a:r>
            <a:endParaRPr kumimoji="0" lang="zh-CN" altLang="en-US" sz="4400" b="1" i="0" u="none" strike="noStrike" kern="1200" cap="none" spc="0" normalizeH="0" baseline="0" noProof="0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10" name="左大括号 9"/>
          <p:cNvSpPr/>
          <p:nvPr/>
        </p:nvSpPr>
        <p:spPr>
          <a:xfrm>
            <a:off x="879475" y="1257300"/>
            <a:ext cx="287338" cy="2989263"/>
          </a:xfrm>
          <a:prstGeom prst="leftBrace">
            <a:avLst>
              <a:gd name="adj1" fmla="val 49684"/>
              <a:gd name="adj2" fmla="val 50000"/>
            </a:avLst>
          </a:prstGeom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5" name="箭头: 下 24"/>
          <p:cNvSpPr/>
          <p:nvPr/>
        </p:nvSpPr>
        <p:spPr>
          <a:xfrm>
            <a:off x="1955800" y="1889125"/>
            <a:ext cx="288925" cy="534988"/>
          </a:xfrm>
          <a:prstGeom prst="downArrow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0" name="矩形 29"/>
          <p:cNvSpPr>
            <a:spLocks noChangeArrowheads="1"/>
          </p:cNvSpPr>
          <p:nvPr/>
        </p:nvSpPr>
        <p:spPr bwMode="auto">
          <a:xfrm>
            <a:off x="985838" y="2459038"/>
            <a:ext cx="2914650" cy="58578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高潮：热闹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34" name="箭头: 下 33"/>
          <p:cNvSpPr/>
          <p:nvPr/>
        </p:nvSpPr>
        <p:spPr>
          <a:xfrm>
            <a:off x="1955800" y="3113088"/>
            <a:ext cx="288925" cy="534988"/>
          </a:xfrm>
          <a:prstGeom prst="downArrow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5" name="矩形 34"/>
          <p:cNvSpPr>
            <a:spLocks noChangeArrowheads="1"/>
          </p:cNvSpPr>
          <p:nvPr/>
        </p:nvSpPr>
        <p:spPr bwMode="auto">
          <a:xfrm>
            <a:off x="985838" y="3648075"/>
            <a:ext cx="2914650" cy="5842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结束：留恋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36" name="左大括号 35"/>
          <p:cNvSpPr/>
          <p:nvPr/>
        </p:nvSpPr>
        <p:spPr>
          <a:xfrm>
            <a:off x="3194050" y="1816100"/>
            <a:ext cx="165100" cy="1925638"/>
          </a:xfrm>
          <a:prstGeom prst="leftBrace">
            <a:avLst>
              <a:gd name="adj1" fmla="val 49684"/>
              <a:gd name="adj2" fmla="val 50000"/>
            </a:avLst>
          </a:prstGeom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7" name="矩形 36"/>
          <p:cNvSpPr>
            <a:spLocks noChangeArrowheads="1"/>
          </p:cNvSpPr>
          <p:nvPr/>
        </p:nvSpPr>
        <p:spPr bwMode="auto">
          <a:xfrm>
            <a:off x="3238500" y="1727200"/>
            <a:ext cx="3638550" cy="5842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除夕：喜庆、团圆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38" name="矩形 37"/>
          <p:cNvSpPr>
            <a:spLocks noChangeArrowheads="1"/>
          </p:cNvSpPr>
          <p:nvPr/>
        </p:nvSpPr>
        <p:spPr bwMode="auto">
          <a:xfrm>
            <a:off x="3238500" y="2501900"/>
            <a:ext cx="4403725" cy="5842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正月初一：悠闲、惬意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39" name="矩形 38"/>
          <p:cNvSpPr>
            <a:spLocks noChangeArrowheads="1"/>
          </p:cNvSpPr>
          <p:nvPr/>
        </p:nvSpPr>
        <p:spPr bwMode="auto">
          <a:xfrm>
            <a:off x="3238500" y="3182938"/>
            <a:ext cx="4403725" cy="5842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元宵：红火、欢乐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40" name="左大括号 39"/>
          <p:cNvSpPr/>
          <p:nvPr/>
        </p:nvSpPr>
        <p:spPr>
          <a:xfrm rot="10800000">
            <a:off x="7308850" y="1257300"/>
            <a:ext cx="287338" cy="2989263"/>
          </a:xfrm>
          <a:prstGeom prst="leftBrace">
            <a:avLst>
              <a:gd name="adj1" fmla="val 49684"/>
              <a:gd name="adj2" fmla="val 50000"/>
            </a:avLst>
          </a:prstGeom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1" name="矩形 40"/>
          <p:cNvSpPr>
            <a:spLocks noChangeArrowheads="1"/>
          </p:cNvSpPr>
          <p:nvPr/>
        </p:nvSpPr>
        <p:spPr bwMode="auto">
          <a:xfrm>
            <a:off x="7616825" y="1404938"/>
            <a:ext cx="1330325" cy="2679700"/>
          </a:xfrm>
          <a:prstGeom prst="rect">
            <a:avLst/>
          </a:prstGeom>
          <a:noFill/>
          <a:ln>
            <a:noFill/>
          </a:ln>
        </p:spPr>
        <p:txBody>
          <a:bodyPr vert="eaVert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热闹喜庆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ctr" defTabSz="914400" rtl="0" eaLnBrk="0" fontAlgn="base" latinLnBrk="0" hangingPunct="0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团圆祥和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0" grpId="0" animBg="1"/>
      <p:bldP spid="25" grpId="0" animBg="1"/>
      <p:bldP spid="30" grpId="0"/>
      <p:bldP spid="34" grpId="0" animBg="1"/>
      <p:bldP spid="35" grpId="0"/>
      <p:bldP spid="36" grpId="0" animBg="1"/>
      <p:bldP spid="37" grpId="0"/>
      <p:bldP spid="38" grpId="0"/>
      <p:bldP spid="39" grpId="0"/>
      <p:bldP spid="40" grpId="0" animBg="1"/>
      <p:bldP spid="41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150844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163512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328803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6" name="矩形 1"/>
          <p:cNvSpPr/>
          <p:nvPr/>
        </p:nvSpPr>
        <p:spPr>
          <a:xfrm>
            <a:off x="611188" y="736600"/>
            <a:ext cx="8281987" cy="3670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5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俗话说：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十里不同风，百里不同俗。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不同地区、不同民族都有自己特有的民风民俗。现在，我们就跟随作家老舍，走进北京，过一个京味十足的春节，感受北京独特的民风民俗和魅力十足的年文化。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8" name="椭圆 7"/>
          <p:cNvSpPr/>
          <p:nvPr/>
        </p:nvSpPr>
        <p:spPr bwMode="auto">
          <a:xfrm>
            <a:off x="2555875" y="3400425"/>
            <a:ext cx="720725" cy="720725"/>
          </a:xfrm>
          <a:prstGeom prst="ellipse">
            <a:avLst/>
          </a:prstGeom>
          <a:solidFill>
            <a:srgbClr val="EB0784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291" name="标题 1"/>
          <p:cNvSpPr txBox="1"/>
          <p:nvPr/>
        </p:nvSpPr>
        <p:spPr>
          <a:xfrm>
            <a:off x="755650" y="3363913"/>
            <a:ext cx="7364413" cy="757237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algn="ctr" defTabSz="850900" eaLnBrk="1" hangingPunct="1"/>
            <a:r>
              <a:rPr lang="en-US" altLang="zh-CN" sz="44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en-US" altLang="zh-CN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北京的春节</a:t>
            </a:r>
            <a:endParaRPr lang="zh-CN" altLang="en-US" sz="4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2292" name="图片 3"/>
          <p:cNvPicPr>
            <a:picLocks noChangeAspect="1"/>
          </p:cNvPicPr>
          <p:nvPr/>
        </p:nvPicPr>
        <p:blipFill>
          <a:blip r:embed="rId1"/>
          <a:srcRect l="36079"/>
          <a:stretch>
            <a:fillRect/>
          </a:stretch>
        </p:blipFill>
        <p:spPr>
          <a:xfrm>
            <a:off x="6804025" y="4587875"/>
            <a:ext cx="2295525" cy="4635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900113" y="195263"/>
            <a:ext cx="4464050" cy="668338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初读课文，整体感知</a:t>
            </a:r>
            <a:endParaRPr kumimoji="0" lang="en-US" altLang="zh-CN" sz="36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55650" y="1758950"/>
            <a:ext cx="7632700" cy="1625600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  </a:t>
            </a:r>
            <a:r>
              <a:rPr kumimoji="0" lang="zh-CN" altLang="zh-CN" sz="36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自由读课文</a:t>
            </a:r>
            <a:r>
              <a:rPr kumimoji="0" lang="zh-CN" altLang="en-US" sz="36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kumimoji="0" lang="zh-CN" altLang="zh-CN" sz="36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读准字音</a:t>
            </a:r>
            <a:r>
              <a:rPr kumimoji="0" lang="zh-CN" altLang="en-US" sz="36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kumimoji="0" lang="zh-CN" altLang="zh-CN" sz="36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读通句子</a:t>
            </a:r>
            <a:r>
              <a:rPr kumimoji="0" lang="zh-CN" altLang="en-US" sz="36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kumimoji="0" lang="zh-CN" altLang="zh-CN" sz="36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注意在不理解的地方做上记号。</a:t>
            </a:r>
            <a:endParaRPr kumimoji="0" lang="zh-CN" altLang="zh-CN" sz="3600" b="1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390525" y="1058863"/>
            <a:ext cx="8362950" cy="317817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饺子   万象   鞭炮   眨眼</a:t>
            </a:r>
            <a:r>
              <a:rPr kumimoji="0" lang="en-US" altLang="zh-CN" sz="40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 </a:t>
            </a:r>
            <a:r>
              <a:rPr kumimoji="0" lang="zh-CN" altLang="en-US" sz="40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通宵</a:t>
            </a:r>
            <a:endParaRPr kumimoji="0" lang="en-US" altLang="zh-CN" sz="4000" b="1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间断   万不得已   截然   燃放</a:t>
            </a:r>
            <a:endParaRPr kumimoji="0" lang="en-US" altLang="zh-CN" sz="4000" b="1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小贩</a:t>
            </a:r>
            <a:r>
              <a:rPr kumimoji="0" lang="en-US" altLang="zh-CN" sz="40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 </a:t>
            </a:r>
            <a:r>
              <a:rPr kumimoji="0" lang="zh-CN" altLang="en-US" sz="40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摆摊儿</a:t>
            </a:r>
            <a:r>
              <a:rPr kumimoji="0" lang="en-US" altLang="zh-CN" sz="40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   </a:t>
            </a:r>
            <a:r>
              <a:rPr kumimoji="0" lang="zh-CN" altLang="en-US" sz="40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彼此   贺年</a:t>
            </a:r>
            <a:endParaRPr kumimoji="0" lang="en-US" altLang="zh-CN" sz="4000" b="1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骆驼   恰好</a:t>
            </a:r>
            <a:r>
              <a:rPr kumimoji="0" lang="en-US" altLang="zh-CN" sz="40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 </a:t>
            </a:r>
            <a:r>
              <a:rPr kumimoji="0" lang="zh-CN" altLang="en-US" sz="40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一律   彩绘   分外</a:t>
            </a:r>
            <a:endParaRPr kumimoji="0" lang="zh-CN" altLang="en-US" sz="4000" b="1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509963" y="0"/>
            <a:ext cx="2124075" cy="66992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认读词语</a:t>
            </a:r>
            <a:endParaRPr kumimoji="0" lang="en-US" altLang="zh-CN" sz="36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矩形 2"/>
          <p:cNvSpPr/>
          <p:nvPr/>
        </p:nvSpPr>
        <p:spPr>
          <a:xfrm>
            <a:off x="755650" y="784225"/>
            <a:ext cx="7632700" cy="178752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  </a:t>
            </a:r>
            <a:r>
              <a:rPr kumimoji="0" lang="zh-CN" altLang="zh-CN" sz="32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快速默读课文</a:t>
            </a:r>
            <a:r>
              <a:rPr kumimoji="0" lang="zh-CN" altLang="en-US" sz="32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kumimoji="0" lang="zh-CN" altLang="zh-CN" sz="32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思考</a:t>
            </a:r>
            <a:r>
              <a:rPr kumimoji="0" lang="zh-CN" altLang="en-US" sz="32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：</a:t>
            </a:r>
            <a:r>
              <a:rPr kumimoji="0" lang="zh-CN" altLang="zh-CN" sz="32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按照老规矩</a:t>
            </a:r>
            <a:r>
              <a:rPr kumimoji="0" lang="zh-CN" altLang="en-US" sz="32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kumimoji="0" lang="zh-CN" altLang="zh-CN" sz="32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北京人是怎样过春节的</a:t>
            </a:r>
            <a:r>
              <a:rPr kumimoji="0" lang="zh-CN" altLang="en-US" sz="32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？</a:t>
            </a:r>
            <a:r>
              <a:rPr kumimoji="0" lang="zh-CN" altLang="zh-CN" sz="32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给你印象最深的是什么</a:t>
            </a:r>
            <a:r>
              <a:rPr kumimoji="0" lang="zh-CN" altLang="en-US" sz="32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？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grpSp>
        <p:nvGrpSpPr>
          <p:cNvPr id="14339" name="组合 14"/>
          <p:cNvGrpSpPr/>
          <p:nvPr/>
        </p:nvGrpSpPr>
        <p:grpSpPr>
          <a:xfrm>
            <a:off x="812800" y="2643188"/>
            <a:ext cx="1871663" cy="1573212"/>
            <a:chOff x="323528" y="3014820"/>
            <a:chExt cx="1872208" cy="1573153"/>
          </a:xfrm>
        </p:grpSpPr>
        <p:sp>
          <p:nvSpPr>
            <p:cNvPr id="5" name="爆炸形: 14 pt  4"/>
            <p:cNvSpPr/>
            <p:nvPr/>
          </p:nvSpPr>
          <p:spPr>
            <a:xfrm>
              <a:off x="323528" y="3014820"/>
              <a:ext cx="1872208" cy="1573153"/>
            </a:xfrm>
            <a:prstGeom prst="irregularSeal2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683996" y="3508513"/>
              <a:ext cx="1151272" cy="604815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marL="0" marR="0" lvl="0" indent="0" algn="just" defTabSz="914400" rtl="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zh-CN" sz="3200" b="1" i="0" u="none" strike="noStrike" kern="1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热闹</a:t>
              </a:r>
              <a:endParaRPr kumimoji="0" lang="en-US" altLang="zh-CN" sz="3200" b="1" i="0" u="none" strike="noStrike" kern="1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4340" name="组合 15"/>
          <p:cNvGrpSpPr/>
          <p:nvPr/>
        </p:nvGrpSpPr>
        <p:grpSpPr>
          <a:xfrm>
            <a:off x="2579688" y="2503488"/>
            <a:ext cx="1871662" cy="1573212"/>
            <a:chOff x="323528" y="3014820"/>
            <a:chExt cx="1872208" cy="1573153"/>
          </a:xfrm>
        </p:grpSpPr>
        <p:sp>
          <p:nvSpPr>
            <p:cNvPr id="17" name="爆炸形: 14 pt  16"/>
            <p:cNvSpPr/>
            <p:nvPr/>
          </p:nvSpPr>
          <p:spPr>
            <a:xfrm rot="20492217">
              <a:off x="323528" y="3014820"/>
              <a:ext cx="1872208" cy="1573153"/>
            </a:xfrm>
            <a:prstGeom prst="irregularSeal2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683995" y="3508513"/>
              <a:ext cx="1151274" cy="604815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marL="0" marR="0" lvl="0" indent="0" algn="just" defTabSz="914400" rtl="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忙碌</a:t>
              </a:r>
              <a:endParaRPr kumimoji="0" lang="en-US" altLang="zh-CN" sz="3200" b="1" i="0" u="none" strike="noStrike" kern="1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4341" name="组合 18"/>
          <p:cNvGrpSpPr/>
          <p:nvPr/>
        </p:nvGrpSpPr>
        <p:grpSpPr>
          <a:xfrm>
            <a:off x="4606925" y="2435225"/>
            <a:ext cx="1871663" cy="1573213"/>
            <a:chOff x="323528" y="3014820"/>
            <a:chExt cx="1872208" cy="1573153"/>
          </a:xfrm>
        </p:grpSpPr>
        <p:sp>
          <p:nvSpPr>
            <p:cNvPr id="20" name="爆炸形: 14 pt  19"/>
            <p:cNvSpPr/>
            <p:nvPr/>
          </p:nvSpPr>
          <p:spPr>
            <a:xfrm rot="1729975">
              <a:off x="323528" y="3014820"/>
              <a:ext cx="1872208" cy="1573153"/>
            </a:xfrm>
            <a:prstGeom prst="irregularSeal2">
              <a:avLst/>
            </a:prstGeom>
            <a:solidFill>
              <a:schemeClr val="accent5">
                <a:lumMod val="75000"/>
              </a:schemeClr>
            </a:solidFill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683996" y="3508514"/>
              <a:ext cx="1151272" cy="604814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marL="0" marR="0" lvl="0" indent="0" algn="just" defTabSz="914400" rtl="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喜庆</a:t>
              </a:r>
              <a:endParaRPr kumimoji="0" lang="en-US" altLang="zh-CN" sz="3200" b="1" i="0" u="none" strike="noStrike" kern="1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4342" name="组合 21"/>
          <p:cNvGrpSpPr/>
          <p:nvPr/>
        </p:nvGrpSpPr>
        <p:grpSpPr>
          <a:xfrm>
            <a:off x="6713538" y="2454275"/>
            <a:ext cx="1573212" cy="1873250"/>
            <a:chOff x="473055" y="2865293"/>
            <a:chExt cx="1573153" cy="1872208"/>
          </a:xfrm>
        </p:grpSpPr>
        <p:sp>
          <p:nvSpPr>
            <p:cNvPr id="23" name="爆炸形: 14 pt  22"/>
            <p:cNvSpPr/>
            <p:nvPr/>
          </p:nvSpPr>
          <p:spPr>
            <a:xfrm rot="13771639">
              <a:off x="323528" y="3014821"/>
              <a:ext cx="1872208" cy="1573153"/>
            </a:xfrm>
            <a:prstGeom prst="irregularSeal2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684184" y="3507873"/>
              <a:ext cx="1150895" cy="604501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marL="0" marR="0" lvl="0" indent="0" algn="just" defTabSz="914400" rtl="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团圆</a:t>
              </a:r>
              <a:endParaRPr kumimoji="0" lang="en-US" altLang="zh-CN" sz="3200" b="1" i="0" u="none" strike="noStrike" kern="1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4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4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4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971550" y="195263"/>
            <a:ext cx="4464050" cy="668338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再读课文，理清脉络</a:t>
            </a:r>
            <a:endParaRPr kumimoji="0" lang="en-US" altLang="zh-CN" sz="36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16387" name="矩形 2"/>
          <p:cNvSpPr/>
          <p:nvPr/>
        </p:nvSpPr>
        <p:spPr>
          <a:xfrm>
            <a:off x="827088" y="1474788"/>
            <a:ext cx="7705725" cy="21939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5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快速地浏览课文，思考：作者围绕春节都写了哪些重要的日子？然后以四个人为一个学习小组，合作填表。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2671</Words>
  <Application>WPS 演示</Application>
  <PresentationFormat>全屏显示(16:9)</PresentationFormat>
  <Paragraphs>219</Paragraphs>
  <Slides>39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39</vt:i4>
      </vt:variant>
    </vt:vector>
  </HeadingPairs>
  <TitlesOfParts>
    <vt:vector size="53" baseType="lpstr">
      <vt:lpstr>Arial</vt:lpstr>
      <vt:lpstr>宋体</vt:lpstr>
      <vt:lpstr>Wingdings</vt:lpstr>
      <vt:lpstr>Calibri</vt:lpstr>
      <vt:lpstr>Cambria</vt:lpstr>
      <vt:lpstr>黑体</vt:lpstr>
      <vt:lpstr>楷体</vt:lpstr>
      <vt:lpstr>Times New Roman</vt:lpstr>
      <vt:lpstr>微软雅黑</vt:lpstr>
      <vt:lpstr>Arial Unicode MS</vt:lpstr>
      <vt:lpstr>Arial</vt:lpstr>
      <vt:lpstr>等线</vt:lpstr>
      <vt:lpstr>自定义设计方案</vt:lpstr>
      <vt:lpstr>1_自定义设计方案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易提分旗舰店yitifen.tmall.com</Company>
  <LinksUpToDate>false</LinksUpToDate>
  <SharedDoc>false</SharedDoc>
  <HyperlinksChanged>false</HyperlinksChanged>
  <AppVersion>14.0000</AppVersion>
  <Manager>yitifen.tmall.com易提分旗舰店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易提分旗舰店; yitifen.tmall.com</dc:creator>
  <cp:lastModifiedBy>上帝掷骰子吗</cp:lastModifiedBy>
  <cp:revision>2</cp:revision>
  <dcterms:created xsi:type="dcterms:W3CDTF">2023-11-01T00:31:00Z</dcterms:created>
  <dcterms:modified xsi:type="dcterms:W3CDTF">2023-11-13T12:09:36Z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来源">
    <vt:lpwstr>状元成才路系列</vt:lpwstr>
  </property>
  <property fmtid="{D5CDD505-2E9C-101B-9397-08002B2CF9AE}" pid="3" name="ICV">
    <vt:lpwstr>440D01C37A1A41C4BCC2C8C054A7B317_13</vt:lpwstr>
  </property>
  <property fmtid="{D5CDD505-2E9C-101B-9397-08002B2CF9AE}" pid="4" name="KSOProductBuildVer">
    <vt:lpwstr>2052-12.1.0.15374</vt:lpwstr>
  </property>
</Properties>
</file>