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7"/>
  </p:notesMasterIdLst>
  <p:handoutMasterIdLst>
    <p:handoutMasterId r:id="rId30"/>
  </p:handoutMasterIdLst>
  <p:sldIdLst>
    <p:sldId id="399" r:id="rId4"/>
    <p:sldId id="326" r:id="rId5"/>
    <p:sldId id="256" r:id="rId6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274" r:id="rId28"/>
    <p:sldId id="423" r:id="rId29"/>
  </p:sldIdLst>
  <p:sldSz cx="9144000" cy="51435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1B8BB"/>
    <a:srgbClr val="FF00FF"/>
    <a:srgbClr val="FFFFFF"/>
    <a:srgbClr val="E9F6F6"/>
    <a:srgbClr val="BEEADB"/>
    <a:srgbClr val="BDE7D9"/>
    <a:srgbClr val="009900"/>
    <a:srgbClr val="BDE9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17"/>
    <p:restoredTop sz="96256"/>
  </p:normalViewPr>
  <p:slideViewPr>
    <p:cSldViewPr showGuides="1">
      <p:cViewPr varScale="1">
        <p:scale>
          <a:sx n="143" d="100"/>
          <a:sy n="143" d="100"/>
        </p:scale>
        <p:origin x="60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1C523F-254E-4D30-B0DA-E92131AE428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E45081-CC37-45B6-AB44-652DBE3B04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BEFB46-D4FF-4E6A-BC45-C92F82D4B42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549E8-53E3-42A6-8D90-3CD151C0C79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22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-125412" y="-180975"/>
            <a:ext cx="4229100" cy="1419225"/>
            <a:chOff x="-125611" y="-181341"/>
            <a:chExt cx="4230067" cy="1419622"/>
          </a:xfrm>
        </p:grpSpPr>
        <p:pic>
          <p:nvPicPr>
            <p:cNvPr id="2054" name="图片 6"/>
            <p:cNvPicPr>
              <a:picLocks noChangeAspect="1"/>
            </p:cNvPicPr>
            <p:nvPr/>
          </p:nvPicPr>
          <p:blipFill>
            <a:blip r:embed="rId3"/>
            <a:srcRect t="19200" b="61200"/>
            <a:stretch>
              <a:fillRect/>
            </a:stretch>
          </p:blipFill>
          <p:spPr>
            <a:xfrm>
              <a:off x="0" y="24414"/>
              <a:ext cx="4104456" cy="1008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25611" y="-181341"/>
              <a:ext cx="1419622" cy="14196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组合 6"/>
          <p:cNvGrpSpPr/>
          <p:nvPr userDrawn="1"/>
        </p:nvGrpSpPr>
        <p:grpSpPr>
          <a:xfrm>
            <a:off x="-125412" y="-180975"/>
            <a:ext cx="4229100" cy="1419225"/>
            <a:chOff x="-125611" y="-181341"/>
            <a:chExt cx="4230067" cy="1419622"/>
          </a:xfrm>
        </p:grpSpPr>
        <p:pic>
          <p:nvPicPr>
            <p:cNvPr id="4103" name="图片 7"/>
            <p:cNvPicPr>
              <a:picLocks noChangeAspect="1"/>
            </p:cNvPicPr>
            <p:nvPr/>
          </p:nvPicPr>
          <p:blipFill>
            <a:blip r:embed="rId4"/>
            <a:srcRect t="19200" b="61200"/>
            <a:stretch>
              <a:fillRect/>
            </a:stretch>
          </p:blipFill>
          <p:spPr>
            <a:xfrm>
              <a:off x="0" y="24414"/>
              <a:ext cx="4104456" cy="1008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4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25611" y="-181341"/>
              <a:ext cx="1419622" cy="14196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4"/>
          <p:cNvPicPr>
            <a:picLocks noChangeAspect="1"/>
          </p:cNvPicPr>
          <p:nvPr userDrawn="1"/>
        </p:nvPicPr>
        <p:blipFill>
          <a:blip r:embed="rId3"/>
          <a:srcRect l="10269" r="563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11.xml"/><Relationship Id="rId2" Type="http://schemas.openxmlformats.org/officeDocument/2006/relationships/image" Target="../media/image19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3"/>
          <p:cNvGrpSpPr/>
          <p:nvPr/>
        </p:nvGrpSpPr>
        <p:grpSpPr>
          <a:xfrm>
            <a:off x="3003550" y="1419225"/>
            <a:ext cx="3384550" cy="687388"/>
            <a:chOff x="2987824" y="1089645"/>
            <a:chExt cx="3384376" cy="686346"/>
          </a:xfrm>
        </p:grpSpPr>
        <p:pic>
          <p:nvPicPr>
            <p:cNvPr id="9222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bright="70001" contrast="-70000"/>
            </a:blip>
            <a:stretch>
              <a:fillRect/>
            </a:stretch>
          </p:blipFill>
          <p:spPr>
            <a:xfrm>
              <a:off x="2987824" y="1097445"/>
              <a:ext cx="3384376" cy="6785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>
              <a:hlinkClick r:id="rId1" action="ppaction://hlinksldjump"/>
            </p:cNvPr>
            <p:cNvSpPr txBox="1"/>
            <p:nvPr/>
          </p:nvSpPr>
          <p:spPr bwMode="auto">
            <a:xfrm>
              <a:off x="4067269" y="1089645"/>
              <a:ext cx="1668377" cy="584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1</a:t>
              </a: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9219" name="组合 10"/>
          <p:cNvGrpSpPr/>
          <p:nvPr/>
        </p:nvGrpSpPr>
        <p:grpSpPr>
          <a:xfrm>
            <a:off x="3003550" y="3076575"/>
            <a:ext cx="3384550" cy="685800"/>
            <a:chOff x="2987824" y="1089645"/>
            <a:chExt cx="3384376" cy="686346"/>
          </a:xfrm>
        </p:grpSpPr>
        <p:pic>
          <p:nvPicPr>
            <p:cNvPr id="9220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bright="70001" contrast="-70000"/>
            </a:blip>
            <a:stretch>
              <a:fillRect/>
            </a:stretch>
          </p:blipFill>
          <p:spPr>
            <a:xfrm>
              <a:off x="2987824" y="1097445"/>
              <a:ext cx="3384376" cy="6785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12">
              <a:hlinkClick r:id="rId3" action="ppaction://hlinksldjump"/>
            </p:cNvPr>
            <p:cNvSpPr txBox="1"/>
            <p:nvPr/>
          </p:nvSpPr>
          <p:spPr bwMode="auto">
            <a:xfrm>
              <a:off x="4067269" y="1089645"/>
              <a:ext cx="1668377" cy="584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2</a:t>
              </a: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695325" y="1708150"/>
            <a:ext cx="1290638" cy="1349375"/>
            <a:chOff x="1409624" y="1749919"/>
            <a:chExt cx="1067133" cy="921936"/>
          </a:xfrm>
        </p:grpSpPr>
        <p:grpSp>
          <p:nvGrpSpPr>
            <p:cNvPr id="1946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6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6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6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64" name="TextBox 1"/>
            <p:cNvSpPr txBox="1"/>
            <p:nvPr/>
          </p:nvSpPr>
          <p:spPr>
            <a:xfrm>
              <a:off x="1437193" y="17499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豆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5431" y="1019133"/>
            <a:ext cx="2754225" cy="13771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0300" y="2806700"/>
            <a:ext cx="2225675" cy="1584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1012321"/>
            <a:ext cx="1844243" cy="1638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4775200" y="2600325"/>
            <a:ext cx="3886200" cy="199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上横短，下横长，中间的“口” 要写扁些。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5"/>
          <p:cNvSpPr txBox="1"/>
          <p:nvPr/>
        </p:nvSpPr>
        <p:spPr>
          <a:xfrm>
            <a:off x="1114425" y="165100"/>
            <a:ext cx="23764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再现情境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8463" y="1778000"/>
            <a:ext cx="15335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青青的箬竹叶</a:t>
            </a:r>
            <a:endParaRPr kumimoji="0" lang="zh-CN" altLang="en-US" sz="3000" b="1" kern="1200" cap="none" spc="0" normalizeH="0" baseline="0" noProof="0" dirty="0">
              <a:solidFill>
                <a:srgbClr val="FF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96844">
            <a:off x="1203325" y="1090613"/>
            <a:ext cx="2430463" cy="192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919538" y="1784350"/>
            <a:ext cx="15335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白白的糯米</a:t>
            </a:r>
            <a:endParaRPr kumimoji="0" lang="zh-CN" altLang="en-US" sz="3000" b="1" kern="1200" cap="none" spc="0" normalizeH="0" baseline="0" noProof="0" dirty="0">
              <a:solidFill>
                <a:srgbClr val="FF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96844">
            <a:off x="3454400" y="1062038"/>
            <a:ext cx="2428875" cy="192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826250" y="1752600"/>
            <a:ext cx="992188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红红的枣</a:t>
            </a:r>
            <a:endParaRPr kumimoji="0" lang="zh-CN" altLang="en-US" sz="3000" b="1" kern="1200" cap="none" spc="0" normalizeH="0" baseline="0" noProof="0" dirty="0">
              <a:solidFill>
                <a:srgbClr val="FF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96844">
            <a:off x="6180138" y="981075"/>
            <a:ext cx="2428875" cy="192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757363" y="3686175"/>
            <a:ext cx="1262063" cy="101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又黏又甜</a:t>
            </a:r>
            <a:endParaRPr kumimoji="0" lang="zh-CN" altLang="en-US" sz="3000" b="1" kern="1200" cap="none" spc="0" normalizeH="0" baseline="0" noProof="0" dirty="0">
              <a:solidFill>
                <a:srgbClr val="FF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96844">
            <a:off x="1231900" y="2903538"/>
            <a:ext cx="2428875" cy="192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173538" y="3686175"/>
            <a:ext cx="1533525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美滋滋</a:t>
            </a:r>
            <a:endParaRPr kumimoji="0" lang="zh-CN" altLang="en-US" sz="3000" b="1" kern="1200" cap="none" spc="0" normalizeH="0" baseline="0" noProof="0" dirty="0">
              <a:solidFill>
                <a:srgbClr val="FF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96844">
            <a:off x="3716338" y="2905125"/>
            <a:ext cx="2428875" cy="192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657975" y="3889375"/>
            <a:ext cx="1533525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FF00FF"/>
                </a:solidFill>
                <a:latin typeface="+mn-ea"/>
                <a:ea typeface="+mn-ea"/>
                <a:cs typeface="+mn-cs"/>
              </a:rPr>
              <a:t>端午节</a:t>
            </a:r>
            <a:endParaRPr kumimoji="0" lang="zh-CN" altLang="en-US" sz="3000" b="1" kern="1200" cap="none" spc="0" normalizeH="0" baseline="0" noProof="0" dirty="0">
              <a:solidFill>
                <a:srgbClr val="FF00FF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96844">
            <a:off x="6229350" y="2894013"/>
            <a:ext cx="2428875" cy="192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365251" y="2083258"/>
            <a:ext cx="800219" cy="1938992"/>
          </a:xfrm>
          <a:prstGeom prst="rect">
            <a:avLst/>
          </a:prstGeom>
          <a:noFill/>
          <a:effectLst/>
        </p:spPr>
        <p:txBody>
          <a:bodyPr vert="eaVert">
            <a:spAutoFit/>
            <a:scene3d>
              <a:camera prst="orthographicFront"/>
              <a:lightRig rig="brightRoom" dir="t"/>
            </a:scene3d>
            <a:sp3d contourW="6350" prstMaterial="plastic"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夹粽子</a:t>
            </a:r>
            <a:endParaRPr kumimoji="0" lang="zh-CN" altLang="en-US" sz="4000" b="1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0496" name="组合 20"/>
          <p:cNvGrpSpPr/>
          <p:nvPr/>
        </p:nvGrpSpPr>
        <p:grpSpPr>
          <a:xfrm>
            <a:off x="4119563" y="236538"/>
            <a:ext cx="3384550" cy="687387"/>
            <a:chOff x="2987824" y="1089645"/>
            <a:chExt cx="3384376" cy="686346"/>
          </a:xfrm>
        </p:grpSpPr>
        <p:pic>
          <p:nvPicPr>
            <p:cNvPr id="20497" name="图片 21"/>
            <p:cNvPicPr>
              <a:picLocks noChangeAspect="1"/>
            </p:cNvPicPr>
            <p:nvPr/>
          </p:nvPicPr>
          <p:blipFill>
            <a:blip r:embed="rId2">
              <a:biLevel thresh="50000"/>
              <a:grayscl/>
            </a:blip>
            <a:stretch>
              <a:fillRect/>
            </a:stretch>
          </p:blipFill>
          <p:spPr>
            <a:xfrm>
              <a:off x="2987824" y="1097445"/>
              <a:ext cx="3384376" cy="6785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22"/>
            <p:cNvSpPr txBox="1"/>
            <p:nvPr/>
          </p:nvSpPr>
          <p:spPr bwMode="auto">
            <a:xfrm>
              <a:off x="4067269" y="1089645"/>
              <a:ext cx="1668376" cy="584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bg1"/>
                  </a:solidFill>
                  <a:latin typeface="+mn-ea"/>
                  <a:ea typeface="+mn-ea"/>
                  <a:cs typeface="+mn-cs"/>
                </a:rPr>
                <a:t>第</a:t>
              </a:r>
              <a:r>
                <a:rPr kumimoji="0" lang="en-US" altLang="zh-CN" sz="3200" b="1" kern="1200" cap="none" spc="0" normalizeH="0" baseline="0" noProof="0" dirty="0">
                  <a:solidFill>
                    <a:schemeClr val="bg1"/>
                  </a:solidFill>
                  <a:latin typeface="+mn-ea"/>
                  <a:ea typeface="+mn-ea"/>
                  <a:cs typeface="+mn-cs"/>
                </a:rPr>
                <a:t>2</a:t>
              </a:r>
              <a:r>
                <a:rPr kumimoji="0" lang="zh-CN" altLang="en-US" sz="3200" b="1" kern="1200" cap="none" spc="0" normalizeH="0" baseline="0" noProof="0" dirty="0">
                  <a:solidFill>
                    <a:schemeClr val="bg1"/>
                  </a:solidFill>
                  <a:latin typeface="+mn-ea"/>
                  <a:ea typeface="+mn-ea"/>
                  <a:cs typeface="+mn-cs"/>
                </a:rPr>
                <a:t>课时</a:t>
              </a:r>
              <a:endPara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22"/>
          <p:cNvSpPr txBox="1"/>
          <p:nvPr/>
        </p:nvSpPr>
        <p:spPr>
          <a:xfrm>
            <a:off x="1081088" y="1192213"/>
            <a:ext cx="792321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回顾：外婆包的粽子有哪些花样？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2211388"/>
            <a:ext cx="8331200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外婆包的粽子十分好吃，花样也多。除了红枣粽，还有红豆粽和鲜肉粽。</a:t>
            </a:r>
            <a:endParaRPr kumimoji="0" lang="zh-CN" altLang="en-US" sz="3600" b="1" i="0" u="none" strike="noStrike" kern="23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圆角矩形 9"/>
          <p:cNvSpPr/>
          <p:nvPr/>
        </p:nvSpPr>
        <p:spPr>
          <a:xfrm>
            <a:off x="4278313" y="3254375"/>
            <a:ext cx="1439863" cy="5032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11"/>
          <p:cNvSpPr/>
          <p:nvPr/>
        </p:nvSpPr>
        <p:spPr>
          <a:xfrm>
            <a:off x="6161088" y="3241675"/>
            <a:ext cx="1376363" cy="5032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9"/>
          <p:cNvSpPr/>
          <p:nvPr/>
        </p:nvSpPr>
        <p:spPr>
          <a:xfrm>
            <a:off x="1593850" y="3255963"/>
            <a:ext cx="1368425" cy="5032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5"/>
          <p:cNvSpPr txBox="1"/>
          <p:nvPr/>
        </p:nvSpPr>
        <p:spPr>
          <a:xfrm>
            <a:off x="1116013" y="192088"/>
            <a:ext cx="23764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诵读课文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13" y="1238250"/>
            <a:ext cx="8064500" cy="1333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    读课文第</a:t>
            </a:r>
            <a:r>
              <a:rPr kumimoji="0" lang="en-US" altLang="zh-CN" sz="3600" b="1" kern="1200" cap="none" spc="0" normalizeH="0" baseline="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自然段内容，说一说：外婆包的粽子是什么样的？</a:t>
            </a:r>
            <a:endParaRPr kumimoji="0" lang="en-US" altLang="zh-CN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矩形 9"/>
          <p:cNvSpPr/>
          <p:nvPr/>
        </p:nvSpPr>
        <p:spPr>
          <a:xfrm>
            <a:off x="512763" y="2730500"/>
            <a:ext cx="8064500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粽子是用青青的箬竹叶包的，里面裹着白白的糯米，中间有一颗红红的枣。</a:t>
            </a:r>
            <a:endParaRPr lang="zh-CN" altLang="en-US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6263" y="1060450"/>
            <a:ext cx="8064500" cy="1333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    按照从外到内的顺序描述粽子的外形特点。</a:t>
            </a:r>
            <a:endParaRPr kumimoji="0" lang="en-US" altLang="zh-CN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755650" y="2571750"/>
            <a:ext cx="8158163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粽子是用青青的箬竹叶包的，里面裹着白白的糯米，中间有一颗红红的枣。</a:t>
            </a:r>
            <a:endParaRPr lang="zh-CN" altLang="en-US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32213" y="3292475"/>
            <a:ext cx="2651125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763713" y="4008438"/>
            <a:ext cx="2409825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72288" y="4002088"/>
            <a:ext cx="1990725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/>
          <p:cNvSpPr/>
          <p:nvPr/>
        </p:nvSpPr>
        <p:spPr>
          <a:xfrm>
            <a:off x="6383338" y="2741613"/>
            <a:ext cx="488950" cy="481013"/>
          </a:xfrm>
          <a:prstGeom prst="roundRect">
            <a:avLst/>
          </a:prstGeom>
          <a:noFill/>
          <a:ln w="2857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7707313" y="2740025"/>
            <a:ext cx="933450" cy="482600"/>
          </a:xfrm>
          <a:prstGeom prst="roundRect">
            <a:avLst/>
          </a:prstGeom>
          <a:noFill/>
          <a:ln w="2857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500563" y="3465513"/>
            <a:ext cx="936625" cy="482600"/>
          </a:xfrm>
          <a:prstGeom prst="roundRect">
            <a:avLst/>
          </a:prstGeom>
          <a:noFill/>
          <a:ln w="2857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529" y="1488550"/>
            <a:ext cx="3168352" cy="2110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矩形 9"/>
          <p:cNvSpPr/>
          <p:nvPr/>
        </p:nvSpPr>
        <p:spPr>
          <a:xfrm>
            <a:off x="3708400" y="1131888"/>
            <a:ext cx="4775200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糯米：糯稻碾出的米，可以做糕点、粽子，也可以酿酒。也叫江米。</a:t>
            </a:r>
            <a:endParaRPr lang="en-US" altLang="zh-CN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裹着：包着，包在一起。</a:t>
            </a:r>
            <a:endParaRPr lang="zh-CN" altLang="en-US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6463" y="1131888"/>
            <a:ext cx="5394325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    根据课文内容填空。</a:t>
            </a:r>
            <a:endParaRPr kumimoji="0" lang="en-US" altLang="zh-CN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603" name="矩形 9"/>
          <p:cNvSpPr/>
          <p:nvPr/>
        </p:nvSpPr>
        <p:spPr>
          <a:xfrm>
            <a:off x="900113" y="1924050"/>
            <a:ext cx="7804150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粽子是用（     ）箬竹叶包的，里面裹着（     ）糯米，中间有一颗（     ）枣。</a:t>
            </a:r>
            <a:endParaRPr lang="zh-CN" altLang="en-US" sz="36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3997325" y="1912938"/>
            <a:ext cx="159861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青青的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3095625" y="2573338"/>
            <a:ext cx="159861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白白的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9"/>
          <p:cNvSpPr/>
          <p:nvPr/>
        </p:nvSpPr>
        <p:spPr>
          <a:xfrm>
            <a:off x="1239838" y="3219450"/>
            <a:ext cx="159861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4700" y="660400"/>
            <a:ext cx="7578725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比较朗读，比较这两个句子的不同之处，体会叠词的妙处。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755650" y="1924050"/>
            <a:ext cx="75977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粽子是用青青的箬竹叶包的，里面裹着白白的糯米，中间有一颗红红的枣。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3213100" y="2185988"/>
            <a:ext cx="15573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1176338" y="2755900"/>
            <a:ext cx="15573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5646738" y="2755900"/>
            <a:ext cx="15573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755650" y="3292475"/>
            <a:ext cx="75977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粽子是用青的箬竹叶包的，里面裹着白的糯米，中间有一颗红的枣。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213100" y="3587750"/>
            <a:ext cx="1054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755650" y="4167188"/>
            <a:ext cx="10541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54575" y="4130675"/>
            <a:ext cx="10525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2638" y="1060450"/>
            <a:ext cx="7777163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    AAB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式的重叠词更能体现出粽子的特点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各种颜色相间，色香味美。朗读时仿佛让人品尝到了粽子香甜的味道。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476375" y="3076575"/>
            <a:ext cx="5381625" cy="1368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青青的箬竹叶、白白的糯米、红红的枣、又黏又甜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5"/>
          <p:cNvSpPr txBox="1"/>
          <p:nvPr/>
        </p:nvSpPr>
        <p:spPr>
          <a:xfrm>
            <a:off x="1193800" y="211138"/>
            <a:ext cx="23780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438" y="1101725"/>
            <a:ext cx="2152650" cy="159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3763" y="1125538"/>
            <a:ext cx="2151062" cy="158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6150" y="1120775"/>
            <a:ext cx="2151063" cy="158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矩形 9"/>
          <p:cNvSpPr/>
          <p:nvPr/>
        </p:nvSpPr>
        <p:spPr>
          <a:xfrm>
            <a:off x="1779588" y="1441450"/>
            <a:ext cx="603250" cy="67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矩形 9"/>
          <p:cNvSpPr/>
          <p:nvPr/>
        </p:nvSpPr>
        <p:spPr>
          <a:xfrm>
            <a:off x="4267200" y="1441450"/>
            <a:ext cx="603250" cy="67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矩形 9"/>
          <p:cNvSpPr/>
          <p:nvPr/>
        </p:nvSpPr>
        <p:spPr>
          <a:xfrm>
            <a:off x="6884988" y="1441450"/>
            <a:ext cx="603250" cy="67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088" y="2859088"/>
            <a:ext cx="777716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你们认识它们吗？我们来学写这几个生字，写得好的同学会得到美味的粽子。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9263" y="1709738"/>
            <a:ext cx="7777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谁能说一说你熟悉的传统节日及节日习俗？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14908"/>
          <a:stretch>
            <a:fillRect/>
          </a:stretch>
        </p:blipFill>
        <p:spPr>
          <a:xfrm>
            <a:off x="0" y="-33337"/>
            <a:ext cx="9144000" cy="517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611188" y="195263"/>
            <a:ext cx="1727200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4788" y="3856038"/>
            <a:ext cx="60499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在端午节这个中国的传统节日里，人们都会做些什么？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3" y="3795886"/>
            <a:ext cx="7128793" cy="122378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4"/>
          <p:cNvGrpSpPr/>
          <p:nvPr/>
        </p:nvGrpSpPr>
        <p:grpSpPr>
          <a:xfrm>
            <a:off x="1203325" y="1193800"/>
            <a:ext cx="1292225" cy="1323975"/>
            <a:chOff x="1409624" y="1774119"/>
            <a:chExt cx="1067134" cy="904067"/>
          </a:xfrm>
        </p:grpSpPr>
        <p:grpSp>
          <p:nvGrpSpPr>
            <p:cNvPr id="2970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9706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0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0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5" name="TextBox 1"/>
            <p:cNvSpPr txBox="1"/>
            <p:nvPr/>
          </p:nvSpPr>
          <p:spPr>
            <a:xfrm>
              <a:off x="1437194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节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699" name="文本框 25"/>
          <p:cNvSpPr txBox="1"/>
          <p:nvPr/>
        </p:nvSpPr>
        <p:spPr>
          <a:xfrm>
            <a:off x="1116013" y="165100"/>
            <a:ext cx="23780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书写生字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7675" y="1131888"/>
            <a:ext cx="5329238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说一说中国有哪些传统节日。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4988" y="1938338"/>
            <a:ext cx="53292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中秋节、春节。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t="14922" b="13950"/>
          <a:stretch>
            <a:fillRect/>
          </a:stretch>
        </p:blipFill>
        <p:spPr bwMode="auto">
          <a:xfrm>
            <a:off x="1236811" y="2855615"/>
            <a:ext cx="2913063" cy="1660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rcRect b="16788"/>
          <a:stretch>
            <a:fillRect/>
          </a:stretch>
        </p:blipFill>
        <p:spPr bwMode="auto">
          <a:xfrm>
            <a:off x="5220072" y="2839740"/>
            <a:ext cx="2913062" cy="167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4"/>
          <p:cNvGrpSpPr/>
          <p:nvPr/>
        </p:nvGrpSpPr>
        <p:grpSpPr>
          <a:xfrm>
            <a:off x="1382713" y="1019175"/>
            <a:ext cx="1284287" cy="1323975"/>
            <a:chOff x="1409624" y="1769279"/>
            <a:chExt cx="1061272" cy="904067"/>
          </a:xfrm>
        </p:grpSpPr>
        <p:grpSp>
          <p:nvGrpSpPr>
            <p:cNvPr id="3072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072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2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26" name="TextBox 1"/>
            <p:cNvSpPr txBox="1"/>
            <p:nvPr/>
          </p:nvSpPr>
          <p:spPr>
            <a:xfrm>
              <a:off x="1431332" y="176927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2716213"/>
            <a:ext cx="8312150" cy="138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895600" y="1435100"/>
            <a:ext cx="28797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字形演变图：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4"/>
          <p:cNvGrpSpPr/>
          <p:nvPr/>
        </p:nvGrpSpPr>
        <p:grpSpPr>
          <a:xfrm>
            <a:off x="1044575" y="1058863"/>
            <a:ext cx="1290638" cy="1335087"/>
            <a:chOff x="1409624" y="1759599"/>
            <a:chExt cx="1067133" cy="912256"/>
          </a:xfrm>
        </p:grpSpPr>
        <p:grpSp>
          <p:nvGrpSpPr>
            <p:cNvPr id="3175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175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175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175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1751" name="TextBox 1"/>
            <p:cNvSpPr txBox="1"/>
            <p:nvPr/>
          </p:nvSpPr>
          <p:spPr>
            <a:xfrm>
              <a:off x="1437193" y="17595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059113" y="1155700"/>
            <a:ext cx="5329238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“合”的反义词是“分”。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7313" y="227965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5875" y="3051175"/>
            <a:ext cx="5788025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    上面的“八”字要舒展，下面是“刀”不是“力”。 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25"/>
          <p:cNvSpPr txBox="1"/>
          <p:nvPr/>
        </p:nvSpPr>
        <p:spPr>
          <a:xfrm>
            <a:off x="1619250" y="195263"/>
            <a:ext cx="12969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131888"/>
            <a:ext cx="7416800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每年端午节我们都会吃粽子，今天通过学习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端午粽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，我们不仅“品尝”了美味香甜的端午粽，还知道了端午节包粽子、吃粽子的习俗的由来。当我们吃美味的粽子时，不要忘记缅怀伟大的爱国诗人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屈原。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468563" y="1274763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样子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19500" y="700088"/>
            <a:ext cx="2657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青青的箬竹叶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19500" y="228282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清香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48063" y="3578225"/>
            <a:ext cx="5953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68563" y="3578225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花样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68563" y="260985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味道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19500" y="120332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白白的糯米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43313" y="170815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红红的枣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33775" y="2868613"/>
            <a:ext cx="1833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又黏又甜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2144713" y="1419225"/>
            <a:ext cx="395288" cy="3238500"/>
          </a:xfrm>
          <a:prstGeom prst="leftBrace">
            <a:avLst>
              <a:gd name="adj1" fmla="val 31465"/>
              <a:gd name="adj2" fmla="val 50000"/>
            </a:avLst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60" name="文本框 3"/>
          <p:cNvSpPr txBox="1">
            <a:spLocks noChangeArrowheads="1"/>
          </p:cNvSpPr>
          <p:nvPr/>
        </p:nvSpPr>
        <p:spPr bwMode="auto">
          <a:xfrm>
            <a:off x="1382713" y="2017713"/>
            <a:ext cx="800100" cy="2074863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端午粽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左大括号 32"/>
          <p:cNvSpPr/>
          <p:nvPr/>
        </p:nvSpPr>
        <p:spPr bwMode="auto">
          <a:xfrm>
            <a:off x="3403600" y="987425"/>
            <a:ext cx="215900" cy="1152525"/>
          </a:xfrm>
          <a:prstGeom prst="leftBrace">
            <a:avLst>
              <a:gd name="adj1" fmla="val 44635"/>
              <a:gd name="adj2" fmla="val 50000"/>
            </a:avLst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左大括号 33"/>
          <p:cNvSpPr/>
          <p:nvPr/>
        </p:nvSpPr>
        <p:spPr bwMode="auto">
          <a:xfrm>
            <a:off x="3376613" y="2508250"/>
            <a:ext cx="242888" cy="841375"/>
          </a:xfrm>
          <a:prstGeom prst="leftBrace">
            <a:avLst>
              <a:gd name="adj1" fmla="val 45980"/>
              <a:gd name="adj2" fmla="val 50000"/>
            </a:avLst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548063" y="4259263"/>
            <a:ext cx="18319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纪念屈原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468563" y="4259263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意义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46800" y="2020888"/>
            <a:ext cx="1990725" cy="1362075"/>
            <a:chOff x="6913600" y="2048495"/>
            <a:chExt cx="1991254" cy="1362148"/>
          </a:xfrm>
        </p:grpSpPr>
        <p:sp>
          <p:nvSpPr>
            <p:cNvPr id="2" name="心形 1"/>
            <p:cNvSpPr/>
            <p:nvPr/>
          </p:nvSpPr>
          <p:spPr>
            <a:xfrm>
              <a:off x="7051750" y="2048495"/>
              <a:ext cx="1738774" cy="1362148"/>
            </a:xfrm>
            <a:prstGeom prst="heart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79" name="TextBox 2"/>
            <p:cNvSpPr txBox="1">
              <a:spLocks noChangeArrowheads="1"/>
            </p:cNvSpPr>
            <p:nvPr/>
          </p:nvSpPr>
          <p:spPr bwMode="auto">
            <a:xfrm>
              <a:off x="6913600" y="2200903"/>
              <a:ext cx="1991254" cy="10779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中华传统文化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810" name="图片 1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49625" y="22129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图片 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79850" y="4084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2" name="图片 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70125" y="54530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3" name="图片 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9213" y="53213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4" name="图片 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1225" y="53086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5" name="图片 1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9288" y="241458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6" name="图片 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9625" y="95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7" name="图片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6813" y="-1243012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8" name="图片 1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62050" y="-1570037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9" name="文本框 25"/>
          <p:cNvSpPr txBox="1"/>
          <p:nvPr/>
        </p:nvSpPr>
        <p:spPr>
          <a:xfrm>
            <a:off x="1185863" y="198438"/>
            <a:ext cx="23764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  <p:bldP spid="24" grpId="0"/>
      <p:bldP spid="25" grpId="0"/>
      <p:bldP spid="31" grpId="0"/>
      <p:bldP spid="19" grpId="0"/>
      <p:bldP spid="20" grpId="0"/>
      <p:bldP spid="21" grpId="0"/>
      <p:bldP spid="33" grpId="0" animBg="1"/>
      <p:bldP spid="34" grpId="0" animBg="1"/>
      <p:bldP spid="124" grpId="0"/>
      <p:bldP spid="1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3113088" y="2052638"/>
            <a:ext cx="719138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339975" y="1995488"/>
            <a:ext cx="417671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端午粽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250825" y="123825"/>
            <a:ext cx="2360613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4"/>
          <p:cNvGrpSpPr/>
          <p:nvPr/>
        </p:nvGrpSpPr>
        <p:grpSpPr>
          <a:xfrm>
            <a:off x="655638" y="1423988"/>
            <a:ext cx="1617662" cy="1539875"/>
            <a:chOff x="1409624" y="1803296"/>
            <a:chExt cx="1088424" cy="868559"/>
          </a:xfrm>
        </p:grpSpPr>
        <p:grpSp>
          <p:nvGrpSpPr>
            <p:cNvPr id="1331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331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32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32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318" name="TextBox 1"/>
            <p:cNvSpPr txBox="1"/>
            <p:nvPr/>
          </p:nvSpPr>
          <p:spPr>
            <a:xfrm>
              <a:off x="1458484" y="1803296"/>
              <a:ext cx="1039564" cy="815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午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682875" y="11318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0338" y="1779588"/>
            <a:ext cx="5788025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    注意两横的长短、间距，第三笔横书写时要长一些，最后一笔竖要又直又正。 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25"/>
          <p:cNvSpPr txBox="1"/>
          <p:nvPr/>
        </p:nvSpPr>
        <p:spPr>
          <a:xfrm>
            <a:off x="1187450" y="179388"/>
            <a:ext cx="23764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200" y="1079500"/>
            <a:ext cx="8066088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读准字音，把句子读通顺、读流利。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用自己喜欢的方式圈画出本课的生字。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借助拼音，反复拼读圈画的生字；认识立字旁、米字旁。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同桌相互检查，纠正对方读得不准确的字音，并说说自己是怎样识记这些生字的。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35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61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7"/>
          <p:cNvSpPr txBox="1"/>
          <p:nvPr/>
        </p:nvSpPr>
        <p:spPr>
          <a:xfrm>
            <a:off x="1187450" y="1131888"/>
            <a:ext cx="7345363" cy="29813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端午节  粽子　总会　糯米　中间　十分  红豆　鲜肉　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带回去　知识　据说　纪念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25"/>
          <p:cNvSpPr txBox="1"/>
          <p:nvPr/>
        </p:nvSpPr>
        <p:spPr>
          <a:xfrm>
            <a:off x="1403350" y="195263"/>
            <a:ext cx="23764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25"/>
          <p:cNvSpPr txBox="1"/>
          <p:nvPr/>
        </p:nvSpPr>
        <p:spPr>
          <a:xfrm>
            <a:off x="1187450" y="195263"/>
            <a:ext cx="237648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113" y="1628775"/>
            <a:ext cx="8064500" cy="188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20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说一说课文总共由几个自然段组成。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20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喜欢的句子多读几遍，并读给同桌听。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755650" y="968375"/>
            <a:ext cx="1257300" cy="1323975"/>
            <a:chOff x="1409624" y="1787303"/>
            <a:chExt cx="1039564" cy="904067"/>
          </a:xfrm>
        </p:grpSpPr>
        <p:grpSp>
          <p:nvGrpSpPr>
            <p:cNvPr id="1742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742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2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2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21" name="TextBox 1"/>
            <p:cNvSpPr txBox="1"/>
            <p:nvPr/>
          </p:nvSpPr>
          <p:spPr>
            <a:xfrm>
              <a:off x="1409624" y="1787303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叶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26125" y="752475"/>
            <a:ext cx="2498725" cy="1754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339975" y="700088"/>
            <a:ext cx="356552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从颜色、形状两方面来描述箬竹叶的样子。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3" name="组合 4"/>
          <p:cNvGrpSpPr/>
          <p:nvPr/>
        </p:nvGrpSpPr>
        <p:grpSpPr>
          <a:xfrm>
            <a:off x="755650" y="3148013"/>
            <a:ext cx="1263650" cy="1363662"/>
            <a:chOff x="1409624" y="1740239"/>
            <a:chExt cx="1043720" cy="931616"/>
          </a:xfrm>
        </p:grpSpPr>
        <p:grpSp>
          <p:nvGrpSpPr>
            <p:cNvPr id="1741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741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41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19" name="直接连接符 14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416" name="TextBox 1"/>
            <p:cNvSpPr txBox="1"/>
            <p:nvPr/>
          </p:nvSpPr>
          <p:spPr>
            <a:xfrm>
              <a:off x="1413780" y="174023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339975" y="3024188"/>
            <a:ext cx="5961063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巧记生字：笔画中横最多，中间三横才封口。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Box 122"/>
          <p:cNvSpPr txBox="1"/>
          <p:nvPr/>
        </p:nvSpPr>
        <p:spPr>
          <a:xfrm>
            <a:off x="611188" y="633413"/>
            <a:ext cx="66341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读课文第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</a:rPr>
              <a:t>自然段。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0" name="TextBox 122"/>
          <p:cNvSpPr txBox="1"/>
          <p:nvPr/>
        </p:nvSpPr>
        <p:spPr>
          <a:xfrm>
            <a:off x="611188" y="1381125"/>
            <a:ext cx="7923212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外婆包的粽子花样很多，结合课文说一说外婆包了哪些花样的粽子。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188" y="2716213"/>
            <a:ext cx="8331200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3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外婆包的粽子十分好吃，花样也多。除了红枣粽，还有红豆粽和鲜肉粽。</a:t>
            </a:r>
            <a:endParaRPr kumimoji="0" lang="zh-CN" altLang="en-US" sz="3600" b="1" i="0" u="none" strike="noStrike" kern="23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圆角矩形 9"/>
          <p:cNvSpPr/>
          <p:nvPr/>
        </p:nvSpPr>
        <p:spPr>
          <a:xfrm>
            <a:off x="4349750" y="3759200"/>
            <a:ext cx="1439863" cy="5032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1"/>
          <p:cNvSpPr/>
          <p:nvPr/>
        </p:nvSpPr>
        <p:spPr>
          <a:xfrm>
            <a:off x="6232525" y="3746500"/>
            <a:ext cx="1376363" cy="5032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圆角矩形 9"/>
          <p:cNvSpPr/>
          <p:nvPr/>
        </p:nvSpPr>
        <p:spPr>
          <a:xfrm>
            <a:off x="1639888" y="3773488"/>
            <a:ext cx="1368425" cy="5032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/>
  <Paragraphs>186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0561B302A72E4279A2F7964F1877DCE5_13</vt:lpwstr>
  </property>
  <property fmtid="{D5CDD505-2E9C-101B-9397-08002B2CF9AE}" pid="4" name="KSOProductBuildVer">
    <vt:lpwstr>2052-12.1.0.15374</vt:lpwstr>
  </property>
</Properties>
</file>