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26" r:id="rId5"/>
    <p:sldId id="698" r:id="rId6"/>
    <p:sldId id="808" r:id="rId8"/>
    <p:sldId id="811" r:id="rId9"/>
    <p:sldId id="812" r:id="rId10"/>
    <p:sldId id="813" r:id="rId11"/>
    <p:sldId id="822" r:id="rId12"/>
    <p:sldId id="816" r:id="rId13"/>
    <p:sldId id="817" r:id="rId14"/>
    <p:sldId id="818" r:id="rId15"/>
    <p:sldId id="823" r:id="rId16"/>
    <p:sldId id="837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19" userDrawn="1">
          <p15:clr>
            <a:srgbClr val="A4A3A4"/>
          </p15:clr>
        </p15:guide>
        <p15:guide id="2" pos="307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B774"/>
    <a:srgbClr val="696D73"/>
    <a:srgbClr val="D1D1F0"/>
    <a:srgbClr val="FFFFFF"/>
    <a:srgbClr val="4C2DD1"/>
    <a:srgbClr val="0B5FD1"/>
    <a:srgbClr val="58C8BC"/>
    <a:srgbClr val="33C8ED"/>
    <a:srgbClr val="00A3E3"/>
    <a:srgbClr val="0BA7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2019"/>
        <p:guide pos="30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gs" Target="tags/tag2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26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55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2.png"/><Relationship Id="rId3" Type="http://schemas.openxmlformats.org/officeDocument/2006/relationships/tags" Target="../tags/tag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575945" y="236855"/>
            <a:ext cx="6438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8.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3043" y="743585"/>
            <a:ext cx="501015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）人工孵小鸡要用多少天？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3000" y="1405255"/>
            <a:ext cx="41573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21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（天）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538" y="2572703"/>
            <a:ext cx="4899025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）人工孵小鹅比孵小鸡多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天，人工孵小鹅要用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多少天？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39825" y="4265295"/>
            <a:ext cx="293306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21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30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（天）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15" name="圆角矩形标注 5"/>
          <p:cNvSpPr/>
          <p:nvPr/>
        </p:nvSpPr>
        <p:spPr>
          <a:xfrm>
            <a:off x="4562475" y="1275080"/>
            <a:ext cx="2306955" cy="898525"/>
          </a:xfrm>
          <a:prstGeom prst="wedgeRoundRectCallout">
            <a:avLst>
              <a:gd name="adj1" fmla="val -12238"/>
              <a:gd name="adj2" fmla="val 83498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人工孵（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fū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）小鸭需要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圆角矩形标注 7"/>
          <p:cNvSpPr/>
          <p:nvPr/>
        </p:nvSpPr>
        <p:spPr>
          <a:xfrm>
            <a:off x="7089140" y="1236345"/>
            <a:ext cx="1824355" cy="1012825"/>
          </a:xfrm>
          <a:prstGeom prst="wedgeRoundRectCallout">
            <a:avLst>
              <a:gd name="adj1" fmla="val -40358"/>
              <a:gd name="adj2" fmla="val 84770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人工孵小鸡比</a:t>
            </a:r>
            <a:r>
              <a:rPr lang="zh-CN" altLang="en-US" sz="24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孵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小鸭少用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0375" y="2061845"/>
            <a:ext cx="44748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答：人工</a:t>
            </a: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孵小鸡要用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21</a:t>
            </a: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天。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67200" y="4258945"/>
            <a:ext cx="44748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答：人工</a:t>
            </a: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孵小鹅要用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30</a:t>
            </a: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天。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pic>
        <p:nvPicPr>
          <p:cNvPr id="5" name="图片 4" descr="男01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5223510" y="2491105"/>
            <a:ext cx="641350" cy="1346200"/>
          </a:xfrm>
          <a:prstGeom prst="rect">
            <a:avLst/>
          </a:prstGeom>
        </p:spPr>
      </p:pic>
      <p:pic>
        <p:nvPicPr>
          <p:cNvPr id="12" name="图片 11" descr="女02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085330" y="2648585"/>
            <a:ext cx="597535" cy="1253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3733165" y="2343150"/>
            <a:ext cx="19107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练习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六</a:t>
            </a:r>
            <a:endParaRPr 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2031365" y="1519555"/>
            <a:ext cx="67011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100以内的加法和减法（二）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1565910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4"/>
          <p:cNvSpPr txBox="1"/>
          <p:nvPr/>
        </p:nvSpPr>
        <p:spPr>
          <a:xfrm>
            <a:off x="306388" y="663893"/>
            <a:ext cx="40957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1.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87705" y="588010"/>
            <a:ext cx="8035925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育才小学有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名男教师，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名女教师，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一共有多少名教师？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蓝天小学共有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名教师，比育才小学少多少名？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10118" y="2342833"/>
            <a:ext cx="3182938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21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38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59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名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10235" y="3790950"/>
            <a:ext cx="7962265" cy="1082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育才小学一共有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59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名教师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蓝天小学教师比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</a:t>
            </a:r>
            <a:endParaRPr lang="en-US" altLang="zh-CN" sz="28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育才小学少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14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名。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10118" y="2952433"/>
            <a:ext cx="304863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59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（名）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女02 拷贝"/>
          <p:cNvPicPr>
            <a:picLocks noChangeAspect="1"/>
          </p:cNvPicPr>
          <p:nvPr/>
        </p:nvPicPr>
        <p:blipFill>
          <a:blip r:embed="rId1" cstate="print"/>
          <a:srcRect b="41208"/>
          <a:stretch>
            <a:fillRect/>
          </a:stretch>
        </p:blipFill>
        <p:spPr>
          <a:xfrm>
            <a:off x="473075" y="2644140"/>
            <a:ext cx="1007745" cy="1248410"/>
          </a:xfrm>
          <a:prstGeom prst="rect">
            <a:avLst/>
          </a:prstGeom>
        </p:spPr>
      </p:pic>
      <p:pic>
        <p:nvPicPr>
          <p:cNvPr id="14" name="图片 13" descr="女04 拷贝"/>
          <p:cNvPicPr>
            <a:picLocks noChangeAspect="1"/>
          </p:cNvPicPr>
          <p:nvPr/>
        </p:nvPicPr>
        <p:blipFill>
          <a:blip r:embed="rId2" cstate="print"/>
          <a:srcRect b="39598"/>
          <a:stretch>
            <a:fillRect/>
          </a:stretch>
        </p:blipFill>
        <p:spPr>
          <a:xfrm>
            <a:off x="2221865" y="2800350"/>
            <a:ext cx="859790" cy="10883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286385"/>
            <a:ext cx="32550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同学们在剪纸花。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381000" y="972185"/>
            <a:ext cx="1840865" cy="1216025"/>
          </a:xfrm>
          <a:prstGeom prst="wedgeRoundRectCallout">
            <a:avLst>
              <a:gd name="adj1" fmla="val -18989"/>
              <a:gd name="adj2" fmla="val 87127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我们已经剪了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朵粉花。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419350" y="1322705"/>
            <a:ext cx="1772285" cy="1040130"/>
          </a:xfrm>
          <a:prstGeom prst="wedgeRoundRectCallout">
            <a:avLst>
              <a:gd name="adj1" fmla="val -31834"/>
              <a:gd name="adj2" fmla="val 84126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还要</a:t>
            </a: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剪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朵粉花。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16400" y="498475"/>
            <a:ext cx="4806950" cy="1770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一共要剪多少朵粉花？</a:t>
            </a:r>
            <a:r>
              <a:rPr lang="zh-CN" altLang="zh-CN" sz="28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如果还要剪</a:t>
            </a:r>
            <a:r>
              <a:rPr lang="en-US" altLang="zh-CN" sz="28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40</a:t>
            </a:r>
            <a:r>
              <a:rPr lang="zh-CN" altLang="zh-CN" sz="28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朵黄花，一共要剪多少朵花？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2300" y="2868613"/>
            <a:ext cx="4478655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两种花：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35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40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75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（朵）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32300" y="2270125"/>
            <a:ext cx="4121150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粉花：</a:t>
            </a:r>
            <a:r>
              <a:rPr lang="en-US" altLang="zh-CN" sz="28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25</a:t>
            </a:r>
            <a:r>
              <a:rPr lang="zh-CN" altLang="zh-CN" sz="28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＋</a:t>
            </a:r>
            <a:r>
              <a:rPr lang="en-US" altLang="zh-CN" sz="28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10</a:t>
            </a:r>
            <a:r>
              <a:rPr lang="zh-CN" altLang="zh-CN" sz="28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＝</a:t>
            </a:r>
            <a:r>
              <a:rPr lang="en-US" altLang="zh-CN" sz="28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35</a:t>
            </a:r>
            <a:r>
              <a:rPr lang="zh-CN" altLang="zh-CN" sz="28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（朵）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30688" y="3668713"/>
            <a:ext cx="4672013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base">
              <a:lnSpc>
                <a:spcPct val="120000"/>
              </a:lnSpc>
            </a:pPr>
            <a:r>
              <a:rPr lang="zh-CN" altLang="en-US" sz="2800" b="1" strike="noStrike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答：一共要</a:t>
            </a: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剪</a:t>
            </a:r>
            <a:r>
              <a:rPr lang="en-US" altLang="zh-CN" sz="2800" b="1" strike="noStrike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35</a:t>
            </a:r>
            <a:r>
              <a:rPr lang="zh-CN" altLang="en-US" sz="2800" b="1" strike="noStrike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朵粉花，</a:t>
            </a:r>
            <a:endParaRPr lang="zh-CN" altLang="en-US" sz="2800" b="1" strike="noStrike" noProof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pPr algn="l" fontAlgn="base">
              <a:lnSpc>
                <a:spcPct val="120000"/>
              </a:lnSpc>
            </a:pPr>
            <a:r>
              <a:rPr lang="zh-CN" altLang="en-US" sz="2800" b="1" strike="noStrike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 </a:t>
            </a:r>
            <a:r>
              <a:rPr lang="en-US" altLang="zh-CN" sz="2800" b="1" strike="noStrike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76165" y="4250690"/>
            <a:ext cx="3044825" cy="6076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ase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一共要</a:t>
            </a: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剪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75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朵花。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53035" y="3486150"/>
            <a:ext cx="3542030" cy="1729740"/>
            <a:chOff x="1201" y="7413"/>
            <a:chExt cx="5124" cy="2502"/>
          </a:xfrm>
        </p:grpSpPr>
        <p:sp>
          <p:nvSpPr>
            <p:cNvPr id="18" name="饼形 17"/>
            <p:cNvSpPr/>
            <p:nvPr/>
          </p:nvSpPr>
          <p:spPr>
            <a:xfrm rot="10800000">
              <a:off x="1460" y="7725"/>
              <a:ext cx="4559" cy="2190"/>
            </a:xfrm>
            <a:prstGeom prst="pie">
              <a:avLst>
                <a:gd name="adj1" fmla="val 0"/>
                <a:gd name="adj2" fmla="val 10784580"/>
              </a:avLst>
            </a:prstGeom>
            <a:solidFill>
              <a:srgbClr val="E4B77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clrChange>
                <a:clrFrom>
                  <a:srgbClr val="FEFFFF">
                    <a:alpha val="100000"/>
                  </a:srgbClr>
                </a:clrFrom>
                <a:clrTo>
                  <a:srgbClr val="FE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201" y="7413"/>
              <a:ext cx="5124" cy="169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076" h="1692">
                  <a:moveTo>
                    <a:pt x="0" y="0"/>
                  </a:moveTo>
                  <a:lnTo>
                    <a:pt x="432" y="0"/>
                  </a:lnTo>
                  <a:cubicBezTo>
                    <a:pt x="368" y="40"/>
                    <a:pt x="313" y="117"/>
                    <a:pt x="292" y="175"/>
                  </a:cubicBezTo>
                  <a:cubicBezTo>
                    <a:pt x="286" y="190"/>
                    <a:pt x="276" y="206"/>
                    <a:pt x="271" y="213"/>
                  </a:cubicBezTo>
                  <a:cubicBezTo>
                    <a:pt x="261" y="230"/>
                    <a:pt x="253" y="247"/>
                    <a:pt x="253" y="260"/>
                  </a:cubicBezTo>
                  <a:cubicBezTo>
                    <a:pt x="249" y="303"/>
                    <a:pt x="319" y="356"/>
                    <a:pt x="371" y="387"/>
                  </a:cubicBezTo>
                  <a:cubicBezTo>
                    <a:pt x="375" y="390"/>
                    <a:pt x="383" y="395"/>
                    <a:pt x="384" y="396"/>
                  </a:cubicBezTo>
                  <a:cubicBezTo>
                    <a:pt x="428" y="426"/>
                    <a:pt x="448" y="431"/>
                    <a:pt x="487" y="441"/>
                  </a:cubicBezTo>
                  <a:lnTo>
                    <a:pt x="489" y="442"/>
                  </a:lnTo>
                  <a:lnTo>
                    <a:pt x="491" y="442"/>
                  </a:lnTo>
                  <a:lnTo>
                    <a:pt x="493" y="443"/>
                  </a:lnTo>
                  <a:cubicBezTo>
                    <a:pt x="520" y="451"/>
                    <a:pt x="544" y="452"/>
                    <a:pt x="562" y="453"/>
                  </a:cubicBezTo>
                  <a:cubicBezTo>
                    <a:pt x="596" y="453"/>
                    <a:pt x="655" y="466"/>
                    <a:pt x="683" y="475"/>
                  </a:cubicBezTo>
                  <a:cubicBezTo>
                    <a:pt x="725" y="489"/>
                    <a:pt x="785" y="498"/>
                    <a:pt x="811" y="500"/>
                  </a:cubicBezTo>
                  <a:cubicBezTo>
                    <a:pt x="838" y="503"/>
                    <a:pt x="885" y="510"/>
                    <a:pt x="906" y="513"/>
                  </a:cubicBezTo>
                  <a:cubicBezTo>
                    <a:pt x="921" y="516"/>
                    <a:pt x="941" y="519"/>
                    <a:pt x="959" y="521"/>
                  </a:cubicBezTo>
                  <a:cubicBezTo>
                    <a:pt x="975" y="523"/>
                    <a:pt x="992" y="526"/>
                    <a:pt x="1002" y="528"/>
                  </a:cubicBezTo>
                  <a:cubicBezTo>
                    <a:pt x="1023" y="533"/>
                    <a:pt x="1046" y="536"/>
                    <a:pt x="1068" y="536"/>
                  </a:cubicBezTo>
                  <a:cubicBezTo>
                    <a:pt x="1117" y="538"/>
                    <a:pt x="1163" y="524"/>
                    <a:pt x="1218" y="497"/>
                  </a:cubicBezTo>
                  <a:cubicBezTo>
                    <a:pt x="1258" y="476"/>
                    <a:pt x="1315" y="459"/>
                    <a:pt x="1345" y="452"/>
                  </a:cubicBezTo>
                  <a:cubicBezTo>
                    <a:pt x="1368" y="447"/>
                    <a:pt x="1407" y="436"/>
                    <a:pt x="1424" y="430"/>
                  </a:cubicBezTo>
                  <a:cubicBezTo>
                    <a:pt x="1454" y="418"/>
                    <a:pt x="1514" y="406"/>
                    <a:pt x="1544" y="404"/>
                  </a:cubicBezTo>
                  <a:cubicBezTo>
                    <a:pt x="1571" y="402"/>
                    <a:pt x="1623" y="392"/>
                    <a:pt x="1648" y="381"/>
                  </a:cubicBezTo>
                  <a:cubicBezTo>
                    <a:pt x="1671" y="371"/>
                    <a:pt x="1710" y="362"/>
                    <a:pt x="1736" y="363"/>
                  </a:cubicBezTo>
                  <a:cubicBezTo>
                    <a:pt x="1746" y="363"/>
                    <a:pt x="1759" y="364"/>
                    <a:pt x="1766" y="364"/>
                  </a:cubicBezTo>
                  <a:cubicBezTo>
                    <a:pt x="1775" y="365"/>
                    <a:pt x="1789" y="366"/>
                    <a:pt x="1797" y="366"/>
                  </a:cubicBezTo>
                  <a:cubicBezTo>
                    <a:pt x="1824" y="366"/>
                    <a:pt x="1852" y="361"/>
                    <a:pt x="1869" y="357"/>
                  </a:cubicBezTo>
                  <a:cubicBezTo>
                    <a:pt x="1892" y="352"/>
                    <a:pt x="1938" y="348"/>
                    <a:pt x="1962" y="349"/>
                  </a:cubicBezTo>
                  <a:cubicBezTo>
                    <a:pt x="1972" y="349"/>
                    <a:pt x="1985" y="349"/>
                    <a:pt x="1993" y="349"/>
                  </a:cubicBezTo>
                  <a:cubicBezTo>
                    <a:pt x="2004" y="350"/>
                    <a:pt x="2021" y="350"/>
                    <a:pt x="2033" y="350"/>
                  </a:cubicBezTo>
                  <a:lnTo>
                    <a:pt x="2041" y="350"/>
                  </a:lnTo>
                  <a:lnTo>
                    <a:pt x="2150" y="350"/>
                  </a:lnTo>
                  <a:lnTo>
                    <a:pt x="2259" y="350"/>
                  </a:lnTo>
                  <a:lnTo>
                    <a:pt x="2360" y="350"/>
                  </a:lnTo>
                  <a:cubicBezTo>
                    <a:pt x="2375" y="350"/>
                    <a:pt x="2392" y="350"/>
                    <a:pt x="2401" y="349"/>
                  </a:cubicBezTo>
                  <a:cubicBezTo>
                    <a:pt x="2411" y="349"/>
                    <a:pt x="2424" y="349"/>
                    <a:pt x="2431" y="349"/>
                  </a:cubicBezTo>
                  <a:cubicBezTo>
                    <a:pt x="2442" y="349"/>
                    <a:pt x="2459" y="349"/>
                    <a:pt x="2471" y="350"/>
                  </a:cubicBezTo>
                  <a:cubicBezTo>
                    <a:pt x="2476" y="351"/>
                    <a:pt x="2484" y="351"/>
                    <a:pt x="2486" y="351"/>
                  </a:cubicBezTo>
                  <a:cubicBezTo>
                    <a:pt x="2529" y="351"/>
                    <a:pt x="2593" y="365"/>
                    <a:pt x="2636" y="390"/>
                  </a:cubicBezTo>
                  <a:cubicBezTo>
                    <a:pt x="2674" y="411"/>
                    <a:pt x="2730" y="428"/>
                    <a:pt x="2760" y="434"/>
                  </a:cubicBezTo>
                  <a:cubicBezTo>
                    <a:pt x="2782" y="439"/>
                    <a:pt x="2820" y="450"/>
                    <a:pt x="2837" y="457"/>
                  </a:cubicBezTo>
                  <a:cubicBezTo>
                    <a:pt x="2860" y="465"/>
                    <a:pt x="2892" y="475"/>
                    <a:pt x="2921" y="475"/>
                  </a:cubicBezTo>
                  <a:cubicBezTo>
                    <a:pt x="2933" y="476"/>
                    <a:pt x="2947" y="473"/>
                    <a:pt x="2954" y="472"/>
                  </a:cubicBezTo>
                  <a:cubicBezTo>
                    <a:pt x="2963" y="471"/>
                    <a:pt x="2976" y="470"/>
                    <a:pt x="2983" y="470"/>
                  </a:cubicBezTo>
                  <a:cubicBezTo>
                    <a:pt x="3011" y="468"/>
                    <a:pt x="3049" y="488"/>
                    <a:pt x="3068" y="506"/>
                  </a:cubicBezTo>
                  <a:cubicBezTo>
                    <a:pt x="3094" y="532"/>
                    <a:pt x="3145" y="545"/>
                    <a:pt x="3169" y="543"/>
                  </a:cubicBezTo>
                  <a:cubicBezTo>
                    <a:pt x="3184" y="543"/>
                    <a:pt x="3201" y="540"/>
                    <a:pt x="3215" y="538"/>
                  </a:cubicBezTo>
                  <a:cubicBezTo>
                    <a:pt x="3220" y="538"/>
                    <a:pt x="3228" y="536"/>
                    <a:pt x="3231" y="536"/>
                  </a:cubicBezTo>
                  <a:cubicBezTo>
                    <a:pt x="3254" y="533"/>
                    <a:pt x="3275" y="525"/>
                    <a:pt x="3290" y="520"/>
                  </a:cubicBezTo>
                  <a:cubicBezTo>
                    <a:pt x="3317" y="508"/>
                    <a:pt x="3366" y="499"/>
                    <a:pt x="3388" y="499"/>
                  </a:cubicBezTo>
                  <a:cubicBezTo>
                    <a:pt x="3422" y="500"/>
                    <a:pt x="3491" y="480"/>
                    <a:pt x="3528" y="461"/>
                  </a:cubicBezTo>
                  <a:cubicBezTo>
                    <a:pt x="3541" y="456"/>
                    <a:pt x="3560" y="448"/>
                    <a:pt x="3573" y="443"/>
                  </a:cubicBezTo>
                  <a:cubicBezTo>
                    <a:pt x="3591" y="436"/>
                    <a:pt x="3610" y="428"/>
                    <a:pt x="3620" y="423"/>
                  </a:cubicBezTo>
                  <a:cubicBezTo>
                    <a:pt x="3657" y="405"/>
                    <a:pt x="3721" y="387"/>
                    <a:pt x="3749" y="390"/>
                  </a:cubicBezTo>
                  <a:cubicBezTo>
                    <a:pt x="3798" y="392"/>
                    <a:pt x="3874" y="359"/>
                    <a:pt x="3932" y="318"/>
                  </a:cubicBezTo>
                  <a:cubicBezTo>
                    <a:pt x="4014" y="273"/>
                    <a:pt x="4071" y="196"/>
                    <a:pt x="4067" y="139"/>
                  </a:cubicBezTo>
                  <a:cubicBezTo>
                    <a:pt x="4068" y="123"/>
                    <a:pt x="4072" y="98"/>
                    <a:pt x="4075" y="86"/>
                  </a:cubicBezTo>
                  <a:cubicBezTo>
                    <a:pt x="4079" y="73"/>
                    <a:pt x="4081" y="57"/>
                    <a:pt x="4081" y="48"/>
                  </a:cubicBezTo>
                  <a:cubicBezTo>
                    <a:pt x="4082" y="33"/>
                    <a:pt x="4074" y="12"/>
                    <a:pt x="4064" y="0"/>
                  </a:cubicBezTo>
                  <a:lnTo>
                    <a:pt x="5076" y="0"/>
                  </a:lnTo>
                  <a:lnTo>
                    <a:pt x="5076" y="1692"/>
                  </a:lnTo>
                  <a:lnTo>
                    <a:pt x="0" y="169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11" grpId="1"/>
      <p:bldP spid="13" grpId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5"/>
          <p:cNvSpPr txBox="1"/>
          <p:nvPr/>
        </p:nvSpPr>
        <p:spPr>
          <a:xfrm>
            <a:off x="609283" y="2409508"/>
            <a:ext cx="690181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59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67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457200" y="597535"/>
            <a:ext cx="794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7" name="文本框 11"/>
          <p:cNvSpPr txBox="1"/>
          <p:nvPr/>
        </p:nvSpPr>
        <p:spPr>
          <a:xfrm>
            <a:off x="683578" y="3334703"/>
            <a:ext cx="767143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8" name="文本框 4"/>
          <p:cNvSpPr txBox="1"/>
          <p:nvPr/>
        </p:nvSpPr>
        <p:spPr>
          <a:xfrm>
            <a:off x="455613" y="1484313"/>
            <a:ext cx="786765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48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29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40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741295" y="1464628"/>
            <a:ext cx="567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89813" y="1453198"/>
            <a:ext cx="567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11575" y="2417445"/>
            <a:ext cx="567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39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312978" y="2382520"/>
            <a:ext cx="567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044825" y="3313113"/>
            <a:ext cx="567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226743" y="3334703"/>
            <a:ext cx="567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7" grpId="0"/>
      <p:bldP spid="29" grpId="0"/>
      <p:bldP spid="35" grpId="0"/>
      <p:bldP spid="36" grpId="0"/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609600" y="438785"/>
            <a:ext cx="7042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3000" y="362585"/>
            <a:ext cx="6830695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二（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）班有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27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幅画，二（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）班有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36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幅，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两个班一共有多少幅画？将这些画贴在走廊里，已经贴了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41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幅，还没贴的有多少幅？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90483" y="2754313"/>
            <a:ext cx="3048635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41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（幅）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90483" y="2203450"/>
            <a:ext cx="3048635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28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27</a:t>
            </a:r>
            <a:r>
              <a:rPr lang="zh-CN" altLang="en-US" sz="28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＋</a:t>
            </a:r>
            <a:r>
              <a:rPr lang="en-US" sz="28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36</a:t>
            </a:r>
            <a:r>
              <a:rPr lang="zh-CN" altLang="en-US" sz="28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＝</a:t>
            </a:r>
            <a:r>
              <a:rPr lang="en-US" sz="28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63</a:t>
            </a:r>
            <a:r>
              <a:rPr lang="zh-CN" altLang="zh-CN" sz="28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（幅）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8200" y="3638550"/>
            <a:ext cx="4485640" cy="103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base">
              <a:lnSpc>
                <a:spcPct val="110000"/>
              </a:lnSpc>
            </a:pPr>
            <a:r>
              <a:rPr lang="zh-CN" altLang="en-US" sz="2800" b="1" strike="noStrike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答：两个班一共有</a:t>
            </a:r>
            <a:r>
              <a:rPr lang="en-US" altLang="zh-CN" sz="2800" b="1" strike="noStrike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63</a:t>
            </a:r>
            <a:r>
              <a:rPr lang="zh-CN" altLang="en-US" sz="2800" b="1" strike="noStrike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幅画，</a:t>
            </a:r>
            <a:endParaRPr lang="zh-CN" altLang="en-US" sz="2800" b="1" strike="noStrike" noProof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pPr algn="l" fontAlgn="base">
              <a:lnSpc>
                <a:spcPct val="110000"/>
              </a:lnSpc>
            </a:pPr>
            <a:r>
              <a:rPr lang="zh-CN" altLang="en-US" sz="2800" b="1" strike="noStrike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 </a:t>
            </a:r>
            <a:r>
              <a:rPr lang="en-US" altLang="zh-CN" sz="2800" b="1" strike="noStrike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28565" y="3639185"/>
            <a:ext cx="3044825" cy="5651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ase">
              <a:lnSpc>
                <a:spcPct val="110000"/>
              </a:lnSpc>
            </a:pP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还剩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22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幅没贴好。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3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304925" y="409575"/>
            <a:ext cx="3267075" cy="6076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计算。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75080" y="1223010"/>
            <a:ext cx="6872605" cy="28111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99765" y="1505268"/>
            <a:ext cx="5445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21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64523" y="1917065"/>
            <a:ext cx="544513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35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69603" y="2327593"/>
            <a:ext cx="5445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43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71190" y="2724150"/>
            <a:ext cx="5429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34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74683" y="3150235"/>
            <a:ext cx="54292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95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48195" y="1915795"/>
            <a:ext cx="5445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41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63753" y="3144838"/>
            <a:ext cx="54292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70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62483" y="2343785"/>
            <a:ext cx="544513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59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58038" y="2749550"/>
            <a:ext cx="5445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55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47878" y="1506538"/>
            <a:ext cx="544513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64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Box 2"/>
          <p:cNvSpPr txBox="1"/>
          <p:nvPr/>
        </p:nvSpPr>
        <p:spPr>
          <a:xfrm>
            <a:off x="457200" y="503555"/>
            <a:ext cx="7658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6.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8835" y="386715"/>
            <a:ext cx="7418705" cy="1770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王叔叔的果园收了很多橘子，运走了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箱，还剩下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29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箱。王叔叔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一共收了多少箱橘子？他</a:t>
            </a:r>
            <a:r>
              <a:rPr lang="zh-CN" altLang="zh-CN" sz="28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还收了</a:t>
            </a:r>
            <a:r>
              <a:rPr lang="en-US" altLang="zh-CN" sz="28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43</a:t>
            </a:r>
            <a:r>
              <a:rPr lang="zh-CN" altLang="zh-CN" sz="28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箱柚子，橘子和柚子一共收了多少箱？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95283" y="2876233"/>
            <a:ext cx="3048635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43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47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（箱）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19083" y="2256790"/>
            <a:ext cx="3048635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29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lang="en-US" sz="28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47</a:t>
            </a:r>
            <a:r>
              <a:rPr lang="zh-CN" altLang="zh-CN" sz="28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（箱）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5435" y="3790950"/>
            <a:ext cx="8621713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base">
              <a:lnSpc>
                <a:spcPct val="110000"/>
              </a:lnSpc>
            </a:pPr>
            <a:r>
              <a:rPr lang="zh-CN" altLang="en-US" sz="2800" b="1" strike="noStrike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答：王叔叔一共收了</a:t>
            </a:r>
            <a:r>
              <a:rPr lang="en-US" altLang="zh-CN" sz="2800" b="1" strike="noStrike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47</a:t>
            </a:r>
            <a:r>
              <a:rPr lang="zh-CN" altLang="en-US" sz="2800" b="1" strike="noStrike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箱橘子，橘子和柚子一共</a:t>
            </a:r>
            <a:endParaRPr lang="zh-CN" altLang="en-US" sz="2800" b="1" strike="noStrike" noProof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pPr algn="l" fontAlgn="base">
              <a:lnSpc>
                <a:spcPct val="130000"/>
              </a:lnSpc>
            </a:pPr>
            <a:r>
              <a:rPr lang="zh-CN" altLang="en-US" sz="2800" b="1" strike="noStrike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 </a:t>
            </a:r>
            <a:r>
              <a:rPr lang="en-US" altLang="zh-CN" sz="2800" b="1" strike="noStrike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   </a:t>
            </a:r>
            <a:r>
              <a:rPr lang="zh-CN" altLang="en-US" sz="2800" b="1" strike="noStrike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收了</a:t>
            </a:r>
            <a:r>
              <a:rPr lang="en-US" altLang="zh-CN" sz="2800" b="1" strike="noStrike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90</a:t>
            </a:r>
            <a:r>
              <a:rPr lang="zh-CN" altLang="en-US" sz="2800" b="1" strike="noStrike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箱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5763" y="1187450"/>
            <a:ext cx="7597775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在○里填上“＞”“＜”或“＝”。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69938" y="1860550"/>
            <a:ext cx="2119313" cy="8299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50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67075" y="1828800"/>
            <a:ext cx="2332038" cy="8299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41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37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75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988368" y="1849120"/>
            <a:ext cx="2332038" cy="8299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90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19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71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70255" y="2834005"/>
            <a:ext cx="240792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25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45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267075" y="2800350"/>
            <a:ext cx="2332038" cy="8299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79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95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16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976938" y="2833688"/>
            <a:ext cx="2332038" cy="8299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89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33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59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716405" y="1979613"/>
            <a:ext cx="561975" cy="5635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＜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438968" y="1928813"/>
            <a:ext cx="561975" cy="5635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＞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420803" y="1955165"/>
            <a:ext cx="561975" cy="6076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930083" y="2949575"/>
            <a:ext cx="563563" cy="5635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＞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699510" y="2895918"/>
            <a:ext cx="563563" cy="6076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087870" y="2939733"/>
            <a:ext cx="563563" cy="5635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＜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692,&quot;width&quot;:5076}"/>
</p:tagLst>
</file>

<file path=ppt/tags/tag2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904</Words>
  <Application>WPS 演示</Application>
  <PresentationFormat>全屏显示(16:9)</PresentationFormat>
  <Paragraphs>167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492</cp:revision>
  <dcterms:created xsi:type="dcterms:W3CDTF">2015-05-29T07:51:00Z</dcterms:created>
  <dcterms:modified xsi:type="dcterms:W3CDTF">2023-09-28T13:19:39Z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