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58" r:id="rId15"/>
    <p:sldId id="275" r:id="rId16"/>
    <p:sldId id="276" r:id="rId17"/>
    <p:sldId id="277" r:id="rId18"/>
    <p:sldId id="278" r:id="rId19"/>
    <p:sldId id="279" r:id="rId20"/>
    <p:sldId id="280" r:id="rId21"/>
    <p:sldId id="288" r:id="rId22"/>
    <p:sldId id="289" r:id="rId23"/>
    <p:sldId id="261" r:id="rId24"/>
    <p:sldId id="262" r:id="rId25"/>
    <p:sldId id="292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59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4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58.wdp"/><Relationship Id="rId1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5.png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GI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34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GIF"/><Relationship Id="rId1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4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同分母分数的加减法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420" y="2581200"/>
            <a:ext cx="2023122" cy="202312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313082" y="2021168"/>
            <a:ext cx="1256691" cy="274077"/>
            <a:chOff x="2339752" y="3233777"/>
            <a:chExt cx="792088" cy="274077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948078" y="1737612"/>
            <a:ext cx="3469455" cy="420595"/>
            <a:chOff x="2337680" y="3233777"/>
            <a:chExt cx="794160" cy="42059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131840" y="3233777"/>
              <a:ext cx="0" cy="4205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337680" y="3233777"/>
              <a:ext cx="7941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4741626" y="1737612"/>
            <a:ext cx="779262" cy="503459"/>
            <a:chOff x="4768296" y="959777"/>
            <a:chExt cx="779262" cy="503459"/>
          </a:xfrm>
        </p:grpSpPr>
        <p:grpSp>
          <p:nvGrpSpPr>
            <p:cNvPr id="26" name="组合 25"/>
            <p:cNvGrpSpPr/>
            <p:nvPr/>
          </p:nvGrpSpPr>
          <p:grpSpPr>
            <a:xfrm>
              <a:off x="4768296" y="1189159"/>
              <a:ext cx="779262" cy="274077"/>
              <a:chOff x="2339752" y="3233777"/>
              <a:chExt cx="792088" cy="274077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131840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2348136" y="3233777"/>
                <a:ext cx="78370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>
              <a:off x="5148064" y="959777"/>
              <a:ext cx="0" cy="22938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3958785" y="131096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分子相减</a:t>
            </a:r>
            <a:endParaRPr lang="zh-CN" altLang="en-US" sz="2400" dirty="0"/>
          </a:p>
        </p:txBody>
      </p:sp>
      <p:grpSp>
        <p:nvGrpSpPr>
          <p:cNvPr id="32" name="组合 31"/>
          <p:cNvGrpSpPr/>
          <p:nvPr/>
        </p:nvGrpSpPr>
        <p:grpSpPr>
          <a:xfrm rot="10800000">
            <a:off x="2338374" y="3298645"/>
            <a:ext cx="1256691" cy="274077"/>
            <a:chOff x="2339752" y="3233777"/>
            <a:chExt cx="792088" cy="27407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948077" y="3349585"/>
            <a:ext cx="3469453" cy="516166"/>
            <a:chOff x="2974747" y="2342368"/>
            <a:chExt cx="3469453" cy="622825"/>
          </a:xfrm>
        </p:grpSpPr>
        <p:grpSp>
          <p:nvGrpSpPr>
            <p:cNvPr id="42" name="组合 41"/>
            <p:cNvGrpSpPr/>
            <p:nvPr/>
          </p:nvGrpSpPr>
          <p:grpSpPr>
            <a:xfrm rot="10800000" flipH="1">
              <a:off x="2974747" y="2398087"/>
              <a:ext cx="3469453" cy="567106"/>
              <a:chOff x="2337680" y="3233776"/>
              <a:chExt cx="794160" cy="567106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0800000" flipH="1" flipV="1">
                <a:off x="3131840" y="3233776"/>
                <a:ext cx="0" cy="567106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2337680" y="3233777"/>
                <a:ext cx="79416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直接连接符 49"/>
            <p:cNvCxnSpPr/>
            <p:nvPr/>
          </p:nvCxnSpPr>
          <p:spPr>
            <a:xfrm>
              <a:off x="5148064" y="2342368"/>
              <a:ext cx="0" cy="62282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3971711" y="396804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350" y="741045"/>
            <a:ext cx="633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用自己的话试着说一说：同分母分数怎样相减？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Box 73"/>
              <p:cNvSpPr txBox="1"/>
              <p:nvPr/>
            </p:nvSpPr>
            <p:spPr>
              <a:xfrm>
                <a:off x="2153701" y="2354675"/>
                <a:ext cx="2332259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  <m:r>
                      <a:rPr lang="en-US" altLang="zh-CN" sz="2800" b="1" i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 </m:t>
                    </m:r>
                    <m:r>
                      <a:rPr lang="en-US" altLang="zh-CN" sz="2800" b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−</m:t>
                    </m:r>
                    <m:r>
                      <a:rPr lang="en-US" altLang="zh-CN" sz="2800" b="1" i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  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3701" y="2354675"/>
                <a:ext cx="2332259" cy="794064"/>
              </a:xfrm>
              <a:prstGeom prst="rect">
                <a:avLst/>
              </a:prstGeom>
              <a:blipFill rotWithShape="1">
                <a:blip r:embed="rId2"/>
                <a:stretch>
                  <a:fillRect l="-18" t="-12" r="14" b="-45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TextBox 78"/>
          <p:cNvSpPr txBox="1"/>
          <p:nvPr/>
        </p:nvSpPr>
        <p:spPr>
          <a:xfrm>
            <a:off x="5666593" y="2555436"/>
            <a:ext cx="547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1"/>
              <p:cNvSpPr txBox="1"/>
              <p:nvPr/>
            </p:nvSpPr>
            <p:spPr>
              <a:xfrm>
                <a:off x="5705263" y="2288200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5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263" y="2288200"/>
                <a:ext cx="1634440" cy="910699"/>
              </a:xfrm>
              <a:prstGeom prst="rect">
                <a:avLst/>
              </a:prstGeom>
              <a:blipFill rotWithShape="1">
                <a:blip r:embed="rId3"/>
                <a:stretch>
                  <a:fillRect l="-26" t="-32" r="2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1"/>
              <p:cNvSpPr txBox="1"/>
              <p:nvPr/>
            </p:nvSpPr>
            <p:spPr>
              <a:xfrm>
                <a:off x="4356541" y="2337164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 − 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6541" y="2337164"/>
                <a:ext cx="1634440" cy="910699"/>
              </a:xfrm>
              <a:prstGeom prst="rect">
                <a:avLst/>
              </a:prstGeom>
              <a:blipFill rotWithShape="1">
                <a:blip r:embed="rId4"/>
                <a:stretch>
                  <a:fillRect l="-27" t="-40" r="24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1" grpId="0"/>
      <p:bldP spid="3" grpId="0"/>
      <p:bldP spid="79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497" b="96940" l="2131" r="97869">
                        <a14:foregroundMark x1="9508" y1="89945" x2="88689" y2="16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52986" y="216024"/>
            <a:ext cx="3717032" cy="47114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491880" y="987574"/>
            <a:ext cx="4608512" cy="291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同分母分数相加、减，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加或减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计算准确又简单。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8288" y="755868"/>
            <a:ext cx="8348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巧记妙用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6831" y="733258"/>
            <a:ext cx="39604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699789" y="2804453"/>
            <a:ext cx="3960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67744" y="1644959"/>
            <a:ext cx="1800200" cy="936104"/>
            <a:chOff x="2627784" y="1923678"/>
            <a:chExt cx="1800200" cy="936104"/>
          </a:xfrm>
        </p:grpSpPr>
        <p:sp>
          <p:nvSpPr>
            <p:cNvPr id="14" name="矩形 13"/>
            <p:cNvSpPr/>
            <p:nvPr/>
          </p:nvSpPr>
          <p:spPr>
            <a:xfrm>
              <a:off x="2638652" y="1923678"/>
              <a:ext cx="1789332" cy="93610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2627784" y="1923678"/>
              <a:ext cx="360040" cy="936104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3347864" y="1923678"/>
              <a:ext cx="0" cy="93610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3707904" y="1923678"/>
              <a:ext cx="0" cy="93610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067944" y="1923678"/>
              <a:ext cx="0" cy="93610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4824027" y="1627978"/>
            <a:ext cx="1800200" cy="943772"/>
            <a:chOff x="4824027" y="1861505"/>
            <a:chExt cx="1800200" cy="943772"/>
          </a:xfrm>
        </p:grpSpPr>
        <p:grpSp>
          <p:nvGrpSpPr>
            <p:cNvPr id="20" name="组合 19"/>
            <p:cNvGrpSpPr/>
            <p:nvPr/>
          </p:nvGrpSpPr>
          <p:grpSpPr>
            <a:xfrm>
              <a:off x="4824027" y="1861505"/>
              <a:ext cx="1800200" cy="936104"/>
              <a:chOff x="2627784" y="1923678"/>
              <a:chExt cx="1800200" cy="93610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638652" y="1923678"/>
                <a:ext cx="1789332" cy="93610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627784" y="1923678"/>
                <a:ext cx="360040" cy="936104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3347864" y="1923678"/>
                <a:ext cx="0" cy="936104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3707904" y="1923678"/>
                <a:ext cx="0" cy="936104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4067944" y="1923678"/>
                <a:ext cx="0" cy="936104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5184066" y="1869173"/>
              <a:ext cx="360040" cy="936104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247961" y="1899681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641523" y="1524637"/>
            <a:ext cx="11221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1654111" y="3647504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矩形 4"/>
              <p:cNvSpPr>
                <a:spLocks noChangeArrowheads="1"/>
              </p:cNvSpPr>
              <p:nvPr/>
            </p:nvSpPr>
            <p:spPr bwMode="auto">
              <a:xfrm>
                <a:off x="1169318" y="3506489"/>
                <a:ext cx="6589333" cy="788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加（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69318" y="3506489"/>
                <a:ext cx="6589333" cy="788486"/>
              </a:xfrm>
              <a:prstGeom prst="rect">
                <a:avLst/>
              </a:prstGeom>
              <a:blipFill rotWithShape="1">
                <a:blip r:embed="rId1"/>
                <a:stretch>
                  <a:fillRect l="-4" t="-2" r="3" b="6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10"/>
              <p:cNvSpPr txBox="1"/>
              <p:nvPr/>
            </p:nvSpPr>
            <p:spPr>
              <a:xfrm>
                <a:off x="3136939" y="2606672"/>
                <a:ext cx="379307" cy="90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939" y="2606672"/>
                <a:ext cx="379307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10" t="-70" r="6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3597072" y="3654186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5554673" y="3639122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10"/>
              <p:cNvSpPr txBox="1"/>
              <p:nvPr/>
            </p:nvSpPr>
            <p:spPr>
              <a:xfrm>
                <a:off x="4381010" y="2581063"/>
                <a:ext cx="379307" cy="90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010" y="2581063"/>
                <a:ext cx="379307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38" t="-47" r="9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10"/>
              <p:cNvSpPr txBox="1"/>
              <p:nvPr/>
            </p:nvSpPr>
            <p:spPr>
              <a:xfrm>
                <a:off x="5617961" y="2606672"/>
                <a:ext cx="379307" cy="90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961" y="2606672"/>
                <a:ext cx="379307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31" t="-70" r="8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1" grpId="0"/>
      <p:bldP spid="44" grpId="0"/>
      <p:bldP spid="45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5536" y="799645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2705879" y="2918024"/>
            <a:ext cx="3960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63688" y="1066184"/>
            <a:ext cx="2052228" cy="1307240"/>
            <a:chOff x="1763688" y="1066184"/>
            <a:chExt cx="2052228" cy="13072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763688" y="1066184"/>
              <a:ext cx="2052228" cy="1307240"/>
              <a:chOff x="1835696" y="1205882"/>
              <a:chExt cx="1342200" cy="854962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2283816" y="1205883"/>
                <a:ext cx="894080" cy="8549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835696" y="1205882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835696" y="1633362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2283816" y="1633362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2" name="直接连接符 71"/>
            <p:cNvCxnSpPr>
              <a:endCxn id="78" idx="3"/>
            </p:cNvCxnSpPr>
            <p:nvPr/>
          </p:nvCxnSpPr>
          <p:spPr>
            <a:xfrm>
              <a:off x="3104526" y="1719801"/>
              <a:ext cx="711390" cy="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78" idx="0"/>
            </p:cNvCxnSpPr>
            <p:nvPr/>
          </p:nvCxnSpPr>
          <p:spPr>
            <a:xfrm flipV="1">
              <a:off x="3132391" y="1066186"/>
              <a:ext cx="0" cy="64568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4861739" y="978038"/>
            <a:ext cx="2180960" cy="1390454"/>
            <a:chOff x="1634956" y="982969"/>
            <a:chExt cx="2180960" cy="1390454"/>
          </a:xfrm>
        </p:grpSpPr>
        <p:grpSp>
          <p:nvGrpSpPr>
            <p:cNvPr id="81" name="组合 80"/>
            <p:cNvGrpSpPr/>
            <p:nvPr/>
          </p:nvGrpSpPr>
          <p:grpSpPr>
            <a:xfrm>
              <a:off x="1634956" y="982969"/>
              <a:ext cx="2180959" cy="1390454"/>
              <a:chOff x="1751503" y="1151458"/>
              <a:chExt cx="1426393" cy="909386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2283816" y="1205883"/>
                <a:ext cx="894080" cy="8549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51503" y="1151458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835696" y="1633362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2283816" y="1633362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2" name="直接连接符 81"/>
            <p:cNvCxnSpPr>
              <a:endCxn id="84" idx="3"/>
            </p:cNvCxnSpPr>
            <p:nvPr/>
          </p:nvCxnSpPr>
          <p:spPr>
            <a:xfrm>
              <a:off x="3104526" y="1719801"/>
              <a:ext cx="711390" cy="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84" idx="0"/>
            </p:cNvCxnSpPr>
            <p:nvPr/>
          </p:nvCxnSpPr>
          <p:spPr>
            <a:xfrm flipV="1">
              <a:off x="3132391" y="1066186"/>
              <a:ext cx="0" cy="64568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>
            <a:off x="4788441" y="919942"/>
            <a:ext cx="819313" cy="75332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2021687" y="3800234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矩形 4"/>
          <p:cNvSpPr>
            <a:spLocks noChangeArrowheads="1"/>
          </p:cNvSpPr>
          <p:nvPr/>
        </p:nvSpPr>
        <p:spPr bwMode="auto">
          <a:xfrm>
            <a:off x="3955420" y="3789329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5940519" y="3775222"/>
            <a:ext cx="224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 flipV="1">
            <a:off x="4032685" y="1702123"/>
            <a:ext cx="551821" cy="1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4"/>
              <p:cNvSpPr>
                <a:spLocks noChangeArrowheads="1"/>
              </p:cNvSpPr>
              <p:nvPr/>
            </p:nvSpPr>
            <p:spPr bwMode="auto">
              <a:xfrm>
                <a:off x="1567072" y="3647016"/>
                <a:ext cx="6589333" cy="788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减（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67072" y="3647016"/>
                <a:ext cx="6589333" cy="788486"/>
              </a:xfrm>
              <a:prstGeom prst="rect">
                <a:avLst/>
              </a:prstGeom>
              <a:blipFill rotWithShape="1">
                <a:blip r:embed="rId1"/>
                <a:stretch>
                  <a:fillRect l="-8" t="-27" r="7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10"/>
              <p:cNvSpPr txBox="1"/>
              <p:nvPr/>
            </p:nvSpPr>
            <p:spPr>
              <a:xfrm>
                <a:off x="3136939" y="2606672"/>
                <a:ext cx="379307" cy="90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939" y="2606672"/>
                <a:ext cx="379307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10" t="-70" r="6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10"/>
              <p:cNvSpPr txBox="1"/>
              <p:nvPr/>
            </p:nvSpPr>
            <p:spPr>
              <a:xfrm>
                <a:off x="4381010" y="2581063"/>
                <a:ext cx="379307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2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010" y="2581063"/>
                <a:ext cx="379307" cy="936154"/>
              </a:xfrm>
              <a:prstGeom prst="rect">
                <a:avLst/>
              </a:prstGeom>
              <a:blipFill rotWithShape="1">
                <a:blip r:embed="rId3"/>
                <a:stretch>
                  <a:fillRect l="-38" t="-45" r="9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10"/>
              <p:cNvSpPr txBox="1"/>
              <p:nvPr/>
            </p:nvSpPr>
            <p:spPr>
              <a:xfrm>
                <a:off x="5617961" y="2606672"/>
                <a:ext cx="379307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3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961" y="2606672"/>
                <a:ext cx="379307" cy="936154"/>
              </a:xfrm>
              <a:prstGeom prst="rect">
                <a:avLst/>
              </a:prstGeom>
              <a:blipFill rotWithShape="1">
                <a:blip r:embed="rId4"/>
                <a:stretch>
                  <a:fillRect l="-31" t="-68" r="8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34" grpId="0"/>
      <p:bldP spid="51" grpId="0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4" y="673120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5730" y="1413964"/>
            <a:ext cx="1487520" cy="953334"/>
            <a:chOff x="1187250" y="1413964"/>
            <a:chExt cx="1487520" cy="953334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1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3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848662" y="2734764"/>
            <a:ext cx="1487520" cy="953334"/>
            <a:chOff x="1187250" y="1413964"/>
            <a:chExt cx="1487520" cy="953334"/>
          </a:xfrm>
        </p:grpSpPr>
        <p:grpSp>
          <p:nvGrpSpPr>
            <p:cNvPr id="36" name="组合 3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4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3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>
            <a:off x="2812421" y="1439600"/>
            <a:ext cx="1487520" cy="953334"/>
            <a:chOff x="1187250" y="1413964"/>
            <a:chExt cx="1487520" cy="953334"/>
          </a:xfrm>
        </p:grpSpPr>
        <p:grpSp>
          <p:nvGrpSpPr>
            <p:cNvPr id="46" name="组合 4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5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4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2825353" y="2760400"/>
            <a:ext cx="1487520" cy="953334"/>
            <a:chOff x="1187250" y="1413964"/>
            <a:chExt cx="1487520" cy="953334"/>
          </a:xfrm>
        </p:grpSpPr>
        <p:grpSp>
          <p:nvGrpSpPr>
            <p:cNvPr id="56" name="组合 5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6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5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/>
          <p:cNvGrpSpPr/>
          <p:nvPr/>
        </p:nvGrpSpPr>
        <p:grpSpPr>
          <a:xfrm>
            <a:off x="4893642" y="1452547"/>
            <a:ext cx="1487520" cy="953334"/>
            <a:chOff x="1187250" y="1413964"/>
            <a:chExt cx="1487520" cy="953334"/>
          </a:xfrm>
        </p:grpSpPr>
        <p:grpSp>
          <p:nvGrpSpPr>
            <p:cNvPr id="66" name="组合 6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7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6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组合 74"/>
          <p:cNvGrpSpPr/>
          <p:nvPr/>
        </p:nvGrpSpPr>
        <p:grpSpPr>
          <a:xfrm>
            <a:off x="4906574" y="2773347"/>
            <a:ext cx="1487520" cy="953334"/>
            <a:chOff x="1187250" y="1413964"/>
            <a:chExt cx="1487520" cy="953334"/>
          </a:xfrm>
        </p:grpSpPr>
        <p:grpSp>
          <p:nvGrpSpPr>
            <p:cNvPr id="76" name="组合 7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8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7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/>
          <p:cNvGrpSpPr/>
          <p:nvPr/>
        </p:nvGrpSpPr>
        <p:grpSpPr>
          <a:xfrm>
            <a:off x="6706812" y="1460517"/>
            <a:ext cx="1487520" cy="953334"/>
            <a:chOff x="1187250" y="1413964"/>
            <a:chExt cx="1487520" cy="953334"/>
          </a:xfrm>
        </p:grpSpPr>
        <p:grpSp>
          <p:nvGrpSpPr>
            <p:cNvPr id="86" name="组合 8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9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8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5" name="组合 94"/>
          <p:cNvGrpSpPr/>
          <p:nvPr/>
        </p:nvGrpSpPr>
        <p:grpSpPr>
          <a:xfrm>
            <a:off x="6719744" y="2781317"/>
            <a:ext cx="1487520" cy="953334"/>
            <a:chOff x="1187250" y="1413964"/>
            <a:chExt cx="1487520" cy="953334"/>
          </a:xfrm>
        </p:grpSpPr>
        <p:grpSp>
          <p:nvGrpSpPr>
            <p:cNvPr id="96" name="组合 95"/>
            <p:cNvGrpSpPr/>
            <p:nvPr/>
          </p:nvGrpSpPr>
          <p:grpSpPr>
            <a:xfrm>
              <a:off x="1187250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102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矩形 4"/>
            <p:cNvSpPr>
              <a:spLocks noChangeArrowheads="1"/>
            </p:cNvSpPr>
            <p:nvPr/>
          </p:nvSpPr>
          <p:spPr bwMode="auto">
            <a:xfrm>
              <a:off x="1420490" y="1621051"/>
              <a:ext cx="12542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1857976" y="1413964"/>
              <a:ext cx="379308" cy="953334"/>
              <a:chOff x="548639" y="3027682"/>
              <a:chExt cx="379308" cy="953334"/>
            </a:xfrm>
            <a:noFill/>
          </p:grpSpPr>
          <p:sp>
            <p:nvSpPr>
              <p:cNvPr id="99" name="TextBox 9"/>
              <p:cNvSpPr txBox="1"/>
              <p:nvPr/>
            </p:nvSpPr>
            <p:spPr>
              <a:xfrm>
                <a:off x="548640" y="3027682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TextBox 10"/>
              <p:cNvSpPr txBox="1"/>
              <p:nvPr/>
            </p:nvSpPr>
            <p:spPr>
              <a:xfrm>
                <a:off x="548639" y="3457796"/>
                <a:ext cx="379307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605170" y="3514355"/>
                <a:ext cx="250614" cy="0"/>
              </a:xfrm>
              <a:prstGeom prst="line">
                <a:avLst/>
              </a:prstGeom>
              <a:grpFill/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5" name="组合 104"/>
          <p:cNvGrpSpPr/>
          <p:nvPr/>
        </p:nvGrpSpPr>
        <p:grpSpPr>
          <a:xfrm>
            <a:off x="2133596" y="1421159"/>
            <a:ext cx="379308" cy="953334"/>
            <a:chOff x="548639" y="3027682"/>
            <a:chExt cx="379308" cy="953334"/>
          </a:xfrm>
          <a:noFill/>
        </p:grpSpPr>
        <p:sp>
          <p:nvSpPr>
            <p:cNvPr id="106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108"/>
          <p:cNvGrpSpPr/>
          <p:nvPr/>
        </p:nvGrpSpPr>
        <p:grpSpPr>
          <a:xfrm>
            <a:off x="4063995" y="1438980"/>
            <a:ext cx="379308" cy="953334"/>
            <a:chOff x="548639" y="3027682"/>
            <a:chExt cx="379308" cy="953334"/>
          </a:xfrm>
          <a:noFill/>
        </p:grpSpPr>
        <p:sp>
          <p:nvSpPr>
            <p:cNvPr id="110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6127256" y="1462553"/>
            <a:ext cx="379308" cy="953334"/>
            <a:chOff x="548639" y="3027682"/>
            <a:chExt cx="379308" cy="953334"/>
          </a:xfrm>
          <a:noFill/>
        </p:grpSpPr>
        <p:sp>
          <p:nvSpPr>
            <p:cNvPr id="114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/>
          <p:cNvGrpSpPr/>
          <p:nvPr/>
        </p:nvGrpSpPr>
        <p:grpSpPr>
          <a:xfrm>
            <a:off x="8004678" y="1462553"/>
            <a:ext cx="379308" cy="953334"/>
            <a:chOff x="548639" y="3027682"/>
            <a:chExt cx="379308" cy="953334"/>
          </a:xfrm>
          <a:noFill/>
        </p:grpSpPr>
        <p:sp>
          <p:nvSpPr>
            <p:cNvPr id="118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2104579" y="2734764"/>
            <a:ext cx="379308" cy="953334"/>
            <a:chOff x="548639" y="3027682"/>
            <a:chExt cx="379308" cy="953334"/>
          </a:xfrm>
          <a:noFill/>
        </p:grpSpPr>
        <p:sp>
          <p:nvSpPr>
            <p:cNvPr id="122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>
            <a:off x="4056179" y="2750394"/>
            <a:ext cx="379308" cy="953334"/>
            <a:chOff x="548639" y="3027682"/>
            <a:chExt cx="379308" cy="953334"/>
          </a:xfrm>
          <a:noFill/>
        </p:grpSpPr>
        <p:sp>
          <p:nvSpPr>
            <p:cNvPr id="126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7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8" name="直接连接符 127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6113964" y="2773347"/>
            <a:ext cx="379308" cy="953334"/>
            <a:chOff x="548639" y="3027682"/>
            <a:chExt cx="379308" cy="953334"/>
          </a:xfrm>
          <a:noFill/>
        </p:grpSpPr>
        <p:sp>
          <p:nvSpPr>
            <p:cNvPr id="130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1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/>
          <p:cNvGrpSpPr/>
          <p:nvPr/>
        </p:nvGrpSpPr>
        <p:grpSpPr>
          <a:xfrm>
            <a:off x="7932515" y="2781317"/>
            <a:ext cx="379308" cy="953334"/>
            <a:chOff x="548639" y="3027682"/>
            <a:chExt cx="379308" cy="953334"/>
          </a:xfrm>
          <a:noFill/>
        </p:grpSpPr>
        <p:sp>
          <p:nvSpPr>
            <p:cNvPr id="134" name="TextBox 9"/>
            <p:cNvSpPr txBox="1"/>
            <p:nvPr/>
          </p:nvSpPr>
          <p:spPr>
            <a:xfrm>
              <a:off x="548640" y="3027682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605170" y="3514355"/>
              <a:ext cx="250614" cy="0"/>
            </a:xfrm>
            <a:prstGeom prst="line">
              <a:avLst/>
            </a:prstGeom>
            <a:grp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56736" y="2048530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）李倩两天一共读了这本书的几分之几？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76747" y="555085"/>
            <a:ext cx="6480029" cy="1631845"/>
            <a:chOff x="1976747" y="490789"/>
            <a:chExt cx="6480029" cy="1631845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3491300" y="563238"/>
              <a:ext cx="3961600" cy="1531959"/>
            </a:xfrm>
            <a:prstGeom prst="wedgeRoundRectCallout">
              <a:avLst>
                <a:gd name="adj1" fmla="val -60401"/>
                <a:gd name="adj2" fmla="val -2369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矩形 35"/>
                <p:cNvSpPr>
                  <a:spLocks noChangeArrowheads="1"/>
                </p:cNvSpPr>
                <p:nvPr/>
              </p:nvSpPr>
              <p:spPr bwMode="auto">
                <a:xfrm>
                  <a:off x="3699719" y="627534"/>
                  <a:ext cx="4757057" cy="7884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第一天读了这本书的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6" name="矩形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99719" y="627534"/>
                  <a:ext cx="4757057" cy="788486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矩形 36"/>
                <p:cNvSpPr>
                  <a:spLocks noChangeArrowheads="1"/>
                </p:cNvSpPr>
                <p:nvPr/>
              </p:nvSpPr>
              <p:spPr bwMode="auto">
                <a:xfrm>
                  <a:off x="3699719" y="1306712"/>
                  <a:ext cx="4757057" cy="7884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第二天读了这本书的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7" name="矩形 3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99719" y="1306712"/>
                  <a:ext cx="4757057" cy="788486"/>
                </a:xfrm>
                <a:prstGeom prst="rect">
                  <a:avLst/>
                </a:prstGeom>
                <a:blipFill rotWithShape="1">
                  <a:blip r:embed="rId2"/>
                </a:blipFill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02" r="11602"/>
            <a:stretch>
              <a:fillRect/>
            </a:stretch>
          </p:blipFill>
          <p:spPr>
            <a:xfrm>
              <a:off x="1976747" y="490789"/>
              <a:ext cx="1253208" cy="163184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106328" y="2756556"/>
            <a:ext cx="1790267" cy="868398"/>
            <a:chOff x="1107522" y="1498900"/>
            <a:chExt cx="1790267" cy="868398"/>
          </a:xfrm>
        </p:grpSpPr>
        <p:sp>
          <p:nvSpPr>
            <p:cNvPr id="25" name="TextBox 10"/>
            <p:cNvSpPr txBox="1"/>
            <p:nvPr/>
          </p:nvSpPr>
          <p:spPr>
            <a:xfrm>
              <a:off x="1187250" y="1844078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矩形 4"/>
                <p:cNvSpPr>
                  <a:spLocks noChangeArrowheads="1"/>
                </p:cNvSpPr>
                <p:nvPr/>
              </p:nvSpPr>
              <p:spPr bwMode="auto">
                <a:xfrm>
                  <a:off x="1107522" y="1498900"/>
                  <a:ext cx="1790267" cy="7884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＋</a:t>
                  </a:r>
                  <a:r>
                    <a:rPr lang="en-US" altLang="zh-CN" b="1" dirty="0">
                      <a:solidFill>
                        <a:srgbClr val="FF0000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en-US" altLang="zh-CN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en-US" altLang="zh-CN" b="1" dirty="0">
                      <a:solidFill>
                        <a:srgbClr val="FF0000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endPara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9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07522" y="1498900"/>
                  <a:ext cx="1790267" cy="788486"/>
                </a:xfrm>
                <a:prstGeom prst="rect">
                  <a:avLst/>
                </a:prstGeom>
                <a:blipFill rotWithShape="1">
                  <a:blip r:embed="rId4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>
                <a:spLocks noChangeArrowheads="1"/>
              </p:cNvSpPr>
              <p:nvPr/>
            </p:nvSpPr>
            <p:spPr bwMode="auto">
              <a:xfrm>
                <a:off x="1151620" y="3727480"/>
                <a:ext cx="6840760" cy="788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答：李倩两天一共读了这本书的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51620" y="3727480"/>
                <a:ext cx="6840760" cy="788486"/>
              </a:xfrm>
              <a:prstGeom prst="rect">
                <a:avLst/>
              </a:prstGeom>
              <a:blipFill rotWithShape="1">
                <a:blip r:embed="rId5"/>
                <a:stretch>
                  <a:fillRect l="-5" t="-4" r="4" b="6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21552" y="2122951"/>
            <a:ext cx="7808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）第二天比第一天多读了这本书的几分之几？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38632" y="683253"/>
            <a:ext cx="6418144" cy="1463299"/>
            <a:chOff x="2038632" y="633245"/>
            <a:chExt cx="6418144" cy="1463299"/>
          </a:xfrm>
        </p:grpSpPr>
        <p:sp>
          <p:nvSpPr>
            <p:cNvPr id="15" name="对话气泡: 圆角矩形 14"/>
            <p:cNvSpPr/>
            <p:nvPr/>
          </p:nvSpPr>
          <p:spPr>
            <a:xfrm>
              <a:off x="3491300" y="633245"/>
              <a:ext cx="3961600" cy="1463299"/>
            </a:xfrm>
            <a:prstGeom prst="wedgeRoundRectCallout">
              <a:avLst>
                <a:gd name="adj1" fmla="val -60401"/>
                <a:gd name="adj2" fmla="val -2369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矩形 11"/>
                <p:cNvSpPr>
                  <a:spLocks noChangeArrowheads="1"/>
                </p:cNvSpPr>
                <p:nvPr/>
              </p:nvSpPr>
              <p:spPr bwMode="auto">
                <a:xfrm>
                  <a:off x="3699719" y="666097"/>
                  <a:ext cx="4757057" cy="7884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第一天读了这本书的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99719" y="666097"/>
                  <a:ext cx="4757057" cy="788486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矩形 12"/>
                <p:cNvSpPr>
                  <a:spLocks noChangeArrowheads="1"/>
                </p:cNvSpPr>
                <p:nvPr/>
              </p:nvSpPr>
              <p:spPr bwMode="auto">
                <a:xfrm>
                  <a:off x="3699719" y="1306712"/>
                  <a:ext cx="4757057" cy="789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第二天读了这本书的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3" name="矩形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99719" y="1306712"/>
                  <a:ext cx="4757057" cy="789832"/>
                </a:xfrm>
                <a:prstGeom prst="rect">
                  <a:avLst/>
                </a:prstGeom>
                <a:blipFill rotWithShape="1">
                  <a:blip r:embed="rId2"/>
                </a:blipFill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02" r="11602"/>
            <a:stretch>
              <a:fillRect/>
            </a:stretch>
          </p:blipFill>
          <p:spPr>
            <a:xfrm>
              <a:off x="2038632" y="665507"/>
              <a:ext cx="1025229" cy="1334986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694405" y="2688210"/>
            <a:ext cx="2051336" cy="864999"/>
            <a:chOff x="662233" y="1437749"/>
            <a:chExt cx="2051336" cy="864999"/>
          </a:xfrm>
        </p:grpSpPr>
        <p:sp>
          <p:nvSpPr>
            <p:cNvPr id="21" name="TextBox 9"/>
            <p:cNvSpPr txBox="1"/>
            <p:nvPr/>
          </p:nvSpPr>
          <p:spPr>
            <a:xfrm>
              <a:off x="662233" y="1437749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矩形 4"/>
                <p:cNvSpPr>
                  <a:spLocks noChangeArrowheads="1"/>
                </p:cNvSpPr>
                <p:nvPr/>
              </p:nvSpPr>
              <p:spPr bwMode="auto">
                <a:xfrm>
                  <a:off x="984719" y="1512916"/>
                  <a:ext cx="1728850" cy="789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－</a:t>
                  </a:r>
                  <a:r>
                    <a:rPr lang="en-US" altLang="zh-CN" b="1" dirty="0">
                      <a:solidFill>
                        <a:srgbClr val="FF0000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en-US" altLang="zh-CN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en-US" altLang="zh-CN" b="1" dirty="0">
                      <a:solidFill>
                        <a:srgbClr val="FF0000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endPara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6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84719" y="1512916"/>
                  <a:ext cx="1728850" cy="789832"/>
                </a:xfrm>
                <a:prstGeom prst="rect">
                  <a:avLst/>
                </a:prstGeom>
                <a:blipFill rotWithShape="1">
                  <a:blip r:embed="rId4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>
                <a:spLocks noChangeArrowheads="1"/>
              </p:cNvSpPr>
              <p:nvPr/>
            </p:nvSpPr>
            <p:spPr bwMode="auto">
              <a:xfrm>
                <a:off x="1151620" y="3670415"/>
                <a:ext cx="6840760" cy="789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答：第二天比第一天多读了这本书的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51620" y="3670415"/>
                <a:ext cx="6840760" cy="789832"/>
              </a:xfrm>
              <a:prstGeom prst="rect">
                <a:avLst/>
              </a:prstGeom>
              <a:blipFill rotWithShape="1">
                <a:blip r:embed="rId5"/>
                <a:stretch>
                  <a:fillRect l="-5" t="-15" r="4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8308" y="705550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姐妹俩一共吃了这块巧克力的几分之几？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43135" y="1214400"/>
            <a:ext cx="3384376" cy="1178741"/>
            <a:chOff x="1573539" y="1155950"/>
            <a:chExt cx="3384376" cy="117874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矩形 34"/>
                <p:cNvSpPr>
                  <a:spLocks noChangeArrowheads="1"/>
                </p:cNvSpPr>
                <p:nvPr/>
              </p:nvSpPr>
              <p:spPr bwMode="auto">
                <a:xfrm>
                  <a:off x="2221611" y="1271451"/>
                  <a:ext cx="2088232" cy="10632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我吃了这块巧克力的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5" name="矩形 3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221611" y="1271451"/>
                  <a:ext cx="2088232" cy="1063240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" name="思想气泡: 云 1"/>
            <p:cNvSpPr/>
            <p:nvPr/>
          </p:nvSpPr>
          <p:spPr>
            <a:xfrm>
              <a:off x="1573539" y="1155950"/>
              <a:ext cx="3384376" cy="1109619"/>
            </a:xfrm>
            <a:prstGeom prst="cloudCallout">
              <a:avLst>
                <a:gd name="adj1" fmla="val -52727"/>
                <a:gd name="adj2" fmla="val 57726"/>
              </a:avLst>
            </a:prstGeom>
            <a:noFill/>
            <a:ln w="12700"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39952" y="1940209"/>
            <a:ext cx="3384376" cy="1188648"/>
            <a:chOff x="4572000" y="1456665"/>
            <a:chExt cx="3384376" cy="118864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矩形 35"/>
                <p:cNvSpPr>
                  <a:spLocks noChangeArrowheads="1"/>
                </p:cNvSpPr>
                <p:nvPr/>
              </p:nvSpPr>
              <p:spPr bwMode="auto">
                <a:xfrm>
                  <a:off x="5220072" y="1582073"/>
                  <a:ext cx="2283997" cy="1063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我吃了这块巧克力的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6" name="矩形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220072" y="1582073"/>
                  <a:ext cx="2283997" cy="1063240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思想气泡: 云 36"/>
            <p:cNvSpPr/>
            <p:nvPr/>
          </p:nvSpPr>
          <p:spPr>
            <a:xfrm>
              <a:off x="4572000" y="1456665"/>
              <a:ext cx="3384376" cy="1109619"/>
            </a:xfrm>
            <a:prstGeom prst="cloudCallout">
              <a:avLst>
                <a:gd name="adj1" fmla="val 60018"/>
                <a:gd name="adj2" fmla="val 42856"/>
              </a:avLst>
            </a:prstGeom>
            <a:noFill/>
            <a:ln w="12700"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0" r="9330"/>
          <a:stretch>
            <a:fillRect/>
          </a:stretch>
        </p:blipFill>
        <p:spPr>
          <a:xfrm flipH="1">
            <a:off x="334859" y="1467876"/>
            <a:ext cx="1237330" cy="152119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7450149" y="1861521"/>
            <a:ext cx="1444501" cy="150363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4"/>
              <p:cNvSpPr>
                <a:spLocks noChangeArrowheads="1"/>
              </p:cNvSpPr>
              <p:nvPr/>
            </p:nvSpPr>
            <p:spPr bwMode="auto">
              <a:xfrm>
                <a:off x="2931676" y="2929703"/>
                <a:ext cx="1908657" cy="7954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r>
                  <a:rPr lang="en-US" altLang="zh-CN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31676" y="2929703"/>
                <a:ext cx="1908657" cy="795411"/>
              </a:xfrm>
              <a:prstGeom prst="rect">
                <a:avLst/>
              </a:prstGeom>
              <a:blipFill rotWithShape="1">
                <a:blip r:embed="rId5"/>
                <a:stretch>
                  <a:fillRect l="-27" t="-56" r="19" b="-776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>
                <a:spLocks noChangeArrowheads="1"/>
              </p:cNvSpPr>
              <p:nvPr/>
            </p:nvSpPr>
            <p:spPr bwMode="auto">
              <a:xfrm>
                <a:off x="1151620" y="3793910"/>
                <a:ext cx="6840760" cy="79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答：姐妹俩一共吃了这块巧克力的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51620" y="3793910"/>
                <a:ext cx="6840760" cy="794064"/>
              </a:xfrm>
              <a:prstGeom prst="rect">
                <a:avLst/>
              </a:prstGeom>
              <a:blipFill rotWithShape="1">
                <a:blip r:embed="rId6"/>
                <a:stretch>
                  <a:fillRect l="-5" t="-53" r="4" b="1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28408" y="434081"/>
                <a:ext cx="7687184" cy="1690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成人的躯干约是身高的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，下肢约占身高的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，下肢比躯干多占身高的几分之几？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408" y="434081"/>
                <a:ext cx="7687184" cy="1690271"/>
              </a:xfrm>
              <a:prstGeom prst="rect">
                <a:avLst/>
              </a:prstGeom>
              <a:blipFill rotWithShape="1">
                <a:blip r:embed="rId1"/>
                <a:stretch>
                  <a:fillRect l="-1" t="-22" r="7" b="-1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2529333" y="2592903"/>
            <a:ext cx="2613118" cy="794064"/>
            <a:chOff x="440630" y="1565596"/>
            <a:chExt cx="2613118" cy="794064"/>
          </a:xfrm>
        </p:grpSpPr>
        <p:sp>
          <p:nvSpPr>
            <p:cNvPr id="19" name="TextBox 10"/>
            <p:cNvSpPr txBox="1"/>
            <p:nvPr/>
          </p:nvSpPr>
          <p:spPr>
            <a:xfrm>
              <a:off x="440630" y="1720372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矩形 4"/>
                <p:cNvSpPr>
                  <a:spLocks noChangeArrowheads="1"/>
                </p:cNvSpPr>
                <p:nvPr/>
              </p:nvSpPr>
              <p:spPr bwMode="auto">
                <a:xfrm>
                  <a:off x="1016466" y="1565596"/>
                  <a:ext cx="2037282" cy="794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－</a:t>
                  </a:r>
                  <a:r>
                    <a:rPr lang="en-US" altLang="zh-CN" b="1" dirty="0">
                      <a:solidFill>
                        <a:srgbClr val="FF0000"/>
                      </a:solidFill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en-US" altLang="zh-CN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=</a:t>
                  </a:r>
                  <a:r>
                    <a:rPr lang="en-US" altLang="zh-CN" b="1" dirty="0">
                      <a:solidFill>
                        <a:srgbClr val="FF0000"/>
                      </a:solidFill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a14:m>
                  <a:endPara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3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016466" y="1565596"/>
                  <a:ext cx="2037282" cy="794064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>
                <a:spLocks noChangeArrowheads="1"/>
              </p:cNvSpPr>
              <p:nvPr/>
            </p:nvSpPr>
            <p:spPr bwMode="auto">
              <a:xfrm>
                <a:off x="1380697" y="3504878"/>
                <a:ext cx="6840760" cy="792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答：下肢比躯干多占身高的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80697" y="3504878"/>
                <a:ext cx="6840760" cy="792718"/>
              </a:xfrm>
              <a:prstGeom prst="rect">
                <a:avLst/>
              </a:prstGeom>
              <a:blipFill rotWithShape="1">
                <a:blip r:embed="rId3"/>
                <a:stretch>
                  <a:fillRect l="-3" t="-39" r="2" b="7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26991" y="1873325"/>
            <a:ext cx="2621178" cy="24384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同分母分数相加，分母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，分子相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32602" y="759391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262701" y="2246682"/>
            <a:ext cx="1256691" cy="274077"/>
            <a:chOff x="2339752" y="3233777"/>
            <a:chExt cx="792088" cy="274077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4897697" y="1963126"/>
            <a:ext cx="3469455" cy="420595"/>
            <a:chOff x="2337680" y="3233777"/>
            <a:chExt cx="794160" cy="420595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3131840" y="3233777"/>
              <a:ext cx="0" cy="4205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2337680" y="3233777"/>
              <a:ext cx="7941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6691245" y="1963126"/>
            <a:ext cx="779262" cy="503459"/>
            <a:chOff x="4768296" y="959777"/>
            <a:chExt cx="779262" cy="503459"/>
          </a:xfrm>
        </p:grpSpPr>
        <p:grpSp>
          <p:nvGrpSpPr>
            <p:cNvPr id="75" name="组合 74"/>
            <p:cNvGrpSpPr/>
            <p:nvPr/>
          </p:nvGrpSpPr>
          <p:grpSpPr>
            <a:xfrm>
              <a:off x="4768296" y="1189159"/>
              <a:ext cx="779262" cy="274077"/>
              <a:chOff x="2339752" y="3233777"/>
              <a:chExt cx="792088" cy="274077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3131840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2348136" y="3233777"/>
                <a:ext cx="78370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6" name="直接连接符 75"/>
            <p:cNvCxnSpPr/>
            <p:nvPr/>
          </p:nvCxnSpPr>
          <p:spPr>
            <a:xfrm>
              <a:off x="5148064" y="959777"/>
              <a:ext cx="0" cy="22938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0" name="矩形 79"/>
          <p:cNvSpPr/>
          <p:nvPr/>
        </p:nvSpPr>
        <p:spPr>
          <a:xfrm>
            <a:off x="5908404" y="143615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分子相加</a:t>
            </a:r>
            <a:endParaRPr lang="zh-CN" altLang="en-US" sz="2400" dirty="0"/>
          </a:p>
        </p:txBody>
      </p:sp>
      <p:grpSp>
        <p:nvGrpSpPr>
          <p:cNvPr id="81" name="组合 80"/>
          <p:cNvGrpSpPr/>
          <p:nvPr/>
        </p:nvGrpSpPr>
        <p:grpSpPr>
          <a:xfrm rot="10800000">
            <a:off x="4287993" y="3401436"/>
            <a:ext cx="1256691" cy="274077"/>
            <a:chOff x="2339752" y="3233777"/>
            <a:chExt cx="792088" cy="274077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4897696" y="3538474"/>
            <a:ext cx="3469453" cy="430067"/>
            <a:chOff x="2974747" y="2342368"/>
            <a:chExt cx="3469453" cy="622825"/>
          </a:xfrm>
        </p:grpSpPr>
        <p:grpSp>
          <p:nvGrpSpPr>
            <p:cNvPr id="86" name="组合 85"/>
            <p:cNvGrpSpPr/>
            <p:nvPr/>
          </p:nvGrpSpPr>
          <p:grpSpPr>
            <a:xfrm rot="10800000" flipH="1">
              <a:off x="2974747" y="2398087"/>
              <a:ext cx="3469453" cy="567106"/>
              <a:chOff x="2337680" y="3233776"/>
              <a:chExt cx="794160" cy="567106"/>
            </a:xfrm>
          </p:grpSpPr>
          <p:cxnSp>
            <p:nvCxnSpPr>
              <p:cNvPr id="88" name="直接连接符 87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rot="10800000" flipH="1" flipV="1">
                <a:off x="3131840" y="3233776"/>
                <a:ext cx="0" cy="567106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2337680" y="3233777"/>
                <a:ext cx="79416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7" name="直接连接符 86"/>
            <p:cNvCxnSpPr/>
            <p:nvPr/>
          </p:nvCxnSpPr>
          <p:spPr>
            <a:xfrm>
              <a:off x="5148064" y="2342368"/>
              <a:ext cx="0" cy="62282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5921330" y="40708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" name="TextBox 49"/>
              <p:cNvSpPr txBox="1"/>
              <p:nvPr/>
            </p:nvSpPr>
            <p:spPr>
              <a:xfrm>
                <a:off x="4090927" y="2530229"/>
                <a:ext cx="2332259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＋ 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927" y="2530229"/>
                <a:ext cx="2332259" cy="794064"/>
              </a:xfrm>
              <a:prstGeom prst="rect">
                <a:avLst/>
              </a:prstGeom>
              <a:blipFill rotWithShape="1">
                <a:blip r:embed="rId1"/>
                <a:stretch>
                  <a:fillRect l="-11" t="-49" r="7" b="-45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" name="TextBox 58"/>
          <p:cNvSpPr txBox="1"/>
          <p:nvPr/>
        </p:nvSpPr>
        <p:spPr>
          <a:xfrm>
            <a:off x="7608247" y="2723215"/>
            <a:ext cx="547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" name="TextBox 1"/>
              <p:cNvSpPr txBox="1"/>
              <p:nvPr/>
            </p:nvSpPr>
            <p:spPr>
              <a:xfrm>
                <a:off x="7584397" y="2455979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4397" y="2455979"/>
                <a:ext cx="1634440" cy="910699"/>
              </a:xfrm>
              <a:prstGeom prst="rect">
                <a:avLst/>
              </a:prstGeom>
              <a:blipFill rotWithShape="1">
                <a:blip r:embed="rId2"/>
                <a:stretch>
                  <a:fillRect l="-36" t="-48" r="33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" name="TextBox 1"/>
              <p:cNvSpPr txBox="1"/>
              <p:nvPr/>
            </p:nvSpPr>
            <p:spPr>
              <a:xfrm>
                <a:off x="6235675" y="2504943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3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675" y="2504943"/>
                <a:ext cx="1634440" cy="910699"/>
              </a:xfrm>
              <a:prstGeom prst="rect">
                <a:avLst/>
              </a:prstGeom>
              <a:blipFill rotWithShape="1">
                <a:blip r:embed="rId3"/>
                <a:stretch>
                  <a:fillRect l="-37" t="-55" r="34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0" grpId="0"/>
      <p:bldP spid="91" grpId="0"/>
      <p:bldP spid="111" grpId="0"/>
      <p:bldP spid="112" grpId="0"/>
      <p:bldP spid="1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88056" y="74130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用分数表示阴影部分。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3768" y="1578040"/>
            <a:ext cx="1656184" cy="993710"/>
            <a:chOff x="2195736" y="1563638"/>
            <a:chExt cx="2160240" cy="1296144"/>
          </a:xfrm>
        </p:grpSpPr>
        <p:sp>
          <p:nvSpPr>
            <p:cNvPr id="18" name="矩形 17"/>
            <p:cNvSpPr/>
            <p:nvPr/>
          </p:nvSpPr>
          <p:spPr>
            <a:xfrm>
              <a:off x="2195736" y="1563638"/>
              <a:ext cx="2160240" cy="12961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2195736" y="1563638"/>
              <a:ext cx="432048" cy="1296144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059832" y="1563638"/>
              <a:ext cx="0" cy="129614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491880" y="1563638"/>
              <a:ext cx="0" cy="129614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923928" y="1563638"/>
              <a:ext cx="0" cy="129614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331320" y="1578040"/>
            <a:ext cx="1656184" cy="993710"/>
            <a:chOff x="5331320" y="1578040"/>
            <a:chExt cx="1656184" cy="993710"/>
          </a:xfrm>
        </p:grpSpPr>
        <p:grpSp>
          <p:nvGrpSpPr>
            <p:cNvPr id="23" name="组合 22"/>
            <p:cNvGrpSpPr/>
            <p:nvPr/>
          </p:nvGrpSpPr>
          <p:grpSpPr>
            <a:xfrm>
              <a:off x="5331320" y="1578040"/>
              <a:ext cx="1656184" cy="993710"/>
              <a:chOff x="2195736" y="1563638"/>
              <a:chExt cx="2160240" cy="129614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195736" y="1563638"/>
                <a:ext cx="2160240" cy="12961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195736" y="1563638"/>
                <a:ext cx="1296140" cy="1296144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3059832" y="1563638"/>
                <a:ext cx="0" cy="129614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491880" y="1563638"/>
                <a:ext cx="0" cy="129614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923928" y="1563638"/>
                <a:ext cx="0" cy="129614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直接连接符 28"/>
            <p:cNvCxnSpPr/>
            <p:nvPr/>
          </p:nvCxnSpPr>
          <p:spPr>
            <a:xfrm>
              <a:off x="5652120" y="1578040"/>
              <a:ext cx="0" cy="99371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878965" y="3688715"/>
            <a:ext cx="538607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举手回答：用自己的话说一说这两个分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数有什么相同的地方和不同的地方？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3067268" y="2571750"/>
                <a:ext cx="546945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7268" y="2571750"/>
                <a:ext cx="546945" cy="909352"/>
              </a:xfrm>
              <a:prstGeom prst="rect">
                <a:avLst/>
              </a:prstGeom>
              <a:blipFill rotWithShape="1">
                <a:blip r:embed="rId1"/>
                <a:stretch>
                  <a:fillRect l="-40" r="78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5834745" y="2674209"/>
                <a:ext cx="546945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4745" y="2674209"/>
                <a:ext cx="546945" cy="910699"/>
              </a:xfrm>
              <a:prstGeom prst="rect">
                <a:avLst/>
              </a:prstGeom>
              <a:blipFill rotWithShape="1">
                <a:blip r:embed="rId2"/>
                <a:stretch>
                  <a:fillRect l="-67" t="-25" r="10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13684" y="761365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5518" y="1727130"/>
            <a:ext cx="2599576" cy="24384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同分母分数相减，分母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，分子相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064031" y="2121836"/>
            <a:ext cx="1256691" cy="274077"/>
            <a:chOff x="2339752" y="3233777"/>
            <a:chExt cx="792088" cy="274077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699027" y="1838280"/>
            <a:ext cx="3469455" cy="420595"/>
            <a:chOff x="2337680" y="3233777"/>
            <a:chExt cx="794160" cy="420595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3131840" y="3233777"/>
              <a:ext cx="0" cy="4205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2337680" y="3233777"/>
              <a:ext cx="7941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6492575" y="1838280"/>
            <a:ext cx="779262" cy="503459"/>
            <a:chOff x="4768296" y="959777"/>
            <a:chExt cx="779262" cy="503459"/>
          </a:xfrm>
        </p:grpSpPr>
        <p:grpSp>
          <p:nvGrpSpPr>
            <p:cNvPr id="70" name="组合 69"/>
            <p:cNvGrpSpPr/>
            <p:nvPr/>
          </p:nvGrpSpPr>
          <p:grpSpPr>
            <a:xfrm>
              <a:off x="4768296" y="1189159"/>
              <a:ext cx="779262" cy="274077"/>
              <a:chOff x="2339752" y="3233777"/>
              <a:chExt cx="792088" cy="274077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3131840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2348136" y="3233777"/>
                <a:ext cx="78370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直接连接符 70"/>
            <p:cNvCxnSpPr/>
            <p:nvPr/>
          </p:nvCxnSpPr>
          <p:spPr>
            <a:xfrm>
              <a:off x="5148064" y="959777"/>
              <a:ext cx="0" cy="22938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5" name="矩形 74"/>
          <p:cNvSpPr/>
          <p:nvPr/>
        </p:nvSpPr>
        <p:spPr>
          <a:xfrm>
            <a:off x="5709734" y="141163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分子相减</a:t>
            </a:r>
            <a:endParaRPr lang="zh-CN" altLang="en-US" sz="2400" dirty="0"/>
          </a:p>
        </p:txBody>
      </p:sp>
      <p:grpSp>
        <p:nvGrpSpPr>
          <p:cNvPr id="76" name="组合 75"/>
          <p:cNvGrpSpPr/>
          <p:nvPr/>
        </p:nvGrpSpPr>
        <p:grpSpPr>
          <a:xfrm rot="10800000">
            <a:off x="4089323" y="3399313"/>
            <a:ext cx="1256691" cy="274077"/>
            <a:chOff x="2339752" y="3233777"/>
            <a:chExt cx="792088" cy="274077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4699026" y="3450253"/>
            <a:ext cx="3469453" cy="516166"/>
            <a:chOff x="2974747" y="2342368"/>
            <a:chExt cx="3469453" cy="622825"/>
          </a:xfrm>
        </p:grpSpPr>
        <p:grpSp>
          <p:nvGrpSpPr>
            <p:cNvPr id="81" name="组合 80"/>
            <p:cNvGrpSpPr/>
            <p:nvPr/>
          </p:nvGrpSpPr>
          <p:grpSpPr>
            <a:xfrm rot="10800000" flipH="1">
              <a:off x="2974747" y="2398087"/>
              <a:ext cx="3469453" cy="567106"/>
              <a:chOff x="2337680" y="3233776"/>
              <a:chExt cx="794160" cy="567106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rot="10800000" flipH="1" flipV="1">
                <a:off x="3131840" y="3233776"/>
                <a:ext cx="0" cy="567106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2337680" y="3233777"/>
                <a:ext cx="79416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2" name="直接连接符 81"/>
            <p:cNvCxnSpPr/>
            <p:nvPr/>
          </p:nvCxnSpPr>
          <p:spPr>
            <a:xfrm>
              <a:off x="5148064" y="2342368"/>
              <a:ext cx="0" cy="62282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6" name="矩形 85"/>
          <p:cNvSpPr/>
          <p:nvPr/>
        </p:nvSpPr>
        <p:spPr>
          <a:xfrm>
            <a:off x="5722660" y="406870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7" name="TextBox 73"/>
              <p:cNvSpPr txBox="1"/>
              <p:nvPr/>
            </p:nvSpPr>
            <p:spPr>
              <a:xfrm>
                <a:off x="3904650" y="2455343"/>
                <a:ext cx="2332259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  <m:r>
                      <a:rPr lang="en-US" altLang="zh-CN" sz="2800" b="1" i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 </m:t>
                    </m:r>
                    <m:r>
                      <a:rPr lang="en-US" altLang="zh-CN" sz="2800" b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−</m:t>
                    </m:r>
                    <m:r>
                      <a:rPr lang="en-US" altLang="zh-CN" sz="2800" b="1" i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  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7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650" y="2455343"/>
                <a:ext cx="2332259" cy="794064"/>
              </a:xfrm>
              <a:prstGeom prst="rect">
                <a:avLst/>
              </a:prstGeom>
              <a:blipFill rotWithShape="1">
                <a:blip r:embed="rId1"/>
                <a:stretch>
                  <a:fillRect l="-2" t="-55" r="25" b="-45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TextBox 78"/>
          <p:cNvSpPr txBox="1"/>
          <p:nvPr/>
        </p:nvSpPr>
        <p:spPr>
          <a:xfrm>
            <a:off x="7417542" y="2656104"/>
            <a:ext cx="547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9" name="TextBox 1"/>
              <p:cNvSpPr txBox="1"/>
              <p:nvPr/>
            </p:nvSpPr>
            <p:spPr>
              <a:xfrm>
                <a:off x="7456212" y="2388868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9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6212" y="2388868"/>
                <a:ext cx="1634440" cy="910699"/>
              </a:xfrm>
              <a:prstGeom prst="rect">
                <a:avLst/>
              </a:prstGeom>
              <a:blipFill rotWithShape="1">
                <a:blip r:embed="rId2"/>
                <a:stretch>
                  <a:fillRect l="-3" t="-70" r="3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0" name="TextBox 1"/>
              <p:cNvSpPr txBox="1"/>
              <p:nvPr/>
            </p:nvSpPr>
            <p:spPr>
              <a:xfrm>
                <a:off x="6107490" y="2437832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 − 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0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490" y="2437832"/>
                <a:ext cx="1634440" cy="910699"/>
              </a:xfrm>
              <a:prstGeom prst="rect">
                <a:avLst/>
              </a:prstGeom>
              <a:blipFill rotWithShape="1">
                <a:blip r:embed="rId3"/>
                <a:stretch>
                  <a:fillRect l="-4" t="-7" r="1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5" grpId="0"/>
      <p:bldP spid="86" grpId="0"/>
      <p:bldP spid="88" grpId="0"/>
      <p:bldP spid="89" grpId="0"/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539" y="1959071"/>
            <a:ext cx="2779543" cy="277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669876" y="475830"/>
                <a:ext cx="7937229" cy="1681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一个西瓜，哥哥吃了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，弟弟吃了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，兄弟两一共吃了这个西瓜的几分之几？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76" y="475830"/>
                <a:ext cx="7937229" cy="1681935"/>
              </a:xfrm>
              <a:prstGeom prst="rect">
                <a:avLst/>
              </a:prstGeom>
              <a:blipFill rotWithShape="1">
                <a:blip r:embed="rId2"/>
                <a:stretch>
                  <a:fillRect l="-7" t="-13" r="4" b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2"/>
          <a:stretch>
            <a:fillRect/>
          </a:stretch>
        </p:blipFill>
        <p:spPr>
          <a:xfrm>
            <a:off x="1948587" y="2157765"/>
            <a:ext cx="2941566" cy="2580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275840" y="3887470"/>
            <a:ext cx="3976370" cy="572156"/>
          </a:xfrm>
          <a:prstGeom prst="wedgeRoundRectCallout">
            <a:avLst>
              <a:gd name="adj1" fmla="val -29804"/>
              <a:gd name="adj2" fmla="val -10863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举手回答：如何列式呢？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649347" y="2131005"/>
            <a:ext cx="2851464" cy="1328023"/>
          </a:xfrm>
          <a:prstGeom prst="wedgeRoundRectCallout">
            <a:avLst>
              <a:gd name="adj1" fmla="val 54921"/>
              <a:gd name="adj2" fmla="val 21769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求兄弟俩一共吃了这个西瓜的几分之几，用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加法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计算。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5" b="2245"/>
          <a:stretch>
            <a:fillRect/>
          </a:stretch>
        </p:blipFill>
        <p:spPr>
          <a:xfrm flipH="1">
            <a:off x="7506134" y="2097017"/>
            <a:ext cx="1637866" cy="15643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275840" y="2482153"/>
                <a:ext cx="1834652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5840" y="2482153"/>
                <a:ext cx="1834652" cy="794064"/>
              </a:xfrm>
              <a:prstGeom prst="rect">
                <a:avLst/>
              </a:prstGeom>
              <a:blipFill rotWithShape="1">
                <a:blip r:embed="rId2"/>
                <a:stretch>
                  <a:fillRect t="-72" r="7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1"/>
              <p:cNvSpPr txBox="1"/>
              <p:nvPr/>
            </p:nvSpPr>
            <p:spPr>
              <a:xfrm>
                <a:off x="669876" y="475830"/>
                <a:ext cx="7937229" cy="1681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一个西瓜，哥哥吃了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，弟弟吃了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，兄弟两一共吃了这个西瓜的几分之几？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76" y="475830"/>
                <a:ext cx="7937229" cy="1681935"/>
              </a:xfrm>
              <a:prstGeom prst="rect">
                <a:avLst/>
              </a:prstGeom>
              <a:blipFill rotWithShape="1">
                <a:blip r:embed="rId3"/>
                <a:stretch>
                  <a:fillRect l="-7" t="-13" r="4" b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964890" y="1442994"/>
            <a:ext cx="3833359" cy="203186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357B69"/>
            </a:solidFill>
            <a:prstDash val="sysDot"/>
            <a:rou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 b="0" dirty="0"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5" b="2245"/>
          <a:stretch>
            <a:fillRect/>
          </a:stretch>
        </p:blipFill>
        <p:spPr>
          <a:xfrm>
            <a:off x="7325425" y="3252238"/>
            <a:ext cx="1552165" cy="1482482"/>
          </a:xfrm>
          <a:prstGeom prst="rect">
            <a:avLst/>
          </a:prstGeom>
        </p:spPr>
      </p:pic>
      <p:pic>
        <p:nvPicPr>
          <p:cNvPr id="10" name="Picture 35" descr="3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3" t="6694" r="39796" b="36002"/>
          <a:stretch>
            <a:fillRect/>
          </a:stretch>
        </p:blipFill>
        <p:spPr bwMode="auto">
          <a:xfrm>
            <a:off x="3093728" y="1289007"/>
            <a:ext cx="1634440" cy="14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0" descr="3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4" t="10005" r="70888" b="34169"/>
          <a:stretch>
            <a:fillRect/>
          </a:stretch>
        </p:blipFill>
        <p:spPr bwMode="auto">
          <a:xfrm>
            <a:off x="1214225" y="1371232"/>
            <a:ext cx="1476000" cy="13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2"/>
          <p:cNvGrpSpPr/>
          <p:nvPr/>
        </p:nvGrpSpPr>
        <p:grpSpPr bwMode="auto">
          <a:xfrm>
            <a:off x="5182877" y="1481098"/>
            <a:ext cx="2368754" cy="1260569"/>
            <a:chOff x="3243" y="1616"/>
            <a:chExt cx="1315" cy="700"/>
          </a:xfrm>
        </p:grpSpPr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>
              <a:off x="3243" y="1864"/>
              <a:ext cx="250" cy="181"/>
            </a:xfrm>
            <a:prstGeom prst="rightArrow">
              <a:avLst>
                <a:gd name="adj1" fmla="val 50000"/>
                <a:gd name="adj2" fmla="val 49999"/>
              </a:avLst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zh-CN" altLang="en-US" sz="3200" b="0">
                <a:ea typeface="宋体" panose="02010600030101010101" pitchFamily="2" charset="-122"/>
              </a:endParaRPr>
            </a:p>
          </p:txBody>
        </p:sp>
        <p:pic>
          <p:nvPicPr>
            <p:cNvPr id="16" name="Picture 41" descr="3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502" t="13386" b="35719"/>
            <a:stretch>
              <a:fillRect/>
            </a:stretch>
          </p:blipFill>
          <p:spPr bwMode="auto">
            <a:xfrm>
              <a:off x="3651" y="1616"/>
              <a:ext cx="907" cy="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ext Box 43"/>
          <p:cNvSpPr txBox="1">
            <a:spLocks noChangeArrowheads="1"/>
          </p:cNvSpPr>
          <p:nvPr/>
        </p:nvSpPr>
        <p:spPr bwMode="auto">
          <a:xfrm>
            <a:off x="1314786" y="2820337"/>
            <a:ext cx="5592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3347711" y="2793700"/>
            <a:ext cx="5632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5"/>
          <p:cNvSpPr txBox="1">
            <a:spLocks noChangeArrowheads="1"/>
          </p:cNvSpPr>
          <p:nvPr/>
        </p:nvSpPr>
        <p:spPr bwMode="auto">
          <a:xfrm>
            <a:off x="6228184" y="2817645"/>
            <a:ext cx="712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1007110" y="3698875"/>
            <a:ext cx="6544945" cy="919733"/>
          </a:xfrm>
          <a:prstGeom prst="wedgeRoundRectCallout">
            <a:avLst>
              <a:gd name="adj1" fmla="val -49066"/>
              <a:gd name="adj2" fmla="val -17104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同桌交流：想一想，这两个加数有什么相同的地方？可以怎样计算？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940896" y="2739742"/>
                <a:ext cx="1918845" cy="6926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896" y="2739742"/>
                <a:ext cx="1918845" cy="692690"/>
              </a:xfrm>
              <a:prstGeom prst="rect">
                <a:avLst/>
              </a:prstGeom>
              <a:blipFill rotWithShape="1">
                <a:blip r:embed="rId3"/>
                <a:stretch>
                  <a:fillRect l="-24" t="-51" r="1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2981519" y="2721286"/>
                <a:ext cx="1918845" cy="6926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519" y="2721286"/>
                <a:ext cx="1918845" cy="692690"/>
              </a:xfrm>
              <a:prstGeom prst="rect">
                <a:avLst/>
              </a:prstGeom>
              <a:blipFill rotWithShape="1">
                <a:blip r:embed="rId3"/>
                <a:stretch>
                  <a:fillRect l="-10" t="-45" r="4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5878497" y="2732910"/>
                <a:ext cx="1918845" cy="6926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8497" y="2732910"/>
                <a:ext cx="1918845" cy="692690"/>
              </a:xfrm>
              <a:prstGeom prst="rect">
                <a:avLst/>
              </a:prstGeom>
              <a:blipFill rotWithShape="1">
                <a:blip r:embed="rId3"/>
                <a:stretch>
                  <a:fillRect l="-16" t="-73" r="9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1"/>
              <p:cNvSpPr txBox="1"/>
              <p:nvPr/>
            </p:nvSpPr>
            <p:spPr>
              <a:xfrm>
                <a:off x="3065712" y="466664"/>
                <a:ext cx="1634440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712" y="466664"/>
                <a:ext cx="1634440" cy="794064"/>
              </a:xfrm>
              <a:prstGeom prst="rect">
                <a:avLst/>
              </a:prstGeom>
              <a:blipFill rotWithShape="1">
                <a:blip r:embed="rId4"/>
                <a:stretch>
                  <a:fillRect l="-35" t="-72" r="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1"/>
              <p:cNvSpPr txBox="1"/>
              <p:nvPr/>
            </p:nvSpPr>
            <p:spPr>
              <a:xfrm>
                <a:off x="3824828" y="374406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9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4828" y="374406"/>
                <a:ext cx="1634440" cy="910699"/>
              </a:xfrm>
              <a:prstGeom prst="rect">
                <a:avLst/>
              </a:prstGeom>
              <a:blipFill rotWithShape="1">
                <a:blip r:embed="rId5"/>
                <a:stretch>
                  <a:fillRect l="-14" t="-43" r="11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21" grpId="0"/>
      <p:bldP spid="22" grpId="0"/>
      <p:bldP spid="25" grpId="0" animBg="1"/>
      <p:bldP spid="2" grpId="0"/>
      <p:bldP spid="38" grpId="0"/>
      <p:bldP spid="43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220" y="3233777"/>
            <a:ext cx="1588042" cy="158804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83567" y="2078903"/>
            <a:ext cx="1256691" cy="274077"/>
            <a:chOff x="2339752" y="3233777"/>
            <a:chExt cx="792088" cy="27407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018563" y="1795347"/>
            <a:ext cx="3469455" cy="420595"/>
            <a:chOff x="2337680" y="3233777"/>
            <a:chExt cx="794160" cy="420595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131840" y="3233777"/>
              <a:ext cx="0" cy="4205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337680" y="3233777"/>
              <a:ext cx="7941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812111" y="1795347"/>
            <a:ext cx="779262" cy="503459"/>
            <a:chOff x="4768296" y="959777"/>
            <a:chExt cx="779262" cy="503459"/>
          </a:xfrm>
        </p:grpSpPr>
        <p:grpSp>
          <p:nvGrpSpPr>
            <p:cNvPr id="26" name="组合 25"/>
            <p:cNvGrpSpPr/>
            <p:nvPr/>
          </p:nvGrpSpPr>
          <p:grpSpPr>
            <a:xfrm>
              <a:off x="4768296" y="1189159"/>
              <a:ext cx="779262" cy="274077"/>
              <a:chOff x="2339752" y="3233777"/>
              <a:chExt cx="792088" cy="274077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131840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2348136" y="3233777"/>
                <a:ext cx="78370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直接连接符 29"/>
            <p:cNvCxnSpPr/>
            <p:nvPr/>
          </p:nvCxnSpPr>
          <p:spPr>
            <a:xfrm>
              <a:off x="5148064" y="959777"/>
              <a:ext cx="0" cy="22938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4029270" y="1268373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分子相加</a:t>
            </a:r>
            <a:endParaRPr lang="zh-CN" altLang="en-US" sz="2400" dirty="0"/>
          </a:p>
        </p:txBody>
      </p:sp>
      <p:grpSp>
        <p:nvGrpSpPr>
          <p:cNvPr id="33" name="组合 32"/>
          <p:cNvGrpSpPr/>
          <p:nvPr/>
        </p:nvGrpSpPr>
        <p:grpSpPr>
          <a:xfrm rot="10800000">
            <a:off x="2408859" y="3233657"/>
            <a:ext cx="1256691" cy="274077"/>
            <a:chOff x="2339752" y="3233777"/>
            <a:chExt cx="792088" cy="27407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339752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131840" y="3233777"/>
              <a:ext cx="0" cy="27407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2348136" y="3233777"/>
              <a:ext cx="78370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3018562" y="3370695"/>
            <a:ext cx="3469453" cy="430067"/>
            <a:chOff x="2974747" y="2342368"/>
            <a:chExt cx="3469453" cy="622825"/>
          </a:xfrm>
        </p:grpSpPr>
        <p:grpSp>
          <p:nvGrpSpPr>
            <p:cNvPr id="37" name="组合 36"/>
            <p:cNvGrpSpPr/>
            <p:nvPr/>
          </p:nvGrpSpPr>
          <p:grpSpPr>
            <a:xfrm rot="10800000" flipH="1">
              <a:off x="2974747" y="2398087"/>
              <a:ext cx="3469453" cy="567106"/>
              <a:chOff x="2337680" y="3233776"/>
              <a:chExt cx="794160" cy="567106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339752" y="3233777"/>
                <a:ext cx="0" cy="27407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10800000" flipH="1" flipV="1">
                <a:off x="3131840" y="3233776"/>
                <a:ext cx="0" cy="567106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2337680" y="3233777"/>
                <a:ext cx="79416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直接连接符 42"/>
            <p:cNvCxnSpPr/>
            <p:nvPr/>
          </p:nvCxnSpPr>
          <p:spPr>
            <a:xfrm>
              <a:off x="5148064" y="2342368"/>
              <a:ext cx="0" cy="62282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4042196" y="390305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3350" y="741045"/>
            <a:ext cx="6337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用自己的话试着说一说：同分母分数怎样相加？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2211793" y="2362450"/>
                <a:ext cx="2332259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＋ 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793" y="2362450"/>
                <a:ext cx="2332259" cy="794064"/>
              </a:xfrm>
              <a:prstGeom prst="rect">
                <a:avLst/>
              </a:prstGeom>
              <a:blipFill rotWithShape="1">
                <a:blip r:embed="rId2"/>
                <a:stretch>
                  <a:fillRect l="-4" t="-31" r="27" b="-45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TextBox 58"/>
          <p:cNvSpPr txBox="1"/>
          <p:nvPr/>
        </p:nvSpPr>
        <p:spPr>
          <a:xfrm>
            <a:off x="5729113" y="2555436"/>
            <a:ext cx="547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1"/>
              <p:cNvSpPr txBox="1"/>
              <p:nvPr/>
            </p:nvSpPr>
            <p:spPr>
              <a:xfrm>
                <a:off x="5705263" y="2288200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263" y="2288200"/>
                <a:ext cx="1634440" cy="910699"/>
              </a:xfrm>
              <a:prstGeom prst="rect">
                <a:avLst/>
              </a:prstGeom>
              <a:blipFill rotWithShape="1">
                <a:blip r:embed="rId3"/>
                <a:stretch>
                  <a:fillRect l="-26" t="-32" r="2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1"/>
              <p:cNvSpPr txBox="1"/>
              <p:nvPr/>
            </p:nvSpPr>
            <p:spPr>
              <a:xfrm>
                <a:off x="4356541" y="2337164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6541" y="2337164"/>
                <a:ext cx="1634440" cy="910699"/>
              </a:xfrm>
              <a:prstGeom prst="rect">
                <a:avLst/>
              </a:prstGeom>
              <a:blipFill rotWithShape="1">
                <a:blip r:embed="rId4"/>
                <a:stretch>
                  <a:fillRect l="-27" t="-40" r="24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4" grpId="0"/>
      <p:bldP spid="2" grpId="0"/>
      <p:bldP spid="59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714" y="2949663"/>
            <a:ext cx="1681935" cy="16819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811262" y="3600604"/>
                <a:ext cx="5973558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答：兄弟俩一共吃了这个西瓜的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1262" y="3600604"/>
                <a:ext cx="5973558" cy="794064"/>
              </a:xfrm>
              <a:prstGeom prst="rect">
                <a:avLst/>
              </a:prstGeom>
              <a:blipFill rotWithShape="1">
                <a:blip r:embed="rId2"/>
                <a:stretch>
                  <a:fillRect l="-4" t="-19" r="6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1"/>
              <p:cNvSpPr txBox="1"/>
              <p:nvPr/>
            </p:nvSpPr>
            <p:spPr>
              <a:xfrm>
                <a:off x="669876" y="475830"/>
                <a:ext cx="7937229" cy="1681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一个西瓜，哥哥吃了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，弟弟吃了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，兄弟两一共吃了这个西瓜的几分之几？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76" y="475830"/>
                <a:ext cx="7937229" cy="1681935"/>
              </a:xfrm>
              <a:prstGeom prst="rect">
                <a:avLst/>
              </a:prstGeom>
              <a:blipFill rotWithShape="1">
                <a:blip r:embed="rId3"/>
                <a:stretch>
                  <a:fillRect l="-7" t="-13" r="4" b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1"/>
              <p:cNvSpPr txBox="1"/>
              <p:nvPr/>
            </p:nvSpPr>
            <p:spPr>
              <a:xfrm>
                <a:off x="2275840" y="2482153"/>
                <a:ext cx="1834652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5840" y="2482153"/>
                <a:ext cx="1834652" cy="794064"/>
              </a:xfrm>
              <a:prstGeom prst="rect">
                <a:avLst/>
              </a:prstGeom>
              <a:blipFill rotWithShape="1">
                <a:blip r:embed="rId4"/>
                <a:stretch>
                  <a:fillRect t="-72" r="7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1"/>
              <p:cNvSpPr txBox="1"/>
              <p:nvPr/>
            </p:nvSpPr>
            <p:spPr>
              <a:xfrm>
                <a:off x="3004050" y="2423835"/>
                <a:ext cx="1634440" cy="91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050" y="2423835"/>
                <a:ext cx="1634440" cy="910699"/>
              </a:xfrm>
              <a:prstGeom prst="rect">
                <a:avLst/>
              </a:prstGeom>
              <a:blipFill rotWithShape="1">
                <a:blip r:embed="rId5"/>
                <a:stretch>
                  <a:fillRect l="-31" t="-4" r="2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83768" y="731788"/>
            <a:ext cx="2016224" cy="794064"/>
            <a:chOff x="1691680" y="446314"/>
            <a:chExt cx="2016224" cy="79406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矩形 13"/>
                <p:cNvSpPr/>
                <p:nvPr/>
              </p:nvSpPr>
              <p:spPr>
                <a:xfrm>
                  <a:off x="1691680" y="446314"/>
                  <a:ext cx="1153714" cy="79406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2800" b="0" i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en-US" altLang="zh-CN" sz="2800" dirty="0"/>
                    <a:t>=</a:t>
                  </a:r>
                  <a:endParaRPr lang="zh-CN" altLang="en-US" sz="2800" dirty="0"/>
                </a:p>
              </p:txBody>
            </p:sp>
          </mc:Choice>
          <mc:Fallback>
            <p:sp>
              <p:nvSpPr>
                <p:cNvPr id="14" name="矩形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680" y="446314"/>
                  <a:ext cx="1153714" cy="794064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" name="直接连接符 2"/>
            <p:cNvCxnSpPr/>
            <p:nvPr/>
          </p:nvCxnSpPr>
          <p:spPr>
            <a:xfrm>
              <a:off x="2699792" y="1203598"/>
              <a:ext cx="100811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828278" y="2038622"/>
            <a:ext cx="3456384" cy="1328023"/>
          </a:xfrm>
          <a:prstGeom prst="wedgeRoundRectCallout">
            <a:avLst>
              <a:gd name="adj1" fmla="val -53155"/>
              <a:gd name="adj2" fmla="val 18253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被减数和减数有什么相同的地方？可以怎样计算？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1121" y="2305050"/>
            <a:ext cx="2250069" cy="2250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334" y="2529567"/>
            <a:ext cx="2207560" cy="2207560"/>
          </a:xfrm>
          <a:prstGeom prst="rect">
            <a:avLst/>
          </a:prstGeom>
        </p:spPr>
      </p:pic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2342145" y="3435846"/>
            <a:ext cx="7439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107974" y="2280195"/>
            <a:ext cx="1389586" cy="926135"/>
            <a:chOff x="2107974" y="1827609"/>
            <a:chExt cx="1389586" cy="926135"/>
          </a:xfrm>
        </p:grpSpPr>
        <p:sp>
          <p:nvSpPr>
            <p:cNvPr id="24" name="矩形 23"/>
            <p:cNvSpPr/>
            <p:nvPr/>
          </p:nvSpPr>
          <p:spPr>
            <a:xfrm>
              <a:off x="2107974" y="1827609"/>
              <a:ext cx="1389586" cy="926135"/>
            </a:xfrm>
            <a:prstGeom prst="rect">
              <a:avLst/>
            </a:prstGeom>
            <a:solidFill>
              <a:srgbClr val="F4D82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" name="矩形 1"/>
            <p:cNvSpPr/>
            <p:nvPr/>
          </p:nvSpPr>
          <p:spPr>
            <a:xfrm>
              <a:off x="2111062" y="1831222"/>
              <a:ext cx="462166" cy="4621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5" name="直接连接符 4"/>
            <p:cNvCxnSpPr>
              <a:endCxn id="24" idx="3"/>
            </p:cNvCxnSpPr>
            <p:nvPr/>
          </p:nvCxnSpPr>
          <p:spPr>
            <a:xfrm>
              <a:off x="2573228" y="2290676"/>
              <a:ext cx="924332" cy="1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573228" y="2294938"/>
              <a:ext cx="0" cy="455193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032197" y="1835483"/>
              <a:ext cx="0" cy="91464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5657582" y="2244681"/>
            <a:ext cx="912921" cy="462166"/>
            <a:chOff x="3794991" y="3133760"/>
            <a:chExt cx="912921" cy="462166"/>
          </a:xfrm>
        </p:grpSpPr>
        <p:sp>
          <p:nvSpPr>
            <p:cNvPr id="38" name="矩形 37"/>
            <p:cNvSpPr/>
            <p:nvPr/>
          </p:nvSpPr>
          <p:spPr>
            <a:xfrm>
              <a:off x="3794991" y="3133760"/>
              <a:ext cx="912921" cy="462166"/>
            </a:xfrm>
            <a:prstGeom prst="rect">
              <a:avLst/>
            </a:prstGeom>
            <a:solidFill>
              <a:srgbClr val="F4D82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233657" y="3136241"/>
              <a:ext cx="0" cy="455193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Box 45"/>
          <p:cNvSpPr txBox="1">
            <a:spLocks noChangeArrowheads="1"/>
          </p:cNvSpPr>
          <p:nvPr/>
        </p:nvSpPr>
        <p:spPr bwMode="auto">
          <a:xfrm>
            <a:off x="5370107" y="3416682"/>
            <a:ext cx="7439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69517" y="2700549"/>
            <a:ext cx="1400977" cy="462166"/>
          </a:xfrm>
          <a:prstGeom prst="rect">
            <a:avLst/>
          </a:prstGeom>
          <a:solidFill>
            <a:srgbClr val="F4D8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矩形 28"/>
          <p:cNvSpPr/>
          <p:nvPr/>
        </p:nvSpPr>
        <p:spPr>
          <a:xfrm>
            <a:off x="5180917" y="2239288"/>
            <a:ext cx="1389586" cy="926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31" name="直接连接符 30"/>
          <p:cNvCxnSpPr>
            <a:stCxn id="29" idx="1"/>
            <a:endCxn id="29" idx="3"/>
          </p:cNvCxnSpPr>
          <p:nvPr/>
        </p:nvCxnSpPr>
        <p:spPr>
          <a:xfrm>
            <a:off x="5180917" y="2702356"/>
            <a:ext cx="1389586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6171" y="2239288"/>
            <a:ext cx="0" cy="92252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05140" y="2247162"/>
            <a:ext cx="0" cy="91464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 Box 44"/>
              <p:cNvSpPr txBox="1">
                <a:spLocks noChangeArrowheads="1"/>
              </p:cNvSpPr>
              <p:nvPr/>
            </p:nvSpPr>
            <p:spPr bwMode="auto">
              <a:xfrm>
                <a:off x="4911624" y="3331947"/>
                <a:ext cx="2606202" cy="69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 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11624" y="3331947"/>
                <a:ext cx="2606202" cy="692690"/>
              </a:xfrm>
              <a:prstGeom prst="rect">
                <a:avLst/>
              </a:prstGeom>
              <a:blipFill rotWithShape="1">
                <a:blip r:embed="rId2"/>
                <a:stretch>
                  <a:fillRect l="-20" t="-15" r="2" b="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箭头: 右 36"/>
          <p:cNvSpPr/>
          <p:nvPr/>
        </p:nvSpPr>
        <p:spPr>
          <a:xfrm>
            <a:off x="4216857" y="2604719"/>
            <a:ext cx="422495" cy="2302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4" name="组合 43"/>
          <p:cNvGrpSpPr/>
          <p:nvPr/>
        </p:nvGrpSpPr>
        <p:grpSpPr>
          <a:xfrm>
            <a:off x="1858987" y="787880"/>
            <a:ext cx="2016224" cy="794064"/>
            <a:chOff x="1691680" y="446314"/>
            <a:chExt cx="2016224" cy="79406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矩形 48"/>
                <p:cNvSpPr/>
                <p:nvPr/>
              </p:nvSpPr>
              <p:spPr>
                <a:xfrm>
                  <a:off x="1691680" y="446314"/>
                  <a:ext cx="1153714" cy="79406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2800" b="1" i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en-US" altLang="zh-CN" sz="2800" b="1" dirty="0"/>
                    <a:t>=</a:t>
                  </a:r>
                  <a:endParaRPr lang="zh-CN" altLang="en-US" sz="2800" b="1" dirty="0"/>
                </a:p>
              </p:txBody>
            </p:sp>
          </mc:Choice>
          <mc:Fallback>
            <p:sp>
              <p:nvSpPr>
                <p:cNvPr id="49" name="矩形 4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680" y="446314"/>
                  <a:ext cx="1153714" cy="794064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0" name="直接连接符 49"/>
            <p:cNvCxnSpPr/>
            <p:nvPr/>
          </p:nvCxnSpPr>
          <p:spPr>
            <a:xfrm>
              <a:off x="2699792" y="1203598"/>
              <a:ext cx="100811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 Box 44"/>
              <p:cNvSpPr txBox="1">
                <a:spLocks noChangeArrowheads="1"/>
              </p:cNvSpPr>
              <p:nvPr/>
            </p:nvSpPr>
            <p:spPr bwMode="auto">
              <a:xfrm>
                <a:off x="1878395" y="3341857"/>
                <a:ext cx="2606202" cy="69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 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78395" y="3341857"/>
                <a:ext cx="2606202" cy="692690"/>
              </a:xfrm>
              <a:prstGeom prst="rect">
                <a:avLst/>
              </a:prstGeom>
              <a:blipFill rotWithShape="1">
                <a:blip r:embed="rId2"/>
                <a:stretch>
                  <a:fillRect l="-2" t="-70" r="9" b="5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圆角矩形标注 2"/>
          <p:cNvSpPr/>
          <p:nvPr/>
        </p:nvSpPr>
        <p:spPr>
          <a:xfrm>
            <a:off x="5726727" y="1238466"/>
            <a:ext cx="1503485" cy="615302"/>
          </a:xfrm>
          <a:prstGeom prst="wedgeRoundRectCallout">
            <a:avLst>
              <a:gd name="adj1" fmla="val -21545"/>
              <a:gd name="adj2" fmla="val 72789"/>
              <a:gd name="adj3" fmla="val 16667"/>
            </a:avLst>
          </a:prstGeom>
          <a:solidFill>
            <a:schemeClr val="bg1"/>
          </a:solidFill>
          <a:ln w="41275"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 Box 44"/>
              <p:cNvSpPr txBox="1">
                <a:spLocks noChangeArrowheads="1"/>
              </p:cNvSpPr>
              <p:nvPr/>
            </p:nvSpPr>
            <p:spPr bwMode="auto">
              <a:xfrm>
                <a:off x="5742069" y="1184912"/>
                <a:ext cx="1503485" cy="69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去掉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2" name="Text 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2069" y="1184912"/>
                <a:ext cx="1503485" cy="692690"/>
              </a:xfrm>
              <a:prstGeom prst="rect">
                <a:avLst/>
              </a:prstGeom>
              <a:blipFill rotWithShape="1">
                <a:blip r:embed="rId4"/>
                <a:stretch>
                  <a:fillRect l="-27" r="14" b="7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/>
          <p:cNvGrpSpPr/>
          <p:nvPr/>
        </p:nvGrpSpPr>
        <p:grpSpPr>
          <a:xfrm>
            <a:off x="5655417" y="2245075"/>
            <a:ext cx="912921" cy="462166"/>
            <a:chOff x="7517826" y="1693696"/>
            <a:chExt cx="912921" cy="462166"/>
          </a:xfrm>
        </p:grpSpPr>
        <p:sp>
          <p:nvSpPr>
            <p:cNvPr id="54" name="矩形 53"/>
            <p:cNvSpPr/>
            <p:nvPr/>
          </p:nvSpPr>
          <p:spPr>
            <a:xfrm>
              <a:off x="7517826" y="1693696"/>
              <a:ext cx="912921" cy="4621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6" name="直接连接符 5"/>
            <p:cNvCxnSpPr>
              <a:stCxn id="54" idx="0"/>
              <a:endCxn id="54" idx="2"/>
            </p:cNvCxnSpPr>
            <p:nvPr/>
          </p:nvCxnSpPr>
          <p:spPr>
            <a:xfrm>
              <a:off x="7974287" y="1693696"/>
              <a:ext cx="0" cy="46216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  <p:bldP spid="36" grpId="0" animBg="1"/>
      <p:bldP spid="29" grpId="0" animBg="1"/>
      <p:bldP spid="42" grpId="0"/>
      <p:bldP spid="37" grpId="0" animBg="1"/>
      <p:bldP spid="30" grpId="0"/>
      <p:bldP spid="3" grpId="0" animBg="1"/>
      <p:bldP spid="5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1422</Words>
  <Application>WPS 演示</Application>
  <PresentationFormat>全屏显示(16:9)</PresentationFormat>
  <Paragraphs>330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94</cp:revision>
  <dcterms:created xsi:type="dcterms:W3CDTF">2019-09-02T08:53:00Z</dcterms:created>
  <dcterms:modified xsi:type="dcterms:W3CDTF">2023-09-28T13:33:42Z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992F5EA82AC043C3920BCD033D753AB9_12</vt:lpwstr>
  </property>
</Properties>
</file>